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8"/>
  </p:sldMasterIdLst>
  <p:notesMasterIdLst>
    <p:notesMasterId r:id="rId28"/>
  </p:notesMasterIdLst>
  <p:sldIdLst>
    <p:sldId id="275" r:id="rId9"/>
    <p:sldId id="2141411676" r:id="rId10"/>
    <p:sldId id="2141411671" r:id="rId11"/>
    <p:sldId id="2141411684" r:id="rId12"/>
    <p:sldId id="287" r:id="rId13"/>
    <p:sldId id="288" r:id="rId14"/>
    <p:sldId id="289" r:id="rId15"/>
    <p:sldId id="290" r:id="rId16"/>
    <p:sldId id="2141411685" r:id="rId17"/>
    <p:sldId id="2141411665" r:id="rId18"/>
    <p:sldId id="2141411664" r:id="rId19"/>
    <p:sldId id="274" r:id="rId20"/>
    <p:sldId id="2141411677" r:id="rId21"/>
    <p:sldId id="2141411679" r:id="rId22"/>
    <p:sldId id="2141411678" r:id="rId23"/>
    <p:sldId id="2141411680" r:id="rId24"/>
    <p:sldId id="2141411681" r:id="rId25"/>
    <p:sldId id="2141411682" r:id="rId26"/>
    <p:sldId id="21414116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87725F-AAD0-D168-1757-483CEBF554D5}" name="Hannah Grant" initials="HG" userId="Hannah Grant" providerId="None"/>
  <p188:author id="{14074661-5F43-04D8-3080-2B22BF07F06D}" name="Tarik Elhussein" initials="TE" userId="S::tarik.elhussein@theglobalfund.org::52a7d964-ef8c-4158-865b-853463965d4e" providerId="AD"/>
  <p188:author id="{A9DCFA7A-D326-4E9D-D885-0AA1244F7E13}" name="Hannah Grant" initials="HG" userId="S::hannah.grant@theglobalfund.org::e0df7165-88d1-4ab3-a53b-64f08777b6f7" providerId="AD"/>
  <p188:author id="{FDCB9786-0322-DAAD-2CDA-4B234D3D0776}" name="Jack Macallister" initials="JM" userId="S::Jack.Macallister@theglobalfund.org::f7745711-d978-45ff-b275-26226902e32c" providerId="AD"/>
  <p188:author id="{C03BEB93-F8B1-9928-D30A-5BF26AF43B5A}" name="Rhiannon James" initials="RJ" userId="S::Rhiannon.James@theglobalfund.org::4225e00b-759d-428e-b1af-6952822da2c7" providerId="AD"/>
  <p188:author id="{EC41F398-D300-EB88-F143-186D5FB567E6}" name="John Fairhurst" initials="JF" userId="S::John.Fairhurst@theglobalfund.org::e5283237-cebc-4f5f-8fb4-c497bd267a26" providerId="AD"/>
  <p188:author id="{394A56E6-6437-4F4E-BB3E-A4FBC18BB956}" name="Claudia Ahumada" initials="CA" userId="S::claudia.ahumada@theglobalfund.org::160db08f-b458-4882-82af-3b738bc3e0a8" providerId="AD"/>
  <p188:author id="{A9B66EE9-239B-D0FF-36B7-215EB5C354DE}" name="Erin Liepa" initials="EL" userId="S::erin.liepa@theglobalfund.org::27348c1d-ba9f-41b2-80d1-2e7444fb388f" providerId="AD"/>
  <p188:author id="{B0F2EBF9-1D1F-B6D5-4819-77E281310EDE}" name="David Ennis" initials="DE" userId="S::David.Ennis@theglobalfund.org::6623bf5e-0467-4803-9610-7cca44ac881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n Liepa" initials="EL" lastIdx="31" clrIdx="0">
    <p:extLst>
      <p:ext uri="{19B8F6BF-5375-455C-9EA6-DF929625EA0E}">
        <p15:presenceInfo xmlns:p15="http://schemas.microsoft.com/office/powerpoint/2012/main" userId="Erin Liepa" providerId="None"/>
      </p:ext>
    </p:extLst>
  </p:cmAuthor>
  <p:cmAuthor id="2" name="Hannah Grant" initials="HG" lastIdx="8" clrIdx="1">
    <p:extLst>
      <p:ext uri="{19B8F6BF-5375-455C-9EA6-DF929625EA0E}">
        <p15:presenceInfo xmlns:p15="http://schemas.microsoft.com/office/powerpoint/2012/main" userId="Hannah Gra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DEEBF7"/>
    <a:srgbClr val="F2F2F2"/>
    <a:srgbClr val="203864"/>
    <a:srgbClr val="648099"/>
    <a:srgbClr val="DCE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6599"/>
  </p:normalViewPr>
  <p:slideViewPr>
    <p:cSldViewPr snapToGrid="0">
      <p:cViewPr varScale="1">
        <p:scale>
          <a:sx n="92" d="100"/>
          <a:sy n="92" d="100"/>
        </p:scale>
        <p:origin x="17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0CFAB-4953-4292-9F15-A90EB34CC802}" type="datetimeFigureOut">
              <a:rPr lang="en-US" smtClean="0"/>
              <a:t>5/16/23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96653-1C84-41DF-A5EB-9B0D045A8211}" type="slidenum">
              <a:rPr lang="en-US" smtClean="0"/>
              <a:t>‹#›</a:t>
            </a:fld>
            <a:endParaRPr lang="en-US"/>
          </a:p>
        </p:txBody>
      </p:sp>
    </p:spTree>
    <p:extLst>
      <p:ext uri="{BB962C8B-B14F-4D97-AF65-F5344CB8AC3E}">
        <p14:creationId xmlns:p14="http://schemas.microsoft.com/office/powerpoint/2010/main" val="301222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1</a:t>
            </a:fld>
            <a:endParaRPr lang="en-US"/>
          </a:p>
        </p:txBody>
      </p:sp>
    </p:spTree>
    <p:extLst>
      <p:ext uri="{BB962C8B-B14F-4D97-AF65-F5344CB8AC3E}">
        <p14:creationId xmlns:p14="http://schemas.microsoft.com/office/powerpoint/2010/main" val="296465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Arial"/>
                <a:ea typeface="Calibri" panose="020F0502020204030204" pitchFamily="34" charset="0"/>
                <a:cs typeface="Arial"/>
              </a:rPr>
              <a:t>A summary of the top 10 things that are new about the Strategy are shown in this box.</a:t>
            </a:r>
            <a:endParaRPr lang="en-US" sz="1800" dirty="0">
              <a:effectLst/>
              <a:latin typeface="Arial"/>
              <a:ea typeface="Calibri" panose="020F0502020204030204" pitchFamily="34" charset="0"/>
              <a:cs typeface="Arial"/>
            </a:endParaRPr>
          </a:p>
          <a:p>
            <a:pPr marL="342900" indent="-342900">
              <a:buFont typeface="Arial" panose="020B0604020202020204" pitchFamily="34" charset="0"/>
              <a:buChar char="-"/>
            </a:pPr>
            <a:r>
              <a:rPr lang="en-US" sz="1800" dirty="0">
                <a:solidFill>
                  <a:srgbClr val="000000"/>
                </a:solidFill>
                <a:effectLst/>
                <a:latin typeface="Arial"/>
                <a:ea typeface="Calibri" panose="020F0502020204030204" pitchFamily="34" charset="0"/>
                <a:cs typeface="Arial"/>
              </a:rPr>
              <a:t>Achieving impact in these areas will require </a:t>
            </a:r>
            <a:r>
              <a:rPr lang="en-US" sz="1800" dirty="0">
                <a:solidFill>
                  <a:srgbClr val="000000"/>
                </a:solidFill>
                <a:effectLst/>
                <a:latin typeface="Arial"/>
                <a:ea typeface="Arial" panose="020B0604020202020204" pitchFamily="34" charset="0"/>
                <a:cs typeface="Arial"/>
              </a:rPr>
              <a:t>some of the biggest changes in what we focus on and how we work together as a partnership. These areas </a:t>
            </a:r>
            <a:r>
              <a:rPr lang="en-US" sz="1800" dirty="0">
                <a:solidFill>
                  <a:srgbClr val="000000"/>
                </a:solidFill>
                <a:latin typeface="Arial"/>
                <a:ea typeface="Arial" panose="020B0604020202020204" pitchFamily="34" charset="0"/>
                <a:cs typeface="Arial"/>
              </a:rPr>
              <a:t>are </a:t>
            </a:r>
            <a:r>
              <a:rPr lang="en-US" sz="1800" strike="sngStrike" dirty="0">
                <a:solidFill>
                  <a:srgbClr val="000000"/>
                </a:solidFill>
                <a:effectLst/>
                <a:latin typeface="Arial"/>
                <a:ea typeface="Arial" panose="020B0604020202020204" pitchFamily="34" charset="0"/>
                <a:cs typeface="Arial"/>
              </a:rPr>
              <a:t>will be </a:t>
            </a:r>
            <a:r>
              <a:rPr lang="en-US" sz="1800" dirty="0">
                <a:solidFill>
                  <a:srgbClr val="000000"/>
                </a:solidFill>
                <a:effectLst/>
                <a:latin typeface="Arial"/>
                <a:ea typeface="Arial" panose="020B0604020202020204" pitchFamily="34" charset="0"/>
                <a:cs typeface="Arial"/>
              </a:rPr>
              <a:t>an important focus </a:t>
            </a:r>
            <a:r>
              <a:rPr lang="en-US" sz="1800" dirty="0">
                <a:solidFill>
                  <a:srgbClr val="000000"/>
                </a:solidFill>
                <a:latin typeface="Arial"/>
                <a:ea typeface="Arial" panose="020B0604020202020204" pitchFamily="34" charset="0"/>
                <a:cs typeface="Arial"/>
              </a:rPr>
              <a:t>in the </a:t>
            </a:r>
            <a:r>
              <a:rPr lang="en-US" sz="1800" strike="sngStrike" dirty="0">
                <a:solidFill>
                  <a:srgbClr val="000000"/>
                </a:solidFill>
                <a:effectLst/>
                <a:latin typeface="Arial"/>
                <a:ea typeface="Arial" panose="020B0604020202020204" pitchFamily="34" charset="0"/>
                <a:cs typeface="Arial"/>
              </a:rPr>
              <a:t>of preparations to</a:t>
            </a:r>
            <a:r>
              <a:rPr lang="en-US" sz="1800" dirty="0">
                <a:solidFill>
                  <a:srgbClr val="000000"/>
                </a:solidFill>
                <a:effectLst/>
                <a:latin typeface="Arial"/>
                <a:ea typeface="Arial" panose="020B0604020202020204" pitchFamily="34" charset="0"/>
                <a:cs typeface="Arial"/>
              </a:rPr>
              <a:t> </a:t>
            </a:r>
            <a:r>
              <a:rPr lang="en-US" sz="1800" dirty="0">
                <a:solidFill>
                  <a:srgbClr val="000000"/>
                </a:solidFill>
                <a:latin typeface="Arial"/>
                <a:ea typeface="Arial" panose="020B0604020202020204" pitchFamily="34" charset="0"/>
                <a:cs typeface="Arial"/>
              </a:rPr>
              <a:t>implementation of</a:t>
            </a:r>
            <a:r>
              <a:rPr lang="en-US" sz="1800" dirty="0">
                <a:solidFill>
                  <a:srgbClr val="000000"/>
                </a:solidFill>
                <a:effectLst/>
                <a:latin typeface="Arial"/>
                <a:ea typeface="Arial" panose="020B0604020202020204" pitchFamily="34" charset="0"/>
                <a:cs typeface="Arial"/>
              </a:rPr>
              <a:t> the new Strategy.</a:t>
            </a:r>
            <a:endParaRPr lang="en-US" sz="1800" dirty="0">
              <a:effectLst/>
              <a:latin typeface="Arial"/>
              <a:ea typeface="Calibri" panose="020F0502020204030204" pitchFamily="34" charset="0"/>
              <a:cs typeface="Calibri"/>
            </a:endParaRPr>
          </a:p>
          <a:p>
            <a:pPr marL="342900" marR="0" lvl="0" indent="-342900">
              <a:spcBef>
                <a:spcPts val="0"/>
              </a:spcBef>
              <a:spcAft>
                <a:spcPts val="0"/>
              </a:spcAft>
              <a:buFont typeface="Arial" panose="020B0604020202020204" pitchFamily="34" charset="0"/>
              <a:buChar char="-"/>
            </a:pPr>
            <a:r>
              <a:rPr lang="en-US" sz="1800" i="1" dirty="0">
                <a:solidFill>
                  <a:srgbClr val="000000"/>
                </a:solidFill>
                <a:effectLst/>
                <a:latin typeface="Arial"/>
                <a:ea typeface="Calibri" panose="020F0502020204030204" pitchFamily="34" charset="0"/>
                <a:cs typeface="Arial"/>
              </a:rPr>
              <a:t>[Tip for presenter: Either say that you won't read through each of these areas as they have already been highlighted in the presentation/ say the audience read these areas in their own time and you will share the presentation with them/ read through the 10 areas very briefly.]</a:t>
            </a:r>
            <a:endParaRPr lang="en-US" sz="1800" dirty="0">
              <a:effectLst/>
              <a:latin typeface="Arial"/>
              <a:ea typeface="Calibri" panose="020F0502020204030204" pitchFamily="34" charset="0"/>
              <a:cs typeface="Arial"/>
            </a:endParaRPr>
          </a:p>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10</a:t>
            </a:fld>
            <a:endParaRPr lang="en-US"/>
          </a:p>
        </p:txBody>
      </p:sp>
    </p:spTree>
    <p:extLst>
      <p:ext uri="{BB962C8B-B14F-4D97-AF65-F5344CB8AC3E}">
        <p14:creationId xmlns:p14="http://schemas.microsoft.com/office/powerpoint/2010/main" val="213455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Arial"/>
                <a:ea typeface="Calibri" panose="020F0502020204030204" pitchFamily="34" charset="0"/>
                <a:cs typeface="Arial"/>
              </a:rPr>
              <a:t>It is now important for all stakeholders in the Global Fund partnership to consider which changes they can make to implement the new Strategy.</a:t>
            </a:r>
            <a:endParaRPr lang="en-US" sz="1800" dirty="0">
              <a:effectLst/>
              <a:latin typeface="Arial"/>
              <a:ea typeface="Calibri" panose="020F0502020204030204" pitchFamily="34" charset="0"/>
              <a:cs typeface="Arial"/>
            </a:endParaRPr>
          </a:p>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Arial"/>
                <a:ea typeface="Calibri" panose="020F0502020204030204" pitchFamily="34" charset="0"/>
                <a:cs typeface="Arial"/>
              </a:rPr>
              <a:t>The Partnership Enablers section of the Strategy helps with this by describing the roles and accountabilities of all stakeholders in delivering the Strategy. We strongly encourage you to review the new Strategy document to help guide </a:t>
            </a:r>
            <a:r>
              <a:rPr lang="en-US" sz="1800" b="1" dirty="0">
                <a:solidFill>
                  <a:srgbClr val="000000"/>
                </a:solidFill>
                <a:effectLst/>
                <a:latin typeface="Arial"/>
                <a:ea typeface="Calibri" panose="020F0502020204030204" pitchFamily="34" charset="0"/>
                <a:cs typeface="Arial"/>
              </a:rPr>
              <a:t>your role in </a:t>
            </a:r>
            <a:r>
              <a:rPr lang="en-US" sz="1800" b="0" dirty="0">
                <a:solidFill>
                  <a:srgbClr val="000000"/>
                </a:solidFill>
                <a:effectLst/>
                <a:latin typeface="Arial"/>
                <a:ea typeface="Calibri" panose="020F0502020204030204" pitchFamily="34" charset="0"/>
                <a:cs typeface="Arial"/>
              </a:rPr>
              <a:t>its</a:t>
            </a:r>
            <a:r>
              <a:rPr lang="en-US" sz="1800" u="none" dirty="0">
                <a:solidFill>
                  <a:srgbClr val="000000"/>
                </a:solidFill>
                <a:effectLst/>
                <a:latin typeface="Arial"/>
                <a:ea typeface="Calibri" panose="020F0502020204030204" pitchFamily="34" charset="0"/>
                <a:cs typeface="Arial"/>
              </a:rPr>
              <a:t> </a:t>
            </a:r>
            <a:r>
              <a:rPr lang="en-US" sz="1800" dirty="0">
                <a:solidFill>
                  <a:srgbClr val="000000"/>
                </a:solidFill>
                <a:effectLst/>
                <a:latin typeface="Arial"/>
                <a:ea typeface="Calibri" panose="020F0502020204030204" pitchFamily="34" charset="0"/>
                <a:cs typeface="Arial"/>
              </a:rPr>
              <a:t>implementation.</a:t>
            </a:r>
            <a:endParaRPr lang="en-US" sz="1800" dirty="0">
              <a:effectLst/>
              <a:latin typeface="Arial"/>
              <a:ea typeface="Calibri" panose="020F0502020204030204" pitchFamily="34" charset="0"/>
              <a:cs typeface="Arial"/>
            </a:endParaRPr>
          </a:p>
          <a:p>
            <a:pPr marL="342900" indent="-342900">
              <a:buFont typeface="Arial" panose="020B0604020202020204" pitchFamily="34" charset="0"/>
              <a:buChar char="-"/>
            </a:pPr>
            <a:r>
              <a:rPr lang="en-US" sz="1800" dirty="0">
                <a:solidFill>
                  <a:srgbClr val="000000"/>
                </a:solidFill>
                <a:effectLst/>
                <a:latin typeface="Arial"/>
                <a:ea typeface="Calibri" panose="020F0502020204030204" pitchFamily="34" charset="0"/>
                <a:cs typeface="Arial"/>
              </a:rPr>
              <a:t>The Secretariat has </a:t>
            </a:r>
            <a:r>
              <a:rPr lang="en-US" sz="1800" dirty="0">
                <a:solidFill>
                  <a:schemeClr val="tx1"/>
                </a:solidFill>
                <a:effectLst/>
                <a:latin typeface="Arial"/>
                <a:ea typeface="Calibri" panose="020F0502020204030204" pitchFamily="34" charset="0"/>
                <a:cs typeface="Arial"/>
              </a:rPr>
              <a:t>also updated </a:t>
            </a:r>
            <a:r>
              <a:rPr lang="en-US" sz="1800" dirty="0">
                <a:solidFill>
                  <a:srgbClr val="000000"/>
                </a:solidFill>
                <a:effectLst/>
                <a:latin typeface="Arial"/>
                <a:ea typeface="Calibri" panose="020F0502020204030204" pitchFamily="34" charset="0"/>
                <a:cs typeface="Arial"/>
              </a:rPr>
              <a:t>relevant policies, guidelines, materials and tools, in time for the first cycle of grants under the new Strategy that will commence in 2024</a:t>
            </a:r>
            <a:r>
              <a:rPr lang="en-US" sz="1800" dirty="0">
                <a:solidFill>
                  <a:srgbClr val="000000"/>
                </a:solidFill>
                <a:latin typeface="Arial"/>
                <a:ea typeface="Calibri" panose="020F0502020204030204" pitchFamily="34" charset="0"/>
                <a:cs typeface="Arial"/>
              </a:rPr>
              <a:t>. </a:t>
            </a:r>
          </a:p>
          <a:p>
            <a:pPr marL="342900" indent="-342900">
              <a:buFont typeface="Arial" panose="020B0604020202020204" pitchFamily="34" charset="0"/>
              <a:buChar char="-"/>
            </a:pPr>
            <a:r>
              <a:rPr lang="en-US" sz="1800" dirty="0">
                <a:solidFill>
                  <a:srgbClr val="000000"/>
                </a:solidFill>
                <a:effectLst/>
                <a:latin typeface="Arial"/>
                <a:ea typeface="Calibri" panose="020F0502020204030204" pitchFamily="34" charset="0"/>
                <a:cs typeface="Arial"/>
              </a:rPr>
              <a:t>There are resources available to help with your preparations and in communicating the Strategy’s priorities to your stakeholder groups, such as this presentation, an Executive Summary document, the Strategy and an overview of its Framework - available on the Global Fund website in many languages – as shown at the bottom of the slide.</a:t>
            </a:r>
            <a:r>
              <a:rPr lang="en-US" sz="1800" dirty="0">
                <a:solidFill>
                  <a:srgbClr val="000000"/>
                </a:solidFill>
                <a:latin typeface="Arial"/>
                <a:ea typeface="Calibri" panose="020F0502020204030204" pitchFamily="34" charset="0"/>
                <a:cs typeface="Arial"/>
              </a:rPr>
              <a:t> </a:t>
            </a:r>
            <a:endPar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Arial"/>
                <a:ea typeface="Calibri" panose="020F0502020204030204" pitchFamily="34" charset="0"/>
                <a:cs typeface="Arial"/>
              </a:rPr>
              <a:t>We look forward to working together to collectively harness our strengths to deliver the Strategy and achieve our partnership’s vision of a world free of the burden of AIDS, TB and malaria, with better, equitable health for all.</a:t>
            </a:r>
            <a:r>
              <a:rPr lang="en-US" sz="1800" dirty="0">
                <a:solidFill>
                  <a:srgbClr val="000000"/>
                </a:solidFill>
                <a:latin typeface="Arial"/>
                <a:ea typeface="Calibri" panose="020F0502020204030204" pitchFamily="34" charset="0"/>
                <a:cs typeface="Arial"/>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C296653-1C84-41DF-A5EB-9B0D045A8211}" type="slidenum">
              <a:rPr lang="en-US" smtClean="0"/>
              <a:t>11</a:t>
            </a:fld>
            <a:endParaRPr lang="en-US"/>
          </a:p>
        </p:txBody>
      </p:sp>
    </p:spTree>
    <p:extLst>
      <p:ext uri="{BB962C8B-B14F-4D97-AF65-F5344CB8AC3E}">
        <p14:creationId xmlns:p14="http://schemas.microsoft.com/office/powerpoint/2010/main" val="9523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12</a:t>
            </a:fld>
            <a:endParaRPr lang="en-US"/>
          </a:p>
        </p:txBody>
      </p:sp>
    </p:spTree>
    <p:extLst>
      <p:ext uri="{BB962C8B-B14F-4D97-AF65-F5344CB8AC3E}">
        <p14:creationId xmlns:p14="http://schemas.microsoft.com/office/powerpoint/2010/main" val="373698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rPr>
              <a:t>CCMs play an important role in delivering the priorities of the Global Fund partnership’s new Strategy.</a:t>
            </a:r>
          </a:p>
          <a:p>
            <a:pPr marL="0" marR="0" lvl="0" indent="0">
              <a:spcBef>
                <a:spcPts val="0"/>
              </a:spcBef>
              <a:spcAft>
                <a:spcPts val="0"/>
              </a:spcAft>
              <a:buFont typeface="Arial" panose="020B0604020202020204" pitchFamily="34" charset="0"/>
              <a:buNone/>
            </a:pPr>
            <a:r>
              <a:rPr lang="en-US" sz="1100" i="1"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i="1" u="sng">
                <a:effectLst/>
                <a:latin typeface="Arial" panose="020B0604020202020204" pitchFamily="34" charset="0"/>
                <a:ea typeface="Calibri" panose="020F0502020204030204" pitchFamily="34" charset="0"/>
                <a:cs typeface="Arial" panose="020B0604020202020204" pitchFamily="34" charset="0"/>
              </a:rPr>
              <a:t>In relation to stronger CCM Governance: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important area of focus in the </a:t>
            </a:r>
            <a:r>
              <a:rPr lang="en-US" sz="1100">
                <a:effectLst/>
                <a:latin typeface="Arial" panose="020B0604020202020204" pitchFamily="34" charset="0"/>
                <a:ea typeface="Times New Roman" panose="02020603050405020304" pitchFamily="18" charset="0"/>
                <a:cs typeface="Arial" panose="020B0604020202020204" pitchFamily="34" charset="0"/>
              </a:rPr>
              <a:t>new Strategy is strengthening CCMs to enable balanced and inclusive decision-making around use of Global Fund resources – in particular to ensure that communities, including key populations, are fully engaged and can play an equal role in decision making.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effectLst/>
                <a:latin typeface="Arial" panose="020B0604020202020204" pitchFamily="34" charset="0"/>
                <a:ea typeface="Times New Roman" panose="02020603050405020304" pitchFamily="18" charset="0"/>
                <a:cs typeface="Arial" panose="020B0604020202020204" pitchFamily="34" charset="0"/>
              </a:rPr>
              <a:t>This is critical to ensure that communities guide how programs can be tailored to best meet their needs, and therefore improve the effectiveness of programs.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effectLst/>
                <a:latin typeface="Arial" panose="020B0604020202020204" pitchFamily="34" charset="0"/>
                <a:ea typeface="Times New Roman" panose="02020603050405020304" pitchFamily="18" charset="0"/>
                <a:cs typeface="Arial" panose="020B0604020202020204" pitchFamily="34" charset="0"/>
              </a:rPr>
              <a:t>The Strategy also places emphasis on the importance of accelerating the optimal positioning and alignment of CCMs at the highest level of decision making within national structures and existing governance bodies.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effectLst/>
                <a:latin typeface="Arial" panose="020B0604020202020204" pitchFamily="34" charset="0"/>
                <a:ea typeface="Times New Roman" panose="02020603050405020304" pitchFamily="18" charset="0"/>
                <a:cs typeface="Arial" panose="020B0604020202020204" pitchFamily="34" charset="0"/>
              </a:rPr>
              <a:t>This is</a:t>
            </a:r>
            <a:r>
              <a:rPr lang="en-US" sz="1100" b="1">
                <a:effectLst/>
                <a:latin typeface="Arial" panose="020B0604020202020204" pitchFamily="34" charset="0"/>
                <a:ea typeface="Times New Roman" panose="02020603050405020304" pitchFamily="18" charset="0"/>
                <a:cs typeface="Arial" panose="020B0604020202020204" pitchFamily="34" charset="0"/>
              </a:rPr>
              <a:t> </a:t>
            </a:r>
            <a:r>
              <a:rPr lang="en-US" sz="1100">
                <a:effectLst/>
                <a:latin typeface="Arial" panose="020B0604020202020204" pitchFamily="34" charset="0"/>
                <a:ea typeface="Times New Roman" panose="02020603050405020304" pitchFamily="18" charset="0"/>
                <a:cs typeface="Arial" panose="020B0604020202020204" pitchFamily="34" charset="0"/>
              </a:rPr>
              <a:t>important</a:t>
            </a:r>
            <a:r>
              <a:rPr lang="en-US" sz="1100" b="1">
                <a:effectLst/>
                <a:latin typeface="Arial" panose="020B0604020202020204" pitchFamily="34" charset="0"/>
                <a:ea typeface="Times New Roman" panose="02020603050405020304" pitchFamily="18" charset="0"/>
                <a:cs typeface="Arial" panose="020B0604020202020204" pitchFamily="34" charset="0"/>
              </a:rPr>
              <a:t> </a:t>
            </a:r>
            <a:r>
              <a:rPr lang="en-US" sz="1100">
                <a:effectLst/>
                <a:latin typeface="Arial" panose="020B0604020202020204" pitchFamily="34" charset="0"/>
                <a:ea typeface="Times New Roman" panose="02020603050405020304" pitchFamily="18" charset="0"/>
                <a:cs typeface="Arial" panose="020B0604020202020204" pitchFamily="34" charset="0"/>
              </a:rPr>
              <a:t>to support the effective implementation of the Strategy’s priorities such as in delivering integrated, people-centered quality services, supporting pandemic preparedness, as well as to build the longer-term sustainability of Global Fund programs, while safeguarding core principles such as inclusion, transparency and rights.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i="1"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i="1" u="sng">
                <a:effectLst/>
                <a:latin typeface="Arial" panose="020B0604020202020204" pitchFamily="34" charset="0"/>
                <a:ea typeface="Calibri" panose="020F0502020204030204" pitchFamily="34" charset="0"/>
                <a:cs typeface="Arial" panose="020B0604020202020204" pitchFamily="34" charset="0"/>
              </a:rPr>
              <a:t>In relation to s</a:t>
            </a:r>
            <a:r>
              <a:rPr lang="en-US" sz="1100" i="1" u="sng">
                <a:solidFill>
                  <a:srgbClr val="000000"/>
                </a:solidFill>
                <a:effectLst/>
                <a:latin typeface="Arial" panose="020B0604020202020204" pitchFamily="34" charset="0"/>
                <a:ea typeface="Calibri" panose="020F0502020204030204" pitchFamily="34" charset="0"/>
                <a:cs typeface="Arial" panose="020B0604020202020204" pitchFamily="34" charset="0"/>
              </a:rPr>
              <a:t>upporting decision making around the Strategy’s new priorities: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new Strategy is a lot more specific about the </a:t>
            </a:r>
            <a:r>
              <a:rPr lang="en-US" sz="1100">
                <a:effectLst/>
                <a:latin typeface="Arial" panose="020B0604020202020204" pitchFamily="34" charset="0"/>
                <a:ea typeface="Times New Roman" panose="02020603050405020304" pitchFamily="18" charset="0"/>
                <a:cs typeface="Arial" panose="020B0604020202020204" pitchFamily="34" charset="0"/>
              </a:rPr>
              <a:t>priority areas where Global Fund resources and the partnership’s efforts should be focused, to improve program quality and accelerate the pace of implementation towards the 2030 goals.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CCM </a:t>
            </a:r>
            <a:r>
              <a:rPr lang="en-US" sz="1100">
                <a:effectLst/>
                <a:latin typeface="Arial" panose="020B0604020202020204" pitchFamily="34" charset="0"/>
                <a:ea typeface="Times New Roman" panose="02020603050405020304" pitchFamily="18" charset="0"/>
                <a:cs typeface="Arial" panose="020B0604020202020204" pitchFamily="34" charset="0"/>
              </a:rPr>
              <a:t>will play a key role in communicating the new Strategy’s priorities to country stakeholders and in guiding grant lifecycle processes - such as drafting funding requests, nominating PRs and SRs, making grants, monitoring and course correcting programs - to support a focus on these key areas to have the greatest impact.</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CCM also has an important role in promoting new partnerships and linkages to deliver the Strategy’s priorities, such as: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working with relevant national sectors such as education and social protection to address </a:t>
            </a:r>
            <a:r>
              <a:rPr lang="en-US" sz="1100">
                <a:effectLst/>
                <a:latin typeface="Arial" panose="020B0604020202020204" pitchFamily="34" charset="0"/>
                <a:ea typeface="Times New Roman" panose="02020603050405020304" pitchFamily="18" charset="0"/>
                <a:cs typeface="Arial" panose="020B0604020202020204" pitchFamily="34" charset="0"/>
              </a:rPr>
              <a:t>structural determinants of HTM outcomes and increase access to high quality health services for key populations,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effectLst/>
                <a:latin typeface="Arial" panose="020B0604020202020204" pitchFamily="34" charset="0"/>
                <a:ea typeface="Times New Roman" panose="02020603050405020304" pitchFamily="18" charset="0"/>
                <a:cs typeface="Arial" panose="020B0604020202020204" pitchFamily="34" charset="0"/>
              </a:rPr>
              <a:t>working with pandemic preparedness stakeholders to ensure that Global Fund resources are effectively used to address multi-pathogen infectious disease threats beyond HTM,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effectLst/>
                <a:latin typeface="Arial" panose="020B0604020202020204" pitchFamily="34" charset="0"/>
                <a:ea typeface="Times New Roman" panose="02020603050405020304" pitchFamily="18" charset="0"/>
                <a:cs typeface="Arial" panose="020B0604020202020204" pitchFamily="34" charset="0"/>
              </a:rPr>
              <a:t>as relevant to the implementation context, engaging the private sector to strengthen program outcomes where people seek care in the private sector, and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effectLst/>
                <a:latin typeface="Arial" panose="020B0604020202020204" pitchFamily="34" charset="0"/>
                <a:ea typeface="Times New Roman" panose="02020603050405020304" pitchFamily="18" charset="0"/>
                <a:cs typeface="Arial" panose="020B0604020202020204" pitchFamily="34" charset="0"/>
              </a:rPr>
              <a:t>making new linkages, for example with stakeholders across the health sector and between national, community and private sector health providers - to ensure that Global Fund resources are programmed in a way that supports integrated people-centered quality services.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effectLst/>
                <a:latin typeface="Arial" panose="020B0604020202020204" pitchFamily="34" charset="0"/>
                <a:ea typeface="Times New Roman" panose="02020603050405020304" pitchFamily="18" charset="0"/>
                <a:cs typeface="Arial" panose="020B0604020202020204" pitchFamily="34" charset="0"/>
              </a:rPr>
              <a:t>To ensure that CCMs have the expertise needed to deliver programs in these areas, it will also be important to consider temporary or permanent membership adjustments (such as by updating bylaws and sub-committees) to bring in relevant stakeholders and experts on new areas or those areas with deeper emphasis under the new Strategy.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228600" marR="0">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i="1" u="sng">
                <a:solidFill>
                  <a:srgbClr val="000000"/>
                </a:solidFill>
                <a:effectLst/>
                <a:latin typeface="Arial" panose="020B0604020202020204" pitchFamily="34" charset="0"/>
                <a:ea typeface="Calibri" panose="020F0502020204030204" pitchFamily="34" charset="0"/>
                <a:cs typeface="Arial" panose="020B0604020202020204" pitchFamily="34" charset="0"/>
              </a:rPr>
              <a:t>Resources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 are </a:t>
            </a:r>
            <a:r>
              <a:rPr lang="en-US" sz="1100">
                <a:effectLst/>
                <a:latin typeface="Arial" panose="020B0604020202020204" pitchFamily="34" charset="0"/>
                <a:ea typeface="Times New Roman" panose="02020603050405020304" pitchFamily="18" charset="0"/>
                <a:cs typeface="Arial" panose="020B0604020202020204" pitchFamily="34" charset="0"/>
              </a:rPr>
              <a:t>a number of resources </a:t>
            </a: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available to help </a:t>
            </a:r>
            <a:r>
              <a:rPr lang="en-US" sz="1100">
                <a:effectLst/>
                <a:latin typeface="Arial" panose="020B0604020202020204" pitchFamily="34" charset="0"/>
                <a:ea typeface="Times New Roman" panose="02020603050405020304" pitchFamily="18" charset="0"/>
                <a:cs typeface="Arial" panose="020B0604020202020204" pitchFamily="34" charset="0"/>
              </a:rPr>
              <a:t>CCMs communicate </a:t>
            </a: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Strategy’s priorities to your stakeholders, such as this presentation, an Executive Summary document, the Strate</a:t>
            </a:r>
            <a:r>
              <a:rPr lang="en-US" sz="1100">
                <a:effectLst/>
                <a:latin typeface="Arial" panose="020B0604020202020204" pitchFamily="34" charset="0"/>
                <a:ea typeface="Times New Roman" panose="02020603050405020304" pitchFamily="18" charset="0"/>
                <a:cs typeface="Arial" panose="020B0604020202020204" pitchFamily="34" charset="0"/>
              </a:rPr>
              <a:t>gy itself and an overview of its Framework – these are all available on the Global Fund we</a:t>
            </a: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bsite in many languages – as shown at the bottom of the slide.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look forward to working together to collectively harness our strengths to deliver the Strategy and achieve our </a:t>
            </a:r>
            <a:r>
              <a:rPr lang="en-US" sz="1800">
                <a:solidFill>
                  <a:srgbClr val="000000"/>
                </a:solidFill>
                <a:effectLst/>
                <a:latin typeface="Arial" panose="020B0604020202020204" pitchFamily="34" charset="0"/>
                <a:ea typeface="Times New Roman" panose="02020603050405020304" pitchFamily="18" charset="0"/>
              </a:rPr>
              <a:t>partnership’s </a:t>
            </a: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vision of a world free of the burden of AIDS, TB and malaria, with better, equitable health for all.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13</a:t>
            </a:fld>
            <a:endParaRPr lang="en-US"/>
          </a:p>
        </p:txBody>
      </p:sp>
    </p:spTree>
    <p:extLst>
      <p:ext uri="{BB962C8B-B14F-4D97-AF65-F5344CB8AC3E}">
        <p14:creationId xmlns:p14="http://schemas.microsoft.com/office/powerpoint/2010/main" val="24378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Communities and Civil Society play an </a:t>
            </a:r>
            <a:r>
              <a:rPr lang="en-US" sz="1100">
                <a:solidFill>
                  <a:srgbClr val="000000"/>
                </a:solidFill>
                <a:effectLst/>
                <a:latin typeface="Arial" panose="020B0604020202020204" pitchFamily="34" charset="0"/>
                <a:ea typeface="Calibri" panose="020F0502020204030204" pitchFamily="34" charset="0"/>
              </a:rPr>
              <a:t>important role in delivering the priorities of the Global Fund partnership’s new Strategy.</a:t>
            </a: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Indeed, communities are at the center of this new Strategy, as those most affected by the three diseases are best positioned to guide how programs can best meet their needs, and in a number of cases are also best positioned to implement and monitor the impact of programs, such as those for key and vulnerable populations.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228600" marR="0">
              <a:spcBef>
                <a:spcPts val="0"/>
              </a:spcBef>
              <a:spcAft>
                <a:spcPts val="0"/>
              </a:spcAft>
            </a:pPr>
            <a:r>
              <a:rPr lang="en-US" sz="1100"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The role of communities and civil society in the delivery of the next Strategy includes: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Contributing to CCM decision making throughout the grant lifecycle to ensure that programs are best positioned to deliver the Strategy’s priorities and meet the needs of people and communities, including those of key and vulnerable populations and under-represented populations.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Leading programs as implementers where communities or civil society are best positioned to meet individuals’ needs – at the PR, SR, SSR and grassroots levels.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Highlighting the importance of community-led monitoring to strengthen oversight and accountability for results, and the importance of technical support provided by communities and civil society to guide effective program implementation.</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Strengthening community systems and partnering with government, private and other healthcare providers to integrate services to provide people-centered care that holistically addresses individuals’ health needs, including across HTM coinfections and comorbidities and related health areas such as sexual and reproductive health and rights.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Supporting collaboration across sectors and addressing harmful laws, policies and practices to tackle structural determinants of HTM outcomes, including human rights barriers (such as stigma and discrimination), gender-related barriers and inequities, and to promote youth- and young-KP-responsive programs.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Proactively building new community and civil society partnerships to deliver the Strategy, including with those representing the disability and mental health communities, as well as those integral to discussions on pandemic preparedness.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1" u="sng">
                <a:solidFill>
                  <a:srgbClr val="000000"/>
                </a:solidFill>
                <a:effectLst/>
                <a:latin typeface="Arial" panose="020B0604020202020204" pitchFamily="34" charset="0"/>
                <a:ea typeface="Calibri" panose="020F0502020204030204" pitchFamily="34" charset="0"/>
                <a:cs typeface="Arial" panose="020B0604020202020204" pitchFamily="34" charset="0"/>
              </a:rPr>
              <a:t>Resources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There are a number of resources available to help with this and in communicating the Strategy’s priorities to your stakeholders, such as this presentation, an Executive Summary document, the Strategy itself and an overview of its Framework </a:t>
            </a:r>
            <a:r>
              <a:rPr lang="en-US" sz="1100">
                <a:effectLst/>
                <a:latin typeface="Arial" panose="020B0604020202020204" pitchFamily="34" charset="0"/>
                <a:ea typeface="Times New Roman" panose="02020603050405020304" pitchFamily="18" charset="0"/>
                <a:cs typeface="Arial" panose="020B0604020202020204" pitchFamily="34" charset="0"/>
              </a:rPr>
              <a:t>– these are all available on the Global Fund we</a:t>
            </a: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bsite in many languages – as shown at the bottom of the slide.</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rPr>
              <a:t>We look forward to working together to collectively harness our strengths to deliver the Strategy and achieve our </a:t>
            </a:r>
            <a:r>
              <a:rPr lang="en-US" sz="1800">
                <a:solidFill>
                  <a:srgbClr val="000000"/>
                </a:solidFill>
                <a:effectLst/>
                <a:latin typeface="Arial" panose="020B0604020202020204" pitchFamily="34" charset="0"/>
                <a:ea typeface="Times New Roman" panose="02020603050405020304" pitchFamily="18" charset="0"/>
              </a:rPr>
              <a:t>partnership’s </a:t>
            </a:r>
            <a:r>
              <a:rPr lang="en-US" sz="1100">
                <a:solidFill>
                  <a:srgbClr val="000000"/>
                </a:solidFill>
                <a:effectLst/>
                <a:latin typeface="Arial" panose="020B0604020202020204" pitchFamily="34" charset="0"/>
                <a:ea typeface="Calibri" panose="020F0502020204030204" pitchFamily="34" charset="0"/>
              </a:rPr>
              <a:t>vision of a world free of the burden of AIDS, TB and malaria, with better, equitable health for all. </a:t>
            </a:r>
            <a:endParaRPr lang="en-US"/>
          </a:p>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14</a:t>
            </a:fld>
            <a:endParaRPr lang="en-US"/>
          </a:p>
        </p:txBody>
      </p:sp>
    </p:spTree>
    <p:extLst>
      <p:ext uri="{BB962C8B-B14F-4D97-AF65-F5344CB8AC3E}">
        <p14:creationId xmlns:p14="http://schemas.microsoft.com/office/powerpoint/2010/main" val="384593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In the Global Fund context, Development Partners are bilateral and multilateral organizations that contribute resources and expertise in delivering the new Strategy. They include donors to the Global Fund, donors with bilateral programs and organizations that contribute expertise on the ground and at global and regional levels. They do not include technical partners of the Global Fund, which are their own stakeholder category.</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Development Partners play an </a:t>
            </a:r>
            <a:r>
              <a:rPr lang="en-US" sz="1100">
                <a:solidFill>
                  <a:srgbClr val="000000"/>
                </a:solidFill>
                <a:effectLst/>
                <a:latin typeface="Arial" panose="020B0604020202020204" pitchFamily="34" charset="0"/>
                <a:ea typeface="Calibri" panose="020F0502020204030204" pitchFamily="34" charset="0"/>
              </a:rPr>
              <a:t>important role in delivering the priorities of the Global Fund partnership’s new Strategy.</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228600" marR="0">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The role of Development Partners in the delivery of the next Strategy includes: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Aligning support behind robust country plans and common priorities, for example, on investments in integrated, people-centered quality services and data</a:t>
            </a:r>
            <a:r>
              <a:rPr lang="en-US" sz="1100">
                <a:solidFill>
                  <a:srgbClr val="000000"/>
                </a:solidFill>
                <a:effectLst/>
                <a:latin typeface="Arial" panose="020B0604020202020204" pitchFamily="34" charset="0"/>
                <a:ea typeface="Yu Mincho" panose="02020400000000000000" pitchFamily="18" charset="-128"/>
                <a:cs typeface="Arial" panose="020B0604020202020204" pitchFamily="34" charset="0"/>
              </a:rPr>
              <a:t> systems, or addressing structural determinants of HTM outcomes.</a:t>
            </a: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Collaborating on l</a:t>
            </a:r>
            <a:r>
              <a:rPr lang="en-US" sz="1100">
                <a:solidFill>
                  <a:srgbClr val="000000"/>
                </a:solidFill>
                <a:effectLst/>
                <a:latin typeface="Arial" panose="020B0604020202020204" pitchFamily="34" charset="0"/>
                <a:ea typeface="Arial" panose="020B0604020202020204" pitchFamily="34" charset="0"/>
                <a:cs typeface="Arial" panose="020B0604020202020204" pitchFamily="34" charset="0"/>
              </a:rPr>
              <a:t>everaging increased domestic and additional donor funds, driving greater value for money and sustainable health impact, including through </a:t>
            </a: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participating in and co-financing of blended finance and innovative finance models</a:t>
            </a:r>
            <a:r>
              <a:rPr lang="en-US" sz="11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Earlier and greater collaboration in helping to </a:t>
            </a:r>
            <a:r>
              <a:rPr lang="en-US" sz="1100">
                <a:solidFill>
                  <a:srgbClr val="000000"/>
                </a:solidFill>
                <a:effectLst/>
                <a:latin typeface="Arial" panose="020B0604020202020204" pitchFamily="34" charset="0"/>
                <a:ea typeface="Yu Mincho" panose="02020400000000000000" pitchFamily="18" charset="-128"/>
                <a:cs typeface="Arial" panose="020B0604020202020204" pitchFamily="34" charset="0"/>
              </a:rPr>
              <a:t>seed and scale up effective innovations, including through targeted investments, guarantees and market shaping efforts.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Contributing to the Global Fund partnership’s diplomatic voice in challenging harmful laws, policies and practices.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i="1" u="sng">
                <a:solidFill>
                  <a:srgbClr val="000000"/>
                </a:solidFill>
                <a:effectLst/>
                <a:latin typeface="Arial" panose="020B0604020202020204" pitchFamily="34" charset="0"/>
                <a:ea typeface="Calibri" panose="020F0502020204030204" pitchFamily="34" charset="0"/>
                <a:cs typeface="Arial" panose="020B0604020202020204" pitchFamily="34" charset="0"/>
              </a:rPr>
              <a:t>Resources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There are a number of resources available to help with this and in communicating the Strategy’s priorities to your stakeholder groups, such as this presentation, an Executive Summary document, the Strategy itself and an overview of its Framework </a:t>
            </a:r>
            <a:r>
              <a:rPr lang="en-US" sz="1100">
                <a:effectLst/>
                <a:latin typeface="Arial" panose="020B0604020202020204" pitchFamily="34" charset="0"/>
                <a:ea typeface="Times New Roman" panose="02020603050405020304" pitchFamily="18" charset="0"/>
                <a:cs typeface="Arial" panose="020B0604020202020204" pitchFamily="34" charset="0"/>
              </a:rPr>
              <a:t>– these are all available on the Global Fund we</a:t>
            </a: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bsite in many languages – as shown at the bottom of the slide. </a:t>
            </a: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We look forward to working together to collectively harness our strengths to deliver the Strategy and achieve our </a:t>
            </a:r>
            <a:r>
              <a:rPr lang="en-US" sz="1800">
                <a:solidFill>
                  <a:srgbClr val="000000"/>
                </a:solidFill>
                <a:effectLst/>
                <a:latin typeface="Arial" panose="020B0604020202020204" pitchFamily="34" charset="0"/>
                <a:ea typeface="Times New Roman" panose="02020603050405020304" pitchFamily="18" charset="0"/>
              </a:rPr>
              <a:t>partnership’s </a:t>
            </a: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vision of a world free of the burden of AIDS, TB and malaria, with better, equitable health for all. </a:t>
            </a:r>
            <a:endParaRPr lang="en-US" sz="1100">
              <a:effectLst/>
              <a:latin typeface="Calibri" panose="020F0502020204030204" pitchFamily="34" charset="0"/>
              <a:ea typeface="Calibri" panose="020F0502020204030204" pitchFamily="34" charset="0"/>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15</a:t>
            </a:fld>
            <a:endParaRPr lang="en-US"/>
          </a:p>
        </p:txBody>
      </p:sp>
    </p:spTree>
    <p:extLst>
      <p:ext uri="{BB962C8B-B14F-4D97-AF65-F5344CB8AC3E}">
        <p14:creationId xmlns:p14="http://schemas.microsoft.com/office/powerpoint/2010/main" val="350413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Implementers are the organizations and governments that implement Global Fund-supported programs, and they play an </a:t>
            </a:r>
            <a:r>
              <a:rPr lang="en-US" sz="1800">
                <a:solidFill>
                  <a:srgbClr val="000000"/>
                </a:solidFill>
                <a:effectLst/>
                <a:latin typeface="Arial" panose="020B0604020202020204" pitchFamily="34" charset="0"/>
                <a:ea typeface="Calibri" panose="020F0502020204030204" pitchFamily="34" charset="0"/>
              </a:rPr>
              <a:t>important role in delivering the priorities of the Global Fund partnership’s new Strategy.</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The role of implementers in the delivery of the next Strategy includes: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Designing and implementing country-led plans to deliver quality programs that efficiently, effectively and equitably deliver the Strategy’s HIV, TB and malaria sub-objectives, build integrated people-centered quality services, maximize the engagement of most affected communities, maximize equity, human rights and gender equality, and build pandemic preparedness.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Mobilizing increased domestic resources for health and the three diseases to build the sustainability and reach of programs, as well as strengthening the focus on quality and value for money in national strategic plans and program design and implementation.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Strengthening collaboration between relevant sectors and expertise providers, and building new linkages, e.g. to address structural barriers to HTM outcomes, to integrate national health, community, private sector and other systems for health and ensure services are people-centered, or to deliver pandemic preparedness aims.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Creating an enabling environment for innovations and ensuring equitable access to new approaches, in order improve program outcomes.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Ensuring meaningful engagement of communities, including key populations, and other relevant actors and experts in the design, delivery and monitoring of services to ensure they are best positioned to meet people’s needs.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And by contributing to the Global Fund partnership’s diplomatic voice in challenging harmful laws, policies and practices.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i="1" u="sng">
                <a:solidFill>
                  <a:srgbClr val="000000"/>
                </a:solidFill>
                <a:effectLst/>
                <a:latin typeface="Arial" panose="020B0604020202020204" pitchFamily="34" charset="0"/>
                <a:ea typeface="Calibri" panose="020F0502020204030204" pitchFamily="34" charset="0"/>
                <a:cs typeface="Arial" panose="020B0604020202020204" pitchFamily="34" charset="0"/>
              </a:rPr>
              <a:t>Resources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There are a number of resources available to help with this and in communicating the Strategy’s priorities to your stakeholders, such as this presentation, an Executive Summary document, the Strategy itself and an overview of its Framework </a:t>
            </a:r>
            <a:r>
              <a:rPr lang="en-US" sz="1800">
                <a:effectLst/>
                <a:latin typeface="Arial" panose="020B0604020202020204" pitchFamily="34" charset="0"/>
                <a:ea typeface="Times New Roman" panose="02020603050405020304" pitchFamily="18" charset="0"/>
                <a:cs typeface="Arial" panose="020B0604020202020204" pitchFamily="34" charset="0"/>
              </a:rPr>
              <a:t>– these are all available on the Global Fund we</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bsite in many languages – as shown at the bottom of the slide.</a:t>
            </a: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We look forward to working together to collectively harness our strengths to deliver the Strategy and achieve our </a:t>
            </a:r>
            <a:r>
              <a:rPr lang="en-US" sz="1800">
                <a:solidFill>
                  <a:srgbClr val="000000"/>
                </a:solidFill>
                <a:effectLst/>
                <a:latin typeface="Arial" panose="020B0604020202020204" pitchFamily="34" charset="0"/>
                <a:ea typeface="Times New Roman" panose="02020603050405020304" pitchFamily="18" charset="0"/>
              </a:rPr>
              <a:t>partnership’s </a:t>
            </a: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vision of a world free of the burden of AIDS, TB and malaria, with better, equitable health for all. </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16</a:t>
            </a:fld>
            <a:endParaRPr lang="en-US"/>
          </a:p>
        </p:txBody>
      </p:sp>
    </p:spTree>
    <p:extLst>
      <p:ext uri="{BB962C8B-B14F-4D97-AF65-F5344CB8AC3E}">
        <p14:creationId xmlns:p14="http://schemas.microsoft.com/office/powerpoint/2010/main" val="219551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LFAs play an </a:t>
            </a:r>
            <a:r>
              <a:rPr lang="en-US" sz="1100">
                <a:solidFill>
                  <a:srgbClr val="000000"/>
                </a:solidFill>
                <a:effectLst/>
                <a:latin typeface="Arial" panose="020B0604020202020204" pitchFamily="34" charset="0"/>
                <a:ea typeface="Calibri" panose="020F0502020204030204" pitchFamily="34" charset="0"/>
              </a:rPr>
              <a:t>important role in delivering the priorities of the Global Fund partnership’s new Strategy.</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The role of LFAs in the delivery of the next Strategy includes: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Assisting the Global Fund in ensuring effective and efficient program implementation to deliver the Strategy’s priorities.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Promoting the strengthening of partnerships between relevant sectors and expertise providers, and the building of new linkages, e.g. to address structural barriers to HTM outcomes, to integrate national health, community, private sector and other systems for health and to ensure services are people-centered, or to deliver our pandemic preparedness aims.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Helping to monitor the meaningful engagement of all stakeholders in CCM decision making throughout the grant lifecycle, especially communities, including key populations.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Helping to promote an enabling environment for innovation to accelerate delivery of the Strategy’s aims.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i="1" u="sng">
                <a:solidFill>
                  <a:srgbClr val="000000"/>
                </a:solidFill>
                <a:effectLst/>
                <a:latin typeface="Arial" panose="020B0604020202020204" pitchFamily="34" charset="0"/>
                <a:ea typeface="Calibri" panose="020F0502020204030204" pitchFamily="34" charset="0"/>
                <a:cs typeface="Arial" panose="020B0604020202020204" pitchFamily="34" charset="0"/>
              </a:rPr>
              <a:t>Resources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There are a number of resources available to help with this and in communicating the Strategy’s priorities to your stakeholder groups, such as this presentation, an Executive Summary document, the Strategy itself and an overview of its Framework </a:t>
            </a:r>
            <a:r>
              <a:rPr lang="en-US" sz="1100">
                <a:effectLst/>
                <a:latin typeface="Arial" panose="020B0604020202020204" pitchFamily="34" charset="0"/>
                <a:ea typeface="Times New Roman" panose="02020603050405020304" pitchFamily="18" charset="0"/>
                <a:cs typeface="Arial" panose="020B0604020202020204" pitchFamily="34" charset="0"/>
              </a:rPr>
              <a:t>– these are all available on the Global Fund we</a:t>
            </a: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bsite in many languages – as shown at the bottom of the slide.</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We look forward to working together to collectively harness our strengths to deliver the Strategy and achieve our </a:t>
            </a:r>
            <a:r>
              <a:rPr lang="en-US" sz="1800">
                <a:solidFill>
                  <a:srgbClr val="000000"/>
                </a:solidFill>
                <a:effectLst/>
                <a:latin typeface="Arial" panose="020B0604020202020204" pitchFamily="34" charset="0"/>
                <a:ea typeface="Times New Roman" panose="02020603050405020304" pitchFamily="18" charset="0"/>
              </a:rPr>
              <a:t>partnership’s </a:t>
            </a: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vision of a world free of the burden of AIDS, TB and malaria, with better, equitable health for all. </a:t>
            </a:r>
            <a:endParaRPr lang="en-US" sz="1100">
              <a:effectLst/>
              <a:latin typeface="Calibri" panose="020F0502020204030204" pitchFamily="34" charset="0"/>
              <a:ea typeface="Calibri" panose="020F0502020204030204" pitchFamily="34" charset="0"/>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17</a:t>
            </a:fld>
            <a:endParaRPr lang="en-US"/>
          </a:p>
        </p:txBody>
      </p:sp>
    </p:spTree>
    <p:extLst>
      <p:ext uri="{BB962C8B-B14F-4D97-AF65-F5344CB8AC3E}">
        <p14:creationId xmlns:p14="http://schemas.microsoft.com/office/powerpoint/2010/main" val="354031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The Private Sector plays an </a:t>
            </a:r>
            <a:r>
              <a:rPr lang="en-US" sz="1100">
                <a:solidFill>
                  <a:srgbClr val="000000"/>
                </a:solidFill>
                <a:effectLst/>
                <a:latin typeface="Arial" panose="020B0604020202020204" pitchFamily="34" charset="0"/>
                <a:ea typeface="Calibri" panose="020F0502020204030204" pitchFamily="34" charset="0"/>
              </a:rPr>
              <a:t>important role in delivering the priorities of the Global Fund partnership’s new Strategy.</a:t>
            </a:r>
          </a:p>
          <a:p>
            <a:pPr marL="0" marR="0" lvl="0" indent="0">
              <a:spcBef>
                <a:spcPts val="0"/>
              </a:spcBef>
              <a:spcAft>
                <a:spcPts val="0"/>
              </a:spcAft>
              <a:buFont typeface="Arial" panose="020B0604020202020204" pitchFamily="34" charset="0"/>
              <a:buNone/>
            </a:pPr>
            <a:r>
              <a:rPr lang="en-US" sz="110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ts val="700"/>
              </a:lnSpc>
              <a:spcBef>
                <a:spcPts val="0"/>
              </a:spcBef>
              <a:spcAft>
                <a:spcPts val="0"/>
              </a:spcAft>
              <a:buFont typeface="Arial" panose="020B0604020202020204" pitchFamily="34" charset="0"/>
              <a:buChar char="-"/>
            </a:pPr>
            <a:r>
              <a:rPr lang="en-US" sz="1100">
                <a:effectLst/>
                <a:latin typeface="Arial" panose="020B0604020202020204" pitchFamily="34" charset="0"/>
                <a:ea typeface="Calibri" panose="020F0502020204030204" pitchFamily="34" charset="0"/>
                <a:cs typeface="Arial" panose="020B0604020202020204" pitchFamily="34" charset="0"/>
              </a:rPr>
              <a:t>Achieving our goal of ending AIDS, TB and Malaria will require improving the equitable access to quality, affordable services wherever people seek care. In a number of important contexts, a significant amount of care is sought through the private sector.</a:t>
            </a:r>
            <a:endParaRPr lang="en-US" sz="6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ts val="700"/>
              </a:lnSpc>
              <a:spcBef>
                <a:spcPts val="0"/>
              </a:spcBef>
              <a:spcAft>
                <a:spcPts val="0"/>
              </a:spcAft>
              <a:buFont typeface="Arial" panose="020B0604020202020204" pitchFamily="34" charset="0"/>
              <a:buChar char="-"/>
            </a:pPr>
            <a:r>
              <a:rPr lang="en-US" sz="1100">
                <a:effectLst/>
                <a:latin typeface="Arial" panose="020B0604020202020204" pitchFamily="34" charset="0"/>
                <a:ea typeface="Calibri" panose="020F0502020204030204" pitchFamily="34" charset="0"/>
                <a:cs typeface="Arial" panose="020B0604020202020204" pitchFamily="34" charset="0"/>
              </a:rPr>
              <a:t>As such, improved engagement, contracting and coordination with </a:t>
            </a:r>
            <a:r>
              <a:rPr lang="en-US" sz="1100" u="sng">
                <a:effectLst/>
                <a:latin typeface="Arial" panose="020B0604020202020204" pitchFamily="34" charset="0"/>
                <a:ea typeface="Calibri" panose="020F0502020204030204" pitchFamily="34" charset="0"/>
                <a:cs typeface="Arial" panose="020B0604020202020204" pitchFamily="34" charset="0"/>
              </a:rPr>
              <a:t>country-level private sector service providers</a:t>
            </a:r>
            <a:r>
              <a:rPr lang="en-US" sz="1100">
                <a:effectLst/>
                <a:latin typeface="Arial" panose="020B0604020202020204" pitchFamily="34" charset="0"/>
                <a:ea typeface="Calibri" panose="020F0502020204030204" pitchFamily="34" charset="0"/>
                <a:cs typeface="Arial" panose="020B0604020202020204" pitchFamily="34" charset="0"/>
              </a:rPr>
              <a:t> will be critical in:</a:t>
            </a:r>
            <a:endParaRPr lang="en-US" sz="60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Strengthening health outcomes through improved quality and access to affordable, cost-effective, equitable, rights-based health services, aligned with national quality standards and assurance mechanisms.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Working with national, community and other healthcare providers to integrate services and related data to deliver people-centered quality care that meets individuals’ health needs.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u="sng">
                <a:solidFill>
                  <a:srgbClr val="000000"/>
                </a:solidFill>
                <a:effectLst/>
                <a:latin typeface="Arial" panose="020B0604020202020204" pitchFamily="34" charset="0"/>
                <a:ea typeface="Calibri" panose="020F0502020204030204" pitchFamily="34" charset="0"/>
                <a:cs typeface="Arial" panose="020B0604020202020204" pitchFamily="34" charset="0"/>
              </a:rPr>
              <a:t>Technical support and capability providers</a:t>
            </a: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 can support this by:</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Providing quality support and capabilities to strengthen national and regional capacity in areas such as laboratory services, supply chain, technology services, digital health, logistics - ensuring alignment with national standards, latest effective innovations and integrated within national systems.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700"/>
              </a:lnSpc>
              <a:spcBef>
                <a:spcPts val="0"/>
              </a:spcBef>
              <a:spcAft>
                <a:spcPts val="0"/>
              </a:spcAft>
              <a:buFont typeface="Arial" panose="020B0604020202020204" pitchFamily="34" charset="0"/>
              <a:buChar char="-"/>
            </a:pPr>
            <a:r>
              <a:rPr lang="en-US" sz="1100">
                <a:effectLst/>
                <a:latin typeface="Arial" panose="020B0604020202020204" pitchFamily="34" charset="0"/>
                <a:ea typeface="Calibri" panose="020F0502020204030204" pitchFamily="34" charset="0"/>
                <a:cs typeface="Arial" panose="020B0604020202020204" pitchFamily="34" charset="0"/>
              </a:rPr>
              <a:t>The private sector also plays an important role in innovation and scaling innovative solutions, which will be crucial in accelerating impact. </a:t>
            </a:r>
            <a:r>
              <a:rPr lang="en-US" sz="1100" u="sng">
                <a:solidFill>
                  <a:srgbClr val="000000"/>
                </a:solidFill>
                <a:effectLst/>
                <a:latin typeface="Arial" panose="020B0604020202020204" pitchFamily="34" charset="0"/>
                <a:ea typeface="Calibri" panose="020F0502020204030204" pitchFamily="34" charset="0"/>
                <a:cs typeface="Arial" panose="020B0604020202020204" pitchFamily="34" charset="0"/>
              </a:rPr>
              <a:t>Product developers, manufacturers, and suppliers</a:t>
            </a: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 can therefore support this by:</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Developing new and more effective diagnostics, drugs, treatment regimens and vaccines, and supporting the equitable availability at scale of affordable products and innovations.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Engaging the partnership on relevant product pipelines, timelines and pricing for rapid introduction and equitable scale up; and ensuring a robust supply chain of quality products with appropriate lifespans.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And, of course, </a:t>
            </a:r>
            <a:r>
              <a:rPr lang="en-US" sz="1100" u="sng">
                <a:solidFill>
                  <a:srgbClr val="000000"/>
                </a:solidFill>
                <a:effectLst/>
                <a:latin typeface="Arial" panose="020B0604020202020204" pitchFamily="34" charset="0"/>
                <a:ea typeface="Calibri" panose="020F0502020204030204" pitchFamily="34" charset="0"/>
                <a:cs typeface="Arial" panose="020B0604020202020204" pitchFamily="34" charset="0"/>
              </a:rPr>
              <a:t>private donors</a:t>
            </a: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 can support this and overall achievement of the Strategy by:</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Increasing financial and non-financial contributions and supporting innovative financing models.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i="1" u="sng">
                <a:solidFill>
                  <a:srgbClr val="000000"/>
                </a:solidFill>
                <a:effectLst/>
                <a:latin typeface="Arial" panose="020B0604020202020204" pitchFamily="34" charset="0"/>
                <a:ea typeface="Calibri" panose="020F0502020204030204" pitchFamily="34" charset="0"/>
                <a:cs typeface="Arial" panose="020B0604020202020204" pitchFamily="34" charset="0"/>
              </a:rPr>
              <a:t>Resources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There are a number of resources available to help with this and in communicating the Strategy’s priorities to your stakeholder groups, such as this presentation, an Executive Summary document, the Strategy itself and an overview of its Framework </a:t>
            </a:r>
            <a:r>
              <a:rPr lang="en-US" sz="1100">
                <a:effectLst/>
                <a:latin typeface="Arial" panose="020B0604020202020204" pitchFamily="34" charset="0"/>
                <a:ea typeface="Times New Roman" panose="02020603050405020304" pitchFamily="18" charset="0"/>
                <a:cs typeface="Arial" panose="020B0604020202020204" pitchFamily="34" charset="0"/>
              </a:rPr>
              <a:t>– these are all available on the Global Fund we</a:t>
            </a: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bsite in many languages – as shown at the bottom of the slide. </a:t>
            </a: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We look forward to working together to collectively harness our strengths to deliver the Strategy and achieve our </a:t>
            </a:r>
            <a:r>
              <a:rPr lang="en-US" sz="1800">
                <a:solidFill>
                  <a:srgbClr val="000000"/>
                </a:solidFill>
                <a:effectLst/>
                <a:latin typeface="Arial" panose="020B0604020202020204" pitchFamily="34" charset="0"/>
                <a:ea typeface="Times New Roman" panose="02020603050405020304" pitchFamily="18" charset="0"/>
              </a:rPr>
              <a:t>partnership’s </a:t>
            </a: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vision of a world free of the burden of AIDS, TB and malaria, with better, equitable health for all.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18</a:t>
            </a:fld>
            <a:endParaRPr lang="en-US"/>
          </a:p>
        </p:txBody>
      </p:sp>
    </p:spTree>
    <p:extLst>
      <p:ext uri="{BB962C8B-B14F-4D97-AF65-F5344CB8AC3E}">
        <p14:creationId xmlns:p14="http://schemas.microsoft.com/office/powerpoint/2010/main" val="4189921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Technical Partners play an </a:t>
            </a:r>
            <a:r>
              <a:rPr lang="en-US" sz="1100">
                <a:solidFill>
                  <a:srgbClr val="000000"/>
                </a:solidFill>
                <a:effectLst/>
                <a:latin typeface="Arial" panose="020B0604020202020204" pitchFamily="34" charset="0"/>
                <a:ea typeface="Calibri" panose="020F0502020204030204" pitchFamily="34" charset="0"/>
              </a:rPr>
              <a:t>important role in delivering the priorities of the Global Fund partnership’s new Strategy</a:t>
            </a: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role of Technical Partners in the delivery of the next Strategy includes:</a:t>
            </a:r>
            <a:endParaRPr lang="en-US" sz="1100" b="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Developing new and timely revisions of normative and prioritization guidance based on the latest available evidence to guide more effective programming, including for HIV prevention, malaria, newer areas of Strategy focus and on </a:t>
            </a:r>
            <a:r>
              <a:rPr lang="en-US" sz="1100" b="0">
                <a:solidFill>
                  <a:srgbClr val="000000"/>
                </a:solidFill>
                <a:effectLst/>
                <a:latin typeface="Arial" panose="020B0604020202020204" pitchFamily="34" charset="0"/>
                <a:ea typeface="Yu Mincho" panose="02020400000000000000" pitchFamily="18" charset="-128"/>
                <a:cs typeface="Arial" panose="020B0604020202020204" pitchFamily="34" charset="0"/>
              </a:rPr>
              <a:t>relevant areas of private sector engagement, governance and quality standards. </a:t>
            </a:r>
            <a:endParaRPr lang="en-US" sz="1100" b="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b="0">
                <a:effectLst/>
                <a:latin typeface="Arial" panose="020B0604020202020204" pitchFamily="34" charset="0"/>
                <a:ea typeface="Calibri" panose="020F0502020204030204" pitchFamily="34" charset="0"/>
                <a:cs typeface="Arial" panose="020B0604020202020204" pitchFamily="34" charset="0"/>
              </a:rPr>
              <a:t>Support</a:t>
            </a: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ing</a:t>
            </a:r>
            <a:r>
              <a:rPr lang="en-US" sz="1100" b="0">
                <a:effectLst/>
                <a:latin typeface="Arial" panose="020B0604020202020204" pitchFamily="34" charset="0"/>
                <a:ea typeface="Calibri" panose="020F0502020204030204" pitchFamily="34" charset="0"/>
                <a:cs typeface="Arial" panose="020B0604020202020204" pitchFamily="34" charset="0"/>
              </a:rPr>
              <a:t> the translation of technical guidelines into effective implementation at country-level, by developing effective tools that can be tailored to country context and linked to measurable outcomes – for example, to support bringing innovations and effective service delivery models to scale, or to support implementation of the International Health Regulations.</a:t>
            </a:r>
            <a:endParaRPr lang="en-US" sz="1100" b="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Strengthening technical support and capacity building based on a country-led description of needs</a:t>
            </a:r>
            <a:r>
              <a:rPr lang="en-US" sz="1100" b="0">
                <a:effectLst/>
                <a:latin typeface="Arial" panose="020B0604020202020204" pitchFamily="34" charset="0"/>
                <a:ea typeface="Calibri" panose="020F0502020204030204" pitchFamily="34" charset="0"/>
                <a:cs typeface="Arial" panose="020B0604020202020204" pitchFamily="34" charset="0"/>
              </a:rPr>
              <a:t> and </a:t>
            </a: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strengthening quality standards for technical support and capacity building, including timeliness, alignment, transparency and accountability.</a:t>
            </a:r>
            <a:endParaRPr lang="en-US" sz="1100" b="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b="0">
                <a:effectLst/>
                <a:latin typeface="Arial" panose="020B0604020202020204" pitchFamily="34" charset="0"/>
                <a:ea typeface="Yu Mincho" panose="02020400000000000000" pitchFamily="18" charset="-128"/>
                <a:cs typeface="Arial" panose="020B0604020202020204" pitchFamily="34" charset="0"/>
              </a:rPr>
              <a:t>S</a:t>
            </a:r>
            <a:r>
              <a:rPr lang="en-US" sz="1100" b="0">
                <a:effectLst/>
                <a:latin typeface="Arial" panose="020B0604020202020204" pitchFamily="34" charset="0"/>
                <a:ea typeface="Calibri" panose="020F0502020204030204" pitchFamily="34" charset="0"/>
                <a:cs typeface="Arial" panose="020B0604020202020204" pitchFamily="34" charset="0"/>
              </a:rPr>
              <a:t>upport</a:t>
            </a: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ing</a:t>
            </a:r>
            <a:r>
              <a:rPr lang="en-US" sz="1100" b="0">
                <a:effectLst/>
                <a:latin typeface="Arial" panose="020B0604020202020204" pitchFamily="34" charset="0"/>
                <a:ea typeface="Calibri" panose="020F0502020204030204" pitchFamily="34" charset="0"/>
                <a:cs typeface="Arial" panose="020B0604020202020204" pitchFamily="34" charset="0"/>
              </a:rPr>
              <a:t> the generation and communication of updates on operational research, evidence and best practices to strengthen HTM responses and to implement robust integrated, people-centered quality services, as well as s</a:t>
            </a:r>
            <a:r>
              <a:rPr lang="en-US" sz="1100" b="0">
                <a:effectLst/>
                <a:latin typeface="Arial" panose="020B0604020202020204" pitchFamily="34" charset="0"/>
                <a:ea typeface="Yu Mincho" panose="02020400000000000000" pitchFamily="18" charset="-128"/>
                <a:cs typeface="Arial" panose="020B0604020202020204" pitchFamily="34" charset="0"/>
              </a:rPr>
              <a:t>upport</a:t>
            </a: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ing</a:t>
            </a:r>
            <a:r>
              <a:rPr lang="en-US" sz="1100" b="0">
                <a:effectLst/>
                <a:latin typeface="Arial" panose="020B0604020202020204" pitchFamily="34" charset="0"/>
                <a:ea typeface="Yu Mincho" panose="02020400000000000000" pitchFamily="18" charset="-128"/>
                <a:cs typeface="Arial" panose="020B0604020202020204" pitchFamily="34" charset="0"/>
              </a:rPr>
              <a:t> country readiness for introduction of new health products and innovations.</a:t>
            </a:r>
            <a:endParaRPr lang="en-US" sz="1100" b="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b="0">
                <a:effectLst/>
                <a:latin typeface="Arial" panose="020B0604020202020204" pitchFamily="34" charset="0"/>
                <a:ea typeface="Calibri" panose="020F0502020204030204" pitchFamily="34" charset="0"/>
                <a:cs typeface="Arial" panose="020B0604020202020204" pitchFamily="34" charset="0"/>
              </a:rPr>
              <a:t>S</a:t>
            </a:r>
            <a:r>
              <a:rPr lang="en-US" sz="1100" b="0">
                <a:solidFill>
                  <a:srgbClr val="000000"/>
                </a:solidFill>
                <a:effectLst/>
                <a:latin typeface="Arial" panose="020B0604020202020204" pitchFamily="34" charset="0"/>
                <a:ea typeface="Yu Mincho" panose="02020400000000000000" pitchFamily="18" charset="-128"/>
                <a:cs typeface="Arial" panose="020B0604020202020204" pitchFamily="34" charset="0"/>
              </a:rPr>
              <a:t>upport</a:t>
            </a: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ing</a:t>
            </a:r>
            <a:r>
              <a:rPr lang="en-US" sz="1100" b="0">
                <a:solidFill>
                  <a:srgbClr val="000000"/>
                </a:solidFill>
                <a:effectLst/>
                <a:latin typeface="Arial" panose="020B0604020202020204" pitchFamily="34" charset="0"/>
                <a:ea typeface="Yu Mincho" panose="02020400000000000000" pitchFamily="18" charset="-128"/>
                <a:cs typeface="Arial" panose="020B0604020202020204" pitchFamily="34" charset="0"/>
              </a:rPr>
              <a:t> countries in strengthening national data systems and effective use of data for decision making at all levels, including a focus on data collection, digital tools, quality assurance, analysis, interpretation and use.</a:t>
            </a: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b="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Supporting effective partnerships between government and non-public sector actors, and contributing to the Global Fund partnership’s diplomatic voice in challenging harmful laws, policies and practices.</a:t>
            </a:r>
            <a:endParaRPr lang="en-US" sz="1100" b="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b="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b="0" i="1" u="sng">
                <a:solidFill>
                  <a:srgbClr val="000000"/>
                </a:solidFill>
                <a:effectLst/>
                <a:latin typeface="Arial" panose="020B0604020202020204" pitchFamily="34" charset="0"/>
                <a:ea typeface="Calibri" panose="020F0502020204030204" pitchFamily="34" charset="0"/>
                <a:cs typeface="Arial" panose="020B0604020202020204" pitchFamily="34" charset="0"/>
              </a:rPr>
              <a:t>Resources </a:t>
            </a:r>
            <a:endParaRPr lang="en-US" sz="1100" b="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There are a number of resources available to help with this and in communicating the Strategy’s priorities to your stakeholder groups, such as this presentation, an Executive Summary document, the Strategy itself and an overview of its Framework </a:t>
            </a:r>
            <a:r>
              <a:rPr lang="en-US" sz="1100" b="0">
                <a:effectLst/>
                <a:latin typeface="Arial" panose="020B0604020202020204" pitchFamily="34" charset="0"/>
                <a:ea typeface="Times New Roman" panose="02020603050405020304" pitchFamily="18" charset="0"/>
                <a:cs typeface="Arial" panose="020B0604020202020204" pitchFamily="34" charset="0"/>
              </a:rPr>
              <a:t>– these are all available on the Global Fund we</a:t>
            </a:r>
            <a:r>
              <a:rPr lang="en-US" sz="11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bsite in many languages – as shown at the bottom of the slide.</a:t>
            </a:r>
            <a:endParaRPr lang="en-US" sz="1100" b="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We look forward to working together to collectively harness our strengths to deliver the Strategy and achieve our </a:t>
            </a:r>
            <a:r>
              <a:rPr lang="en-US" sz="1800">
                <a:solidFill>
                  <a:srgbClr val="000000"/>
                </a:solidFill>
                <a:effectLst/>
                <a:latin typeface="Arial" panose="020B0604020202020204" pitchFamily="34" charset="0"/>
                <a:ea typeface="Times New Roman" panose="02020603050405020304" pitchFamily="18" charset="0"/>
              </a:rPr>
              <a:t>partnership’s </a:t>
            </a: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vision of a world free of the burden of AIDS, TB and malaria, with better, equitable health for all. </a:t>
            </a:r>
            <a:endParaRPr lang="en-US" sz="1100" b="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b="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b="0">
              <a:effectLst/>
              <a:latin typeface="Calibri" panose="020F0502020204030204" pitchFamily="34" charset="0"/>
              <a:ea typeface="Calibri" panose="020F0502020204030204" pitchFamily="34" charset="0"/>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19</a:t>
            </a:fld>
            <a:endParaRPr lang="en-US"/>
          </a:p>
        </p:txBody>
      </p:sp>
    </p:spTree>
    <p:extLst>
      <p:ext uri="{BB962C8B-B14F-4D97-AF65-F5344CB8AC3E}">
        <p14:creationId xmlns:p14="http://schemas.microsoft.com/office/powerpoint/2010/main" val="232673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Arial" panose="020B0604020202020204" pitchFamily="34" charset="0"/>
              <a:buChar char="-"/>
            </a:pPr>
            <a:r>
              <a:rPr lang="en-US" sz="1200" dirty="0">
                <a:solidFill>
                  <a:srgbClr val="000000"/>
                </a:solidFill>
                <a:effectLst/>
                <a:latin typeface="Arial"/>
                <a:ea typeface="Calibri" panose="020F0502020204030204" pitchFamily="34" charset="0"/>
                <a:cs typeface="Arial"/>
              </a:rPr>
              <a:t>The Global Fund partnership has achieved incredible results to date in the fight against HIV, TB and malaria (HTM) and in contributing to better health in countries where it supports programs – with more than 44 million lives saved to date.</a:t>
            </a:r>
            <a:endParaRPr lang="en-US" sz="1200" dirty="0">
              <a:effectLst/>
              <a:latin typeface="Arial"/>
              <a:ea typeface="Calibri" panose="020F0502020204030204" pitchFamily="34" charset="0"/>
              <a:cs typeface="Arial"/>
            </a:endParaRPr>
          </a:p>
          <a:p>
            <a:pPr marL="342900" indent="-342900">
              <a:spcAft>
                <a:spcPts val="600"/>
              </a:spcAft>
              <a:buFont typeface="Arial" panose="020B0604020202020204" pitchFamily="34" charset="0"/>
              <a:buChar char="-"/>
            </a:pPr>
            <a:r>
              <a:rPr lang="en-US" sz="1200" dirty="0">
                <a:solidFill>
                  <a:srgbClr val="000000"/>
                </a:solidFill>
                <a:effectLst/>
                <a:latin typeface="Arial"/>
                <a:ea typeface="Calibri" panose="020F0502020204030204" pitchFamily="34" charset="0"/>
                <a:cs typeface="Arial"/>
              </a:rPr>
              <a:t>However, the world is off-track to meet the 2030 SDG goals and in the rapidly evolving global health context with a new pandemic, a new Global Fund Strategy is needed to guide our collective efforts to get back on track.</a:t>
            </a:r>
            <a:r>
              <a:rPr lang="en-US" dirty="0">
                <a:solidFill>
                  <a:srgbClr val="000000"/>
                </a:solidFill>
                <a:latin typeface="Arial"/>
                <a:ea typeface="Calibri" panose="020F0502020204030204" pitchFamily="34" charset="0"/>
                <a:cs typeface="Arial"/>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dirty="0">
                <a:solidFill>
                  <a:srgbClr val="000000"/>
                </a:solidFill>
                <a:latin typeface="Arial"/>
                <a:ea typeface="Calibri" panose="020F0502020204030204" pitchFamily="34" charset="0"/>
                <a:cs typeface="Arial"/>
              </a:rPr>
              <a:t>The new Global</a:t>
            </a:r>
            <a:r>
              <a:rPr lang="en-US" sz="1200" dirty="0">
                <a:solidFill>
                  <a:srgbClr val="000000"/>
                </a:solidFill>
                <a:effectLst/>
                <a:latin typeface="Arial"/>
                <a:ea typeface="Calibri" panose="020F0502020204030204" pitchFamily="34" charset="0"/>
                <a:cs typeface="Arial"/>
              </a:rPr>
              <a:t> Fund Strategy “</a:t>
            </a:r>
            <a:r>
              <a:rPr lang="en-US" sz="1200" i="1" dirty="0">
                <a:solidFill>
                  <a:srgbClr val="000000"/>
                </a:solidFill>
                <a:effectLst/>
                <a:latin typeface="Arial"/>
                <a:ea typeface="Calibri" panose="020F0502020204030204" pitchFamily="34" charset="0"/>
                <a:cs typeface="Arial"/>
              </a:rPr>
              <a:t>Fighting Pandemics and Building a Healthier, More Equitable World” </a:t>
            </a:r>
            <a:r>
              <a:rPr lang="en-US" sz="1200" dirty="0">
                <a:solidFill>
                  <a:srgbClr val="000000"/>
                </a:solidFill>
                <a:effectLst/>
                <a:latin typeface="Arial"/>
                <a:ea typeface="Calibri" panose="020F0502020204030204" pitchFamily="34" charset="0"/>
                <a:cs typeface="Arial"/>
              </a:rPr>
              <a:t>does just this. It was developed through a highly consultative process and sets out how the Global Fund partnership can work together to accelerate impact towards the 2030 horizon.</a:t>
            </a:r>
            <a:r>
              <a:rPr lang="en-US" dirty="0">
                <a:solidFill>
                  <a:srgbClr val="000000"/>
                </a:solidFill>
                <a:latin typeface="Arial"/>
                <a:ea typeface="Calibri" panose="020F0502020204030204" pitchFamily="34" charset="0"/>
                <a:cs typeface="Arial"/>
              </a:rPr>
              <a:t> </a:t>
            </a:r>
            <a:endParaRPr lang="en-US" sz="1200">
              <a:effectLst/>
              <a:latin typeface="Calibri"/>
              <a:ea typeface="Calibri" panose="020F0502020204030204" pitchFamily="34" charset="0"/>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2</a:t>
            </a:fld>
            <a:endParaRPr lang="en-US"/>
          </a:p>
        </p:txBody>
      </p:sp>
    </p:spTree>
    <p:extLst>
      <p:ext uri="{BB962C8B-B14F-4D97-AF65-F5344CB8AC3E}">
        <p14:creationId xmlns:p14="http://schemas.microsoft.com/office/powerpoint/2010/main" val="189733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The Strategy’s vision is a world free of the burden of AIDS, tuberculosis and malaria with better, equitable health for all.</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The word equitable was added to the Global Fund’s vision for this period to underscore the partnership’s commitment to addressing inequities in order to achieve our goals. </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US" sz="1200"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new </a:t>
            </a: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Strategy will guide the Global Fund partnership’s efforts for the period 2023-2028, and its impact will be measured in 2030, along with the 2030 SDGs.</a:t>
            </a:r>
            <a:endParaRPr lang="en-US" sz="1200">
              <a:effectLst/>
              <a:latin typeface="Calibri" panose="020F0502020204030204" pitchFamily="34" charset="0"/>
              <a:ea typeface="Calibri" panose="020F0502020204030204" pitchFamily="34" charset="0"/>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3</a:t>
            </a:fld>
            <a:endParaRPr lang="en-US"/>
          </a:p>
        </p:txBody>
      </p:sp>
    </p:spTree>
    <p:extLst>
      <p:ext uri="{BB962C8B-B14F-4D97-AF65-F5344CB8AC3E}">
        <p14:creationId xmlns:p14="http://schemas.microsoft.com/office/powerpoint/2010/main" val="219150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00000"/>
                </a:solidFill>
                <a:effectLst/>
                <a:latin typeface="Arial"/>
                <a:ea typeface="Calibri" panose="020F0502020204030204" pitchFamily="34" charset="0"/>
                <a:cs typeface="Arial"/>
              </a:rPr>
              <a:t>This is the new Strategy Framework. Its Primary Goal is to end AIDS, TB and malaria.</a:t>
            </a:r>
            <a:r>
              <a:rPr lang="en-US" dirty="0">
                <a:solidFill>
                  <a:srgbClr val="000000"/>
                </a:solidFill>
                <a:latin typeface="Arial"/>
                <a:ea typeface="Calibri" panose="020F0502020204030204" pitchFamily="34" charset="0"/>
                <a:cs typeface="Arial"/>
              </a:rPr>
              <a:t> </a:t>
            </a:r>
            <a:endParaRPr lang="en-US" sz="1200">
              <a:effectLst/>
              <a:latin typeface="Calibri" panose="020F0502020204030204" pitchFamily="34" charset="0"/>
              <a:ea typeface="Calibri" panose="020F0502020204030204" pitchFamily="34" charset="0"/>
              <a:cs typeface="Calibri"/>
            </a:endParaRPr>
          </a:p>
          <a:p>
            <a:pPr marL="342900" marR="0" lvl="0" indent="-342900">
              <a:spcBef>
                <a:spcPts val="0"/>
              </a:spcBef>
              <a:spcAft>
                <a:spcPts val="0"/>
              </a:spcAft>
              <a:buFont typeface="Arial" panose="020B0604020202020204" pitchFamily="34" charset="0"/>
              <a:buChar char="-"/>
            </a:pPr>
            <a:r>
              <a:rPr lang="en-US" sz="1200" dirty="0">
                <a:solidFill>
                  <a:srgbClr val="000000"/>
                </a:solidFill>
                <a:effectLst/>
                <a:latin typeface="Arial"/>
                <a:ea typeface="Calibri" panose="020F0502020204030204" pitchFamily="34" charset="0"/>
                <a:cs typeface="Arial"/>
              </a:rPr>
              <a:t>To support achievement of this Primary Goal, the Strategy has 4 Mutually Reinforcing Contributory Objectives and an Evolving Objective.</a:t>
            </a:r>
            <a:endParaRPr lang="en-US" sz="1200" dirty="0">
              <a:effectLst/>
              <a:latin typeface="Arial"/>
              <a:ea typeface="Calibri" panose="020F0502020204030204" pitchFamily="34" charset="0"/>
              <a:cs typeface="Arial"/>
            </a:endParaRPr>
          </a:p>
          <a:p>
            <a:pPr marL="342900" marR="0" lvl="0" indent="-342900">
              <a:spcBef>
                <a:spcPts val="0"/>
              </a:spcBef>
              <a:spcAft>
                <a:spcPts val="0"/>
              </a:spcAft>
              <a:buFont typeface="Arial" panose="020B0604020202020204" pitchFamily="34" charset="0"/>
              <a:buChar char="-"/>
            </a:pPr>
            <a:r>
              <a:rPr lang="en-US" sz="1200" dirty="0">
                <a:solidFill>
                  <a:srgbClr val="000000"/>
                </a:solidFill>
                <a:effectLst/>
                <a:latin typeface="Arial"/>
                <a:ea typeface="Calibri" panose="020F0502020204030204" pitchFamily="34" charset="0"/>
                <a:cs typeface="Arial"/>
              </a:rPr>
              <a:t>The Mutually Reinforcing Contributory Objectives are to Maximize People-Centered Integrated Systems for Health, to Maximize Engagement and Leadership of Most Affected Communities, to Maximize Health Equity, Gender Equality and Human Rights and to Mobilize Increased Resources.</a:t>
            </a:r>
            <a:endParaRPr lang="en-US" sz="1200" dirty="0">
              <a:effectLst/>
              <a:latin typeface="Arial"/>
              <a:ea typeface="Calibri" panose="020F0502020204030204" pitchFamily="34" charset="0"/>
              <a:cs typeface="Arial"/>
            </a:endParaRPr>
          </a:p>
          <a:p>
            <a:pPr marL="342900" indent="-342900">
              <a:buFont typeface="Arial" panose="020B0604020202020204" pitchFamily="34" charset="0"/>
              <a:buChar char="-"/>
            </a:pPr>
            <a:r>
              <a:rPr lang="en-US" sz="1200" dirty="0">
                <a:solidFill>
                  <a:srgbClr val="000000"/>
                </a:solidFill>
                <a:effectLst/>
                <a:latin typeface="Arial"/>
                <a:ea typeface="Calibri" panose="020F0502020204030204" pitchFamily="34" charset="0"/>
                <a:cs typeface="Arial"/>
              </a:rPr>
              <a:t>The Evolving Objective aims to leverage the Global Fund partnership’s expertise and inclusive model to contribute to global Pandemic Preparedness and Response.</a:t>
            </a:r>
            <a:r>
              <a:rPr lang="en-US" dirty="0">
                <a:solidFill>
                  <a:srgbClr val="000000"/>
                </a:solidFill>
                <a:latin typeface="Arial"/>
                <a:ea typeface="Calibri" panose="020F0502020204030204" pitchFamily="34" charset="0"/>
                <a:cs typeface="Arial"/>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200" dirty="0">
                <a:solidFill>
                  <a:srgbClr val="000000"/>
                </a:solidFill>
                <a:effectLst/>
                <a:latin typeface="Arial"/>
                <a:ea typeface="Calibri" panose="020F0502020204030204" pitchFamily="34" charset="0"/>
                <a:cs typeface="Arial"/>
              </a:rPr>
              <a:t>The Strategy also has a Partnership Enablers section that outlines the roles and accountabilities of all stakeholders in achieving the Strategy’s aims.</a:t>
            </a:r>
            <a:endParaRPr lang="en-US" sz="1200" dirty="0">
              <a:effectLst/>
              <a:latin typeface="Arial"/>
              <a:ea typeface="Calibri" panose="020F0502020204030204" pitchFamily="34" charset="0"/>
              <a:cs typeface="Arial"/>
            </a:endParaRPr>
          </a:p>
          <a:p>
            <a:pPr marL="342900" marR="0" lvl="0" indent="-342900">
              <a:spcBef>
                <a:spcPts val="0"/>
              </a:spcBef>
              <a:spcAft>
                <a:spcPts val="0"/>
              </a:spcAft>
              <a:buFont typeface="Arial" panose="020B0604020202020204" pitchFamily="34" charset="0"/>
              <a:buChar char="-"/>
            </a:pPr>
            <a:r>
              <a:rPr lang="en-US" sz="1200" dirty="0">
                <a:solidFill>
                  <a:srgbClr val="000000"/>
                </a:solidFill>
                <a:effectLst/>
                <a:latin typeface="Arial"/>
                <a:ea typeface="Calibri" panose="020F0502020204030204" pitchFamily="34" charset="0"/>
                <a:cs typeface="Arial"/>
              </a:rPr>
              <a:t>You will see that working with and to serve the needs of people and communities is at the heart of the Strategy. This is because communities most affected by the three diseases that are best positioned to guide how programs can best meet their needs and - in a number of cases - implement and monitor the impact of health programs, such as those for key and vulnerable populations.</a:t>
            </a:r>
            <a:endParaRPr lang="en-US" sz="1200" dirty="0">
              <a:effectLst/>
              <a:latin typeface="Arial"/>
              <a:ea typeface="Calibri" panose="020F0502020204030204" pitchFamily="34" charset="0"/>
              <a:cs typeface="Arial"/>
            </a:endParaRPr>
          </a:p>
          <a:p>
            <a:endParaRPr lang="en-US"/>
          </a:p>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4</a:t>
            </a:fld>
            <a:endParaRPr lang="en-US"/>
          </a:p>
        </p:txBody>
      </p:sp>
    </p:spTree>
    <p:extLst>
      <p:ext uri="{BB962C8B-B14F-4D97-AF65-F5344CB8AC3E}">
        <p14:creationId xmlns:p14="http://schemas.microsoft.com/office/powerpoint/2010/main" val="213329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As mentioned, the Strategy’s primary goal is to end AIDS, TB and malaria.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In order to do this, the Strategy has a particular focus on making catalytic, people-centered investments and leveraging innovations to spur faster progress in ending the three diseases.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You will see in the first two bullets at the top of the End AIDS, TB and Malaria slide that there is an overarching focus on incidence reduction and addressing structural barriers to HIV, TB and malaria outcomes, as these are two of the areas where greatest progress is needed to achieve our </a:t>
            </a:r>
            <a:r>
              <a:rPr lang="en-US" sz="1800">
                <a:solidFill>
                  <a:srgbClr val="000000"/>
                </a:solidFill>
                <a:effectLst/>
                <a:latin typeface="Arial" panose="020B0604020202020204" pitchFamily="34" charset="0"/>
                <a:ea typeface="Calibri" panose="020F0502020204030204" pitchFamily="34" charset="0"/>
              </a:rPr>
              <a:t>collective </a:t>
            </a: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goals.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And for each of the 3 diseases, you will see that there are specific sub-objectives (the bullet points on this slide), to guide the focus of our partnership’s efforts in preventing, treating and caring for people living with and affected by HIV, TB and malaria.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i="1">
                <a:solidFill>
                  <a:srgbClr val="000000"/>
                </a:solidFill>
                <a:effectLst/>
                <a:latin typeface="Arial" panose="020B0604020202020204" pitchFamily="34" charset="0"/>
                <a:ea typeface="Calibri" panose="020F0502020204030204" pitchFamily="34" charset="0"/>
                <a:cs typeface="Arial" panose="020B0604020202020204" pitchFamily="34" charset="0"/>
              </a:rPr>
              <a:t>[Tip for presenter: You may want to draw attention to particular sub-objectives of relevance to the audience.]</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5</a:t>
            </a:fld>
            <a:endParaRPr lang="en-US"/>
          </a:p>
        </p:txBody>
      </p:sp>
    </p:spTree>
    <p:extLst>
      <p:ext uri="{BB962C8B-B14F-4D97-AF65-F5344CB8AC3E}">
        <p14:creationId xmlns:p14="http://schemas.microsoft.com/office/powerpoint/2010/main" val="37163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Achievement of the Strategy’s primary goal to end AIDS, TB and malaria is underpinned by four mutually reinforcing contributory objectives that must be concurrently and synergistically pursued to achieve our </a:t>
            </a:r>
            <a:r>
              <a:rPr lang="en-US" sz="1800">
                <a:solidFill>
                  <a:srgbClr val="000000"/>
                </a:solidFill>
                <a:effectLst/>
                <a:latin typeface="Arial" panose="020B0604020202020204" pitchFamily="34" charset="0"/>
                <a:ea typeface="Calibri" panose="020F0502020204030204" pitchFamily="34" charset="0"/>
              </a:rPr>
              <a:t>partnership’s </a:t>
            </a: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aims.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As mentioned, the first is to Maximize People-centered Integrated Systems for Health. The Global Fund partnership will support RSSH investments that are catalytic according to the country’s context, that are people-centered and integrated across service providers to holistically address individuals’ health needs, and that build outcomes against HIV, TB and malaria, as well as related health areas such as the coinfections and comorbidities of the 3 diseases.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The second is to Maximize the Engagement and Leadership of Most Affected Communities to Leave No One Behind, to ensure balanced and inclusive decision-making around Global Fund resources and support communities to lead programs where they are best positioned to deliver impact and equity.</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The third is to Maximize Health Equity, Gender Equality and Human Rights. It is critical for these key areas to be fully integrated as core lenses to Global Fund-supported programs to improve HIV, TB and malaria outcomes; to ensure investments are human rights-based and gender responsive; to drive more equitable access to and retention in health services; and ensure meaningful, lasting impact for all, including the most marginalized.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The fourth is to Mobilize Increased Resources – both domestic and additional international resources. Given the vast financial challenges globally stemming from COVID-19, innovation and effective tailoring of Global Fund co-financing requirements will be important to increase the resources needed to achieve our aims, as well as an increased focus on value for money (including equity) and the sustainability of Global Fund investments.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i="1">
                <a:solidFill>
                  <a:srgbClr val="000000"/>
                </a:solidFill>
                <a:effectLst/>
                <a:latin typeface="Arial" panose="020B0604020202020204" pitchFamily="34" charset="0"/>
                <a:ea typeface="Calibri" panose="020F0502020204030204" pitchFamily="34" charset="0"/>
                <a:cs typeface="Arial" panose="020B0604020202020204" pitchFamily="34" charset="0"/>
              </a:rPr>
              <a:t>[Tip for presenter: For each of these Objectives, you may want to draw attention to particular sub-objectives of relevance to the audience.]</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2C296653-1C84-41DF-A5EB-9B0D045A8211}" type="slidenum">
              <a:rPr lang="en-US" smtClean="0"/>
              <a:t>6</a:t>
            </a:fld>
            <a:endParaRPr lang="en-US"/>
          </a:p>
        </p:txBody>
      </p:sp>
    </p:spTree>
    <p:extLst>
      <p:ext uri="{BB962C8B-B14F-4D97-AF65-F5344CB8AC3E}">
        <p14:creationId xmlns:p14="http://schemas.microsoft.com/office/powerpoint/2010/main" val="269671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The new Strategy responds directly to dramatic changes in the global health context by introducing an evolving objective on pandemic preparedness and response (PPR).</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This objective aims to bring the Global Fund partnership’s expertise and inclusive model to contribute to this global priority, alongside the important work of our partners.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The objective is described as ‘evolving’ because the Global Fund will need to remain agile to adapt over the Strategy term as the world and global health architecture continue to evolve in response to the global pandemic.</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u="sng">
                <a:solidFill>
                  <a:srgbClr val="000000"/>
                </a:solidFill>
                <a:effectLst/>
                <a:latin typeface="Arial" panose="020B0604020202020204" pitchFamily="34" charset="0"/>
                <a:ea typeface="Calibri" panose="020F0502020204030204" pitchFamily="34" charset="0"/>
                <a:cs typeface="Arial" panose="020B0604020202020204" pitchFamily="34" charset="0"/>
              </a:rPr>
              <a:t>On pandemic preparedness, </a:t>
            </a: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the Global Fund is uniquely positioned to support countries in strengthening their pandemic preparedness capabilities by building inclusive resilient and sustainable systems for health and HIV, TB and malaria programs, which are better able to prevent, detect and respond to new infectious disease threats.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The Global Fund will contribute to building countries’ pandemic preparedness capabilities through investments such as in strengthening laboratories, diagnostic tools, support for health care and peer workers, reinforcing community systems and efforts to tackle antimicrobial resistance, among other other areas.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The Global Fund is developing information and guidance on the scope of these investments in time for work to commence on the next cycle of grants that will start from 2024 onwards.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u="sng">
                <a:solidFill>
                  <a:srgbClr val="000000"/>
                </a:solidFill>
                <a:effectLst/>
                <a:latin typeface="Arial" panose="020B0604020202020204" pitchFamily="34" charset="0"/>
                <a:ea typeface="Calibri" panose="020F0502020204030204" pitchFamily="34" charset="0"/>
                <a:cs typeface="Arial" panose="020B0604020202020204" pitchFamily="34" charset="0"/>
              </a:rPr>
              <a:t>On pandemic response</a:t>
            </a: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the Global Fund’s work is already well defined by existing programs and C19RM, the Global Fund’s COVID-19 Response Mechanism, and the Global Fund will continue to mobilize resources distinctly for these efforts as applicable.</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296653-1C84-41DF-A5EB-9B0D045A8211}" type="slidenum">
              <a:rPr lang="en-US" smtClean="0"/>
              <a:t>7</a:t>
            </a:fld>
            <a:endParaRPr lang="en-US"/>
          </a:p>
        </p:txBody>
      </p:sp>
    </p:spTree>
    <p:extLst>
      <p:ext uri="{BB962C8B-B14F-4D97-AF65-F5344CB8AC3E}">
        <p14:creationId xmlns:p14="http://schemas.microsoft.com/office/powerpoint/2010/main" val="23514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Global Fund model is based on the core principles of country ownership and partnership, and so achievement of the Strategy’s goal and objectives depends on the collaboration of all partners, working together, each with distinct, complementary roles and accountabilities, to achieve to best results.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roles and accountabilities of implementer governments, communities, civil society, technical and development partners, the private sector and others are described in the Partnership Enablers section of the Strategy.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section of the Strategy also describes important areas where the partnership’s work needs to be strengthened to deliver the Strategy: from accelerating the equitable introduction and uptake of innovations; to better balancing financial and programmatic risks to create an enabling environment for achieving impact; to strengthening CCMs to ensure meaningful engagement of communities; and more.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296653-1C84-41DF-A5EB-9B0D045A8211}" type="slidenum">
              <a:rPr lang="en-US" smtClean="0"/>
              <a:t>8</a:t>
            </a:fld>
            <a:endParaRPr lang="en-US"/>
          </a:p>
        </p:txBody>
      </p:sp>
    </p:spTree>
    <p:extLst>
      <p:ext uri="{BB962C8B-B14F-4D97-AF65-F5344CB8AC3E}">
        <p14:creationId xmlns:p14="http://schemas.microsoft.com/office/powerpoint/2010/main" val="193346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solidFill>
                  <a:srgbClr val="000000"/>
                </a:solidFill>
                <a:effectLst/>
                <a:latin typeface="Arial"/>
                <a:ea typeface="Calibri" panose="020F0502020204030204" pitchFamily="34" charset="0"/>
                <a:cs typeface="Arial"/>
              </a:rPr>
              <a:t>Achievement of the Strategy’s aims </a:t>
            </a:r>
            <a:r>
              <a:rPr lang="en-US" sz="1800" dirty="0">
                <a:solidFill>
                  <a:srgbClr val="000000"/>
                </a:solidFill>
                <a:latin typeface="Arial"/>
                <a:ea typeface="Calibri" panose="020F0502020204030204" pitchFamily="34" charset="0"/>
                <a:cs typeface="Arial"/>
              </a:rPr>
              <a:t>is</a:t>
            </a:r>
            <a:r>
              <a:rPr lang="en-US" sz="1800" dirty="0">
                <a:solidFill>
                  <a:srgbClr val="000000"/>
                </a:solidFill>
                <a:effectLst/>
                <a:latin typeface="Arial"/>
                <a:ea typeface="Calibri" panose="020F0502020204030204" pitchFamily="34" charset="0"/>
                <a:cs typeface="Arial"/>
              </a:rPr>
              <a:t> measured through a comprehensive and accountable Monitoring </a:t>
            </a:r>
            <a:r>
              <a:rPr lang="en-US" sz="1800" dirty="0">
                <a:solidFill>
                  <a:srgbClr val="000000"/>
                </a:solidFill>
                <a:latin typeface="Arial"/>
                <a:ea typeface="Calibri" panose="020F0502020204030204" pitchFamily="34" charset="0"/>
                <a:cs typeface="Arial"/>
              </a:rPr>
              <a:t>and  </a:t>
            </a:r>
            <a:r>
              <a:rPr lang="en-US" sz="1800" dirty="0">
                <a:solidFill>
                  <a:srgbClr val="000000"/>
                </a:solidFill>
                <a:effectLst/>
                <a:latin typeface="Arial"/>
                <a:ea typeface="Calibri" panose="020F0502020204030204" pitchFamily="34" charset="0"/>
                <a:cs typeface="Arial"/>
              </a:rPr>
              <a:t>Evaluation </a:t>
            </a:r>
            <a:r>
              <a:rPr lang="en-US" sz="1800" dirty="0">
                <a:solidFill>
                  <a:srgbClr val="000000"/>
                </a:solidFill>
                <a:latin typeface="Arial"/>
                <a:ea typeface="Calibri" panose="020F0502020204030204" pitchFamily="34" charset="0"/>
                <a:cs typeface="Arial"/>
              </a:rPr>
              <a:t>(M&amp;E) Framework</a:t>
            </a:r>
            <a:r>
              <a:rPr lang="en-US" sz="1800" dirty="0">
                <a:solidFill>
                  <a:srgbClr val="000000"/>
                </a:solidFill>
                <a:effectLst/>
                <a:latin typeface="Arial"/>
                <a:ea typeface="Calibri" panose="020F0502020204030204" pitchFamily="34" charset="0"/>
                <a:cs typeface="Arial"/>
              </a:rPr>
              <a:t>, including key performance indicators, as well as through global partner plans and the SDG 3 goals and targets.</a:t>
            </a:r>
          </a:p>
          <a:p>
            <a:pPr marL="285750" indent="-285750">
              <a:buFont typeface="Arial" panose="020B0604020202020204" pitchFamily="34" charset="0"/>
              <a:buChar char="•"/>
            </a:pPr>
            <a:r>
              <a:rPr lang="en-US" sz="1800" dirty="0">
                <a:solidFill>
                  <a:schemeClr val="tx1"/>
                </a:solidFill>
                <a:latin typeface="Arial"/>
                <a:cs typeface="Arial"/>
              </a:rPr>
              <a:t>The objective of the M&amp;E Framework is to facilitate performance management, continuous learning and improved decision-making by providing relevant, comprehensive, complete, and timely information to improve health program quality, efficiency, effectiveness, and therefore impact of Global Fund investments.</a:t>
            </a:r>
          </a:p>
          <a:p>
            <a:pPr marL="285750" indent="-285750">
              <a:buFont typeface="Arial" panose="020B0604020202020204" pitchFamily="34" charset="0"/>
              <a:buChar char="•"/>
            </a:pPr>
            <a:r>
              <a:rPr lang="en-GB" sz="1800" b="0" i="0" u="none" strike="noStrike" dirty="0">
                <a:solidFill>
                  <a:srgbClr val="000000"/>
                </a:solidFill>
                <a:effectLst/>
                <a:latin typeface="Arial"/>
                <a:cs typeface="Arial"/>
              </a:rPr>
              <a:t>The M&amp;E Framework includes 4 interrelated components;  each component contains interlinked measurement frameworks, systems, and tools that generate data and evidence that serve different purposes and audiences across Global Fund grants and </a:t>
            </a:r>
            <a:r>
              <a:rPr lang="en-GB" sz="1800" dirty="0">
                <a:solidFill>
                  <a:srgbClr val="000000"/>
                </a:solidFill>
                <a:latin typeface="Arial"/>
                <a:cs typeface="Arial"/>
              </a:rPr>
              <a:t>Strategy</a:t>
            </a:r>
            <a:r>
              <a:rPr lang="en-GB" sz="1800" b="0" i="0" u="none" strike="noStrike" dirty="0">
                <a:solidFill>
                  <a:srgbClr val="000000"/>
                </a:solidFill>
                <a:effectLst/>
                <a:latin typeface="Arial"/>
                <a:cs typeface="Arial"/>
              </a:rPr>
              <a:t> life cycles. Key frameworks and tools within the components include a Strategy key performance indicator framework, a multi-year evaluation calendar, grant performance frameworks and Secretariat monitoring systems.</a:t>
            </a:r>
            <a:endParaRPr lang="en-GB" sz="1800" b="0" i="0" u="none" strike="noStrike" dirty="0">
              <a:solidFill>
                <a:srgbClr val="000000"/>
              </a:solidFill>
              <a:effectLst/>
              <a:latin typeface="Calibri"/>
              <a:cs typeface="Calibri"/>
            </a:endParaRPr>
          </a:p>
          <a:p>
            <a:pPr marL="285750" indent="-285750">
              <a:buFont typeface="Arial" panose="020B0604020202020204" pitchFamily="34" charset="0"/>
              <a:buChar char="•"/>
            </a:pPr>
            <a:r>
              <a:rPr lang="en-US" sz="1800" dirty="0">
                <a:solidFill>
                  <a:schemeClr val="tx1"/>
                </a:solidFill>
                <a:latin typeface="Arial"/>
                <a:cs typeface="Arial"/>
              </a:rPr>
              <a:t>Insights from partner reporting, research, and other evidence generation also inform and/or complement each component.</a:t>
            </a:r>
          </a:p>
          <a:p>
            <a:pPr marL="285750" indent="-285750">
              <a:buFont typeface="Arial" panose="020B0604020202020204" pitchFamily="34" charset="0"/>
              <a:buChar char="•"/>
            </a:pPr>
            <a:r>
              <a:rPr lang="en-US" sz="1800" dirty="0">
                <a:solidFill>
                  <a:schemeClr val="tx1"/>
                </a:solidFill>
                <a:latin typeface="Arial"/>
                <a:cs typeface="Arial"/>
              </a:rPr>
              <a:t>Collectively, information coming through the four components of the M&amp;E Framework provides a comprehensive picture of progress towards achieving the Strategy outcomes and on how well the Global Fund is delivering on its mandate</a:t>
            </a:r>
          </a:p>
        </p:txBody>
      </p:sp>
      <p:sp>
        <p:nvSpPr>
          <p:cNvPr id="4" name="Slide Number Placeholder 3"/>
          <p:cNvSpPr>
            <a:spLocks noGrp="1"/>
          </p:cNvSpPr>
          <p:nvPr>
            <p:ph type="sldNum" sz="quarter" idx="5"/>
          </p:nvPr>
        </p:nvSpPr>
        <p:spPr/>
        <p:txBody>
          <a:bodyPr/>
          <a:lstStyle/>
          <a:p>
            <a:fld id="{2C296653-1C84-41DF-A5EB-9B0D045A8211}" type="slidenum">
              <a:rPr lang="en-US" smtClean="0"/>
              <a:t>9</a:t>
            </a:fld>
            <a:endParaRPr lang="en-US"/>
          </a:p>
        </p:txBody>
      </p:sp>
    </p:spTree>
    <p:extLst>
      <p:ext uri="{BB962C8B-B14F-4D97-AF65-F5344CB8AC3E}">
        <p14:creationId xmlns:p14="http://schemas.microsoft.com/office/powerpoint/2010/main" val="3998088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8.sv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8.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057044104" name="image" descr="{&quot;templafy&quot;:{&quot;id&quot;:&quot;c7672d33-47b6-4be3-b456-8927a68abd38&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64760351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54918749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4388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15932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336708947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63202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33952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13847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99453183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21890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5890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435765145" name="image" descr="{&quot;templafy&quot;:{&quot;id&quot;:&quot;5c9d2f43-b9a6-4823-86ee-e9a8a147dd4c&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65542924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42834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92733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55006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93076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3215230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41883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03087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53982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6767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Tree>
    <p:extLst>
      <p:ext uri="{BB962C8B-B14F-4D97-AF65-F5344CB8AC3E}">
        <p14:creationId xmlns:p14="http://schemas.microsoft.com/office/powerpoint/2010/main" val="276750277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583166315" name="image" descr="{&quot;templafy&quot;:{&quot;id&quot;:&quot;d0164e93-7f5a-48f2-a347-a735194afd44&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87049961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67301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4056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41337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4294082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88057629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400031720" name="image" descr="{&quot;templafy&quot;:{&quot;id&quot;:&quot;ca4b44cf-499c-4283-9535-f041fbf092f6&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119763280"/>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981">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867462441" name="image" descr="{&quot;templafy&quot;:{&quot;id&quot;:&quot;9c1588e2-fa53-49ec-9184-ab61cb34c3a5&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49967526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782503526" name="image" descr="{&quot;templafy&quot;:{&quot;id&quot;:&quot;72f1e09f-7db7-401f-9445-22f64d4766cb&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14105332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031124851" name="image" descr="{&quot;templafy&quot;:{&quot;id&quot;:&quot;45083550-8110-4737-ad16-6fb05131ca4f&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34260431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833761249" name="image" descr="{&quot;templafy&quot;:{&quot;id&quot;:&quot;c17a790e-0caa-445d-ba68-0e9e2b3fd090&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15564333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527261314" name="image" descr="{&quot;templafy&quot;:{&quot;id&quot;:&quot;57aeae59-9cb6-45cb-b2ae-d61fa8a61d0a&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5061905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a:t>Add image</a:t>
            </a:r>
          </a:p>
        </p:txBody>
      </p:sp>
      <p:pic>
        <p:nvPicPr>
          <p:cNvPr id="1122788031" name="image" descr="{&quot;templafy&quot;:{&quot;id&quot;:&quot;9cb4acbc-63fd-4675-a42b-9742906a7eb7&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360289417"/>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889016793" name="image" descr="{&quot;templafy&quot;:{&quot;id&quot;:&quot;9b056a12-9ac7-43ee-8054-d6dd5349fa88&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324616680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71309d-0768-4190-a45c-bed4e597ec2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03159302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51299023" name="image" descr="{&quot;templafy&quot;:{&quot;id&quot;:&quot;579cf485-bc44-4ede-aeb7-a7b30dae181e&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9578000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424758193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46131564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96686136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348351247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4"/>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5"/>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46"/>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50434846" name="image" descr="{&quot;templafy&quot;:{&quot;id&quot;:&quot;b3ce98cf-b02d-49e2-b296-1f88f1e3e823&quot;}}"/>
          <p:cNvPicPr>
            <a:picLocks noChangeAspect="1"/>
          </p:cNvPicPr>
          <p:nvPr/>
        </p:nvPicPr>
        <p:blipFill>
          <a:blip r:embed="rId47"/>
          <a:stretch>
            <a:fillRect/>
          </a:stretch>
        </p:blipFill>
        <p:spPr>
          <a:xfrm>
            <a:off x="360000" y="6427332"/>
            <a:ext cx="1623600" cy="152594"/>
          </a:xfrm>
          <a:prstGeom prst="rect">
            <a:avLst/>
          </a:prstGeom>
        </p:spPr>
      </p:pic>
    </p:spTree>
    <p:extLst>
      <p:ext uri="{BB962C8B-B14F-4D97-AF65-F5344CB8AC3E}">
        <p14:creationId xmlns:p14="http://schemas.microsoft.com/office/powerpoint/2010/main" val="6941929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3.xml"/><Relationship Id="rId1" Type="http://schemas.openxmlformats.org/officeDocument/2006/relationships/customXml" Target="../../customXml/item4.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6.xml"/><Relationship Id="rId1" Type="http://schemas.openxmlformats.org/officeDocument/2006/relationships/customXml" Target="../../customXml/item2.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https://www.theglobalfund.org/en/strategy/"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1.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2.pn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1.sv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 Id="rId9" Type="http://schemas.openxmlformats.org/officeDocument/2006/relationships/slide" Target="slide19.xml"/></Relationships>
</file>

<file path=ppt/slides/_rels/slide13.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mailto:ccm@theglobalfund.org"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3.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1.sv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0.pn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hyperlink" Target="https://www.theglobalfund.org/en/strategy/" TargetMode="External"/><Relationship Id="rId30"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https://www.theglobalfund.org/en/strategy/"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4.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2.pn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1.sv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https://www.theglobalfund.org/en/strategy/"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5.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2.pn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1.sv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https://data.theglobalfund.org/"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6.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1.sv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0.pn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hyperlink" Target="https://www.theglobalfund.org/en/strategy/" TargetMode="External"/><Relationship Id="rId30"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mailto:lfacoordinationteam@theglobalfund.org"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7.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1.sv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0.pn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hyperlink" Target="https://www.theglobalfund.org/en/strategy/" TargetMode="External"/><Relationship Id="rId30"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mailto:privatesector@theglobalfund.org"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8.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1.sv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0.pn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hyperlink" Target="https://www.theglobalfund.org/en/strategy/" TargetMode="External"/><Relationship Id="rId30"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https://www.theglobalfund.org/en/strategy/"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9.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2.pn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1.sv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E622-B484-4C5E-9FA1-B84DACEEB997}"/>
              </a:ext>
            </a:extLst>
          </p:cNvPr>
          <p:cNvSpPr>
            <a:spLocks noGrp="1"/>
          </p:cNvSpPr>
          <p:nvPr>
            <p:ph type="ctrTitle"/>
          </p:nvPr>
        </p:nvSpPr>
        <p:spPr>
          <a:xfrm>
            <a:off x="358773" y="1798637"/>
            <a:ext cx="9484473" cy="2173288"/>
          </a:xfrm>
        </p:spPr>
        <p:txBody>
          <a:bodyPr/>
          <a:lstStyle/>
          <a:p>
            <a:pPr>
              <a:lnSpc>
                <a:spcPct val="130000"/>
              </a:lnSpc>
              <a:spcAft>
                <a:spcPts val="600"/>
              </a:spcAft>
            </a:pPr>
            <a:r>
              <a:rPr lang="en-US" sz="3200">
                <a:solidFill>
                  <a:srgbClr val="000000"/>
                </a:solidFill>
                <a:effectLst/>
                <a:latin typeface="Arial Black" panose="020B0A04020102020204" pitchFamily="34" charset="0"/>
                <a:ea typeface="Calibri" panose="020F0502020204030204" pitchFamily="34" charset="0"/>
              </a:rPr>
              <a:t>Fighting Pandemics and Building a Healthier, More Equitable World</a:t>
            </a:r>
            <a:br>
              <a:rPr lang="en-US" sz="1800" i="1">
                <a:solidFill>
                  <a:srgbClr val="000000"/>
                </a:solidFill>
                <a:effectLst/>
                <a:latin typeface="Arial" panose="020B0604020202020204" pitchFamily="34" charset="0"/>
                <a:ea typeface="Calibri" panose="020F0502020204030204" pitchFamily="34" charset="0"/>
              </a:rPr>
            </a:br>
            <a:br>
              <a:rPr lang="en-US" sz="1800" i="1">
                <a:solidFill>
                  <a:srgbClr val="000000"/>
                </a:solidFill>
                <a:effectLst/>
                <a:latin typeface="Arial" panose="020B0604020202020204" pitchFamily="34" charset="0"/>
                <a:ea typeface="Calibri" panose="020F0502020204030204" pitchFamily="34" charset="0"/>
              </a:rPr>
            </a:br>
            <a:r>
              <a:rPr lang="en-US" sz="2800">
                <a:solidFill>
                  <a:srgbClr val="000000"/>
                </a:solidFill>
                <a:latin typeface="Arial" panose="020B0604020202020204" pitchFamily="34" charset="0"/>
              </a:rPr>
              <a:t>Overview of </a:t>
            </a:r>
            <a:r>
              <a:rPr lang="en-US" sz="2800">
                <a:latin typeface="Arial" panose="020B0604020202020204" pitchFamily="34" charset="0"/>
              </a:rPr>
              <a:t>the New </a:t>
            </a:r>
            <a:r>
              <a:rPr lang="en-US" sz="2800">
                <a:solidFill>
                  <a:srgbClr val="000000"/>
                </a:solidFill>
                <a:latin typeface="Arial" panose="020B0604020202020204" pitchFamily="34" charset="0"/>
              </a:rPr>
              <a:t>Global Fund Strategy</a:t>
            </a:r>
            <a:endParaRPr lang="en-US" sz="1800">
              <a:solidFill>
                <a:srgbClr val="000000"/>
              </a:solidFill>
              <a:latin typeface="Arial" panose="020B0604020202020204" pitchFamily="34" charset="0"/>
            </a:endParaRPr>
          </a:p>
        </p:txBody>
      </p:sp>
      <p:sp>
        <p:nvSpPr>
          <p:cNvPr id="3" name="Text Placeholder 2">
            <a:extLst>
              <a:ext uri="{FF2B5EF4-FFF2-40B4-BE49-F238E27FC236}">
                <a16:creationId xmlns:a16="http://schemas.microsoft.com/office/drawing/2014/main" id="{F46AFC8C-067F-4462-89BD-CA42D043C081}"/>
              </a:ext>
            </a:extLst>
          </p:cNvPr>
          <p:cNvSpPr>
            <a:spLocks noGrp="1"/>
          </p:cNvSpPr>
          <p:nvPr>
            <p:ph type="body" sz="quarter" idx="11"/>
          </p:nvPr>
        </p:nvSpPr>
        <p:spPr/>
        <p:txBody>
          <a:bodyPr>
            <a:normAutofit/>
          </a:bodyPr>
          <a:lstStyle/>
          <a:p>
            <a:r>
              <a:rPr lang="en-US" sz="2400">
                <a:latin typeface="Arial" panose="020B0604020202020204" pitchFamily="34" charset="0"/>
                <a:cs typeface="Arial" panose="020B0604020202020204" pitchFamily="34" charset="0"/>
              </a:rPr>
              <a:t>[Insert Meeting Name] </a:t>
            </a:r>
          </a:p>
          <a:p>
            <a:r>
              <a:rPr lang="en-US" sz="2400">
                <a:latin typeface="Arial" panose="020B0604020202020204" pitchFamily="34" charset="0"/>
                <a:cs typeface="Arial" panose="020B0604020202020204" pitchFamily="34" charset="0"/>
              </a:rPr>
              <a:t>[Insert Date]</a:t>
            </a:r>
          </a:p>
          <a:p>
            <a:endParaRPr lang="en-US" sz="2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3B6B16B-D381-4958-9988-D518056A75AB}"/>
              </a:ext>
            </a:extLst>
          </p:cNvPr>
          <p:cNvSpPr txBox="1"/>
          <p:nvPr/>
        </p:nvSpPr>
        <p:spPr>
          <a:xfrm>
            <a:off x="10564236" y="6456172"/>
            <a:ext cx="1627764" cy="276999"/>
          </a:xfrm>
          <a:prstGeom prst="rect">
            <a:avLst/>
          </a:prstGeom>
          <a:noFill/>
        </p:spPr>
        <p:txBody>
          <a:bodyPr wrap="square" rtlCol="0">
            <a:spAutoFit/>
          </a:bodyPr>
          <a:lstStyle/>
          <a:p>
            <a:pPr algn="ctr"/>
            <a:r>
              <a:rPr lang="en-US" sz="1200">
                <a:solidFill>
                  <a:schemeClr val="bg1">
                    <a:lumMod val="75000"/>
                  </a:schemeClr>
                </a:solidFill>
                <a:latin typeface="Arial" panose="020B0604020202020204" pitchFamily="34" charset="0"/>
                <a:cs typeface="Arial" panose="020B0604020202020204" pitchFamily="34" charset="0"/>
              </a:rPr>
              <a:t>March 2022</a:t>
            </a:r>
          </a:p>
        </p:txBody>
      </p:sp>
    </p:spTree>
    <p:custDataLst>
      <p:custData r:id="rId1"/>
      <p:custData r:id="rId2"/>
    </p:custDataLst>
    <p:extLst>
      <p:ext uri="{BB962C8B-B14F-4D97-AF65-F5344CB8AC3E}">
        <p14:creationId xmlns:p14="http://schemas.microsoft.com/office/powerpoint/2010/main" val="258533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66FF0E-6EEB-4726-8259-4A09F3257D46}"/>
              </a:ext>
            </a:extLst>
          </p:cNvPr>
          <p:cNvSpPr>
            <a:spLocks noGrp="1"/>
          </p:cNvSpPr>
          <p:nvPr>
            <p:ph type="title"/>
          </p:nvPr>
        </p:nvSpPr>
        <p:spPr/>
        <p:txBody>
          <a:bodyPr/>
          <a:lstStyle/>
          <a:p>
            <a:r>
              <a:rPr lang="en-US"/>
              <a:t>What is different about this new Strategy?</a:t>
            </a:r>
            <a:br>
              <a:rPr lang="en-US"/>
            </a:br>
            <a:endParaRPr lang="en-US"/>
          </a:p>
        </p:txBody>
      </p:sp>
      <p:sp>
        <p:nvSpPr>
          <p:cNvPr id="10" name="Slide Number Placeholder 2">
            <a:extLst>
              <a:ext uri="{FF2B5EF4-FFF2-40B4-BE49-F238E27FC236}">
                <a16:creationId xmlns:a16="http://schemas.microsoft.com/office/drawing/2014/main" id="{74DCC385-92B2-46D3-8B92-F7642F217DB7}"/>
              </a:ext>
            </a:extLst>
          </p:cNvPr>
          <p:cNvSpPr>
            <a:spLocks noGrp="1"/>
          </p:cNvSpPr>
          <p:nvPr>
            <p:ph type="sldNum" sz="quarter" idx="12"/>
          </p:nvPr>
        </p:nvSpPr>
        <p:spPr>
          <a:xfrm>
            <a:off x="10934700" y="6203950"/>
            <a:ext cx="897300" cy="365125"/>
          </a:xfrm>
        </p:spPr>
        <p:txBody>
          <a:bodyPr/>
          <a:lstStyle/>
          <a:p>
            <a:fld id="{DCCF19E6-0AFE-4CD6-AF5E-0E70B26414FC}" type="slidenum">
              <a:rPr lang="en-US" smtClean="0"/>
              <a:t>10</a:t>
            </a:fld>
            <a:endParaRPr lang="en-US"/>
          </a:p>
        </p:txBody>
      </p:sp>
      <p:grpSp>
        <p:nvGrpSpPr>
          <p:cNvPr id="2" name="Group 1">
            <a:extLst>
              <a:ext uri="{FF2B5EF4-FFF2-40B4-BE49-F238E27FC236}">
                <a16:creationId xmlns:a16="http://schemas.microsoft.com/office/drawing/2014/main" id="{B9171AC7-9AE8-46A7-865E-9EB837504E70}"/>
              </a:ext>
            </a:extLst>
          </p:cNvPr>
          <p:cNvGrpSpPr/>
          <p:nvPr/>
        </p:nvGrpSpPr>
        <p:grpSpPr>
          <a:xfrm>
            <a:off x="382861" y="839930"/>
            <a:ext cx="11449139" cy="5264252"/>
            <a:chOff x="382861" y="839930"/>
            <a:chExt cx="11449139" cy="5264252"/>
          </a:xfrm>
        </p:grpSpPr>
        <p:grpSp>
          <p:nvGrpSpPr>
            <p:cNvPr id="11" name="Group 10">
              <a:extLst>
                <a:ext uri="{FF2B5EF4-FFF2-40B4-BE49-F238E27FC236}">
                  <a16:creationId xmlns:a16="http://schemas.microsoft.com/office/drawing/2014/main" id="{ECBE5F1E-58BF-4013-B9B9-289ABA8CD8E8}"/>
                </a:ext>
              </a:extLst>
            </p:cNvPr>
            <p:cNvGrpSpPr/>
            <p:nvPr/>
          </p:nvGrpSpPr>
          <p:grpSpPr>
            <a:xfrm>
              <a:off x="382861" y="839930"/>
              <a:ext cx="5595028" cy="914400"/>
              <a:chOff x="382861" y="1170671"/>
              <a:chExt cx="5595028" cy="914400"/>
            </a:xfrm>
          </p:grpSpPr>
          <p:sp>
            <p:nvSpPr>
              <p:cNvPr id="12" name="Rectangle 11">
                <a:extLst>
                  <a:ext uri="{FF2B5EF4-FFF2-40B4-BE49-F238E27FC236}">
                    <a16:creationId xmlns:a16="http://schemas.microsoft.com/office/drawing/2014/main" id="{DC15873C-A219-4BD8-9CD6-C7316C026445}"/>
                  </a:ext>
                </a:extLst>
              </p:cNvPr>
              <p:cNvSpPr/>
              <p:nvPr/>
            </p:nvSpPr>
            <p:spPr>
              <a:xfrm>
                <a:off x="535261" y="1170671"/>
                <a:ext cx="5442628"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67B932-1D73-44BA-B090-FF64376ED214}"/>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mj-lt"/>
                  </a:rPr>
                  <a:t>1</a:t>
                </a:r>
              </a:p>
            </p:txBody>
          </p:sp>
          <p:sp>
            <p:nvSpPr>
              <p:cNvPr id="14" name="TextBox 13">
                <a:extLst>
                  <a:ext uri="{FF2B5EF4-FFF2-40B4-BE49-F238E27FC236}">
                    <a16:creationId xmlns:a16="http://schemas.microsoft.com/office/drawing/2014/main" id="{B925857B-D663-4DDE-9032-0938C12F977D}"/>
                  </a:ext>
                </a:extLst>
              </p:cNvPr>
              <p:cNvSpPr txBox="1"/>
              <p:nvPr/>
            </p:nvSpPr>
            <p:spPr>
              <a:xfrm>
                <a:off x="861422" y="1304706"/>
                <a:ext cx="5116467" cy="646331"/>
              </a:xfrm>
              <a:prstGeom prst="rect">
                <a:avLst/>
              </a:prstGeom>
              <a:noFill/>
            </p:spPr>
            <p:txBody>
              <a:bodyPr wrap="square" lIns="91440" tIns="45720" rIns="91440" bIns="45720" anchor="t">
                <a:spAutoFit/>
              </a:bodyPr>
              <a:lstStyle/>
              <a:p>
                <a:pPr marL="0" marR="0" lvl="0" indent="0" algn="l" defTabSz="914400" rtl="0" eaLnBrk="1" latinLnBrk="0" hangingPunct="1">
                  <a:lnSpc>
                    <a:spcPct val="100000"/>
                  </a:lnSpc>
                  <a:spcBef>
                    <a:spcPts val="0"/>
                  </a:spcBef>
                  <a:spcAft>
                    <a:spcPts val="1500"/>
                  </a:spcAft>
                  <a:buFont typeface="+mj-lt"/>
                  <a:buNone/>
                </a:pPr>
                <a:r>
                  <a:rPr lang="en-US" sz="1800" b="0" kern="1200">
                    <a:solidFill>
                      <a:schemeClr val="tx1"/>
                    </a:solidFill>
                    <a:effectLst/>
                    <a:latin typeface="+mn-lt"/>
                    <a:ea typeface="Arial" panose="020B0604020202020204" pitchFamily="34" charset="0"/>
                    <a:cs typeface="Times New Roman" panose="02020603050405020304" pitchFamily="18" charset="0"/>
                  </a:rPr>
                  <a:t>Across all three diseases, </a:t>
                </a:r>
                <a:r>
                  <a:rPr lang="en-US" sz="1800" b="1" kern="1200">
                    <a:solidFill>
                      <a:schemeClr val="tx1"/>
                    </a:solidFill>
                    <a:effectLst/>
                    <a:latin typeface="+mn-lt"/>
                    <a:ea typeface="Arial" panose="020B0604020202020204" pitchFamily="34" charset="0"/>
                    <a:cs typeface="Times New Roman" panose="02020603050405020304" pitchFamily="18" charset="0"/>
                  </a:rPr>
                  <a:t>an intensified focus on prevention. </a:t>
                </a:r>
                <a:endParaRPr lang="en-US" sz="1800" b="0" kern="1200">
                  <a:solidFill>
                    <a:schemeClr val="tx1"/>
                  </a:solidFill>
                  <a:effectLst/>
                  <a:latin typeface="+mn-lt"/>
                  <a:ea typeface="Arial" panose="020B060402020202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C735761B-0F2C-4011-8A35-A9113A8CEB03}"/>
                </a:ext>
              </a:extLst>
            </p:cNvPr>
            <p:cNvGrpSpPr/>
            <p:nvPr/>
          </p:nvGrpSpPr>
          <p:grpSpPr>
            <a:xfrm>
              <a:off x="382861" y="1925161"/>
              <a:ext cx="5595028" cy="914400"/>
              <a:chOff x="382861" y="1194120"/>
              <a:chExt cx="5595028" cy="1372758"/>
            </a:xfrm>
          </p:grpSpPr>
          <p:sp>
            <p:nvSpPr>
              <p:cNvPr id="16" name="Rectangle 15">
                <a:extLst>
                  <a:ext uri="{FF2B5EF4-FFF2-40B4-BE49-F238E27FC236}">
                    <a16:creationId xmlns:a16="http://schemas.microsoft.com/office/drawing/2014/main" id="{959D16EE-58BE-4D86-BA59-E6F55D6FD184}"/>
                  </a:ext>
                </a:extLst>
              </p:cNvPr>
              <p:cNvSpPr/>
              <p:nvPr/>
            </p:nvSpPr>
            <p:spPr>
              <a:xfrm>
                <a:off x="535261" y="1194120"/>
                <a:ext cx="5442628" cy="13727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6D1FFB-9378-405B-8FE6-1A7E9A7A3680}"/>
                  </a:ext>
                </a:extLst>
              </p:cNvPr>
              <p:cNvSpPr/>
              <p:nvPr/>
            </p:nvSpPr>
            <p:spPr>
              <a:xfrm>
                <a:off x="382861" y="1194120"/>
                <a:ext cx="455339" cy="13727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mj-lt"/>
                  </a:rPr>
                  <a:t>2</a:t>
                </a:r>
              </a:p>
            </p:txBody>
          </p:sp>
          <p:sp>
            <p:nvSpPr>
              <p:cNvPr id="18" name="TextBox 17">
                <a:extLst>
                  <a:ext uri="{FF2B5EF4-FFF2-40B4-BE49-F238E27FC236}">
                    <a16:creationId xmlns:a16="http://schemas.microsoft.com/office/drawing/2014/main" id="{D82F9C32-4E3F-44AB-8E06-242791ABA4CB}"/>
                  </a:ext>
                </a:extLst>
              </p:cNvPr>
              <p:cNvSpPr txBox="1"/>
              <p:nvPr/>
            </p:nvSpPr>
            <p:spPr>
              <a:xfrm>
                <a:off x="861422" y="1395342"/>
                <a:ext cx="5116467" cy="970315"/>
              </a:xfrm>
              <a:prstGeom prst="rect">
                <a:avLst/>
              </a:prstGeom>
              <a:noFill/>
            </p:spPr>
            <p:txBody>
              <a:bodyPr wrap="square">
                <a:spAutoFit/>
              </a:bodyPr>
              <a:lstStyle/>
              <a:p>
                <a:pPr>
                  <a:spcBef>
                    <a:spcPts val="600"/>
                  </a:spcBef>
                  <a:defRPr/>
                </a:pPr>
                <a:r>
                  <a:rPr lang="en-US">
                    <a:solidFill>
                      <a:prstClr val="black"/>
                    </a:solidFill>
                    <a:ea typeface="Times New Roman" panose="02020603050405020304" pitchFamily="18" charset="0"/>
                  </a:rPr>
                  <a:t>Greater </a:t>
                </a:r>
                <a:r>
                  <a:rPr lang="en-US" b="1">
                    <a:solidFill>
                      <a:prstClr val="black"/>
                    </a:solidFill>
                    <a:ea typeface="Times New Roman" panose="02020603050405020304" pitchFamily="18" charset="0"/>
                  </a:rPr>
                  <a:t>emphasis on integrated, people-centered services</a:t>
                </a:r>
                <a:r>
                  <a:rPr lang="en-US">
                    <a:solidFill>
                      <a:prstClr val="black"/>
                    </a:solidFill>
                    <a:ea typeface="Times New Roman" panose="02020603050405020304" pitchFamily="18" charset="0"/>
                  </a:rPr>
                  <a:t>.</a:t>
                </a:r>
              </a:p>
            </p:txBody>
          </p:sp>
        </p:grpSp>
        <p:grpSp>
          <p:nvGrpSpPr>
            <p:cNvPr id="19" name="Group 18">
              <a:extLst>
                <a:ext uri="{FF2B5EF4-FFF2-40B4-BE49-F238E27FC236}">
                  <a16:creationId xmlns:a16="http://schemas.microsoft.com/office/drawing/2014/main" id="{A6350737-FC4D-4D29-B580-58D70D378310}"/>
                </a:ext>
              </a:extLst>
            </p:cNvPr>
            <p:cNvGrpSpPr/>
            <p:nvPr/>
          </p:nvGrpSpPr>
          <p:grpSpPr>
            <a:xfrm>
              <a:off x="382861" y="3010392"/>
              <a:ext cx="5595029" cy="923330"/>
              <a:chOff x="382861" y="1170671"/>
              <a:chExt cx="5595029" cy="923330"/>
            </a:xfrm>
          </p:grpSpPr>
          <p:sp>
            <p:nvSpPr>
              <p:cNvPr id="20" name="Rectangle 19">
                <a:extLst>
                  <a:ext uri="{FF2B5EF4-FFF2-40B4-BE49-F238E27FC236}">
                    <a16:creationId xmlns:a16="http://schemas.microsoft.com/office/drawing/2014/main" id="{DCAAFB54-2C49-44D1-8AF9-417F007615E8}"/>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252BE5-6797-4B59-8AA0-6DF2656CF97F}"/>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mj-lt"/>
                  </a:rPr>
                  <a:t>3</a:t>
                </a:r>
              </a:p>
            </p:txBody>
          </p:sp>
          <p:sp>
            <p:nvSpPr>
              <p:cNvPr id="22" name="TextBox 21">
                <a:extLst>
                  <a:ext uri="{FF2B5EF4-FFF2-40B4-BE49-F238E27FC236}">
                    <a16:creationId xmlns:a16="http://schemas.microsoft.com/office/drawing/2014/main" id="{1E811AE5-E89D-46B1-B956-F9C6FD380D72}"/>
                  </a:ext>
                </a:extLst>
              </p:cNvPr>
              <p:cNvSpPr txBox="1"/>
              <p:nvPr/>
            </p:nvSpPr>
            <p:spPr>
              <a:xfrm>
                <a:off x="861421" y="1170671"/>
                <a:ext cx="5112657" cy="923330"/>
              </a:xfrm>
              <a:prstGeom prst="rect">
                <a:avLst/>
              </a:prstGeom>
              <a:noFill/>
            </p:spPr>
            <p:txBody>
              <a:bodyPr wrap="square">
                <a:spAutoFit/>
              </a:bodyPr>
              <a:lstStyle/>
              <a:p>
                <a:pPr>
                  <a:spcBef>
                    <a:spcPts val="600"/>
                  </a:spcBef>
                  <a:defRPr/>
                </a:pPr>
                <a:r>
                  <a:rPr kumimoji="0" lang="en-US" b="0"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A more systematic approach to </a:t>
                </a:r>
                <a:r>
                  <a:rPr kumimoji="0" lang="en-US" b="1"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supporting the development and integration of community systems for health.</a:t>
                </a:r>
                <a:r>
                  <a:rPr kumimoji="0" lang="en-US" b="0"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 </a:t>
                </a:r>
              </a:p>
            </p:txBody>
          </p:sp>
        </p:grpSp>
        <p:grpSp>
          <p:nvGrpSpPr>
            <p:cNvPr id="23" name="Group 22">
              <a:extLst>
                <a:ext uri="{FF2B5EF4-FFF2-40B4-BE49-F238E27FC236}">
                  <a16:creationId xmlns:a16="http://schemas.microsoft.com/office/drawing/2014/main" id="{18739199-F537-42A0-BAE0-8E62F5475581}"/>
                </a:ext>
              </a:extLst>
            </p:cNvPr>
            <p:cNvGrpSpPr/>
            <p:nvPr/>
          </p:nvGrpSpPr>
          <p:grpSpPr>
            <a:xfrm>
              <a:off x="382861" y="4095623"/>
              <a:ext cx="5618251" cy="914400"/>
              <a:chOff x="382861" y="1170671"/>
              <a:chExt cx="5618251" cy="914400"/>
            </a:xfrm>
          </p:grpSpPr>
          <p:sp>
            <p:nvSpPr>
              <p:cNvPr id="24" name="Rectangle 23">
                <a:extLst>
                  <a:ext uri="{FF2B5EF4-FFF2-40B4-BE49-F238E27FC236}">
                    <a16:creationId xmlns:a16="http://schemas.microsoft.com/office/drawing/2014/main" id="{892EAF26-BC7F-43D0-AE7E-BDFCF4A0EEA7}"/>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86B83C3-1912-4E1B-8F1D-7317F12FEB01}"/>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mj-lt"/>
                  </a:rPr>
                  <a:t>4</a:t>
                </a:r>
              </a:p>
            </p:txBody>
          </p:sp>
          <p:sp>
            <p:nvSpPr>
              <p:cNvPr id="26" name="TextBox 25">
                <a:extLst>
                  <a:ext uri="{FF2B5EF4-FFF2-40B4-BE49-F238E27FC236}">
                    <a16:creationId xmlns:a16="http://schemas.microsoft.com/office/drawing/2014/main" id="{F68B8FF5-0B84-4D14-B501-27B13E12A8A5}"/>
                  </a:ext>
                </a:extLst>
              </p:cNvPr>
              <p:cNvSpPr txBox="1"/>
              <p:nvPr/>
            </p:nvSpPr>
            <p:spPr>
              <a:xfrm>
                <a:off x="861422" y="1304706"/>
                <a:ext cx="5139690" cy="646331"/>
              </a:xfrm>
              <a:prstGeom prst="rect">
                <a:avLst/>
              </a:prstGeom>
              <a:noFill/>
            </p:spPr>
            <p:txBody>
              <a:bodyPr wrap="square">
                <a:spAutoFit/>
              </a:bodyPr>
              <a:lstStyle/>
              <a:p>
                <a:pPr>
                  <a:spcBef>
                    <a:spcPts val="600"/>
                  </a:spcBef>
                  <a:defRPr/>
                </a:pPr>
                <a:r>
                  <a:rPr kumimoji="0" lang="en-US" b="1"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A stronger role and voice for communities</a:t>
                </a:r>
                <a:r>
                  <a:rPr kumimoji="0" lang="en-US" b="0"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 living with and affected by the diseases.</a:t>
                </a:r>
              </a:p>
            </p:txBody>
          </p:sp>
        </p:grpSp>
        <p:grpSp>
          <p:nvGrpSpPr>
            <p:cNvPr id="27" name="Group 26">
              <a:extLst>
                <a:ext uri="{FF2B5EF4-FFF2-40B4-BE49-F238E27FC236}">
                  <a16:creationId xmlns:a16="http://schemas.microsoft.com/office/drawing/2014/main" id="{CE5A553A-D68D-47B7-939A-B5F7F3AB4A10}"/>
                </a:ext>
              </a:extLst>
            </p:cNvPr>
            <p:cNvGrpSpPr/>
            <p:nvPr/>
          </p:nvGrpSpPr>
          <p:grpSpPr>
            <a:xfrm>
              <a:off x="382861" y="5180852"/>
              <a:ext cx="5618249" cy="914400"/>
              <a:chOff x="382861" y="1170671"/>
              <a:chExt cx="5618249" cy="914400"/>
            </a:xfrm>
          </p:grpSpPr>
          <p:sp>
            <p:nvSpPr>
              <p:cNvPr id="28" name="Rectangle 27">
                <a:extLst>
                  <a:ext uri="{FF2B5EF4-FFF2-40B4-BE49-F238E27FC236}">
                    <a16:creationId xmlns:a16="http://schemas.microsoft.com/office/drawing/2014/main" id="{1CA37449-31BD-4032-B9C4-A138F0B86E0D}"/>
                  </a:ext>
                </a:extLst>
              </p:cNvPr>
              <p:cNvSpPr/>
              <p:nvPr/>
            </p:nvSpPr>
            <p:spPr>
              <a:xfrm>
                <a:off x="535260"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90A0351-1B58-41DA-A693-1D3856008362}"/>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mj-lt"/>
                  </a:rPr>
                  <a:t>5</a:t>
                </a:r>
              </a:p>
            </p:txBody>
          </p:sp>
          <p:sp>
            <p:nvSpPr>
              <p:cNvPr id="30" name="TextBox 29">
                <a:extLst>
                  <a:ext uri="{FF2B5EF4-FFF2-40B4-BE49-F238E27FC236}">
                    <a16:creationId xmlns:a16="http://schemas.microsoft.com/office/drawing/2014/main" id="{1C533923-CE88-4031-BCAB-704E030EF169}"/>
                  </a:ext>
                </a:extLst>
              </p:cNvPr>
              <p:cNvSpPr txBox="1"/>
              <p:nvPr/>
            </p:nvSpPr>
            <p:spPr>
              <a:xfrm>
                <a:off x="861421" y="1304706"/>
                <a:ext cx="5139689" cy="646331"/>
              </a:xfrm>
              <a:prstGeom prst="rect">
                <a:avLst/>
              </a:prstGeom>
              <a:noFill/>
            </p:spPr>
            <p:txBody>
              <a:bodyPr wrap="square">
                <a:spAutoFit/>
              </a:bodyPr>
              <a:lstStyle/>
              <a:p>
                <a:pPr>
                  <a:spcBef>
                    <a:spcPts val="600"/>
                  </a:spcBef>
                  <a:defRPr/>
                </a:pPr>
                <a:r>
                  <a:rPr kumimoji="0" lang="en-US" b="0"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Intensified action to </a:t>
                </a:r>
                <a:r>
                  <a:rPr kumimoji="0" lang="en-US" b="1"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address inequities, human rights and gender-related barriers</a:t>
                </a:r>
                <a:r>
                  <a:rPr kumimoji="0" lang="en-US" b="0"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a:t>
                </a:r>
                <a:endParaRPr lang="en-GB">
                  <a:solidFill>
                    <a:prstClr val="black"/>
                  </a:solidFill>
                  <a:ea typeface="Calibri" panose="020F0502020204030204" pitchFamily="34" charset="0"/>
                </a:endParaRPr>
              </a:p>
            </p:txBody>
          </p:sp>
        </p:grpSp>
        <p:grpSp>
          <p:nvGrpSpPr>
            <p:cNvPr id="33" name="Group 32">
              <a:extLst>
                <a:ext uri="{FF2B5EF4-FFF2-40B4-BE49-F238E27FC236}">
                  <a16:creationId xmlns:a16="http://schemas.microsoft.com/office/drawing/2014/main" id="{2F2BEA02-DA28-48A2-AB0C-44E7B766D3E5}"/>
                </a:ext>
              </a:extLst>
            </p:cNvPr>
            <p:cNvGrpSpPr/>
            <p:nvPr/>
          </p:nvGrpSpPr>
          <p:grpSpPr>
            <a:xfrm>
              <a:off x="6236971" y="839930"/>
              <a:ext cx="5595028" cy="914400"/>
              <a:chOff x="382861" y="1170671"/>
              <a:chExt cx="5595028" cy="914400"/>
            </a:xfrm>
          </p:grpSpPr>
          <p:sp>
            <p:nvSpPr>
              <p:cNvPr id="50" name="Rectangle 49">
                <a:extLst>
                  <a:ext uri="{FF2B5EF4-FFF2-40B4-BE49-F238E27FC236}">
                    <a16:creationId xmlns:a16="http://schemas.microsoft.com/office/drawing/2014/main" id="{373A4843-846C-44AF-9318-755295A3F29B}"/>
                  </a:ext>
                </a:extLst>
              </p:cNvPr>
              <p:cNvSpPr/>
              <p:nvPr/>
            </p:nvSpPr>
            <p:spPr>
              <a:xfrm>
                <a:off x="535261" y="1170671"/>
                <a:ext cx="5442628"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DDA8571-ED69-47B9-ACCE-825C03E0479D}"/>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mj-lt"/>
                  </a:rPr>
                  <a:t>6</a:t>
                </a:r>
              </a:p>
            </p:txBody>
          </p:sp>
          <p:sp>
            <p:nvSpPr>
              <p:cNvPr id="52" name="TextBox 51">
                <a:extLst>
                  <a:ext uri="{FF2B5EF4-FFF2-40B4-BE49-F238E27FC236}">
                    <a16:creationId xmlns:a16="http://schemas.microsoft.com/office/drawing/2014/main" id="{08D823FC-70CA-4DDA-84E9-64640DB500F5}"/>
                  </a:ext>
                </a:extLst>
              </p:cNvPr>
              <p:cNvSpPr txBox="1"/>
              <p:nvPr/>
            </p:nvSpPr>
            <p:spPr>
              <a:xfrm>
                <a:off x="861422" y="1304706"/>
                <a:ext cx="5116467" cy="646331"/>
              </a:xfrm>
              <a:prstGeom prst="rect">
                <a:avLst/>
              </a:prstGeom>
              <a:noFill/>
            </p:spPr>
            <p:txBody>
              <a:bodyPr wrap="square" lIns="91440" tIns="45720" rIns="91440" bIns="45720" anchor="t">
                <a:spAutoFit/>
              </a:bodyPr>
              <a:lstStyle/>
              <a:p>
                <a:pPr>
                  <a:spcBef>
                    <a:spcPts val="600"/>
                  </a:spcBef>
                  <a:defRPr/>
                </a:pPr>
                <a:r>
                  <a:rPr kumimoji="0" lang="en-US" b="1"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Greater emphasis on programmatic and financial sustainability. </a:t>
                </a:r>
              </a:p>
            </p:txBody>
          </p:sp>
        </p:grpSp>
        <p:grpSp>
          <p:nvGrpSpPr>
            <p:cNvPr id="34" name="Group 33">
              <a:extLst>
                <a:ext uri="{FF2B5EF4-FFF2-40B4-BE49-F238E27FC236}">
                  <a16:creationId xmlns:a16="http://schemas.microsoft.com/office/drawing/2014/main" id="{71A10E0E-481B-4F30-8841-89C1ED78878A}"/>
                </a:ext>
              </a:extLst>
            </p:cNvPr>
            <p:cNvGrpSpPr/>
            <p:nvPr/>
          </p:nvGrpSpPr>
          <p:grpSpPr>
            <a:xfrm>
              <a:off x="6236971" y="1925161"/>
              <a:ext cx="5595028" cy="914400"/>
              <a:chOff x="382861" y="1194120"/>
              <a:chExt cx="5595028" cy="1372758"/>
            </a:xfrm>
          </p:grpSpPr>
          <p:sp>
            <p:nvSpPr>
              <p:cNvPr id="47" name="Rectangle 46">
                <a:extLst>
                  <a:ext uri="{FF2B5EF4-FFF2-40B4-BE49-F238E27FC236}">
                    <a16:creationId xmlns:a16="http://schemas.microsoft.com/office/drawing/2014/main" id="{D6AB5BF5-3D54-4991-B08B-5E2DB767A61E}"/>
                  </a:ext>
                </a:extLst>
              </p:cNvPr>
              <p:cNvSpPr/>
              <p:nvPr/>
            </p:nvSpPr>
            <p:spPr>
              <a:xfrm>
                <a:off x="535261" y="1194120"/>
                <a:ext cx="5442628" cy="13727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ADA0154-CB54-4770-9A63-7886C5DC3187}"/>
                  </a:ext>
                </a:extLst>
              </p:cNvPr>
              <p:cNvSpPr/>
              <p:nvPr/>
            </p:nvSpPr>
            <p:spPr>
              <a:xfrm>
                <a:off x="382861" y="1194120"/>
                <a:ext cx="455339" cy="13727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mj-lt"/>
                  </a:rPr>
                  <a:t>7</a:t>
                </a:r>
              </a:p>
            </p:txBody>
          </p:sp>
          <p:sp>
            <p:nvSpPr>
              <p:cNvPr id="49" name="TextBox 48">
                <a:extLst>
                  <a:ext uri="{FF2B5EF4-FFF2-40B4-BE49-F238E27FC236}">
                    <a16:creationId xmlns:a16="http://schemas.microsoft.com/office/drawing/2014/main" id="{034F762C-D5A8-4164-A093-4A90F655049C}"/>
                  </a:ext>
                </a:extLst>
              </p:cNvPr>
              <p:cNvSpPr txBox="1"/>
              <p:nvPr/>
            </p:nvSpPr>
            <p:spPr>
              <a:xfrm>
                <a:off x="861422" y="1395342"/>
                <a:ext cx="5116467" cy="970315"/>
              </a:xfrm>
              <a:prstGeom prst="rect">
                <a:avLst/>
              </a:prstGeom>
              <a:noFill/>
            </p:spPr>
            <p:txBody>
              <a:bodyPr wrap="square">
                <a:spAutoFit/>
              </a:bodyPr>
              <a:lstStyle/>
              <a:p>
                <a:pPr>
                  <a:spcBef>
                    <a:spcPts val="600"/>
                  </a:spcBef>
                  <a:defRPr/>
                </a:pPr>
                <a:r>
                  <a:rPr lang="en-US">
                    <a:solidFill>
                      <a:prstClr val="black"/>
                    </a:solidFill>
                    <a:ea typeface="Times New Roman" panose="02020603050405020304" pitchFamily="18" charset="0"/>
                  </a:rPr>
                  <a:t>Greater focus on </a:t>
                </a:r>
                <a:r>
                  <a:rPr lang="en-US" b="1">
                    <a:solidFill>
                      <a:prstClr val="black"/>
                    </a:solidFill>
                    <a:ea typeface="Times New Roman" panose="02020603050405020304" pitchFamily="18" charset="0"/>
                  </a:rPr>
                  <a:t>accelerating the equitable deployment of and access to innovations</a:t>
                </a:r>
                <a:r>
                  <a:rPr lang="en-US">
                    <a:solidFill>
                      <a:prstClr val="black"/>
                    </a:solidFill>
                    <a:ea typeface="Times New Roman" panose="02020603050405020304" pitchFamily="18" charset="0"/>
                  </a:rPr>
                  <a:t>. </a:t>
                </a:r>
              </a:p>
            </p:txBody>
          </p:sp>
        </p:grpSp>
        <p:grpSp>
          <p:nvGrpSpPr>
            <p:cNvPr id="35" name="Group 34">
              <a:extLst>
                <a:ext uri="{FF2B5EF4-FFF2-40B4-BE49-F238E27FC236}">
                  <a16:creationId xmlns:a16="http://schemas.microsoft.com/office/drawing/2014/main" id="{867D5814-C651-4916-8B31-CDBC88B63C7C}"/>
                </a:ext>
              </a:extLst>
            </p:cNvPr>
            <p:cNvGrpSpPr/>
            <p:nvPr/>
          </p:nvGrpSpPr>
          <p:grpSpPr>
            <a:xfrm>
              <a:off x="6236971" y="3010392"/>
              <a:ext cx="5595029" cy="914400"/>
              <a:chOff x="382861" y="1170671"/>
              <a:chExt cx="5595029" cy="914400"/>
            </a:xfrm>
          </p:grpSpPr>
          <p:sp>
            <p:nvSpPr>
              <p:cNvPr id="44" name="Rectangle 43">
                <a:extLst>
                  <a:ext uri="{FF2B5EF4-FFF2-40B4-BE49-F238E27FC236}">
                    <a16:creationId xmlns:a16="http://schemas.microsoft.com/office/drawing/2014/main" id="{9F642DBA-1C92-40B2-8F41-2D20D7D6B33A}"/>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9615D91-666E-4044-B8B5-E58C44DB2EE0}"/>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mj-lt"/>
                  </a:rPr>
                  <a:t>8</a:t>
                </a:r>
              </a:p>
            </p:txBody>
          </p:sp>
          <p:sp>
            <p:nvSpPr>
              <p:cNvPr id="46" name="TextBox 45">
                <a:extLst>
                  <a:ext uri="{FF2B5EF4-FFF2-40B4-BE49-F238E27FC236}">
                    <a16:creationId xmlns:a16="http://schemas.microsoft.com/office/drawing/2014/main" id="{180E37BE-5658-401F-B61A-30DBF7D0F628}"/>
                  </a:ext>
                </a:extLst>
              </p:cNvPr>
              <p:cNvSpPr txBox="1"/>
              <p:nvPr/>
            </p:nvSpPr>
            <p:spPr>
              <a:xfrm>
                <a:off x="861422" y="1304706"/>
                <a:ext cx="4701176" cy="646331"/>
              </a:xfrm>
              <a:prstGeom prst="rect">
                <a:avLst/>
              </a:prstGeom>
              <a:noFill/>
            </p:spPr>
            <p:txBody>
              <a:bodyPr wrap="square">
                <a:spAutoFit/>
              </a:bodyPr>
              <a:lstStyle/>
              <a:p>
                <a:pPr>
                  <a:spcBef>
                    <a:spcPts val="600"/>
                  </a:spcBef>
                  <a:defRPr/>
                </a:pPr>
                <a:r>
                  <a:rPr kumimoji="0" lang="en-US" b="0"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Much greater </a:t>
                </a:r>
                <a:r>
                  <a:rPr kumimoji="0" lang="en-US" b="1"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emphasis on data-driven decision-making</a:t>
                </a:r>
                <a:r>
                  <a:rPr kumimoji="0" lang="en-US" b="0"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a:t>
                </a:r>
              </a:p>
            </p:txBody>
          </p:sp>
        </p:grpSp>
        <p:grpSp>
          <p:nvGrpSpPr>
            <p:cNvPr id="36" name="Group 35">
              <a:extLst>
                <a:ext uri="{FF2B5EF4-FFF2-40B4-BE49-F238E27FC236}">
                  <a16:creationId xmlns:a16="http://schemas.microsoft.com/office/drawing/2014/main" id="{A840AE91-7D25-45EA-BFF9-7BBF1203695D}"/>
                </a:ext>
              </a:extLst>
            </p:cNvPr>
            <p:cNvGrpSpPr/>
            <p:nvPr/>
          </p:nvGrpSpPr>
          <p:grpSpPr>
            <a:xfrm>
              <a:off x="6236971" y="4095623"/>
              <a:ext cx="5595029" cy="923330"/>
              <a:chOff x="382861" y="1170671"/>
              <a:chExt cx="5595029" cy="923330"/>
            </a:xfrm>
          </p:grpSpPr>
          <p:sp>
            <p:nvSpPr>
              <p:cNvPr id="41" name="Rectangle 40">
                <a:extLst>
                  <a:ext uri="{FF2B5EF4-FFF2-40B4-BE49-F238E27FC236}">
                    <a16:creationId xmlns:a16="http://schemas.microsoft.com/office/drawing/2014/main" id="{97D23B22-6595-4D53-A626-5EB7226BC9BE}"/>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BEB3120-22A9-47F3-8A18-D85CBAD03075}"/>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mj-lt"/>
                  </a:rPr>
                  <a:t>9</a:t>
                </a:r>
              </a:p>
            </p:txBody>
          </p:sp>
          <p:sp>
            <p:nvSpPr>
              <p:cNvPr id="43" name="TextBox 42">
                <a:extLst>
                  <a:ext uri="{FF2B5EF4-FFF2-40B4-BE49-F238E27FC236}">
                    <a16:creationId xmlns:a16="http://schemas.microsoft.com/office/drawing/2014/main" id="{0D8A5ADD-5987-461D-9F76-F9ACC20614FE}"/>
                  </a:ext>
                </a:extLst>
              </p:cNvPr>
              <p:cNvSpPr txBox="1"/>
              <p:nvPr/>
            </p:nvSpPr>
            <p:spPr>
              <a:xfrm>
                <a:off x="861422" y="1170671"/>
                <a:ext cx="5116106" cy="923330"/>
              </a:xfrm>
              <a:prstGeom prst="rect">
                <a:avLst/>
              </a:prstGeom>
              <a:noFill/>
            </p:spPr>
            <p:txBody>
              <a:bodyPr wrap="square">
                <a:spAutoFit/>
              </a:bodyPr>
              <a:lstStyle/>
              <a:p>
                <a:pPr>
                  <a:spcBef>
                    <a:spcPts val="600"/>
                  </a:spcBef>
                  <a:defRPr/>
                </a:pPr>
                <a:r>
                  <a:rPr kumimoji="0" lang="en-US" b="0"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Explicit recognition of the role </a:t>
                </a:r>
                <a:r>
                  <a:rPr kumimoji="0" lang="en-US" b="1"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the Global Fund partnership</a:t>
                </a:r>
                <a:r>
                  <a:rPr kumimoji="0" lang="en-US" b="0"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 can and should play in </a:t>
                </a:r>
                <a:r>
                  <a:rPr kumimoji="0" lang="en-US" b="1"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pandemic preparedness and response</a:t>
                </a:r>
                <a:r>
                  <a:rPr kumimoji="0" lang="en-US" b="0"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a:t>
                </a:r>
              </a:p>
            </p:txBody>
          </p:sp>
        </p:grpSp>
        <p:grpSp>
          <p:nvGrpSpPr>
            <p:cNvPr id="37" name="Group 36">
              <a:extLst>
                <a:ext uri="{FF2B5EF4-FFF2-40B4-BE49-F238E27FC236}">
                  <a16:creationId xmlns:a16="http://schemas.microsoft.com/office/drawing/2014/main" id="{D2F54CBF-1B83-4EB4-B618-B1DCF417F3DD}"/>
                </a:ext>
              </a:extLst>
            </p:cNvPr>
            <p:cNvGrpSpPr/>
            <p:nvPr/>
          </p:nvGrpSpPr>
          <p:grpSpPr>
            <a:xfrm>
              <a:off x="6236971" y="5180852"/>
              <a:ext cx="5595028" cy="923330"/>
              <a:chOff x="382861" y="1170671"/>
              <a:chExt cx="5595028" cy="923330"/>
            </a:xfrm>
          </p:grpSpPr>
          <p:sp>
            <p:nvSpPr>
              <p:cNvPr id="38" name="Rectangle 37">
                <a:extLst>
                  <a:ext uri="{FF2B5EF4-FFF2-40B4-BE49-F238E27FC236}">
                    <a16:creationId xmlns:a16="http://schemas.microsoft.com/office/drawing/2014/main" id="{E1EE2674-A1AA-4C94-937A-9EDABE09D471}"/>
                  </a:ext>
                </a:extLst>
              </p:cNvPr>
              <p:cNvSpPr/>
              <p:nvPr/>
            </p:nvSpPr>
            <p:spPr>
              <a:xfrm>
                <a:off x="535260"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A4E075E-B300-46F1-AE55-750EFD68A3B3}"/>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mj-lt"/>
                  </a:rPr>
                  <a:t>10</a:t>
                </a:r>
              </a:p>
            </p:txBody>
          </p:sp>
          <p:sp>
            <p:nvSpPr>
              <p:cNvPr id="40" name="TextBox 39">
                <a:extLst>
                  <a:ext uri="{FF2B5EF4-FFF2-40B4-BE49-F238E27FC236}">
                    <a16:creationId xmlns:a16="http://schemas.microsoft.com/office/drawing/2014/main" id="{B27CFB30-9020-4CEB-B9A5-261929E2C88C}"/>
                  </a:ext>
                </a:extLst>
              </p:cNvPr>
              <p:cNvSpPr txBox="1"/>
              <p:nvPr/>
            </p:nvSpPr>
            <p:spPr>
              <a:xfrm>
                <a:off x="861421" y="1170671"/>
                <a:ext cx="5116106" cy="923330"/>
              </a:xfrm>
              <a:prstGeom prst="rect">
                <a:avLst/>
              </a:prstGeom>
              <a:noFill/>
            </p:spPr>
            <p:txBody>
              <a:bodyPr wrap="square">
                <a:spAutoFit/>
              </a:bodyPr>
              <a:lstStyle/>
              <a:p>
                <a:pPr>
                  <a:spcBef>
                    <a:spcPts val="600"/>
                  </a:spcBef>
                  <a:defRPr/>
                </a:pPr>
                <a:r>
                  <a:rPr kumimoji="0" lang="en-US" b="1"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Clarity on the roles and accountabilities</a:t>
                </a:r>
                <a:r>
                  <a:rPr kumimoji="0" lang="en-US" b="0"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 of Global Fund partners across every aspect of the Strategy.</a:t>
                </a:r>
              </a:p>
            </p:txBody>
          </p:sp>
        </p:grpSp>
      </p:grpSp>
    </p:spTree>
    <p:custDataLst>
      <p:custData r:id="rId1"/>
      <p:custData r:id="rId2"/>
    </p:custDataLst>
    <p:extLst>
      <p:ext uri="{BB962C8B-B14F-4D97-AF65-F5344CB8AC3E}">
        <p14:creationId xmlns:p14="http://schemas.microsoft.com/office/powerpoint/2010/main" val="214998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fld id="{DCCF19E6-0AFE-4CD6-AF5E-0E70B26414FC}" type="slidenum">
              <a:rPr lang="en-US" smtClean="0"/>
              <a:t>11</a:t>
            </a:fld>
            <a:endParaRPr lang="en-U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p:txBody>
          <a:bodyPr>
            <a:normAutofit/>
          </a:bodyPr>
          <a:lstStyle/>
          <a:p>
            <a:r>
              <a:rPr lang="en-US" sz="3200">
                <a:latin typeface="Arial Black" panose="020B0A04020102020204" pitchFamily="34" charset="0"/>
                <a:cs typeface="Arial" panose="020B0604020202020204" pitchFamily="34" charset="0"/>
              </a:rPr>
              <a:t>Next Steps</a:t>
            </a:r>
          </a:p>
        </p:txBody>
      </p:sp>
      <p:sp>
        <p:nvSpPr>
          <p:cNvPr id="30" name="TextBox 29">
            <a:extLst>
              <a:ext uri="{FF2B5EF4-FFF2-40B4-BE49-F238E27FC236}">
                <a16:creationId xmlns:a16="http://schemas.microsoft.com/office/drawing/2014/main" id="{218ACC23-73AD-44DC-8675-4513A943FB57}"/>
              </a:ext>
            </a:extLst>
          </p:cNvPr>
          <p:cNvSpPr txBox="1"/>
          <p:nvPr/>
        </p:nvSpPr>
        <p:spPr>
          <a:xfrm>
            <a:off x="2474234" y="1044216"/>
            <a:ext cx="9774599" cy="4093428"/>
          </a:xfrm>
          <a:prstGeom prst="rect">
            <a:avLst/>
          </a:prstGeom>
          <a:noFill/>
        </p:spPr>
        <p:txBody>
          <a:bodyPr wrap="square" lIns="91440" tIns="45720" rIns="91440" bIns="45720" anchor="t">
            <a:spAutoFit/>
          </a:bodyPr>
          <a:lstStyle/>
          <a:p>
            <a:pPr marL="285750" marR="0" lvl="0" indent="-285750">
              <a:spcBef>
                <a:spcPts val="1200"/>
              </a:spcBef>
              <a:buFont typeface="Arial" panose="020B0604020202020204" pitchFamily="34" charset="0"/>
              <a:buChar char="•"/>
            </a:pPr>
            <a:r>
              <a:rPr lang="en-US" sz="2400" dirty="0">
                <a:solidFill>
                  <a:srgbClr val="000000"/>
                </a:solidFill>
                <a:effectLst/>
                <a:latin typeface="Arial"/>
                <a:ea typeface="Calibri" panose="020F0502020204030204" pitchFamily="34" charset="0"/>
                <a:cs typeface="Arial"/>
              </a:rPr>
              <a:t>It is important for </a:t>
            </a:r>
            <a:r>
              <a:rPr lang="en-US" sz="2400" b="1" dirty="0">
                <a:solidFill>
                  <a:srgbClr val="000000"/>
                </a:solidFill>
                <a:effectLst/>
                <a:latin typeface="Arial"/>
                <a:ea typeface="Calibri" panose="020F0502020204030204" pitchFamily="34" charset="0"/>
                <a:cs typeface="Arial"/>
              </a:rPr>
              <a:t>all stakeholders </a:t>
            </a:r>
            <a:r>
              <a:rPr lang="en-US" sz="2400" dirty="0">
                <a:solidFill>
                  <a:srgbClr val="000000"/>
                </a:solidFill>
                <a:effectLst/>
                <a:latin typeface="Arial"/>
                <a:ea typeface="Calibri" panose="020F0502020204030204" pitchFamily="34" charset="0"/>
                <a:cs typeface="Arial"/>
              </a:rPr>
              <a:t>in the Global Fund partnership </a:t>
            </a:r>
            <a:r>
              <a:rPr lang="en-US" sz="2400" b="1" dirty="0">
                <a:solidFill>
                  <a:srgbClr val="000000"/>
                </a:solidFill>
                <a:effectLst/>
                <a:latin typeface="Arial"/>
                <a:ea typeface="Calibri" panose="020F0502020204030204" pitchFamily="34" charset="0"/>
                <a:cs typeface="Arial"/>
              </a:rPr>
              <a:t>to consider which changes they can make </a:t>
            </a:r>
            <a:r>
              <a:rPr lang="en-US" sz="2400" dirty="0">
                <a:solidFill>
                  <a:srgbClr val="000000"/>
                </a:solidFill>
                <a:effectLst/>
                <a:latin typeface="Arial"/>
                <a:ea typeface="Calibri" panose="020F0502020204030204" pitchFamily="34" charset="0"/>
                <a:cs typeface="Arial"/>
              </a:rPr>
              <a:t>to</a:t>
            </a:r>
            <a:r>
              <a:rPr lang="en-US" sz="2400" b="1" dirty="0">
                <a:solidFill>
                  <a:srgbClr val="000000"/>
                </a:solidFill>
                <a:effectLst/>
                <a:latin typeface="Arial"/>
                <a:ea typeface="Calibri" panose="020F0502020204030204" pitchFamily="34" charset="0"/>
                <a:cs typeface="Arial"/>
              </a:rPr>
              <a:t> </a:t>
            </a:r>
            <a:r>
              <a:rPr lang="en-US" sz="2400" dirty="0">
                <a:solidFill>
                  <a:srgbClr val="000000"/>
                </a:solidFill>
                <a:effectLst/>
                <a:latin typeface="Arial"/>
                <a:ea typeface="Calibri" panose="020F0502020204030204" pitchFamily="34" charset="0"/>
                <a:cs typeface="Arial"/>
              </a:rPr>
              <a:t>deliver our Strategy’s goals and objectives – as guided by the roles and accountabilities in the Partnership Enablers section.</a:t>
            </a:r>
          </a:p>
          <a:p>
            <a:pPr marL="285750" indent="-285750">
              <a:spcBef>
                <a:spcPts val="1200"/>
              </a:spcBef>
              <a:buFont typeface="Arial" panose="020B0604020202020204" pitchFamily="34" charset="0"/>
              <a:buChar char="•"/>
            </a:pPr>
            <a:r>
              <a:rPr lang="en-US" sz="2400" dirty="0">
                <a:effectLst/>
                <a:latin typeface="Arial"/>
                <a:ea typeface="Calibri" panose="020F0502020204030204" pitchFamily="34" charset="0"/>
                <a:cs typeface="Arial"/>
              </a:rPr>
              <a:t>The </a:t>
            </a:r>
            <a:r>
              <a:rPr lang="en-US" sz="2400" b="1" dirty="0">
                <a:effectLst/>
                <a:latin typeface="Arial"/>
                <a:ea typeface="Calibri" panose="020F0502020204030204" pitchFamily="34" charset="0"/>
                <a:cs typeface="Arial"/>
              </a:rPr>
              <a:t>Secretariat has updated relevant policies, guidelines, materials and tools </a:t>
            </a:r>
            <a:r>
              <a:rPr lang="en-US" sz="2400" dirty="0">
                <a:effectLst/>
                <a:latin typeface="Arial"/>
                <a:ea typeface="Calibri" panose="020F0502020204030204" pitchFamily="34" charset="0"/>
                <a:cs typeface="Arial"/>
              </a:rPr>
              <a:t>for the next cycle of grants that will commence in 2024.</a:t>
            </a:r>
            <a:r>
              <a:rPr lang="en-US" sz="2400" dirty="0">
                <a:latin typeface="Arial"/>
                <a:ea typeface="Calibri" panose="020F0502020204030204" pitchFamily="34" charset="0"/>
                <a:cs typeface="Arial"/>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285750" indent="-285750">
              <a:spcBef>
                <a:spcPts val="1200"/>
              </a:spcBef>
              <a:buFont typeface="Arial" panose="020B0604020202020204" pitchFamily="34" charset="0"/>
              <a:buChar char="•"/>
            </a:pPr>
            <a:r>
              <a:rPr lang="en-US" sz="2400" dirty="0">
                <a:effectLst/>
                <a:latin typeface="Arial"/>
                <a:ea typeface="Calibri" panose="020F0502020204030204" pitchFamily="34" charset="0"/>
                <a:cs typeface="Arial"/>
              </a:rPr>
              <a:t>We look forward to </a:t>
            </a:r>
            <a:r>
              <a:rPr lang="en-US" sz="2400" b="1" dirty="0">
                <a:effectLst/>
                <a:latin typeface="Arial"/>
                <a:ea typeface="Calibri" panose="020F0502020204030204" pitchFamily="34" charset="0"/>
                <a:cs typeface="Arial"/>
              </a:rPr>
              <a:t>working together to achieve our vision </a:t>
            </a:r>
            <a:r>
              <a:rPr lang="en-US" sz="2400" dirty="0">
                <a:effectLst/>
                <a:latin typeface="Arial"/>
                <a:ea typeface="Calibri" panose="020F0502020204030204" pitchFamily="34" charset="0"/>
                <a:cs typeface="Arial"/>
              </a:rPr>
              <a:t>of a world free of the burden of AIDS, TB and malaria with better, equitable health for all</a:t>
            </a:r>
            <a:r>
              <a:rPr lang="en-US" sz="2000" dirty="0">
                <a:effectLst/>
                <a:latin typeface="Arial"/>
                <a:ea typeface="Calibri" panose="020F0502020204030204" pitchFamily="34" charset="0"/>
                <a:cs typeface="Arial"/>
              </a:rPr>
              <a:t>.</a:t>
            </a:r>
            <a:r>
              <a:rPr lang="en-US" sz="2000" dirty="0">
                <a:latin typeface="Arial"/>
                <a:ea typeface="Calibri" panose="020F0502020204030204" pitchFamily="34" charset="0"/>
                <a:cs typeface="Arial"/>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93241950-B221-4208-9538-4DB23E94FCC8}"/>
              </a:ext>
            </a:extLst>
          </p:cNvPr>
          <p:cNvCxnSpPr>
            <a:cxnSpLocks/>
          </p:cNvCxnSpPr>
          <p:nvPr/>
        </p:nvCxnSpPr>
        <p:spPr>
          <a:xfrm>
            <a:off x="2417401" y="1044217"/>
            <a:ext cx="9418320" cy="0"/>
          </a:xfrm>
          <a:prstGeom prst="line">
            <a:avLst/>
          </a:prstGeom>
        </p:spPr>
        <p:style>
          <a:lnRef idx="1">
            <a:schemeClr val="dk1"/>
          </a:lnRef>
          <a:fillRef idx="0">
            <a:schemeClr val="dk1"/>
          </a:fillRef>
          <a:effectRef idx="0">
            <a:schemeClr val="dk1"/>
          </a:effectRef>
          <a:fontRef idx="minor">
            <a:schemeClr val="tx1"/>
          </a:fontRef>
        </p:style>
      </p:cxnSp>
      <p:grpSp>
        <p:nvGrpSpPr>
          <p:cNvPr id="32" name="Group 31">
            <a:extLst>
              <a:ext uri="{FF2B5EF4-FFF2-40B4-BE49-F238E27FC236}">
                <a16:creationId xmlns:a16="http://schemas.microsoft.com/office/drawing/2014/main" id="{7FAEC91F-8487-4E3C-A6C7-D084E80B8387}"/>
              </a:ext>
            </a:extLst>
          </p:cNvPr>
          <p:cNvGrpSpPr/>
          <p:nvPr/>
        </p:nvGrpSpPr>
        <p:grpSpPr>
          <a:xfrm>
            <a:off x="2417401" y="5281547"/>
            <a:ext cx="9418320" cy="1252960"/>
            <a:chOff x="2417401" y="595698"/>
            <a:chExt cx="9418320" cy="1252960"/>
          </a:xfrm>
        </p:grpSpPr>
        <p:cxnSp>
          <p:nvCxnSpPr>
            <p:cNvPr id="33" name="Straight Connector 32">
              <a:extLst>
                <a:ext uri="{FF2B5EF4-FFF2-40B4-BE49-F238E27FC236}">
                  <a16:creationId xmlns:a16="http://schemas.microsoft.com/office/drawing/2014/main" id="{E4D9CBDF-87FE-438A-B7A9-55B283C54522}"/>
                </a:ext>
              </a:extLst>
            </p:cNvPr>
            <p:cNvCxnSpPr>
              <a:cxnSpLocks/>
            </p:cNvCxnSpPr>
            <p:nvPr/>
          </p:nvCxnSpPr>
          <p:spPr>
            <a:xfrm>
              <a:off x="2417401" y="595698"/>
              <a:ext cx="9418320" cy="0"/>
            </a:xfrm>
            <a:prstGeom prst="line">
              <a:avLst/>
            </a:prstGeom>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244BA1A7-4B32-41AD-AB51-9E0C3AA7B8B4}"/>
                </a:ext>
              </a:extLst>
            </p:cNvPr>
            <p:cNvSpPr/>
            <p:nvPr/>
          </p:nvSpPr>
          <p:spPr>
            <a:xfrm>
              <a:off x="2419442" y="673446"/>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pPr>
              <a:r>
                <a:rPr lang="en-US" sz="1600" dirty="0">
                  <a:solidFill>
                    <a:schemeClr val="tx1"/>
                  </a:solidFill>
                  <a:latin typeface="Arial Black" panose="020B0A04020102020204" pitchFamily="34" charset="0"/>
                  <a:cs typeface="Arial" panose="020B0604020202020204" pitchFamily="34" charset="0"/>
                </a:rPr>
                <a:t>Resources</a:t>
              </a:r>
              <a:endParaRPr lang="en-US" sz="2000" dirty="0">
                <a:solidFill>
                  <a:schemeClr val="tx1"/>
                </a:solidFill>
                <a:latin typeface="Segoe UI" panose="020B0502040204020203" pitchFamily="34" charset="0"/>
                <a:cs typeface="Segoe UI" panose="020B0502040204020203" pitchFamily="34" charset="0"/>
              </a:endParaRPr>
            </a:p>
            <a:p>
              <a:pPr marL="285750" indent="-285750">
                <a:spcAft>
                  <a:spcPts val="200"/>
                </a:spcAft>
                <a:buFont typeface="Arial" panose="020B0604020202020204" pitchFamily="34" charset="0"/>
                <a:buChar char="•"/>
              </a:pPr>
              <a:r>
                <a:rPr lang="en-US" sz="1200" dirty="0">
                  <a:solidFill>
                    <a:schemeClr val="tx1"/>
                  </a:solidFill>
                  <a:cs typeface="Arial" panose="020B0604020202020204" pitchFamily="34" charset="0"/>
                </a:rPr>
                <a:t>Global Fund Strategy (2023-2028): </a:t>
              </a:r>
              <a:r>
                <a:rPr lang="ar-AE" sz="1200" u="sng" dirty="0">
                  <a:solidFill>
                    <a:schemeClr val="accent2"/>
                  </a:solidFill>
                </a:rPr>
                <a:t> </a:t>
              </a:r>
              <a:r>
                <a:rPr lang="ar-AE" sz="1200" u="sng"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a:t>
              </a:r>
              <a:r>
                <a:rPr lang="en-US" sz="1200" i="0" dirty="0">
                  <a:solidFill>
                    <a:schemeClr val="accent2"/>
                  </a:solidFill>
                  <a:effectLst/>
                </a:rPr>
                <a:t> </a:t>
              </a:r>
              <a:r>
                <a:rPr lang="az-Cyrl-AZ" sz="1200" i="0" u="sng"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n-US" sz="1200" i="0" dirty="0">
                <a:solidFill>
                  <a:srgbClr val="000000"/>
                </a:solidFill>
                <a:effectLst/>
              </a:endParaRPr>
            </a:p>
            <a:p>
              <a:pPr marL="285750" indent="-285750">
                <a:spcAft>
                  <a:spcPts val="200"/>
                </a:spcAft>
                <a:buFont typeface="Arial" panose="020B0604020202020204" pitchFamily="34" charset="0"/>
                <a:buChar char="•"/>
              </a:pPr>
              <a:r>
                <a:rPr lang="en-US" sz="1200" dirty="0">
                  <a:solidFill>
                    <a:srgbClr val="000000"/>
                  </a:solidFill>
                  <a:cs typeface="Arial" panose="020B0604020202020204" pitchFamily="34" charset="0"/>
                </a:rPr>
                <a:t>Executive Summary: </a:t>
              </a:r>
              <a:r>
                <a:rPr lang="en-US" sz="1200" i="0" u="sng"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tx1"/>
                  </a:solidFill>
                  <a:effectLst/>
                </a:rPr>
                <a:t> | </a:t>
              </a:r>
              <a:r>
                <a:rPr lang="en-US" sz="1200" i="0" u="sng"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n-US" sz="1200" i="0" dirty="0">
                  <a:solidFill>
                    <a:schemeClr val="tx1"/>
                  </a:solidFill>
                  <a:effectLst/>
                </a:rPr>
                <a:t> |</a:t>
              </a:r>
              <a:r>
                <a:rPr lang="ja-JP" altLang="en-US" sz="1200" i="0" u="sng">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n-US" sz="1200" i="0" dirty="0">
                  <a:solidFill>
                    <a:schemeClr val="tx1"/>
                  </a:solidFill>
                  <a:effectLst/>
                </a:rPr>
                <a:t>| </a:t>
              </a:r>
              <a:r>
                <a:rPr lang="en-US" sz="1200" i="0" u="sng"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n-US" sz="1200" i="0" u="sng"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n-US" sz="1200" i="0" dirty="0">
                  <a:solidFill>
                    <a:schemeClr val="tx1"/>
                  </a:solidFill>
                  <a:effectLst/>
                </a:rPr>
                <a:t> |</a:t>
              </a:r>
              <a:r>
                <a:rPr lang="ar-AE" sz="1200" b="1" i="0" u="sng"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ar-AE" sz="1200" b="1" i="0" dirty="0">
                  <a:solidFill>
                    <a:schemeClr val="accent2"/>
                  </a:solidFill>
                  <a:effectLst/>
                </a:rPr>
                <a:t> </a:t>
              </a:r>
              <a:r>
                <a:rPr lang="en-US" sz="1200" i="0" dirty="0">
                  <a:solidFill>
                    <a:schemeClr val="accent2"/>
                  </a:solidFill>
                  <a:effectLst/>
                </a:rPr>
                <a:t> </a:t>
              </a:r>
              <a:r>
                <a:rPr lang="en-US" sz="1200" i="0" dirty="0">
                  <a:solidFill>
                    <a:schemeClr val="tx1"/>
                  </a:solidFill>
                  <a:effectLst/>
                </a:rPr>
                <a:t>| </a:t>
              </a:r>
              <a:r>
                <a:rPr lang="ja-JP" altLang="en-US" sz="1200">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中文</a:t>
              </a:r>
              <a:r>
                <a:rPr lang="ja-JP" altLang="en-US" sz="1200">
                  <a:solidFill>
                    <a:schemeClr val="accent2"/>
                  </a:solidFill>
                </a:rPr>
                <a:t> </a:t>
              </a:r>
              <a:endParaRPr lang="en-US" sz="1200" dirty="0">
                <a:solidFill>
                  <a:schemeClr val="accent2"/>
                </a:solidFill>
              </a:endParaRPr>
            </a:p>
            <a:p>
              <a:pPr marL="285750" indent="-285750">
                <a:spcAft>
                  <a:spcPts val="200"/>
                </a:spcAft>
                <a:buFont typeface="Arial" panose="020B0604020202020204" pitchFamily="34" charset="0"/>
                <a:buChar char="•"/>
              </a:pPr>
              <a:r>
                <a:rPr lang="en-US" sz="1200" dirty="0">
                  <a:solidFill>
                    <a:schemeClr val="tx1"/>
                  </a:solidFill>
                  <a:cs typeface="Arial" panose="020B0604020202020204" pitchFamily="34" charset="0"/>
                </a:rPr>
                <a:t>Strategy Framework: </a:t>
              </a:r>
              <a:r>
                <a:rPr lang="ar-AE" sz="1200" u="sng"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ar-AE" sz="1200" u="sng" dirty="0">
                  <a:solidFill>
                    <a:schemeClr val="accent2"/>
                  </a:solidFill>
                </a:rPr>
                <a:t> </a:t>
              </a:r>
              <a:r>
                <a:rPr lang="en-US" sz="1200" u="sng" dirty="0">
                  <a:solidFill>
                    <a:schemeClr val="accent2"/>
                  </a:solidFill>
                </a:rPr>
                <a:t> </a:t>
              </a:r>
              <a:r>
                <a:rPr lang="en-US" sz="1200" i="0" dirty="0">
                  <a:solidFill>
                    <a:schemeClr val="tx1"/>
                  </a:solidFill>
                  <a:effectLst/>
                </a:rPr>
                <a:t>| </a:t>
              </a:r>
              <a:r>
                <a:rPr lang="en-US" sz="1200" i="0" u="sng"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 </a:t>
              </a:r>
              <a:r>
                <a:rPr lang="en-US" sz="1200" i="0" u="sng"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nl-NL" sz="1200" i="0" u="sng" dirty="0">
                <a:solidFill>
                  <a:schemeClr val="accent2"/>
                </a:solidFill>
                <a:effectLst/>
              </a:endParaRPr>
            </a:p>
            <a:p>
              <a:pPr marL="285750" indent="-285750">
                <a:spcAft>
                  <a:spcPts val="200"/>
                </a:spcAft>
                <a:buFont typeface="Arial" panose="020B0604020202020204" pitchFamily="34" charset="0"/>
                <a:buChar char="•"/>
              </a:pPr>
              <a:r>
                <a:rPr lang="en-US" altLang="en-US" sz="1200" dirty="0">
                  <a:solidFill>
                    <a:srgbClr val="000000"/>
                  </a:solidFill>
                  <a:cs typeface="Arial" panose="020B0604020202020204" pitchFamily="34" charset="0"/>
                </a:rPr>
                <a:t>M&amp;E Framework: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n-US" altLang="en-US" sz="1200" i="0" strike="noStrike" cap="none" normalizeH="0" baseline="0" dirty="0">
                <a:ln>
                  <a:noFill/>
                </a:ln>
                <a:solidFill>
                  <a:srgbClr val="000000"/>
                </a:solidFill>
                <a:effectLst/>
              </a:endParaRPr>
            </a:p>
            <a:p>
              <a:pPr marL="285750" indent="-285750">
                <a:spcAft>
                  <a:spcPts val="200"/>
                </a:spcAft>
                <a:buFont typeface="Arial" panose="020B0604020202020204" pitchFamily="34" charset="0"/>
                <a:buChar char="•"/>
              </a:pPr>
              <a:r>
                <a:rPr lang="en-US" altLang="en-US" sz="1200" dirty="0">
                  <a:solidFill>
                    <a:srgbClr val="000000"/>
                  </a:solidFill>
                  <a:cs typeface="Arial" panose="020B0604020202020204" pitchFamily="34" charset="0"/>
                </a:rPr>
                <a:t>For more information please see: </a:t>
              </a:r>
              <a:r>
                <a:rPr lang="en-US" altLang="en-US" sz="1200" dirty="0">
                  <a:solidFill>
                    <a:schemeClr val="accent2"/>
                  </a:solidFill>
                  <a:cs typeface="Arial" panose="020B0604020202020204" pitchFamily="34" charset="0"/>
                  <a:hlinkClick r:id="rId26">
                    <a:extLst>
                      <a:ext uri="{A12FA001-AC4F-418D-AE19-62706E023703}">
                        <ahyp:hlinkClr xmlns:ahyp="http://schemas.microsoft.com/office/drawing/2018/hyperlinkcolor" val="tx"/>
                      </a:ext>
                    </a:extLst>
                  </a:hlinkClick>
                </a:rPr>
                <a:t>https://www.theglobalfund.org/en/strategy/</a:t>
              </a:r>
              <a:r>
                <a:rPr lang="en-US" altLang="en-US" sz="1200" dirty="0">
                  <a:solidFill>
                    <a:schemeClr val="accent2"/>
                  </a:solidFill>
                  <a:cs typeface="Arial" panose="020B0604020202020204" pitchFamily="34" charset="0"/>
                </a:rPr>
                <a:t> </a:t>
              </a:r>
              <a:endParaRPr kumimoji="0" lang="en-US" altLang="en-US" sz="1200" i="0" strike="noStrike" cap="none" normalizeH="0" baseline="0" dirty="0">
                <a:ln>
                  <a:noFill/>
                </a:ln>
                <a:solidFill>
                  <a:schemeClr val="accent2"/>
                </a:solidFill>
                <a:effectLst/>
                <a:cs typeface="Arial" panose="020B0604020202020204" pitchFamily="34" charset="0"/>
              </a:endParaRPr>
            </a:p>
          </p:txBody>
        </p:sp>
      </p:grpSp>
      <p:grpSp>
        <p:nvGrpSpPr>
          <p:cNvPr id="12" name="Group 11">
            <a:extLst>
              <a:ext uri="{FF2B5EF4-FFF2-40B4-BE49-F238E27FC236}">
                <a16:creationId xmlns:a16="http://schemas.microsoft.com/office/drawing/2014/main" id="{1F75F4D7-F1DD-4F2C-B390-3CEC0F0DE29E}"/>
              </a:ext>
            </a:extLst>
          </p:cNvPr>
          <p:cNvGrpSpPr/>
          <p:nvPr/>
        </p:nvGrpSpPr>
        <p:grpSpPr>
          <a:xfrm>
            <a:off x="371114" y="1322395"/>
            <a:ext cx="1828800" cy="1896405"/>
            <a:chOff x="371114" y="764233"/>
            <a:chExt cx="1828800" cy="1896405"/>
          </a:xfrm>
        </p:grpSpPr>
        <p:grpSp>
          <p:nvGrpSpPr>
            <p:cNvPr id="13" name="Group 12">
              <a:extLst>
                <a:ext uri="{FF2B5EF4-FFF2-40B4-BE49-F238E27FC236}">
                  <a16:creationId xmlns:a16="http://schemas.microsoft.com/office/drawing/2014/main" id="{3A7E5F62-78E4-4C7C-A2ED-F690D216E786}"/>
                </a:ext>
              </a:extLst>
            </p:cNvPr>
            <p:cNvGrpSpPr/>
            <p:nvPr/>
          </p:nvGrpSpPr>
          <p:grpSpPr>
            <a:xfrm>
              <a:off x="371114" y="831838"/>
              <a:ext cx="1828800" cy="1828800"/>
              <a:chOff x="371114" y="738001"/>
              <a:chExt cx="1828800" cy="1828800"/>
            </a:xfrm>
          </p:grpSpPr>
          <p:pic>
            <p:nvPicPr>
              <p:cNvPr id="15" name="Graphic 14" descr="Road with solid fill">
                <a:extLst>
                  <a:ext uri="{FF2B5EF4-FFF2-40B4-BE49-F238E27FC236}">
                    <a16:creationId xmlns:a16="http://schemas.microsoft.com/office/drawing/2014/main" id="{8DFF7095-6EA3-49CE-B21C-D45B0E0596A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71114" y="738001"/>
                <a:ext cx="1828800" cy="1828800"/>
              </a:xfrm>
              <a:prstGeom prst="rect">
                <a:avLst/>
              </a:prstGeom>
            </p:spPr>
          </p:pic>
          <p:sp>
            <p:nvSpPr>
              <p:cNvPr id="16" name="Rectangle 15">
                <a:extLst>
                  <a:ext uri="{FF2B5EF4-FFF2-40B4-BE49-F238E27FC236}">
                    <a16:creationId xmlns:a16="http://schemas.microsoft.com/office/drawing/2014/main" id="{4E3FDD8B-2ECA-4562-AAB8-54AAF156EDC5}"/>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48EB1F-27C3-4B65-9208-D725330FC443}"/>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2" descr="SDG Metadata Translation Project - SDG Metadata Translation Project">
              <a:extLst>
                <a:ext uri="{FF2B5EF4-FFF2-40B4-BE49-F238E27FC236}">
                  <a16:creationId xmlns:a16="http://schemas.microsoft.com/office/drawing/2014/main" id="{BB30CF53-349F-4942-A356-ED274C22A87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823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9A650A-61A9-4446-93F5-0118589AADE7}"/>
              </a:ext>
            </a:extLst>
          </p:cNvPr>
          <p:cNvSpPr/>
          <p:nvPr/>
        </p:nvSpPr>
        <p:spPr>
          <a:xfrm>
            <a:off x="0" y="911860"/>
            <a:ext cx="12192000" cy="49047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6F9B0E6-8928-4B92-8B25-BD4DB5E55343}"/>
              </a:ext>
            </a:extLst>
          </p:cNvPr>
          <p:cNvSpPr>
            <a:spLocks noGrp="1"/>
          </p:cNvSpPr>
          <p:nvPr>
            <p:ph type="sldNum" sz="quarter" idx="12"/>
          </p:nvPr>
        </p:nvSpPr>
        <p:spPr/>
        <p:txBody>
          <a:bodyPr/>
          <a:lstStyle/>
          <a:p>
            <a:fld id="{DCCF19E6-0AFE-4CD6-AF5E-0E70B26414FC}" type="slidenum">
              <a:rPr lang="en-US" smtClean="0"/>
              <a:t>12</a:t>
            </a:fld>
            <a:endParaRPr lang="en-US"/>
          </a:p>
        </p:txBody>
      </p:sp>
      <p:sp>
        <p:nvSpPr>
          <p:cNvPr id="5" name="Content Placeholder 4">
            <a:extLst>
              <a:ext uri="{FF2B5EF4-FFF2-40B4-BE49-F238E27FC236}">
                <a16:creationId xmlns:a16="http://schemas.microsoft.com/office/drawing/2014/main" id="{32AC97C4-5E62-41C4-AFEA-082A2A89514C}"/>
              </a:ext>
            </a:extLst>
          </p:cNvPr>
          <p:cNvSpPr>
            <a:spLocks noGrp="1"/>
          </p:cNvSpPr>
          <p:nvPr>
            <p:ph sz="quarter" idx="18"/>
          </p:nvPr>
        </p:nvSpPr>
        <p:spPr>
          <a:xfrm>
            <a:off x="190501" y="1147763"/>
            <a:ext cx="12001500" cy="4002087"/>
          </a:xfrm>
        </p:spPr>
        <p:txBody>
          <a:bodyPr vert="horz" lIns="0" tIns="0" rIns="0" bIns="0" rtlCol="0" anchor="t">
            <a:noAutofit/>
          </a:bodyPr>
          <a:lstStyle/>
          <a:p>
            <a:pPr marL="0" indent="0" algn="ctr">
              <a:lnSpc>
                <a:spcPct val="100000"/>
              </a:lnSpc>
              <a:spcBef>
                <a:spcPts val="0"/>
              </a:spcBef>
              <a:spcAft>
                <a:spcPts val="600"/>
              </a:spcAft>
              <a:buNone/>
            </a:pPr>
            <a:r>
              <a:rPr lang="en-US" sz="2400" dirty="0">
                <a:cs typeface="Arial" panose="020B0604020202020204" pitchFamily="34" charset="0"/>
              </a:rPr>
              <a:t>Tailored Next Steps slides for different stakeholder audiences.</a:t>
            </a:r>
          </a:p>
          <a:p>
            <a:pPr marL="0" indent="0" algn="ctr">
              <a:lnSpc>
                <a:spcPct val="100000"/>
              </a:lnSpc>
              <a:spcBef>
                <a:spcPts val="0"/>
              </a:spcBef>
              <a:spcAft>
                <a:spcPts val="600"/>
              </a:spcAft>
              <a:buNone/>
            </a:pPr>
            <a:r>
              <a:rPr lang="en-US" sz="2400" dirty="0">
                <a:cs typeface="Arial"/>
              </a:rPr>
              <a:t>(to be used in place of slide 11)</a:t>
            </a:r>
          </a:p>
          <a:p>
            <a:pPr marL="0" indent="0">
              <a:lnSpc>
                <a:spcPct val="100000"/>
              </a:lnSpc>
              <a:spcBef>
                <a:spcPts val="0"/>
              </a:spcBef>
              <a:spcAft>
                <a:spcPts val="600"/>
              </a:spcAft>
              <a:buNone/>
            </a:pPr>
            <a:endParaRPr lang="en-US" sz="1200" dirty="0">
              <a:solidFill>
                <a:schemeClr val="tx1">
                  <a:lumMod val="95000"/>
                  <a:lumOff val="5000"/>
                </a:schemeClr>
              </a:solidFill>
              <a:latin typeface="+mn-lt"/>
              <a:cs typeface="Arial" panose="020B0604020202020204" pitchFamily="34" charset="0"/>
            </a:endParaRPr>
          </a:p>
          <a:p>
            <a:pPr marL="0" indent="0">
              <a:lnSpc>
                <a:spcPct val="100000"/>
              </a:lnSpc>
              <a:spcBef>
                <a:spcPts val="0"/>
              </a:spcBef>
              <a:spcAft>
                <a:spcPts val="600"/>
              </a:spcAft>
              <a:buNone/>
            </a:pPr>
            <a:r>
              <a:rPr lang="en-US" sz="2000" dirty="0">
                <a:solidFill>
                  <a:schemeClr val="tx1">
                    <a:lumMod val="95000"/>
                    <a:lumOff val="5000"/>
                  </a:schemeClr>
                </a:solidFill>
                <a:latin typeface="+mn-lt"/>
                <a:cs typeface="Arial" panose="020B0604020202020204" pitchFamily="34" charset="0"/>
              </a:rPr>
              <a:t>In the following section there are tailored slides that can be used with the following stakeholder audiences:</a:t>
            </a:r>
          </a:p>
          <a:p>
            <a:pPr marL="342900" indent="-342900">
              <a:lnSpc>
                <a:spcPct val="100000"/>
              </a:lnSpc>
              <a:spcBef>
                <a:spcPts val="0"/>
              </a:spcBef>
              <a:spcAft>
                <a:spcPts val="600"/>
              </a:spcAft>
              <a:buClr>
                <a:schemeClr val="tx1"/>
              </a:buClr>
              <a:buFont typeface="Arial" panose="020B0604020202020204" pitchFamily="34" charset="0"/>
              <a:buChar char="•"/>
            </a:pPr>
            <a:r>
              <a:rPr lang="en-US" sz="2000" dirty="0">
                <a:solidFill>
                  <a:schemeClr val="accent2"/>
                </a:solidFill>
                <a:latin typeface="+mn-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CCMs</a:t>
            </a:r>
            <a:endParaRPr lang="en-US" sz="2000" dirty="0">
              <a:solidFill>
                <a:schemeClr val="accent2"/>
              </a:solidFill>
              <a:latin typeface="+mn-lt"/>
              <a:cs typeface="Arial" panose="020B0604020202020204" pitchFamily="34" charset="0"/>
            </a:endParaRPr>
          </a:p>
          <a:p>
            <a:pPr marL="342900" indent="-342900">
              <a:lnSpc>
                <a:spcPct val="100000"/>
              </a:lnSpc>
              <a:spcBef>
                <a:spcPts val="0"/>
              </a:spcBef>
              <a:spcAft>
                <a:spcPts val="600"/>
              </a:spcAft>
              <a:buClr>
                <a:schemeClr val="tx1"/>
              </a:buClr>
              <a:buFont typeface="Arial" panose="020B0604020202020204" pitchFamily="34" charset="0"/>
              <a:buChar char="•"/>
            </a:pPr>
            <a:r>
              <a:rPr lang="en-US" sz="2000" dirty="0">
                <a:solidFill>
                  <a:schemeClr val="accent2"/>
                </a:solidFill>
                <a:latin typeface="+mn-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Communities and Civil Society</a:t>
            </a:r>
            <a:endParaRPr lang="en-US" sz="2000" dirty="0">
              <a:solidFill>
                <a:schemeClr val="accent2"/>
              </a:solidFill>
              <a:latin typeface="+mn-lt"/>
              <a:cs typeface="Arial" panose="020B0604020202020204" pitchFamily="34" charset="0"/>
            </a:endParaRPr>
          </a:p>
          <a:p>
            <a:pPr marL="342900" indent="-342900">
              <a:lnSpc>
                <a:spcPct val="100000"/>
              </a:lnSpc>
              <a:spcBef>
                <a:spcPts val="0"/>
              </a:spcBef>
              <a:spcAft>
                <a:spcPts val="600"/>
              </a:spcAft>
              <a:buClr>
                <a:schemeClr val="tx1"/>
              </a:buClr>
              <a:buFont typeface="Arial" panose="020B0604020202020204" pitchFamily="34" charset="0"/>
              <a:buChar char="•"/>
            </a:pPr>
            <a:r>
              <a:rPr lang="en-US" sz="2000" dirty="0">
                <a:solidFill>
                  <a:schemeClr val="accent2"/>
                </a:solidFill>
                <a:latin typeface="+mn-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Development Partners</a:t>
            </a:r>
            <a:r>
              <a:rPr lang="en-US" sz="2000" dirty="0">
                <a:solidFill>
                  <a:schemeClr val="tx1">
                    <a:lumMod val="95000"/>
                    <a:lumOff val="5000"/>
                  </a:schemeClr>
                </a:solidFill>
                <a:latin typeface="+mn-lt"/>
                <a:cs typeface="Arial" panose="020B0604020202020204" pitchFamily="34" charset="0"/>
              </a:rPr>
              <a:t> (bilateral and multilateral organizations that contribute resources and expertise)</a:t>
            </a:r>
          </a:p>
          <a:p>
            <a:pPr marL="342900" indent="-342900">
              <a:lnSpc>
                <a:spcPct val="100000"/>
              </a:lnSpc>
              <a:spcBef>
                <a:spcPts val="0"/>
              </a:spcBef>
              <a:spcAft>
                <a:spcPts val="600"/>
              </a:spcAft>
              <a:buClr>
                <a:schemeClr val="tx1"/>
              </a:buClr>
              <a:buFont typeface="Arial" panose="020B0604020202020204" pitchFamily="34" charset="0"/>
              <a:buChar char="•"/>
            </a:pPr>
            <a:r>
              <a:rPr lang="en-US" sz="2000" dirty="0">
                <a:solidFill>
                  <a:schemeClr val="accent2"/>
                </a:solidFill>
                <a:latin typeface="+mn-lt"/>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Implementers</a:t>
            </a:r>
            <a:endParaRPr lang="en-US" sz="2000" dirty="0">
              <a:solidFill>
                <a:schemeClr val="accent2"/>
              </a:solidFill>
              <a:latin typeface="+mn-lt"/>
              <a:cs typeface="Arial" panose="020B0604020202020204" pitchFamily="34" charset="0"/>
            </a:endParaRPr>
          </a:p>
          <a:p>
            <a:pPr marL="342900" indent="-342900">
              <a:lnSpc>
                <a:spcPct val="100000"/>
              </a:lnSpc>
              <a:spcBef>
                <a:spcPts val="0"/>
              </a:spcBef>
              <a:spcAft>
                <a:spcPts val="600"/>
              </a:spcAft>
              <a:buClr>
                <a:schemeClr val="tx1"/>
              </a:buClr>
              <a:buFont typeface="Arial" panose="020B0604020202020204" pitchFamily="34" charset="0"/>
              <a:buChar char="•"/>
            </a:pPr>
            <a:r>
              <a:rPr lang="en-US" sz="2000" dirty="0">
                <a:solidFill>
                  <a:schemeClr val="accent2"/>
                </a:solidFill>
                <a:latin typeface="+mn-lt"/>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LFAs</a:t>
            </a:r>
            <a:endParaRPr lang="en-US" sz="2000" dirty="0">
              <a:solidFill>
                <a:schemeClr val="accent2"/>
              </a:solidFill>
              <a:latin typeface="+mn-lt"/>
              <a:cs typeface="Arial" panose="020B0604020202020204" pitchFamily="34" charset="0"/>
            </a:endParaRPr>
          </a:p>
          <a:p>
            <a:pPr marL="342900" indent="-342900">
              <a:lnSpc>
                <a:spcPct val="100000"/>
              </a:lnSpc>
              <a:spcBef>
                <a:spcPts val="0"/>
              </a:spcBef>
              <a:spcAft>
                <a:spcPts val="600"/>
              </a:spcAft>
              <a:buClr>
                <a:schemeClr val="tx1"/>
              </a:buClr>
              <a:buFont typeface="Arial" panose="020B0604020202020204" pitchFamily="34" charset="0"/>
              <a:buChar char="•"/>
            </a:pPr>
            <a:r>
              <a:rPr lang="en-US" sz="2000" dirty="0">
                <a:solidFill>
                  <a:schemeClr val="accent2"/>
                </a:solidFill>
                <a:latin typeface="+mn-lt"/>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Private Sector</a:t>
            </a:r>
            <a:endParaRPr lang="en-US" sz="2000" dirty="0">
              <a:solidFill>
                <a:schemeClr val="accent2"/>
              </a:solidFill>
              <a:latin typeface="+mn-lt"/>
              <a:cs typeface="Arial" panose="020B0604020202020204" pitchFamily="34" charset="0"/>
            </a:endParaRPr>
          </a:p>
          <a:p>
            <a:pPr marL="342900" indent="-342900">
              <a:lnSpc>
                <a:spcPct val="100000"/>
              </a:lnSpc>
              <a:spcBef>
                <a:spcPts val="0"/>
              </a:spcBef>
              <a:spcAft>
                <a:spcPts val="600"/>
              </a:spcAft>
              <a:buClr>
                <a:schemeClr val="tx1"/>
              </a:buClr>
              <a:buFont typeface="Arial" panose="020B0604020202020204" pitchFamily="34" charset="0"/>
              <a:buChar char="•"/>
            </a:pPr>
            <a:r>
              <a:rPr lang="en-US" sz="2000" dirty="0">
                <a:solidFill>
                  <a:schemeClr val="accent2"/>
                </a:solidFill>
                <a:latin typeface="+mn-lt"/>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Technical Partners </a:t>
            </a:r>
            <a:endParaRPr lang="en-US" sz="2000" dirty="0">
              <a:solidFill>
                <a:schemeClr val="accent2"/>
              </a:solidFill>
              <a:latin typeface="+mn-lt"/>
              <a:cs typeface="Arial" panose="020B0604020202020204" pitchFamily="34" charset="0"/>
            </a:endParaRPr>
          </a:p>
          <a:p>
            <a:pPr marL="179705" indent="-179705">
              <a:lnSpc>
                <a:spcPct val="100000"/>
              </a:lnSpc>
              <a:spcBef>
                <a:spcPts val="0"/>
              </a:spcBef>
              <a:spcAft>
                <a:spcPts val="600"/>
              </a:spcAft>
            </a:pPr>
            <a:endParaRPr lang="en-US" dirty="0">
              <a:latin typeface="+mn-lt"/>
              <a:cs typeface="Arial"/>
            </a:endParaRPr>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p:txBody>
          <a:bodyPr>
            <a:normAutofit/>
          </a:bodyPr>
          <a:lstStyle/>
          <a:p>
            <a:r>
              <a:rPr lang="en-US" sz="3200">
                <a:latin typeface="Arial Black" panose="020B0A04020102020204" pitchFamily="34" charset="0"/>
                <a:cs typeface="Arial" panose="020B0604020202020204" pitchFamily="34" charset="0"/>
              </a:rPr>
              <a:t>Annex</a:t>
            </a:r>
          </a:p>
        </p:txBody>
      </p:sp>
      <p:sp>
        <p:nvSpPr>
          <p:cNvPr id="10" name="Title 1">
            <a:extLst>
              <a:ext uri="{FF2B5EF4-FFF2-40B4-BE49-F238E27FC236}">
                <a16:creationId xmlns:a16="http://schemas.microsoft.com/office/drawing/2014/main" id="{D09A9545-5AFB-411B-8BB6-4020BC8C81A6}"/>
              </a:ext>
            </a:extLst>
          </p:cNvPr>
          <p:cNvSpPr txBox="1">
            <a:spLocks/>
          </p:cNvSpPr>
          <p:nvPr/>
        </p:nvSpPr>
        <p:spPr>
          <a:xfrm>
            <a:off x="914238" y="4727873"/>
            <a:ext cx="12097751" cy="45298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8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fld id="{DCCF19E6-0AFE-4CD6-AF5E-0E70B26414FC}" type="slidenum">
              <a:rPr lang="en-US" smtClean="0"/>
              <a:t>13</a:t>
            </a:fld>
            <a:endParaRPr lang="en-U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p:txBody>
          <a:bodyPr>
            <a:normAutofit/>
          </a:bodyPr>
          <a:lstStyle/>
          <a:p>
            <a:r>
              <a:rPr lang="en-US" sz="2800">
                <a:latin typeface="Arial Black" panose="020B0A04020102020204" pitchFamily="34" charset="0"/>
                <a:cs typeface="Arial" panose="020B0604020202020204" pitchFamily="34" charset="0"/>
              </a:rPr>
              <a:t>Next Steps: </a:t>
            </a:r>
            <a:r>
              <a:rPr lang="en-US" sz="2800">
                <a:cs typeface="Arial" panose="020B0604020202020204" pitchFamily="34" charset="0"/>
              </a:rPr>
              <a:t>What does the new Strategy mean for CCMs? </a:t>
            </a:r>
          </a:p>
        </p:txBody>
      </p:sp>
      <p:sp>
        <p:nvSpPr>
          <p:cNvPr id="26" name="TextBox 25">
            <a:extLst>
              <a:ext uri="{FF2B5EF4-FFF2-40B4-BE49-F238E27FC236}">
                <a16:creationId xmlns:a16="http://schemas.microsoft.com/office/drawing/2014/main" id="{E0832877-82D6-474D-8B5D-0289EB1DB7F8}"/>
              </a:ext>
            </a:extLst>
          </p:cNvPr>
          <p:cNvSpPr txBox="1"/>
          <p:nvPr/>
        </p:nvSpPr>
        <p:spPr>
          <a:xfrm>
            <a:off x="2417401" y="1533168"/>
            <a:ext cx="9414237" cy="3954929"/>
          </a:xfrm>
          <a:prstGeom prst="rect">
            <a:avLst/>
          </a:prstGeom>
          <a:noFill/>
        </p:spPr>
        <p:txBody>
          <a:bodyPr wrap="square">
            <a:spAutoFit/>
          </a:bodyPr>
          <a:lstStyle/>
          <a:p>
            <a:pPr marR="0" lvl="0">
              <a:spcAft>
                <a:spcPts val="0"/>
              </a:spcAft>
            </a:pPr>
            <a:r>
              <a:rPr lang="en-US" sz="1900">
                <a:effectLst/>
                <a:latin typeface="+mj-lt"/>
                <a:ea typeface="Calibri" panose="020F0502020204030204" pitchFamily="34" charset="0"/>
                <a:cs typeface="Arial" panose="020B0604020202020204" pitchFamily="34" charset="0"/>
              </a:rPr>
              <a:t>Stronger CCM Governance</a:t>
            </a:r>
          </a:p>
          <a:p>
            <a:pPr marL="285750" marR="0" lvl="0" indent="-285750">
              <a:spcAft>
                <a:spcPts val="0"/>
              </a:spcAft>
              <a:buFont typeface="Arial" panose="020B0604020202020204" pitchFamily="34" charset="0"/>
              <a:buChar char="•"/>
            </a:pPr>
            <a:r>
              <a:rPr lang="en-US" sz="1900">
                <a:effectLst/>
                <a:latin typeface="Arial" panose="020B0604020202020204" pitchFamily="34" charset="0"/>
                <a:ea typeface="Calibri" panose="020F0502020204030204" pitchFamily="34" charset="0"/>
                <a:cs typeface="Arial" panose="020B0604020202020204" pitchFamily="34" charset="0"/>
              </a:rPr>
              <a:t>Ensuring balanced and inclusive decision making around use of Global Fund resources, especially the meaningful involvement of communities, including KPs. </a:t>
            </a:r>
          </a:p>
          <a:p>
            <a:pPr marL="285750" marR="0" lvl="0" indent="-285750">
              <a:spcAft>
                <a:spcPts val="0"/>
              </a:spcAft>
              <a:buFont typeface="Arial" panose="020B0604020202020204" pitchFamily="34" charset="0"/>
              <a:buChar char="•"/>
            </a:pPr>
            <a:r>
              <a:rPr lang="en-US" sz="1900">
                <a:effectLst/>
                <a:latin typeface="Arial" panose="020B0604020202020204" pitchFamily="34" charset="0"/>
                <a:ea typeface="Calibri" panose="020F0502020204030204" pitchFamily="34" charset="0"/>
                <a:cs typeface="Arial" panose="020B0604020202020204" pitchFamily="34" charset="0"/>
              </a:rPr>
              <a:t>Strengthening CCM positioning and alignment with national structures to strengthen effective implementation of the Strategy’s priorities (e.g., RSSH, PPR) and build sustainability.</a:t>
            </a:r>
          </a:p>
          <a:p>
            <a:pPr marR="0" lvl="0">
              <a:spcAft>
                <a:spcPts val="0"/>
              </a:spcAft>
            </a:pPr>
            <a:endParaRPr lang="en-US" sz="400">
              <a:latin typeface="Arial" panose="020B0604020202020204" pitchFamily="34" charset="0"/>
              <a:ea typeface="Calibri" panose="020F0502020204030204" pitchFamily="34" charset="0"/>
              <a:cs typeface="Arial" panose="020B0604020202020204" pitchFamily="34" charset="0"/>
            </a:endParaRPr>
          </a:p>
          <a:p>
            <a:pPr marR="0" lvl="0">
              <a:spcAft>
                <a:spcPts val="0"/>
              </a:spcAft>
            </a:pPr>
            <a:r>
              <a:rPr lang="en-US" sz="1900">
                <a:effectLst/>
                <a:latin typeface="+mj-lt"/>
                <a:ea typeface="Calibri" panose="020F0502020204030204" pitchFamily="34" charset="0"/>
                <a:cs typeface="Arial" panose="020B0604020202020204" pitchFamily="34" charset="0"/>
              </a:rPr>
              <a:t>Supporting decision-making around the Strategy’s new priorities </a:t>
            </a:r>
          </a:p>
          <a:p>
            <a:pPr marL="285750" marR="0" lvl="0" indent="-285750">
              <a:spcAft>
                <a:spcPts val="0"/>
              </a:spcAft>
              <a:buFont typeface="Arial" panose="020B0604020202020204" pitchFamily="34" charset="0"/>
              <a:buChar char="•"/>
            </a:pPr>
            <a:r>
              <a:rPr lang="en-US" sz="1900">
                <a:effectLst/>
                <a:latin typeface="Arial" panose="020B0604020202020204" pitchFamily="34" charset="0"/>
                <a:ea typeface="Calibri" panose="020F0502020204030204" pitchFamily="34" charset="0"/>
                <a:cs typeface="Arial" panose="020B0604020202020204" pitchFamily="34" charset="0"/>
              </a:rPr>
              <a:t>Communicating the Strategy’s priorities to stakeholders and ensuring they are embedded in grants and Global Fund lifecycle processes. </a:t>
            </a:r>
          </a:p>
          <a:p>
            <a:pPr marL="285750" marR="0" lvl="0" indent="-285750">
              <a:spcAft>
                <a:spcPts val="0"/>
              </a:spcAft>
              <a:buFont typeface="Arial" panose="020B0604020202020204" pitchFamily="34" charset="0"/>
              <a:buChar char="•"/>
            </a:pPr>
            <a:r>
              <a:rPr lang="en-US" sz="1900">
                <a:effectLst/>
                <a:latin typeface="Arial" panose="020B0604020202020204" pitchFamily="34" charset="0"/>
                <a:ea typeface="Calibri" panose="020F0502020204030204" pitchFamily="34" charset="0"/>
                <a:cs typeface="Arial" panose="020B0604020202020204" pitchFamily="34" charset="0"/>
              </a:rPr>
              <a:t>Promoting new partnerships (e.g., multi-sector to address structural barriers to HTM outcomes, with PPR or private sector stakeholders) and new linkages (e.g., to build integrated, people-centered, quality services) to deliver the Strategy’s aims.</a:t>
            </a:r>
          </a:p>
          <a:p>
            <a:pPr marL="285750" marR="0" lvl="0" indent="-285750">
              <a:spcAft>
                <a:spcPts val="0"/>
              </a:spcAft>
              <a:buFont typeface="Arial" panose="020B0604020202020204" pitchFamily="34" charset="0"/>
              <a:buChar char="•"/>
            </a:pPr>
            <a:r>
              <a:rPr lang="en-US" sz="1900">
                <a:effectLst/>
                <a:latin typeface="Arial" panose="020B0604020202020204" pitchFamily="34" charset="0"/>
                <a:ea typeface="Calibri" panose="020F0502020204030204" pitchFamily="34" charset="0"/>
                <a:cs typeface="Arial" panose="020B0604020202020204" pitchFamily="34" charset="0"/>
              </a:rPr>
              <a:t>Considering CCM membership adjustments to bring in relevant new expertise.</a:t>
            </a:r>
          </a:p>
        </p:txBody>
      </p:sp>
      <p:grpSp>
        <p:nvGrpSpPr>
          <p:cNvPr id="38" name="Group 37">
            <a:extLst>
              <a:ext uri="{FF2B5EF4-FFF2-40B4-BE49-F238E27FC236}">
                <a16:creationId xmlns:a16="http://schemas.microsoft.com/office/drawing/2014/main" id="{25490EFC-4688-475B-82B1-599477A4CE02}"/>
              </a:ext>
            </a:extLst>
          </p:cNvPr>
          <p:cNvGrpSpPr/>
          <p:nvPr/>
        </p:nvGrpSpPr>
        <p:grpSpPr>
          <a:xfrm>
            <a:off x="2347810" y="5488097"/>
            <a:ext cx="9418320" cy="1175212"/>
            <a:chOff x="2777306" y="-971862"/>
            <a:chExt cx="9418320" cy="1175212"/>
          </a:xfrm>
        </p:grpSpPr>
        <p:cxnSp>
          <p:nvCxnSpPr>
            <p:cNvPr id="39" name="Straight Connector 38">
              <a:extLst>
                <a:ext uri="{FF2B5EF4-FFF2-40B4-BE49-F238E27FC236}">
                  <a16:creationId xmlns:a16="http://schemas.microsoft.com/office/drawing/2014/main" id="{CCCD2640-027D-4376-B590-2010485A2D3D}"/>
                </a:ext>
              </a:extLst>
            </p:cNvPr>
            <p:cNvCxnSpPr>
              <a:cxnSpLocks/>
            </p:cNvCxnSpPr>
            <p:nvPr/>
          </p:nvCxnSpPr>
          <p:spPr>
            <a:xfrm>
              <a:off x="2777306" y="-971862"/>
              <a:ext cx="9418320" cy="0"/>
            </a:xfrm>
            <a:prstGeom prst="line">
              <a:avLst/>
            </a:prstGeom>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B5F81FA5-C85F-440C-8127-64216FB4BD66}"/>
                </a:ext>
              </a:extLst>
            </p:cNvPr>
            <p:cNvSpPr/>
            <p:nvPr/>
          </p:nvSpPr>
          <p:spPr>
            <a:xfrm>
              <a:off x="2781389" y="-971862"/>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pPr>
              <a:r>
                <a:rPr lang="en-US" sz="1600" dirty="0">
                  <a:solidFill>
                    <a:schemeClr val="tx1"/>
                  </a:solidFill>
                  <a:latin typeface="Arial Black" panose="020B0A04020102020204" pitchFamily="34" charset="0"/>
                  <a:cs typeface="Arial" panose="020B0604020202020204" pitchFamily="34" charset="0"/>
                </a:rPr>
                <a:t>Resources</a:t>
              </a:r>
              <a:endParaRPr lang="en-US" sz="1600" dirty="0">
                <a:solidFill>
                  <a:schemeClr val="tx1"/>
                </a:solidFill>
                <a:latin typeface="Segoe UI" panose="020B0502040204020203" pitchFamily="34" charset="0"/>
                <a:cs typeface="Segoe UI" panose="020B0502040204020203" pitchFamily="34" charset="0"/>
              </a:endParaRPr>
            </a:p>
            <a:p>
              <a:pPr marL="285750" indent="-285750">
                <a:spcAft>
                  <a:spcPts val="200"/>
                </a:spcAft>
                <a:buFont typeface="Arial" panose="020B0604020202020204" pitchFamily="34" charset="0"/>
                <a:buChar char="•"/>
              </a:pPr>
              <a:r>
                <a:rPr lang="en-US" sz="1200" dirty="0">
                  <a:solidFill>
                    <a:schemeClr val="tx1"/>
                  </a:solidFill>
                  <a:cs typeface="Arial" panose="020B0604020202020204" pitchFamily="34" charset="0"/>
                </a:rPr>
                <a:t>Global Fund Strategy (2023-2028):</a:t>
              </a:r>
              <a:r>
                <a:rPr lang="ar-AE" sz="1200" u="sng" dirty="0">
                  <a:solidFill>
                    <a:schemeClr val="accent2"/>
                  </a:solidFill>
                </a:rPr>
                <a:t> </a:t>
              </a:r>
              <a:r>
                <a:rPr lang="ar-AE" sz="1200" u="sng"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a:t>
              </a:r>
              <a:r>
                <a:rPr lang="en-US" sz="1200" i="0" dirty="0">
                  <a:solidFill>
                    <a:schemeClr val="accent2"/>
                  </a:solidFill>
                  <a:effectLst/>
                </a:rPr>
                <a:t> </a:t>
              </a:r>
              <a:r>
                <a:rPr lang="az-Cyrl-AZ" sz="1200" i="0" u="sng"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r>
                <a:rPr lang="en-US" sz="1200" i="0" u="sng" dirty="0">
                  <a:solidFill>
                    <a:schemeClr val="accent2"/>
                  </a:solidFill>
                  <a:effectLst/>
                </a:rPr>
                <a:t> </a:t>
              </a:r>
              <a:endParaRPr lang="en-US" sz="1200" i="0" dirty="0">
                <a:solidFill>
                  <a:srgbClr val="000000"/>
                </a:solidFill>
                <a:effectLst/>
              </a:endParaRPr>
            </a:p>
            <a:p>
              <a:pPr marL="285750" indent="-285750">
                <a:spcAft>
                  <a:spcPts val="200"/>
                </a:spcAft>
                <a:buFont typeface="Arial" panose="020B0604020202020204" pitchFamily="34" charset="0"/>
                <a:buChar char="•"/>
              </a:pPr>
              <a:r>
                <a:rPr lang="en-US" sz="1200" dirty="0">
                  <a:solidFill>
                    <a:srgbClr val="000000"/>
                  </a:solidFill>
                  <a:cs typeface="Arial" panose="020B0604020202020204" pitchFamily="34" charset="0"/>
                </a:rPr>
                <a:t>Executive Summary: </a:t>
              </a:r>
              <a:r>
                <a:rPr lang="en-US" sz="1200" i="0" u="sng"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tx1"/>
                  </a:solidFill>
                  <a:effectLst/>
                </a:rPr>
                <a:t> | </a:t>
              </a:r>
              <a:r>
                <a:rPr lang="en-US" sz="1200" i="0" u="sng"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n-US" sz="1200" i="0" dirty="0">
                  <a:solidFill>
                    <a:schemeClr val="tx1"/>
                  </a:solidFill>
                  <a:effectLst/>
                </a:rPr>
                <a:t> |</a:t>
              </a:r>
              <a:r>
                <a:rPr lang="ja-JP" altLang="en-US" sz="1200" i="0" u="sng">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n-US" sz="1200" i="0" dirty="0">
                  <a:solidFill>
                    <a:schemeClr val="tx1"/>
                  </a:solidFill>
                  <a:effectLst/>
                </a:rPr>
                <a:t>| </a:t>
              </a:r>
              <a:r>
                <a:rPr lang="en-US" sz="1200" i="0" u="sng"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n-US" sz="1200" i="0" u="sng"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n-US" sz="1200" i="0" dirty="0">
                  <a:solidFill>
                    <a:schemeClr val="tx1"/>
                  </a:solidFill>
                  <a:effectLst/>
                </a:rPr>
                <a:t> |</a:t>
              </a:r>
              <a:r>
                <a:rPr lang="ar-AE" sz="1200" b="1" i="0" u="sng"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ar-AE" sz="1200" b="1" i="0" dirty="0">
                  <a:solidFill>
                    <a:schemeClr val="accent2"/>
                  </a:solidFill>
                  <a:effectLst/>
                </a:rPr>
                <a:t> </a:t>
              </a:r>
              <a:r>
                <a:rPr lang="en-US" sz="1200" i="0" dirty="0">
                  <a:solidFill>
                    <a:schemeClr val="accent2"/>
                  </a:solidFill>
                  <a:effectLst/>
                </a:rPr>
                <a:t> </a:t>
              </a:r>
              <a:r>
                <a:rPr lang="en-US" sz="1200" i="0" dirty="0">
                  <a:solidFill>
                    <a:schemeClr val="tx1"/>
                  </a:solidFill>
                  <a:effectLst/>
                </a:rPr>
                <a:t>| </a:t>
              </a:r>
              <a:r>
                <a:rPr lang="ja-JP" altLang="en-US" sz="1200" u="sng">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中文</a:t>
              </a:r>
              <a:r>
                <a:rPr lang="ja-JP" altLang="en-US" sz="1200" u="sng">
                  <a:solidFill>
                    <a:schemeClr val="accent2"/>
                  </a:solidFill>
                </a:rPr>
                <a:t> </a:t>
              </a:r>
              <a:endParaRPr lang="en-US" sz="1200" u="sng" dirty="0">
                <a:solidFill>
                  <a:schemeClr val="accent2"/>
                </a:solidFill>
              </a:endParaRPr>
            </a:p>
            <a:p>
              <a:pPr marL="285750" indent="-285750">
                <a:spcAft>
                  <a:spcPts val="200"/>
                </a:spcAft>
                <a:buFont typeface="Arial" panose="020B0604020202020204" pitchFamily="34" charset="0"/>
                <a:buChar char="•"/>
              </a:pPr>
              <a:r>
                <a:rPr lang="en-US" sz="1200" dirty="0">
                  <a:solidFill>
                    <a:schemeClr val="tx1"/>
                  </a:solidFill>
                  <a:cs typeface="Arial" panose="020B0604020202020204" pitchFamily="34" charset="0"/>
                </a:rPr>
                <a:t>Strategy Framework: </a:t>
              </a:r>
              <a:r>
                <a:rPr lang="ar-AE" sz="1200" u="sng"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ar-AE" sz="1200" u="sng" dirty="0">
                  <a:solidFill>
                    <a:schemeClr val="accent2"/>
                  </a:solidFill>
                </a:rPr>
                <a:t> </a:t>
              </a:r>
              <a:r>
                <a:rPr lang="en-US" sz="1200" u="sng" dirty="0">
                  <a:solidFill>
                    <a:schemeClr val="accent2"/>
                  </a:solidFill>
                </a:rPr>
                <a:t> </a:t>
              </a:r>
              <a:r>
                <a:rPr lang="en-US" sz="1200" i="0" dirty="0">
                  <a:solidFill>
                    <a:schemeClr val="tx1"/>
                  </a:solidFill>
                  <a:effectLst/>
                </a:rPr>
                <a:t>| </a:t>
              </a:r>
              <a:r>
                <a:rPr lang="en-US" sz="1200" i="0" u="sng"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 </a:t>
              </a:r>
              <a:r>
                <a:rPr lang="en-US" sz="1200" i="0" u="sng"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nl-NL" sz="1200" i="0" u="sng" dirty="0">
                <a:solidFill>
                  <a:schemeClr val="accent2"/>
                </a:solidFill>
                <a:effectLst/>
              </a:endParaRPr>
            </a:p>
            <a:p>
              <a:pPr marL="285750" indent="-285750">
                <a:spcAft>
                  <a:spcPts val="200"/>
                </a:spcAft>
                <a:buFont typeface="Arial" panose="020B0604020202020204" pitchFamily="34" charset="0"/>
                <a:buChar char="•"/>
              </a:pPr>
              <a:r>
                <a:rPr lang="en-US" altLang="en-US" sz="1200" dirty="0">
                  <a:solidFill>
                    <a:srgbClr val="000000"/>
                  </a:solidFill>
                  <a:cs typeface="Arial" panose="020B0604020202020204" pitchFamily="34" charset="0"/>
                </a:rPr>
                <a:t>M&amp;E Framework: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n-US" altLang="en-US" sz="1200" i="0" strike="noStrike" cap="none" normalizeH="0" baseline="0" dirty="0">
                <a:ln>
                  <a:noFill/>
                </a:ln>
                <a:solidFill>
                  <a:srgbClr val="000000"/>
                </a:solidFill>
                <a:effectLst/>
              </a:endParaRPr>
            </a:p>
            <a:p>
              <a:pPr marL="285750" indent="-285750">
                <a:spcAft>
                  <a:spcPts val="2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Contact: </a:t>
              </a:r>
              <a:r>
                <a:rPr lang="en-US" sz="1200" dirty="0">
                  <a:solidFill>
                    <a:schemeClr val="accent2"/>
                  </a:solidFill>
                  <a:cs typeface="Arial" panose="020B0604020202020204" pitchFamily="34" charset="0"/>
                  <a:hlinkClick r:id="rId26">
                    <a:extLst>
                      <a:ext uri="{A12FA001-AC4F-418D-AE19-62706E023703}">
                        <ahyp:hlinkClr xmlns:ahyp="http://schemas.microsoft.com/office/drawing/2018/hyperlinkcolor" val="tx"/>
                      </a:ext>
                    </a:extLst>
                  </a:hlinkClick>
                </a:rPr>
                <a:t>ccm@theglobalfund.org</a:t>
              </a:r>
              <a:r>
                <a:rPr lang="en-US" sz="1200" dirty="0">
                  <a:solidFill>
                    <a:schemeClr val="accent2"/>
                  </a:solidFill>
                  <a:cs typeface="Arial" panose="020B0604020202020204" pitchFamily="34" charset="0"/>
                </a:rPr>
                <a:t> </a:t>
              </a:r>
              <a:r>
                <a:rPr lang="en-US" sz="1200" i="0" dirty="0">
                  <a:solidFill>
                    <a:schemeClr val="tx1"/>
                  </a:solidFill>
                  <a:effectLst/>
                  <a:latin typeface="Arial" panose="020B0604020202020204" pitchFamily="34" charset="0"/>
                  <a:cs typeface="Arial" panose="020B0604020202020204" pitchFamily="34" charset="0"/>
                </a:rPr>
                <a:t>or f</a:t>
              </a:r>
              <a:r>
                <a:rPr lang="en-US" altLang="en-US" sz="1200" dirty="0">
                  <a:solidFill>
                    <a:srgbClr val="000000"/>
                  </a:solidFill>
                  <a:cs typeface="Arial" panose="020B0604020202020204" pitchFamily="34" charset="0"/>
                </a:rPr>
                <a:t>or more information please see: </a:t>
              </a:r>
              <a:r>
                <a:rPr lang="en-US" altLang="en-US" sz="1200" dirty="0">
                  <a:solidFill>
                    <a:schemeClr val="accent2"/>
                  </a:solidFill>
                  <a:cs typeface="Arial" panose="020B0604020202020204" pitchFamily="34" charset="0"/>
                  <a:hlinkClick r:id="rId27">
                    <a:extLst>
                      <a:ext uri="{A12FA001-AC4F-418D-AE19-62706E023703}">
                        <ahyp:hlinkClr xmlns:ahyp="http://schemas.microsoft.com/office/drawing/2018/hyperlinkcolor" val="tx"/>
                      </a:ext>
                    </a:extLst>
                  </a:hlinkClick>
                </a:rPr>
                <a:t>https://www.theglobalfund.org/en/strategy/</a:t>
              </a:r>
              <a:r>
                <a:rPr lang="en-US" altLang="en-US" sz="1200" dirty="0">
                  <a:solidFill>
                    <a:schemeClr val="accent2"/>
                  </a:solidFill>
                  <a:cs typeface="Arial" panose="020B0604020202020204" pitchFamily="34" charset="0"/>
                </a:rPr>
                <a:t> </a:t>
              </a:r>
              <a:endParaRPr kumimoji="0" lang="en-US" altLang="en-US" sz="1200" i="0" strike="noStrike" cap="none" normalizeH="0" baseline="0" dirty="0">
                <a:ln>
                  <a:noFill/>
                </a:ln>
                <a:solidFill>
                  <a:schemeClr val="accent2"/>
                </a:solidFill>
                <a:effectLst/>
                <a:cs typeface="Arial" panose="020B0604020202020204" pitchFamily="34" charset="0"/>
              </a:endParaRPr>
            </a:p>
          </p:txBody>
        </p:sp>
      </p:grpSp>
      <p:grpSp>
        <p:nvGrpSpPr>
          <p:cNvPr id="13" name="Group 12">
            <a:extLst>
              <a:ext uri="{FF2B5EF4-FFF2-40B4-BE49-F238E27FC236}">
                <a16:creationId xmlns:a16="http://schemas.microsoft.com/office/drawing/2014/main" id="{E9B5FE6E-5392-4097-9396-ABBB93709865}"/>
              </a:ext>
            </a:extLst>
          </p:cNvPr>
          <p:cNvGrpSpPr/>
          <p:nvPr/>
        </p:nvGrpSpPr>
        <p:grpSpPr>
          <a:xfrm>
            <a:off x="371114" y="1730017"/>
            <a:ext cx="1828800" cy="1896405"/>
            <a:chOff x="371114" y="764233"/>
            <a:chExt cx="1828800" cy="1896405"/>
          </a:xfrm>
        </p:grpSpPr>
        <p:grpSp>
          <p:nvGrpSpPr>
            <p:cNvPr id="14" name="Group 13">
              <a:extLst>
                <a:ext uri="{FF2B5EF4-FFF2-40B4-BE49-F238E27FC236}">
                  <a16:creationId xmlns:a16="http://schemas.microsoft.com/office/drawing/2014/main" id="{E98EED2D-4DC2-4463-9152-8ABA767350BA}"/>
                </a:ext>
              </a:extLst>
            </p:cNvPr>
            <p:cNvGrpSpPr/>
            <p:nvPr/>
          </p:nvGrpSpPr>
          <p:grpSpPr>
            <a:xfrm>
              <a:off x="371114" y="831838"/>
              <a:ext cx="1828800" cy="1828800"/>
              <a:chOff x="371114" y="738001"/>
              <a:chExt cx="1828800" cy="1828800"/>
            </a:xfrm>
          </p:grpSpPr>
          <p:pic>
            <p:nvPicPr>
              <p:cNvPr id="16" name="Graphic 15" descr="Road with solid fill">
                <a:extLst>
                  <a:ext uri="{FF2B5EF4-FFF2-40B4-BE49-F238E27FC236}">
                    <a16:creationId xmlns:a16="http://schemas.microsoft.com/office/drawing/2014/main" id="{89697116-09B6-4B9C-979A-60244D52482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71114" y="738001"/>
                <a:ext cx="1828800" cy="1828800"/>
              </a:xfrm>
              <a:prstGeom prst="rect">
                <a:avLst/>
              </a:prstGeom>
            </p:spPr>
          </p:pic>
          <p:sp>
            <p:nvSpPr>
              <p:cNvPr id="17" name="Rectangle 16">
                <a:extLst>
                  <a:ext uri="{FF2B5EF4-FFF2-40B4-BE49-F238E27FC236}">
                    <a16:creationId xmlns:a16="http://schemas.microsoft.com/office/drawing/2014/main" id="{9D88F7FE-E47B-44F7-8EC2-4D6EA5D4EBEE}"/>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4279D25-48E7-405D-84E5-36ADB1F07FEF}"/>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2" descr="SDG Metadata Translation Project - SDG Metadata Translation Project">
              <a:extLst>
                <a:ext uri="{FF2B5EF4-FFF2-40B4-BE49-F238E27FC236}">
                  <a16:creationId xmlns:a16="http://schemas.microsoft.com/office/drawing/2014/main" id="{B860A462-2B55-47E6-8388-3F408F57DE33}"/>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57B0589E-22F7-4A39-9304-3BE21E4CB555}"/>
              </a:ext>
            </a:extLst>
          </p:cNvPr>
          <p:cNvSpPr txBox="1"/>
          <p:nvPr/>
        </p:nvSpPr>
        <p:spPr>
          <a:xfrm>
            <a:off x="360000" y="834470"/>
            <a:ext cx="11406130" cy="707886"/>
          </a:xfrm>
          <a:prstGeom prst="rect">
            <a:avLst/>
          </a:prstGeom>
          <a:solidFill>
            <a:schemeClr val="tx2">
              <a:lumMod val="20000"/>
              <a:lumOff val="80000"/>
            </a:schemeClr>
          </a:solidFill>
          <a:ln>
            <a:noFill/>
          </a:ln>
          <a:effectLst/>
        </p:spPr>
        <p:txBody>
          <a:bodyPr wrap="square">
            <a:spAutoFit/>
          </a:bodyPr>
          <a:lstStyle/>
          <a:p>
            <a:pPr marR="0" lvl="0" algn="ctr">
              <a:spcBef>
                <a:spcPts val="0"/>
              </a:spcBef>
              <a:spcAft>
                <a:spcPts val="0"/>
              </a:spcAft>
            </a:pPr>
            <a:r>
              <a:rPr lang="en-US" sz="2000">
                <a:effectLst/>
                <a:latin typeface="+mj-lt"/>
                <a:ea typeface="Calibri" panose="020F0502020204030204" pitchFamily="34" charset="0"/>
                <a:cs typeface="Arial" panose="020B0604020202020204" pitchFamily="34" charset="0"/>
              </a:rPr>
              <a:t>CCMs play an important role in delivering the priorities of the Global Fund partnership’s new Strategy</a:t>
            </a:r>
          </a:p>
        </p:txBody>
      </p:sp>
    </p:spTree>
    <p:extLst>
      <p:ext uri="{BB962C8B-B14F-4D97-AF65-F5344CB8AC3E}">
        <p14:creationId xmlns:p14="http://schemas.microsoft.com/office/powerpoint/2010/main" val="79875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fld id="{DCCF19E6-0AFE-4CD6-AF5E-0E70B26414FC}" type="slidenum">
              <a:rPr lang="en-US" smtClean="0"/>
              <a:t>14</a:t>
            </a:fld>
            <a:endParaRPr lang="en-U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60000" y="168401"/>
            <a:ext cx="11471638" cy="468000"/>
          </a:xfrm>
        </p:spPr>
        <p:txBody>
          <a:bodyPr>
            <a:noAutofit/>
          </a:bodyPr>
          <a:lstStyle/>
          <a:p>
            <a:r>
              <a:rPr lang="en-US" sz="2800">
                <a:cs typeface="Arial" panose="020B0604020202020204" pitchFamily="34" charset="0"/>
              </a:rPr>
              <a:t>Next Steps: What does the new Strategy mean for Communities and Civil Society?</a:t>
            </a:r>
          </a:p>
        </p:txBody>
      </p:sp>
      <p:sp>
        <p:nvSpPr>
          <p:cNvPr id="40" name="TextBox 39">
            <a:extLst>
              <a:ext uri="{FF2B5EF4-FFF2-40B4-BE49-F238E27FC236}">
                <a16:creationId xmlns:a16="http://schemas.microsoft.com/office/drawing/2014/main" id="{9769114A-9D1C-48C7-89B3-75EEC45C4E99}"/>
              </a:ext>
            </a:extLst>
          </p:cNvPr>
          <p:cNvSpPr txBox="1"/>
          <p:nvPr/>
        </p:nvSpPr>
        <p:spPr>
          <a:xfrm>
            <a:off x="204606" y="930899"/>
            <a:ext cx="11782425" cy="707886"/>
          </a:xfrm>
          <a:prstGeom prst="rect">
            <a:avLst/>
          </a:prstGeom>
          <a:solidFill>
            <a:schemeClr val="tx2">
              <a:lumMod val="20000"/>
              <a:lumOff val="80000"/>
            </a:schemeClr>
          </a:solidFill>
          <a:ln>
            <a:noFill/>
          </a:ln>
          <a:effectLst/>
        </p:spPr>
        <p:txBody>
          <a:bodyPr wrap="square">
            <a:spAutoFit/>
          </a:bodyPr>
          <a:lstStyle>
            <a:defPPr>
              <a:defRPr lang="en-US"/>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r>
              <a:rPr lang="en-US"/>
              <a:t>Communities and Civil Society play an important role in delivering the Global Fund partnership’s new Strategy</a:t>
            </a:r>
          </a:p>
        </p:txBody>
      </p:sp>
      <p:sp>
        <p:nvSpPr>
          <p:cNvPr id="42" name="TextBox 41">
            <a:extLst>
              <a:ext uri="{FF2B5EF4-FFF2-40B4-BE49-F238E27FC236}">
                <a16:creationId xmlns:a16="http://schemas.microsoft.com/office/drawing/2014/main" id="{954CD58F-1D59-4577-9B3D-85B7C04043E3}"/>
              </a:ext>
            </a:extLst>
          </p:cNvPr>
          <p:cNvSpPr txBox="1"/>
          <p:nvPr/>
        </p:nvSpPr>
        <p:spPr>
          <a:xfrm>
            <a:off x="2417401" y="1604602"/>
            <a:ext cx="9774599" cy="4054956"/>
          </a:xfrm>
          <a:prstGeom prst="rect">
            <a:avLst/>
          </a:prstGeom>
          <a:noFill/>
        </p:spPr>
        <p:txBody>
          <a:bodyPr wrap="square">
            <a:spAutoFit/>
          </a:bodyPr>
          <a:lstStyle/>
          <a:p>
            <a:pPr marL="342900" marR="0" lvl="0" indent="-342900">
              <a:spcAft>
                <a:spcPts val="300"/>
              </a:spcAft>
              <a:buFont typeface="Arial" panose="020B0604020202020204" pitchFamily="34" charset="0"/>
              <a:buChar char="•"/>
            </a:pP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Contributing to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CCM decision making </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to ensure programs are best positioned to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deliver the Strategy’s priorities </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and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meet the needs of communities</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 incl. KVP and under-represented populations.</a:t>
            </a:r>
            <a:endParaRPr lang="en-US" sz="175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Aft>
                <a:spcPts val="300"/>
              </a:spcAft>
              <a:buFont typeface="Arial" panose="020B0604020202020204" pitchFamily="34" charset="0"/>
              <a:buChar char="•"/>
            </a:pP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Leading programs </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where communities or civil society are best positioned to meet individuals’ needs – at PR, SR, SSR and grassroots levels.</a:t>
            </a:r>
            <a:endParaRPr lang="en-US" sz="1750">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300"/>
              </a:spcAft>
              <a:buFont typeface="Arial" panose="020B0604020202020204" pitchFamily="34" charset="0"/>
              <a:buChar char="•"/>
            </a:pP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Highlighting the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importance of </a:t>
            </a:r>
            <a:r>
              <a:rPr lang="en-US" sz="1750" b="1">
                <a:solidFill>
                  <a:srgbClr val="000000"/>
                </a:solidFill>
                <a:latin typeface="Arial" panose="020B0604020202020204" pitchFamily="34" charset="0"/>
                <a:ea typeface="Calibri" panose="020F0502020204030204" pitchFamily="34" charset="0"/>
                <a:cs typeface="Arial" panose="020B0604020202020204" pitchFamily="34" charset="0"/>
              </a:rPr>
              <a:t>community-led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monitoring </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and</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 technical support </a:t>
            </a:r>
            <a:r>
              <a:rPr lang="en-US" sz="1750" b="1">
                <a:solidFill>
                  <a:srgbClr val="000000"/>
                </a:solidFill>
                <a:latin typeface="Arial" panose="020B0604020202020204" pitchFamily="34" charset="0"/>
                <a:ea typeface="Calibri" panose="020F0502020204030204" pitchFamily="34" charset="0"/>
                <a:cs typeface="Arial" panose="020B0604020202020204" pitchFamily="34" charset="0"/>
              </a:rPr>
              <a:t>provided by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communities and civil society </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in guiding effective program implementation.</a:t>
            </a:r>
            <a:r>
              <a:rPr lang="en-US" sz="175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175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Aft>
                <a:spcPts val="300"/>
              </a:spcAft>
              <a:buFont typeface="Arial" panose="020B0604020202020204" pitchFamily="34" charset="0"/>
              <a:buChar char="•"/>
            </a:pP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Strengthening community systems </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and partnering with government, private and other healthcare providers to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integrate services </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and provide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people-centered care</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75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Aft>
                <a:spcPts val="300"/>
              </a:spcAft>
              <a:buFont typeface="Arial" panose="020B0604020202020204" pitchFamily="34" charset="0"/>
              <a:buChar char="•"/>
            </a:pP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Supporting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collaboration across sectors </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and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addressing harmful laws, policies and practices </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to tackle structural determinants of HTM outcomes, including human rights barriers, gender-related barriers and inequities, and promoting youth/ young-KP responsive programs. </a:t>
            </a:r>
          </a:p>
          <a:p>
            <a:pPr marL="342900" indent="-342900">
              <a:spcAft>
                <a:spcPts val="300"/>
              </a:spcAft>
              <a:buFont typeface="Arial" panose="020B0604020202020204" pitchFamily="34" charset="0"/>
              <a:buChar char="•"/>
            </a:pP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Building new community and civil society partnerships</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 to deliver the Strategy, incl. with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disability and mental health communities, </a:t>
            </a:r>
            <a:r>
              <a:rPr lang="en-US" sz="1750">
                <a:solidFill>
                  <a:srgbClr val="000000"/>
                </a:solidFill>
                <a:latin typeface="Arial" panose="020B0604020202020204" pitchFamily="34" charset="0"/>
                <a:ea typeface="Calibri" panose="020F0502020204030204" pitchFamily="34" charset="0"/>
                <a:cs typeface="Arial" panose="020B0604020202020204" pitchFamily="34" charset="0"/>
              </a:rPr>
              <a:t>those </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integral to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pandemic preparedness</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750">
              <a:effectLst/>
              <a:latin typeface="Arial" panose="020B0604020202020204" pitchFamily="34" charset="0"/>
              <a:ea typeface="Calibri" panose="020F050202020403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85939ED7-BFAB-4AAB-BD2A-78BC327F332E}"/>
              </a:ext>
            </a:extLst>
          </p:cNvPr>
          <p:cNvCxnSpPr>
            <a:cxnSpLocks/>
          </p:cNvCxnSpPr>
          <p:nvPr/>
        </p:nvCxnSpPr>
        <p:spPr>
          <a:xfrm>
            <a:off x="2417401" y="5592955"/>
            <a:ext cx="9418320" cy="0"/>
          </a:xfrm>
          <a:prstGeom prst="line">
            <a:avLst/>
          </a:prstGeom>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EC6AAEB3-D360-41D2-87E9-65233CAC2633}"/>
              </a:ext>
            </a:extLst>
          </p:cNvPr>
          <p:cNvSpPr/>
          <p:nvPr/>
        </p:nvSpPr>
        <p:spPr>
          <a:xfrm>
            <a:off x="2417401" y="5556248"/>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100"/>
              </a:spcAft>
            </a:pPr>
            <a:r>
              <a:rPr lang="en-US" dirty="0">
                <a:solidFill>
                  <a:schemeClr val="tx1"/>
                </a:solidFill>
                <a:latin typeface="Arial Black" panose="020B0A04020102020204" pitchFamily="34" charset="0"/>
                <a:cs typeface="Arial" panose="020B0604020202020204" pitchFamily="34" charset="0"/>
              </a:rPr>
              <a:t>Resources</a:t>
            </a:r>
            <a:endParaRPr lang="en-US" sz="2000" dirty="0">
              <a:solidFill>
                <a:schemeClr val="tx1"/>
              </a:solidFill>
              <a:latin typeface="Segoe UI" panose="020B0502040204020203" pitchFamily="34" charset="0"/>
              <a:cs typeface="Segoe UI" panose="020B0502040204020203" pitchFamily="34" charset="0"/>
            </a:endParaRPr>
          </a:p>
          <a:p>
            <a:pPr marL="285750" indent="-285750">
              <a:spcAft>
                <a:spcPts val="100"/>
              </a:spcAft>
              <a:buFont typeface="Arial" panose="020B0604020202020204" pitchFamily="34" charset="0"/>
              <a:buChar char="•"/>
            </a:pPr>
            <a:r>
              <a:rPr lang="en-US" sz="1200" dirty="0">
                <a:solidFill>
                  <a:schemeClr val="tx1"/>
                </a:solidFill>
                <a:cs typeface="Arial" panose="020B0604020202020204" pitchFamily="34" charset="0"/>
              </a:rPr>
              <a:t>Global Fund Strategy (2023-2028): </a:t>
            </a:r>
            <a:r>
              <a:rPr lang="ar-AE" sz="1200" u="sng" dirty="0">
                <a:solidFill>
                  <a:schemeClr val="accent2"/>
                </a:solidFill>
              </a:rPr>
              <a:t> </a:t>
            </a:r>
            <a:r>
              <a:rPr lang="ar-AE" sz="1200" u="sng"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a:t>
            </a:r>
            <a:r>
              <a:rPr lang="en-US" sz="1200" i="0" dirty="0">
                <a:solidFill>
                  <a:schemeClr val="accent2"/>
                </a:solidFill>
                <a:effectLst/>
              </a:rPr>
              <a:t> </a:t>
            </a:r>
            <a:r>
              <a:rPr lang="az-Cyrl-AZ" sz="1200" i="0" u="sng"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n-US" sz="1200" i="0" dirty="0">
              <a:solidFill>
                <a:srgbClr val="000000"/>
              </a:solidFill>
              <a:effectLst/>
            </a:endParaRPr>
          </a:p>
          <a:p>
            <a:pPr marL="285750" indent="-285750">
              <a:spcAft>
                <a:spcPts val="100"/>
              </a:spcAft>
              <a:buFont typeface="Arial" panose="020B0604020202020204" pitchFamily="34" charset="0"/>
              <a:buChar char="•"/>
            </a:pPr>
            <a:r>
              <a:rPr lang="en-US" sz="1200" dirty="0">
                <a:solidFill>
                  <a:srgbClr val="000000"/>
                </a:solidFill>
                <a:cs typeface="Arial" panose="020B0604020202020204" pitchFamily="34" charset="0"/>
              </a:rPr>
              <a:t>Executive Summary: </a:t>
            </a:r>
            <a:r>
              <a:rPr lang="en-US" sz="1200" i="0" u="sng"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tx1"/>
                </a:solidFill>
                <a:effectLst/>
              </a:rPr>
              <a:t> | </a:t>
            </a:r>
            <a:r>
              <a:rPr lang="en-US" sz="1200" i="0" u="sng"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n-US" sz="1200" i="0" dirty="0">
                <a:solidFill>
                  <a:schemeClr val="tx1"/>
                </a:solidFill>
                <a:effectLst/>
              </a:rPr>
              <a:t> |</a:t>
            </a:r>
            <a:r>
              <a:rPr lang="ja-JP" altLang="en-US" sz="1200" i="0" u="sng">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n-US" sz="1200" i="0" dirty="0">
                <a:solidFill>
                  <a:schemeClr val="tx1"/>
                </a:solidFill>
                <a:effectLst/>
              </a:rPr>
              <a:t>| </a:t>
            </a:r>
            <a:r>
              <a:rPr lang="en-US" sz="1200" i="0" u="sng"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n-US" sz="1200" i="0" u="sng"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n-US" sz="1200" i="0" dirty="0">
                <a:solidFill>
                  <a:schemeClr val="tx1"/>
                </a:solidFill>
                <a:effectLst/>
              </a:rPr>
              <a:t> |</a:t>
            </a:r>
            <a:r>
              <a:rPr lang="ar-AE" sz="1200" b="1" i="0" u="sng"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ar-AE" sz="1200" b="1" i="0" dirty="0">
                <a:solidFill>
                  <a:schemeClr val="accent2"/>
                </a:solidFill>
                <a:effectLst/>
              </a:rPr>
              <a:t> </a:t>
            </a:r>
            <a:r>
              <a:rPr lang="en-US" sz="1200" i="0" dirty="0">
                <a:solidFill>
                  <a:schemeClr val="accent2"/>
                </a:solidFill>
                <a:effectLst/>
              </a:rPr>
              <a:t> </a:t>
            </a:r>
            <a:r>
              <a:rPr lang="en-US" sz="1200" i="0" dirty="0">
                <a:solidFill>
                  <a:schemeClr val="tx1"/>
                </a:solidFill>
                <a:effectLst/>
              </a:rPr>
              <a:t>| </a:t>
            </a:r>
            <a:r>
              <a:rPr lang="ja-JP" altLang="en-US" sz="1200" u="sng">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ja-JP" altLang="en-US" sz="1200" i="0" u="sng">
                <a:solidFill>
                  <a:schemeClr val="accent2"/>
                </a:solidFill>
                <a:effectLst/>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ja-JP" altLang="en-US" sz="1200" i="0">
                <a:solidFill>
                  <a:schemeClr val="accent2"/>
                </a:solidFill>
                <a:effectLst/>
              </a:rPr>
              <a:t> </a:t>
            </a:r>
            <a:endParaRPr lang="en-US" sz="1200" dirty="0">
              <a:solidFill>
                <a:schemeClr val="accent2"/>
              </a:solidFill>
              <a:cs typeface="Arial" panose="020B0604020202020204" pitchFamily="34" charset="0"/>
            </a:endParaRPr>
          </a:p>
          <a:p>
            <a:pPr marL="285750" indent="-285750">
              <a:spcAft>
                <a:spcPts val="100"/>
              </a:spcAft>
              <a:buFont typeface="Arial" panose="020B0604020202020204" pitchFamily="34" charset="0"/>
              <a:buChar char="•"/>
            </a:pPr>
            <a:r>
              <a:rPr lang="en-US" sz="1200" dirty="0">
                <a:solidFill>
                  <a:schemeClr val="tx1"/>
                </a:solidFill>
                <a:cs typeface="Arial" panose="020B0604020202020204" pitchFamily="34" charset="0"/>
              </a:rPr>
              <a:t>Strategy Framework: </a:t>
            </a:r>
            <a:r>
              <a:rPr lang="ar-AE" sz="1200" u="sng"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ar-AE" sz="1200" u="sng" dirty="0">
                <a:solidFill>
                  <a:schemeClr val="accent2"/>
                </a:solidFill>
              </a:rPr>
              <a:t> </a:t>
            </a:r>
            <a:r>
              <a:rPr lang="en-US" sz="1200" u="sng" dirty="0">
                <a:solidFill>
                  <a:schemeClr val="accent2"/>
                </a:solidFill>
              </a:rPr>
              <a:t> </a:t>
            </a:r>
            <a:r>
              <a:rPr lang="en-US" sz="1200" i="0" dirty="0">
                <a:solidFill>
                  <a:schemeClr val="tx1"/>
                </a:solidFill>
                <a:effectLst/>
              </a:rPr>
              <a:t>| </a:t>
            </a:r>
            <a:r>
              <a:rPr lang="en-US" sz="1200" i="0" u="sng"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 </a:t>
            </a:r>
            <a:r>
              <a:rPr lang="en-US" sz="1200" i="0" u="sng"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nl-NL" sz="1200" i="0" u="sng" dirty="0">
              <a:solidFill>
                <a:schemeClr val="accent2"/>
              </a:solidFill>
              <a:effectLst/>
            </a:endParaRPr>
          </a:p>
          <a:p>
            <a:pPr marL="285750" indent="-285750">
              <a:spcAft>
                <a:spcPts val="100"/>
              </a:spcAft>
              <a:buFont typeface="Arial" panose="020B0604020202020204" pitchFamily="34" charset="0"/>
              <a:buChar char="•"/>
            </a:pPr>
            <a:r>
              <a:rPr lang="en-US" altLang="en-US" sz="1200" dirty="0">
                <a:solidFill>
                  <a:srgbClr val="000000"/>
                </a:solidFill>
                <a:cs typeface="Arial" panose="020B0604020202020204" pitchFamily="34" charset="0"/>
              </a:rPr>
              <a:t>M&amp;E Framework: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n-US" altLang="en-US" sz="1200" i="0" strike="noStrike" cap="none" normalizeH="0" baseline="0" dirty="0">
              <a:ln>
                <a:noFill/>
              </a:ln>
              <a:solidFill>
                <a:srgbClr val="000000"/>
              </a:solidFill>
              <a:effectLst/>
            </a:endParaRPr>
          </a:p>
          <a:p>
            <a:pPr marL="285750" indent="-285750">
              <a:spcAft>
                <a:spcPts val="100"/>
              </a:spcAft>
              <a:buFont typeface="Arial" panose="020B0604020202020204" pitchFamily="34" charset="0"/>
              <a:buChar char="•"/>
            </a:pPr>
            <a:r>
              <a:rPr lang="en-US" altLang="en-US" sz="1200" dirty="0">
                <a:solidFill>
                  <a:srgbClr val="000000"/>
                </a:solidFill>
                <a:cs typeface="Arial" panose="020B0604020202020204" pitchFamily="34" charset="0"/>
              </a:rPr>
              <a:t>For more information please see: </a:t>
            </a:r>
            <a:r>
              <a:rPr lang="en-US" altLang="en-US" sz="1200" dirty="0">
                <a:solidFill>
                  <a:schemeClr val="accent2"/>
                </a:solidFill>
                <a:cs typeface="Arial" panose="020B0604020202020204" pitchFamily="34" charset="0"/>
                <a:hlinkClick r:id="rId26">
                  <a:extLst>
                    <a:ext uri="{A12FA001-AC4F-418D-AE19-62706E023703}">
                      <ahyp:hlinkClr xmlns:ahyp="http://schemas.microsoft.com/office/drawing/2018/hyperlinkcolor" val="tx"/>
                    </a:ext>
                  </a:extLst>
                </a:hlinkClick>
              </a:rPr>
              <a:t>https://www.theglobalfund.org/en/strategy/</a:t>
            </a:r>
            <a:r>
              <a:rPr lang="en-US" altLang="en-US" sz="1200" dirty="0">
                <a:solidFill>
                  <a:schemeClr val="accent2"/>
                </a:solidFill>
                <a:cs typeface="Arial" panose="020B0604020202020204" pitchFamily="34" charset="0"/>
              </a:rPr>
              <a:t> </a:t>
            </a:r>
            <a:endParaRPr kumimoji="0" lang="en-US" altLang="en-US" sz="1200" i="0" strike="noStrike" cap="none" normalizeH="0" baseline="0" dirty="0">
              <a:ln>
                <a:noFill/>
              </a:ln>
              <a:solidFill>
                <a:schemeClr val="accent2"/>
              </a:solidFill>
              <a:effectLst/>
              <a:cs typeface="Arial" panose="020B0604020202020204" pitchFamily="34" charset="0"/>
            </a:endParaRPr>
          </a:p>
        </p:txBody>
      </p:sp>
      <p:grpSp>
        <p:nvGrpSpPr>
          <p:cNvPr id="20" name="Group 19">
            <a:extLst>
              <a:ext uri="{FF2B5EF4-FFF2-40B4-BE49-F238E27FC236}">
                <a16:creationId xmlns:a16="http://schemas.microsoft.com/office/drawing/2014/main" id="{077F8AD3-4105-4C1A-82AF-94AD367E4F61}"/>
              </a:ext>
            </a:extLst>
          </p:cNvPr>
          <p:cNvGrpSpPr/>
          <p:nvPr/>
        </p:nvGrpSpPr>
        <p:grpSpPr>
          <a:xfrm>
            <a:off x="371114" y="1996717"/>
            <a:ext cx="1828800" cy="1896405"/>
            <a:chOff x="371114" y="764233"/>
            <a:chExt cx="1828800" cy="1896405"/>
          </a:xfrm>
        </p:grpSpPr>
        <p:grpSp>
          <p:nvGrpSpPr>
            <p:cNvPr id="21" name="Group 20">
              <a:extLst>
                <a:ext uri="{FF2B5EF4-FFF2-40B4-BE49-F238E27FC236}">
                  <a16:creationId xmlns:a16="http://schemas.microsoft.com/office/drawing/2014/main" id="{8B8FA3D4-E1D9-4504-BF48-06F883DE9C80}"/>
                </a:ext>
              </a:extLst>
            </p:cNvPr>
            <p:cNvGrpSpPr/>
            <p:nvPr/>
          </p:nvGrpSpPr>
          <p:grpSpPr>
            <a:xfrm>
              <a:off x="371114" y="831838"/>
              <a:ext cx="1828800" cy="1828800"/>
              <a:chOff x="371114" y="738001"/>
              <a:chExt cx="1828800" cy="1828800"/>
            </a:xfrm>
          </p:grpSpPr>
          <p:pic>
            <p:nvPicPr>
              <p:cNvPr id="23" name="Graphic 22" descr="Road with solid fill">
                <a:extLst>
                  <a:ext uri="{FF2B5EF4-FFF2-40B4-BE49-F238E27FC236}">
                    <a16:creationId xmlns:a16="http://schemas.microsoft.com/office/drawing/2014/main" id="{4ADC4AA2-A6EA-458B-897D-BE1D0E80B4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71114" y="738001"/>
                <a:ext cx="1828800" cy="1828800"/>
              </a:xfrm>
              <a:prstGeom prst="rect">
                <a:avLst/>
              </a:prstGeom>
            </p:spPr>
          </p:pic>
          <p:sp>
            <p:nvSpPr>
              <p:cNvPr id="24" name="Rectangle 23">
                <a:extLst>
                  <a:ext uri="{FF2B5EF4-FFF2-40B4-BE49-F238E27FC236}">
                    <a16:creationId xmlns:a16="http://schemas.microsoft.com/office/drawing/2014/main" id="{2DB665EC-7015-471B-B768-CED64BE5E8DD}"/>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89687D-6949-4130-9548-35F039B0A1AA}"/>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 descr="SDG Metadata Translation Project - SDG Metadata Translation Project">
              <a:extLst>
                <a:ext uri="{FF2B5EF4-FFF2-40B4-BE49-F238E27FC236}">
                  <a16:creationId xmlns:a16="http://schemas.microsoft.com/office/drawing/2014/main" id="{26E1FE10-3F24-4DE4-8119-99E5966AC4B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279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fld id="{DCCF19E6-0AFE-4CD6-AF5E-0E70B26414FC}" type="slidenum">
              <a:rPr lang="en-US" smtClean="0"/>
              <a:t>15</a:t>
            </a:fld>
            <a:endParaRPr lang="en-U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60000" y="155701"/>
            <a:ext cx="11471638" cy="468000"/>
          </a:xfrm>
        </p:spPr>
        <p:txBody>
          <a:bodyPr>
            <a:noAutofit/>
          </a:bodyPr>
          <a:lstStyle/>
          <a:p>
            <a:r>
              <a:rPr lang="en-US" sz="2800">
                <a:cs typeface="Arial" panose="020B0604020202020204" pitchFamily="34" charset="0"/>
              </a:rPr>
              <a:t>Next Steps: What does the new Strategy mean for Development Partners?</a:t>
            </a:r>
          </a:p>
        </p:txBody>
      </p:sp>
      <p:sp>
        <p:nvSpPr>
          <p:cNvPr id="28" name="TextBox 27">
            <a:extLst>
              <a:ext uri="{FF2B5EF4-FFF2-40B4-BE49-F238E27FC236}">
                <a16:creationId xmlns:a16="http://schemas.microsoft.com/office/drawing/2014/main" id="{A4583316-3698-4A75-92FE-FCDAB2366810}"/>
              </a:ext>
            </a:extLst>
          </p:cNvPr>
          <p:cNvSpPr txBox="1"/>
          <p:nvPr/>
        </p:nvSpPr>
        <p:spPr>
          <a:xfrm>
            <a:off x="2417401" y="6280158"/>
            <a:ext cx="9312635" cy="577081"/>
          </a:xfrm>
          <a:prstGeom prst="rect">
            <a:avLst/>
          </a:prstGeom>
          <a:solidFill>
            <a:schemeClr val="bg1"/>
          </a:solidFill>
        </p:spPr>
        <p:txBody>
          <a:bodyPr wrap="square">
            <a:spAutoFit/>
          </a:bodyPr>
          <a:lstStyle/>
          <a:p>
            <a:pPr marL="0" marR="0">
              <a:spcBef>
                <a:spcPts val="0"/>
              </a:spcBef>
              <a:spcAft>
                <a:spcPts val="0"/>
              </a:spcAft>
            </a:pPr>
            <a:r>
              <a:rPr lang="en-US" sz="1050" baseline="30000">
                <a:effectLst/>
                <a:latin typeface="Arial" panose="020B0604020202020204" pitchFamily="34" charset="0"/>
                <a:ea typeface="Calibri" panose="020F0502020204030204" pitchFamily="34" charset="0"/>
                <a:cs typeface="Arial" panose="020B0604020202020204" pitchFamily="34" charset="0"/>
              </a:rPr>
              <a:t>1 </a:t>
            </a:r>
            <a:r>
              <a:rPr lang="en-US" sz="1050">
                <a:effectLst/>
                <a:latin typeface="Arial" panose="020B0604020202020204" pitchFamily="34" charset="0"/>
                <a:ea typeface="Calibri" panose="020F0502020204030204" pitchFamily="34" charset="0"/>
                <a:cs typeface="Arial" panose="020B0604020202020204" pitchFamily="34" charset="0"/>
              </a:rPr>
              <a:t>Encompasses bilateral and multilateral organizations that contribute resources and expertise (and often on the ground implementation capacity), including donors to the Global Fund, donors with bilateral programs and organizations that contribute expertise</a:t>
            </a:r>
            <a:r>
              <a:rPr lang="en-US" sz="1050">
                <a:latin typeface="Arial" panose="020B0604020202020204" pitchFamily="34" charset="0"/>
                <a:cs typeface="Arial" panose="020B0604020202020204" pitchFamily="34" charset="0"/>
              </a:rPr>
              <a:t>. Development partners do not include technical partners of the Global Fund, which are their own stakeholder category.</a:t>
            </a:r>
          </a:p>
        </p:txBody>
      </p:sp>
      <p:sp>
        <p:nvSpPr>
          <p:cNvPr id="35" name="TextBox 34">
            <a:extLst>
              <a:ext uri="{FF2B5EF4-FFF2-40B4-BE49-F238E27FC236}">
                <a16:creationId xmlns:a16="http://schemas.microsoft.com/office/drawing/2014/main" id="{58F3FC02-04ED-4CD8-8612-AEB52223B1EB}"/>
              </a:ext>
            </a:extLst>
          </p:cNvPr>
          <p:cNvSpPr txBox="1"/>
          <p:nvPr/>
        </p:nvSpPr>
        <p:spPr>
          <a:xfrm>
            <a:off x="360000" y="931505"/>
            <a:ext cx="11678011" cy="707886"/>
          </a:xfrm>
          <a:prstGeom prst="rect">
            <a:avLst/>
          </a:prstGeom>
          <a:solidFill>
            <a:schemeClr val="tx2">
              <a:lumMod val="20000"/>
              <a:lumOff val="80000"/>
            </a:schemeClr>
          </a:solidFill>
          <a:ln>
            <a:noFill/>
          </a:ln>
          <a:effectLst/>
        </p:spPr>
        <p:txBody>
          <a:bodyPr wrap="square">
            <a:spAutoFit/>
          </a:bodyPr>
          <a:lstStyle>
            <a:defPPr>
              <a:defRPr lang="en-US"/>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r>
              <a:rPr lang="en-US"/>
              <a:t>Development Partners</a:t>
            </a:r>
            <a:r>
              <a:rPr lang="en-US" baseline="30000"/>
              <a:t>1</a:t>
            </a:r>
            <a:r>
              <a:rPr lang="en-US"/>
              <a:t> play an important role in delivering the Global Fund partnership’s new Strategy</a:t>
            </a:r>
          </a:p>
        </p:txBody>
      </p:sp>
      <p:sp>
        <p:nvSpPr>
          <p:cNvPr id="37" name="TextBox 36">
            <a:extLst>
              <a:ext uri="{FF2B5EF4-FFF2-40B4-BE49-F238E27FC236}">
                <a16:creationId xmlns:a16="http://schemas.microsoft.com/office/drawing/2014/main" id="{183FA848-9D48-4407-9FF4-DDD5EE7CA509}"/>
              </a:ext>
            </a:extLst>
          </p:cNvPr>
          <p:cNvSpPr txBox="1"/>
          <p:nvPr/>
        </p:nvSpPr>
        <p:spPr>
          <a:xfrm>
            <a:off x="2417401" y="1560888"/>
            <a:ext cx="9414237" cy="3247043"/>
          </a:xfrm>
          <a:prstGeom prst="rect">
            <a:avLst/>
          </a:prstGeom>
          <a:noFill/>
        </p:spPr>
        <p:txBody>
          <a:bodyPr wrap="square">
            <a:spAutoFit/>
          </a:bodyPr>
          <a:lstStyle/>
          <a:p>
            <a:pPr marL="285750" marR="0" lvl="0" indent="-285750">
              <a:spcBef>
                <a:spcPts val="0"/>
              </a:spcBef>
              <a:spcAft>
                <a:spcPts val="600"/>
              </a:spcAft>
              <a:buFont typeface="Arial" panose="020B0604020202020204" pitchFamily="34" charset="0"/>
              <a:buChar char="•"/>
            </a:pPr>
            <a:r>
              <a:rPr lang="en-US" sz="1900" b="1">
                <a:solidFill>
                  <a:srgbClr val="000000"/>
                </a:solidFill>
                <a:effectLst/>
                <a:latin typeface="Arial" panose="020B0604020202020204" pitchFamily="34" charset="0"/>
                <a:ea typeface="Calibri" panose="020F0502020204030204" pitchFamily="34" charset="0"/>
                <a:cs typeface="Arial" panose="020B0604020202020204" pitchFamily="34" charset="0"/>
              </a:rPr>
              <a:t>Aligning support behind robust country plans and common priorities,</a:t>
            </a:r>
            <a:r>
              <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rPr>
              <a:t> for example, on investments in integrated, people-centered quality services and data</a:t>
            </a:r>
            <a:r>
              <a:rPr lang="en-US" sz="1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systems, or addressing structural determinant of HTM outcomes.</a:t>
            </a:r>
            <a:r>
              <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90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spcBef>
                <a:spcPts val="0"/>
              </a:spcBef>
              <a:spcAft>
                <a:spcPts val="600"/>
              </a:spcAft>
              <a:buFont typeface="Arial" panose="020B0604020202020204" pitchFamily="34" charset="0"/>
              <a:buChar char="•"/>
            </a:pPr>
            <a:r>
              <a:rPr lang="en-US" sz="1900" b="1">
                <a:solidFill>
                  <a:srgbClr val="000000"/>
                </a:solidFill>
                <a:effectLst/>
                <a:latin typeface="Arial" panose="020B0604020202020204" pitchFamily="34" charset="0"/>
                <a:ea typeface="Calibri" panose="020F0502020204030204" pitchFamily="34" charset="0"/>
                <a:cs typeface="Arial" panose="020B0604020202020204" pitchFamily="34" charset="0"/>
              </a:rPr>
              <a:t>Collaborating on l</a:t>
            </a: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everaging increased domestic and additional donor funds, driving greater </a:t>
            </a:r>
            <a:r>
              <a:rPr lang="en-US" sz="1900" b="1" err="1">
                <a:solidFill>
                  <a:srgbClr val="000000"/>
                </a:solidFill>
                <a:effectLst/>
                <a:latin typeface="Arial" panose="020B0604020202020204" pitchFamily="34" charset="0"/>
                <a:ea typeface="Arial" panose="020B0604020202020204" pitchFamily="34" charset="0"/>
                <a:cs typeface="Arial" panose="020B0604020202020204" pitchFamily="34" charset="0"/>
              </a:rPr>
              <a:t>VfM</a:t>
            </a: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 and sustainable health impact</a:t>
            </a: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 including through </a:t>
            </a:r>
            <a:r>
              <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rPr>
              <a:t>participation in and co-financing of blended finance and innovative finance models</a:t>
            </a: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90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spcBef>
                <a:spcPts val="0"/>
              </a:spcBef>
              <a:spcAft>
                <a:spcPts val="600"/>
              </a:spcAft>
              <a:buFont typeface="Arial" panose="020B0604020202020204" pitchFamily="34" charset="0"/>
              <a:buChar char="•"/>
            </a:pPr>
            <a:r>
              <a:rPr lang="en-US" sz="1900" b="1">
                <a:solidFill>
                  <a:srgbClr val="000000"/>
                </a:solidFill>
                <a:effectLst/>
                <a:latin typeface="Arial" panose="020B0604020202020204" pitchFamily="34" charset="0"/>
                <a:ea typeface="Calibri" panose="020F0502020204030204" pitchFamily="34" charset="0"/>
                <a:cs typeface="Arial" panose="020B0604020202020204" pitchFamily="34" charset="0"/>
              </a:rPr>
              <a:t>Earlier collaboration to help </a:t>
            </a:r>
            <a:r>
              <a:rPr lang="en-US"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seed and scale up effective innovations</a:t>
            </a:r>
            <a:r>
              <a:rPr lang="en-US" sz="1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incl. through targeted investments, guarantees and market shaping efforts.</a:t>
            </a:r>
            <a:endParaRPr lang="en-US" sz="190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spcBef>
                <a:spcPts val="0"/>
              </a:spcBef>
              <a:spcAft>
                <a:spcPts val="600"/>
              </a:spcAft>
              <a:buFont typeface="Arial" panose="020B0604020202020204" pitchFamily="34" charset="0"/>
              <a:buChar char="•"/>
            </a:pPr>
            <a:r>
              <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rPr>
              <a:t>Contributing to the Global Fund partnership’s </a:t>
            </a:r>
            <a:r>
              <a:rPr lang="en-US" sz="1900" b="1">
                <a:solidFill>
                  <a:srgbClr val="000000"/>
                </a:solidFill>
                <a:effectLst/>
                <a:latin typeface="Arial" panose="020B0604020202020204" pitchFamily="34" charset="0"/>
                <a:ea typeface="Calibri" panose="020F0502020204030204" pitchFamily="34" charset="0"/>
                <a:cs typeface="Arial" panose="020B0604020202020204" pitchFamily="34" charset="0"/>
              </a:rPr>
              <a:t>diplomatic voice in challenging harmful laws, policies and practices</a:t>
            </a:r>
            <a:r>
              <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900">
              <a:effectLst/>
              <a:latin typeface="Arial" panose="020B0604020202020204" pitchFamily="34" charset="0"/>
              <a:ea typeface="Calibri" panose="020F050202020403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B859A84C-6480-4B04-A0E8-C72294A66620}"/>
              </a:ext>
            </a:extLst>
          </p:cNvPr>
          <p:cNvGrpSpPr/>
          <p:nvPr/>
        </p:nvGrpSpPr>
        <p:grpSpPr>
          <a:xfrm>
            <a:off x="2417401" y="4803795"/>
            <a:ext cx="9418320" cy="1191434"/>
            <a:chOff x="2417401" y="815617"/>
            <a:chExt cx="9418320" cy="1191434"/>
          </a:xfrm>
        </p:grpSpPr>
        <p:cxnSp>
          <p:nvCxnSpPr>
            <p:cNvPr id="45" name="Straight Connector 44">
              <a:extLst>
                <a:ext uri="{FF2B5EF4-FFF2-40B4-BE49-F238E27FC236}">
                  <a16:creationId xmlns:a16="http://schemas.microsoft.com/office/drawing/2014/main" id="{C9A795B1-921D-440A-B126-F7A93E2338F8}"/>
                </a:ext>
              </a:extLst>
            </p:cNvPr>
            <p:cNvCxnSpPr>
              <a:cxnSpLocks/>
            </p:cNvCxnSpPr>
            <p:nvPr/>
          </p:nvCxnSpPr>
          <p:spPr>
            <a:xfrm>
              <a:off x="2417401" y="815617"/>
              <a:ext cx="9418320" cy="0"/>
            </a:xfrm>
            <a:prstGeom prst="line">
              <a:avLst/>
            </a:prstGeom>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35D36B2C-2C87-4AB5-9555-35C75D2EE94D}"/>
                </a:ext>
              </a:extLst>
            </p:cNvPr>
            <p:cNvSpPr/>
            <p:nvPr/>
          </p:nvSpPr>
          <p:spPr>
            <a:xfrm>
              <a:off x="2417401" y="831839"/>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pPr>
              <a:r>
                <a:rPr lang="en-US" dirty="0">
                  <a:solidFill>
                    <a:schemeClr val="tx1"/>
                  </a:solidFill>
                  <a:latin typeface="Arial Black" panose="020B0A04020102020204" pitchFamily="34" charset="0"/>
                  <a:cs typeface="Arial" panose="020B0604020202020204" pitchFamily="34" charset="0"/>
                </a:rPr>
                <a:t>Resources</a:t>
              </a:r>
              <a:endParaRPr lang="en-US" dirty="0">
                <a:solidFill>
                  <a:schemeClr val="tx1"/>
                </a:solidFill>
                <a:latin typeface="Segoe UI" panose="020B0502040204020203" pitchFamily="34" charset="0"/>
                <a:cs typeface="Segoe UI" panose="020B0502040204020203" pitchFamily="34" charset="0"/>
              </a:endParaRPr>
            </a:p>
            <a:p>
              <a:pPr marL="285750" indent="-285750">
                <a:spcAft>
                  <a:spcPts val="200"/>
                </a:spcAft>
                <a:buFont typeface="Arial" panose="020B0604020202020204" pitchFamily="34" charset="0"/>
                <a:buChar char="•"/>
              </a:pPr>
              <a:r>
                <a:rPr lang="en-US" sz="1200" dirty="0">
                  <a:solidFill>
                    <a:schemeClr val="tx1"/>
                  </a:solidFill>
                  <a:cs typeface="Arial" panose="020B0604020202020204" pitchFamily="34" charset="0"/>
                </a:rPr>
                <a:t>Global Fund Strategy (2023-2028): </a:t>
              </a:r>
              <a:r>
                <a:rPr lang="ar-AE" sz="1200" u="sng" dirty="0">
                  <a:solidFill>
                    <a:schemeClr val="accent2"/>
                  </a:solidFill>
                </a:rPr>
                <a:t> </a:t>
              </a:r>
              <a:r>
                <a:rPr lang="ar-AE" sz="1200" u="sng"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a:t>
              </a:r>
              <a:r>
                <a:rPr lang="en-US" sz="1200" i="0" dirty="0">
                  <a:solidFill>
                    <a:schemeClr val="accent2"/>
                  </a:solidFill>
                  <a:effectLst/>
                </a:rPr>
                <a:t> </a:t>
              </a:r>
              <a:r>
                <a:rPr lang="az-Cyrl-AZ" sz="1200" i="0" u="sng"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n-US" sz="1200" i="0" dirty="0">
                <a:solidFill>
                  <a:srgbClr val="000000"/>
                </a:solidFill>
                <a:effectLst/>
              </a:endParaRPr>
            </a:p>
            <a:p>
              <a:pPr marL="285750" indent="-285750">
                <a:spcAft>
                  <a:spcPts val="200"/>
                </a:spcAft>
                <a:buFont typeface="Arial" panose="020B0604020202020204" pitchFamily="34" charset="0"/>
                <a:buChar char="•"/>
              </a:pPr>
              <a:r>
                <a:rPr lang="en-US" sz="1200" dirty="0">
                  <a:solidFill>
                    <a:srgbClr val="000000"/>
                  </a:solidFill>
                  <a:cs typeface="Arial" panose="020B0604020202020204" pitchFamily="34" charset="0"/>
                </a:rPr>
                <a:t>Executive Summary: </a:t>
              </a:r>
              <a:r>
                <a:rPr lang="en-US" sz="1200" i="0" u="sng"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tx1"/>
                  </a:solidFill>
                  <a:effectLst/>
                </a:rPr>
                <a:t> | </a:t>
              </a:r>
              <a:r>
                <a:rPr lang="en-US" sz="1200" i="0" u="sng"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n-US" sz="1200" i="0" dirty="0">
                  <a:solidFill>
                    <a:schemeClr val="tx1"/>
                  </a:solidFill>
                  <a:effectLst/>
                </a:rPr>
                <a:t> |</a:t>
              </a:r>
              <a:r>
                <a:rPr lang="ja-JP" altLang="en-US" sz="1200" i="0" u="sng">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n-US" sz="1200" i="0" dirty="0">
                  <a:solidFill>
                    <a:schemeClr val="tx1"/>
                  </a:solidFill>
                  <a:effectLst/>
                </a:rPr>
                <a:t>| </a:t>
              </a:r>
              <a:r>
                <a:rPr lang="en-US" sz="1200" i="0" u="sng"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n-US" sz="1200" i="0" u="sng"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n-US" sz="1200" i="0" dirty="0">
                  <a:solidFill>
                    <a:schemeClr val="tx1"/>
                  </a:solidFill>
                  <a:effectLst/>
                </a:rPr>
                <a:t> |</a:t>
              </a:r>
              <a:r>
                <a:rPr lang="ar-AE" sz="1200" b="1" i="0" u="sng"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ar-AE" sz="1200" b="1" i="0" dirty="0">
                  <a:solidFill>
                    <a:schemeClr val="accent2"/>
                  </a:solidFill>
                  <a:effectLst/>
                </a:rPr>
                <a:t> </a:t>
              </a:r>
              <a:r>
                <a:rPr lang="en-US" sz="1200" i="0" dirty="0">
                  <a:solidFill>
                    <a:schemeClr val="accent2"/>
                  </a:solidFill>
                  <a:effectLst/>
                </a:rPr>
                <a:t> </a:t>
              </a:r>
              <a:r>
                <a:rPr lang="en-US" sz="1200" i="0" dirty="0">
                  <a:solidFill>
                    <a:schemeClr val="tx1"/>
                  </a:solidFill>
                  <a:effectLst/>
                </a:rPr>
                <a:t>| </a:t>
              </a:r>
              <a:r>
                <a:rPr lang="ja-JP" altLang="en-US" sz="1200" u="sng">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中文</a:t>
              </a:r>
              <a:r>
                <a:rPr lang="ja-JP" altLang="en-US" sz="1200" u="sng">
                  <a:solidFill>
                    <a:schemeClr val="accent2"/>
                  </a:solidFill>
                </a:rPr>
                <a:t> </a:t>
              </a:r>
              <a:endParaRPr lang="en-US" sz="1200" u="sng" dirty="0">
                <a:solidFill>
                  <a:schemeClr val="accent2"/>
                </a:solidFill>
              </a:endParaRPr>
            </a:p>
            <a:p>
              <a:pPr marL="285750" indent="-285750">
                <a:spcAft>
                  <a:spcPts val="200"/>
                </a:spcAft>
                <a:buFont typeface="Arial" panose="020B0604020202020204" pitchFamily="34" charset="0"/>
                <a:buChar char="•"/>
              </a:pPr>
              <a:r>
                <a:rPr lang="en-US" sz="1200" dirty="0">
                  <a:solidFill>
                    <a:schemeClr val="tx1"/>
                  </a:solidFill>
                  <a:cs typeface="Arial" panose="020B0604020202020204" pitchFamily="34" charset="0"/>
                </a:rPr>
                <a:t>Strategy Framework: </a:t>
              </a:r>
              <a:r>
                <a:rPr lang="ar-AE" sz="1200" u="sng"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ar-AE" sz="1200" u="sng" dirty="0">
                  <a:solidFill>
                    <a:schemeClr val="accent2"/>
                  </a:solidFill>
                </a:rPr>
                <a:t> </a:t>
              </a:r>
              <a:r>
                <a:rPr lang="en-US" sz="1200" u="sng" dirty="0">
                  <a:solidFill>
                    <a:schemeClr val="accent2"/>
                  </a:solidFill>
                </a:rPr>
                <a:t> </a:t>
              </a:r>
              <a:r>
                <a:rPr lang="en-US" sz="1200" i="0" dirty="0">
                  <a:solidFill>
                    <a:schemeClr val="tx1"/>
                  </a:solidFill>
                  <a:effectLst/>
                </a:rPr>
                <a:t>| </a:t>
              </a:r>
              <a:r>
                <a:rPr lang="en-US" sz="1200" i="0" u="sng"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 </a:t>
              </a:r>
              <a:r>
                <a:rPr lang="en-US" sz="1200" i="0" u="sng"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nl-NL" sz="1200" i="0" u="sng" dirty="0">
                <a:solidFill>
                  <a:schemeClr val="accent2"/>
                </a:solidFill>
                <a:effectLst/>
              </a:endParaRPr>
            </a:p>
            <a:p>
              <a:pPr marL="285750" indent="-285750">
                <a:spcAft>
                  <a:spcPts val="200"/>
                </a:spcAft>
                <a:buFont typeface="Arial" panose="020B0604020202020204" pitchFamily="34" charset="0"/>
                <a:buChar char="•"/>
              </a:pPr>
              <a:r>
                <a:rPr lang="en-US" altLang="en-US" sz="1200" dirty="0">
                  <a:solidFill>
                    <a:srgbClr val="000000"/>
                  </a:solidFill>
                  <a:cs typeface="Arial" panose="020B0604020202020204" pitchFamily="34" charset="0"/>
                </a:rPr>
                <a:t>M&amp;E Framework: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n-US" altLang="en-US" sz="1200" i="0" strike="noStrike" cap="none" normalizeH="0" baseline="0" dirty="0">
                <a:ln>
                  <a:noFill/>
                </a:ln>
                <a:solidFill>
                  <a:srgbClr val="000000"/>
                </a:solidFill>
                <a:effectLst/>
              </a:endParaRPr>
            </a:p>
            <a:p>
              <a:pPr marL="285750" indent="-285750">
                <a:spcAft>
                  <a:spcPts val="200"/>
                </a:spcAft>
                <a:buFont typeface="Arial" panose="020B0604020202020204" pitchFamily="34" charset="0"/>
                <a:buChar char="•"/>
              </a:pPr>
              <a:r>
                <a:rPr lang="en-US" altLang="en-US" sz="1200" dirty="0">
                  <a:solidFill>
                    <a:srgbClr val="000000"/>
                  </a:solidFill>
                  <a:cs typeface="Arial" panose="020B0604020202020204" pitchFamily="34" charset="0"/>
                </a:rPr>
                <a:t>For more information please see: </a:t>
              </a:r>
              <a:r>
                <a:rPr lang="en-US" altLang="en-US" sz="1200" dirty="0">
                  <a:solidFill>
                    <a:schemeClr val="accent2"/>
                  </a:solidFill>
                  <a:cs typeface="Arial" panose="020B0604020202020204" pitchFamily="34" charset="0"/>
                  <a:hlinkClick r:id="rId26">
                    <a:extLst>
                      <a:ext uri="{A12FA001-AC4F-418D-AE19-62706E023703}">
                        <ahyp:hlinkClr xmlns:ahyp="http://schemas.microsoft.com/office/drawing/2018/hyperlinkcolor" val="tx"/>
                      </a:ext>
                    </a:extLst>
                  </a:hlinkClick>
                </a:rPr>
                <a:t>https://www.theglobalfund.org/en/strategy/</a:t>
              </a:r>
              <a:r>
                <a:rPr lang="en-US" altLang="en-US" sz="1200" dirty="0">
                  <a:solidFill>
                    <a:schemeClr val="accent2"/>
                  </a:solidFill>
                  <a:cs typeface="Arial" panose="020B0604020202020204" pitchFamily="34" charset="0"/>
                </a:rPr>
                <a:t> </a:t>
              </a:r>
              <a:endParaRPr kumimoji="0" lang="en-US" altLang="en-US" sz="1200" i="0" strike="noStrike" cap="none" normalizeH="0" baseline="0" dirty="0">
                <a:ln>
                  <a:noFill/>
                </a:ln>
                <a:solidFill>
                  <a:schemeClr val="accent2"/>
                </a:solidFill>
                <a:effectLst/>
                <a:cs typeface="Arial" panose="020B0604020202020204" pitchFamily="34" charset="0"/>
              </a:endParaRPr>
            </a:p>
          </p:txBody>
        </p:sp>
      </p:grpSp>
      <p:grpSp>
        <p:nvGrpSpPr>
          <p:cNvPr id="17" name="Group 16">
            <a:extLst>
              <a:ext uri="{FF2B5EF4-FFF2-40B4-BE49-F238E27FC236}">
                <a16:creationId xmlns:a16="http://schemas.microsoft.com/office/drawing/2014/main" id="{180D2F8A-E97F-449D-9A94-D8B9392A7EF2}"/>
              </a:ext>
            </a:extLst>
          </p:cNvPr>
          <p:cNvGrpSpPr/>
          <p:nvPr/>
        </p:nvGrpSpPr>
        <p:grpSpPr>
          <a:xfrm>
            <a:off x="371114" y="1996717"/>
            <a:ext cx="1828800" cy="1896405"/>
            <a:chOff x="371114" y="764233"/>
            <a:chExt cx="1828800" cy="1896405"/>
          </a:xfrm>
        </p:grpSpPr>
        <p:grpSp>
          <p:nvGrpSpPr>
            <p:cNvPr id="18" name="Group 17">
              <a:extLst>
                <a:ext uri="{FF2B5EF4-FFF2-40B4-BE49-F238E27FC236}">
                  <a16:creationId xmlns:a16="http://schemas.microsoft.com/office/drawing/2014/main" id="{C745EFC1-296A-4048-8AAA-EA371091C0D3}"/>
                </a:ext>
              </a:extLst>
            </p:cNvPr>
            <p:cNvGrpSpPr/>
            <p:nvPr/>
          </p:nvGrpSpPr>
          <p:grpSpPr>
            <a:xfrm>
              <a:off x="371114" y="831838"/>
              <a:ext cx="1828800" cy="1828800"/>
              <a:chOff x="371114" y="738001"/>
              <a:chExt cx="1828800" cy="1828800"/>
            </a:xfrm>
          </p:grpSpPr>
          <p:pic>
            <p:nvPicPr>
              <p:cNvPr id="20" name="Graphic 19" descr="Road with solid fill">
                <a:extLst>
                  <a:ext uri="{FF2B5EF4-FFF2-40B4-BE49-F238E27FC236}">
                    <a16:creationId xmlns:a16="http://schemas.microsoft.com/office/drawing/2014/main" id="{A32DB08C-8AB4-4D38-BC71-10E51DD09EB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71114" y="738001"/>
                <a:ext cx="1828800" cy="1828800"/>
              </a:xfrm>
              <a:prstGeom prst="rect">
                <a:avLst/>
              </a:prstGeom>
            </p:spPr>
          </p:pic>
          <p:sp>
            <p:nvSpPr>
              <p:cNvPr id="21" name="Rectangle 20">
                <a:extLst>
                  <a:ext uri="{FF2B5EF4-FFF2-40B4-BE49-F238E27FC236}">
                    <a16:creationId xmlns:a16="http://schemas.microsoft.com/office/drawing/2014/main" id="{A085F2E0-F36C-4C03-91DC-8AB803EA6BEF}"/>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36D5898-3C90-432A-9A44-14FA2585829B}"/>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2" descr="SDG Metadata Translation Project - SDG Metadata Translation Project">
              <a:extLst>
                <a:ext uri="{FF2B5EF4-FFF2-40B4-BE49-F238E27FC236}">
                  <a16:creationId xmlns:a16="http://schemas.microsoft.com/office/drawing/2014/main" id="{C32ED204-B6D4-4600-A91D-27AA893CC85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028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fld id="{DCCF19E6-0AFE-4CD6-AF5E-0E70B26414FC}" type="slidenum">
              <a:rPr lang="en-US" smtClean="0"/>
              <a:t>16</a:t>
            </a:fld>
            <a:endParaRPr lang="en-U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296500" y="244601"/>
            <a:ext cx="11997100" cy="514212"/>
          </a:xfrm>
        </p:spPr>
        <p:txBody>
          <a:bodyPr>
            <a:noAutofit/>
          </a:bodyPr>
          <a:lstStyle/>
          <a:p>
            <a:r>
              <a:rPr lang="en-US" sz="2600">
                <a:cs typeface="Arial" panose="020B0604020202020204" pitchFamily="34" charset="0"/>
              </a:rPr>
              <a:t>Next Steps: What does the new Strategy mean for Implementers? </a:t>
            </a:r>
          </a:p>
        </p:txBody>
      </p:sp>
      <p:sp>
        <p:nvSpPr>
          <p:cNvPr id="31" name="TextBox 30">
            <a:extLst>
              <a:ext uri="{FF2B5EF4-FFF2-40B4-BE49-F238E27FC236}">
                <a16:creationId xmlns:a16="http://schemas.microsoft.com/office/drawing/2014/main" id="{A2CFD76F-A60B-4C14-9B59-3008D3874019}"/>
              </a:ext>
            </a:extLst>
          </p:cNvPr>
          <p:cNvSpPr txBox="1"/>
          <p:nvPr/>
        </p:nvSpPr>
        <p:spPr>
          <a:xfrm>
            <a:off x="296500" y="654512"/>
            <a:ext cx="11689125" cy="707886"/>
          </a:xfrm>
          <a:prstGeom prst="rect">
            <a:avLst/>
          </a:prstGeom>
          <a:solidFill>
            <a:schemeClr val="tx2">
              <a:lumMod val="20000"/>
              <a:lumOff val="80000"/>
            </a:schemeClr>
          </a:solidFill>
          <a:ln>
            <a:noFill/>
          </a:ln>
          <a:effectLst/>
        </p:spPr>
        <p:txBody>
          <a:bodyPr wrap="square">
            <a:spAutoFit/>
          </a:bodyPr>
          <a:lstStyle>
            <a:defPPr>
              <a:defRPr lang="en-US"/>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r>
              <a:rPr lang="en-US"/>
              <a:t>Implementers play an important role in delivering the priorities of the Global Fund partnership’s new Strategy</a:t>
            </a:r>
          </a:p>
        </p:txBody>
      </p:sp>
      <p:sp>
        <p:nvSpPr>
          <p:cNvPr id="33" name="TextBox 32">
            <a:extLst>
              <a:ext uri="{FF2B5EF4-FFF2-40B4-BE49-F238E27FC236}">
                <a16:creationId xmlns:a16="http://schemas.microsoft.com/office/drawing/2014/main" id="{1DB31CEA-EB9C-45BE-864C-8FD355C45165}"/>
              </a:ext>
            </a:extLst>
          </p:cNvPr>
          <p:cNvSpPr txBox="1"/>
          <p:nvPr/>
        </p:nvSpPr>
        <p:spPr>
          <a:xfrm>
            <a:off x="2235344" y="1311523"/>
            <a:ext cx="9992087" cy="4183196"/>
          </a:xfrm>
          <a:prstGeom prst="rect">
            <a:avLst/>
          </a:prstGeom>
          <a:noFill/>
        </p:spPr>
        <p:txBody>
          <a:bodyPr wrap="square">
            <a:spAutoFit/>
          </a:bodyPr>
          <a:lstStyle/>
          <a:p>
            <a:pPr marL="347472" marR="0" lvl="0" indent="-342900">
              <a:spcAft>
                <a:spcPts val="500"/>
              </a:spcAft>
              <a:buFont typeface="Arial" panose="020B0604020202020204" pitchFamily="34" charset="0"/>
              <a:buChar char="•"/>
            </a:pPr>
            <a:r>
              <a:rPr lang="en-US" sz="1750" b="1">
                <a:effectLst/>
                <a:latin typeface="Arial" panose="020B0604020202020204" pitchFamily="34" charset="0"/>
                <a:ea typeface="Calibri" panose="020F0502020204030204" pitchFamily="34" charset="0"/>
                <a:cs typeface="Arial" panose="020B0604020202020204" pitchFamily="34" charset="0"/>
              </a:rPr>
              <a:t>Designing and implementing </a:t>
            </a:r>
            <a:r>
              <a:rPr lang="en-US" sz="1750" b="1">
                <a:effectLst/>
                <a:latin typeface="Arial" panose="020B0604020202020204" pitchFamily="34" charset="0"/>
                <a:ea typeface="Calibri" panose="020F0502020204030204" pitchFamily="34" charset="0"/>
              </a:rPr>
              <a:t>country-led plans to deliver quality </a:t>
            </a:r>
            <a:r>
              <a:rPr lang="en-US" sz="1750" b="1">
                <a:effectLst/>
                <a:latin typeface="Arial" panose="020B0604020202020204" pitchFamily="34" charset="0"/>
                <a:ea typeface="Calibri" panose="020F0502020204030204" pitchFamily="34" charset="0"/>
                <a:cs typeface="Arial" panose="020B0604020202020204" pitchFamily="34" charset="0"/>
              </a:rPr>
              <a:t>programs </a:t>
            </a:r>
            <a:r>
              <a:rPr lang="en-US" sz="1750">
                <a:effectLst/>
                <a:latin typeface="Arial" panose="020B0604020202020204" pitchFamily="34" charset="0"/>
                <a:ea typeface="Calibri" panose="020F0502020204030204" pitchFamily="34" charset="0"/>
                <a:cs typeface="Arial" panose="020B0604020202020204" pitchFamily="34" charset="0"/>
              </a:rPr>
              <a:t>that efficiently, effectively and equitably deliver the Strategy’s HTM sub-objectives, build integrated people-centered quality services, maximize the engagement of most affected communities, maximize equity, human rights and gender equality, and build PPR.</a:t>
            </a:r>
          </a:p>
          <a:p>
            <a:pPr marL="347472" marR="0" lvl="0" indent="-342900">
              <a:spcAft>
                <a:spcPts val="500"/>
              </a:spcAft>
              <a:buFont typeface="Arial" panose="020B0604020202020204" pitchFamily="34" charset="0"/>
              <a:buChar char="•"/>
            </a:pPr>
            <a:r>
              <a:rPr lang="en-US" sz="1750" b="1">
                <a:effectLst/>
                <a:latin typeface="Arial" panose="020B0604020202020204" pitchFamily="34" charset="0"/>
                <a:ea typeface="Calibri" panose="020F0502020204030204" pitchFamily="34" charset="0"/>
                <a:cs typeface="Arial" panose="020B0604020202020204" pitchFamily="34" charset="0"/>
              </a:rPr>
              <a:t>Mobilizing increased domestic resources </a:t>
            </a:r>
            <a:r>
              <a:rPr lang="en-US" sz="1750">
                <a:effectLst/>
                <a:latin typeface="Arial" panose="020B0604020202020204" pitchFamily="34" charset="0"/>
                <a:ea typeface="Calibri" panose="020F0502020204030204" pitchFamily="34" charset="0"/>
                <a:cs typeface="Arial" panose="020B0604020202020204" pitchFamily="34" charset="0"/>
              </a:rPr>
              <a:t>for health and the three diseases and </a:t>
            </a:r>
            <a:r>
              <a:rPr lang="en-US" sz="1750" b="1">
                <a:effectLst/>
                <a:latin typeface="Arial" panose="020B0604020202020204" pitchFamily="34" charset="0"/>
                <a:ea typeface="Calibri" panose="020F0502020204030204" pitchFamily="34" charset="0"/>
                <a:cs typeface="Arial" panose="020B0604020202020204" pitchFamily="34" charset="0"/>
              </a:rPr>
              <a:t>strengthening the focus on quality and </a:t>
            </a:r>
            <a:r>
              <a:rPr lang="en-US" sz="1750" b="1" err="1">
                <a:effectLst/>
                <a:latin typeface="Arial" panose="020B0604020202020204" pitchFamily="34" charset="0"/>
                <a:ea typeface="Calibri" panose="020F0502020204030204" pitchFamily="34" charset="0"/>
                <a:cs typeface="Arial" panose="020B0604020202020204" pitchFamily="34" charset="0"/>
              </a:rPr>
              <a:t>VfM</a:t>
            </a:r>
            <a:r>
              <a:rPr lang="en-US" sz="1750">
                <a:effectLst/>
                <a:latin typeface="Arial" panose="020B0604020202020204" pitchFamily="34" charset="0"/>
                <a:ea typeface="Calibri" panose="020F0502020204030204" pitchFamily="34" charset="0"/>
                <a:cs typeface="Arial" panose="020B0604020202020204" pitchFamily="34" charset="0"/>
              </a:rPr>
              <a:t>.</a:t>
            </a:r>
          </a:p>
          <a:p>
            <a:pPr marL="347472" marR="0" lvl="0" indent="-285750">
              <a:spcAft>
                <a:spcPts val="500"/>
              </a:spcAft>
              <a:buFont typeface="Arial" panose="020B0604020202020204" pitchFamily="34" charset="0"/>
              <a:buChar char="•"/>
            </a:pPr>
            <a:r>
              <a:rPr lang="en-US" sz="1750" b="1">
                <a:latin typeface="Arial" panose="020B0604020202020204" pitchFamily="34" charset="0"/>
                <a:ea typeface="Calibri" panose="020F0502020204030204" pitchFamily="34" charset="0"/>
                <a:cs typeface="Arial" panose="020B0604020202020204" pitchFamily="34" charset="0"/>
              </a:rPr>
              <a:t>Promoting new partnerships </a:t>
            </a:r>
            <a:r>
              <a:rPr lang="en-US" sz="1750">
                <a:latin typeface="Arial" panose="020B0604020202020204" pitchFamily="34" charset="0"/>
                <a:ea typeface="Calibri" panose="020F0502020204030204" pitchFamily="34" charset="0"/>
                <a:cs typeface="Arial" panose="020B0604020202020204" pitchFamily="34" charset="0"/>
              </a:rPr>
              <a:t>(e.g., multi-sector to address structural barriers, with PPR or private sector stakeholders) and </a:t>
            </a:r>
            <a:r>
              <a:rPr lang="en-US" sz="1750" b="1">
                <a:latin typeface="Arial" panose="020B0604020202020204" pitchFamily="34" charset="0"/>
                <a:ea typeface="Calibri" panose="020F0502020204030204" pitchFamily="34" charset="0"/>
                <a:cs typeface="Arial" panose="020B0604020202020204" pitchFamily="34" charset="0"/>
              </a:rPr>
              <a:t>new linkages </a:t>
            </a:r>
            <a:r>
              <a:rPr lang="en-US" sz="1750">
                <a:latin typeface="Arial" panose="020B0604020202020204" pitchFamily="34" charset="0"/>
                <a:ea typeface="Calibri" panose="020F0502020204030204" pitchFamily="34" charset="0"/>
                <a:cs typeface="Arial" panose="020B0604020202020204" pitchFamily="34" charset="0"/>
              </a:rPr>
              <a:t>(e.g., to build </a:t>
            </a:r>
            <a:r>
              <a:rPr lang="en-US" sz="1750">
                <a:effectLst/>
                <a:latin typeface="Arial" panose="020B0604020202020204" pitchFamily="34" charset="0"/>
                <a:ea typeface="Times New Roman" panose="02020603050405020304" pitchFamily="18" charset="0"/>
                <a:cs typeface="Arial" panose="020B0604020202020204" pitchFamily="34" charset="0"/>
              </a:rPr>
              <a:t>integrated, people-centered, quality services) to deliver the Strategy’s aims.</a:t>
            </a:r>
          </a:p>
          <a:p>
            <a:pPr marL="347472" indent="-285750">
              <a:spcAft>
                <a:spcPts val="500"/>
              </a:spcAft>
              <a:buFont typeface="Arial" panose="020B0604020202020204" pitchFamily="34" charset="0"/>
              <a:buChar char="•"/>
            </a:pPr>
            <a:r>
              <a:rPr lang="en-US" sz="1750">
                <a:effectLst/>
                <a:latin typeface="Arial" panose="020B0604020202020204" pitchFamily="34" charset="0"/>
                <a:ea typeface="Calibri" panose="020F0502020204030204" pitchFamily="34" charset="0"/>
                <a:cs typeface="Arial" panose="020B0604020202020204" pitchFamily="34" charset="0"/>
              </a:rPr>
              <a:t>Creating an </a:t>
            </a:r>
            <a:r>
              <a:rPr lang="en-US" sz="1750" b="1">
                <a:effectLst/>
                <a:latin typeface="Arial" panose="020B0604020202020204" pitchFamily="34" charset="0"/>
                <a:ea typeface="Calibri" panose="020F0502020204030204" pitchFamily="34" charset="0"/>
                <a:cs typeface="Arial" panose="020B0604020202020204" pitchFamily="34" charset="0"/>
              </a:rPr>
              <a:t>enabling environment for innovations and ensuring equitable access</a:t>
            </a:r>
            <a:r>
              <a:rPr lang="en-US" sz="1750">
                <a:effectLst/>
                <a:latin typeface="Arial" panose="020B0604020202020204" pitchFamily="34" charset="0"/>
                <a:ea typeface="Calibri" panose="020F0502020204030204" pitchFamily="34" charset="0"/>
                <a:cs typeface="Arial" panose="020B0604020202020204" pitchFamily="34" charset="0"/>
              </a:rPr>
              <a:t> to them.</a:t>
            </a:r>
          </a:p>
          <a:p>
            <a:pPr marL="347472" indent="-285750">
              <a:spcAft>
                <a:spcPts val="500"/>
              </a:spcAft>
              <a:buFont typeface="Arial" panose="020B0604020202020204" pitchFamily="34" charset="0"/>
              <a:buChar char="•"/>
            </a:pPr>
            <a:r>
              <a:rPr lang="en-US" sz="1750" b="1">
                <a:effectLst/>
                <a:latin typeface="Arial" panose="020B0604020202020204" pitchFamily="34" charset="0"/>
                <a:ea typeface="Calibri" panose="020F0502020204030204" pitchFamily="34" charset="0"/>
                <a:cs typeface="Arial" panose="020B0604020202020204" pitchFamily="34" charset="0"/>
              </a:rPr>
              <a:t>Ensuring meaningful engagement of communities</a:t>
            </a:r>
            <a:r>
              <a:rPr lang="en-US" sz="1750">
                <a:effectLst/>
                <a:latin typeface="Arial" panose="020B0604020202020204" pitchFamily="34" charset="0"/>
                <a:ea typeface="Calibri" panose="020F0502020204030204" pitchFamily="34" charset="0"/>
                <a:cs typeface="Arial" panose="020B0604020202020204" pitchFamily="34" charset="0"/>
              </a:rPr>
              <a:t>, including KP, and other relevant experts in the design, delivery and monitoring of services.</a:t>
            </a:r>
          </a:p>
          <a:p>
            <a:pPr marL="347472" indent="-285750">
              <a:spcAft>
                <a:spcPts val="500"/>
              </a:spcAft>
              <a:buFont typeface="Arial" panose="020B0604020202020204" pitchFamily="34" charset="0"/>
              <a:buChar char="•"/>
            </a:pPr>
            <a:r>
              <a:rPr lang="en-US" sz="1750">
                <a:effectLst/>
                <a:latin typeface="Arial" panose="020B0604020202020204" pitchFamily="34" charset="0"/>
                <a:ea typeface="Calibri" panose="020F0502020204030204" pitchFamily="34" charset="0"/>
                <a:cs typeface="Arial" panose="020B0604020202020204" pitchFamily="34" charset="0"/>
              </a:rPr>
              <a:t>Contributing to the Global Fund partnership’s </a:t>
            </a:r>
            <a:r>
              <a:rPr lang="en-US" sz="1750" b="1">
                <a:effectLst/>
                <a:latin typeface="Arial" panose="020B0604020202020204" pitchFamily="34" charset="0"/>
                <a:ea typeface="Calibri" panose="020F0502020204030204" pitchFamily="34" charset="0"/>
                <a:cs typeface="Arial" panose="020B0604020202020204" pitchFamily="34" charset="0"/>
              </a:rPr>
              <a:t>diplomatic voice in challenging harmful laws, policies and practices</a:t>
            </a:r>
            <a:r>
              <a:rPr lang="en-US" sz="1750">
                <a:effectLst/>
                <a:latin typeface="Arial" panose="020B0604020202020204" pitchFamily="34" charset="0"/>
                <a:ea typeface="Calibri" panose="020F0502020204030204" pitchFamily="34" charset="0"/>
                <a:cs typeface="Arial" panose="020B0604020202020204" pitchFamily="34" charset="0"/>
              </a:rPr>
              <a:t>.</a:t>
            </a:r>
          </a:p>
        </p:txBody>
      </p:sp>
      <p:cxnSp>
        <p:nvCxnSpPr>
          <p:cNvPr id="41" name="Straight Connector 40">
            <a:extLst>
              <a:ext uri="{FF2B5EF4-FFF2-40B4-BE49-F238E27FC236}">
                <a16:creationId xmlns:a16="http://schemas.microsoft.com/office/drawing/2014/main" id="{3CB37377-C305-46E6-B331-969F1E0268B8}"/>
              </a:ext>
            </a:extLst>
          </p:cNvPr>
          <p:cNvCxnSpPr>
            <a:cxnSpLocks/>
          </p:cNvCxnSpPr>
          <p:nvPr/>
        </p:nvCxnSpPr>
        <p:spPr>
          <a:xfrm>
            <a:off x="2324562" y="5494719"/>
            <a:ext cx="9418320" cy="0"/>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6F07C76-E992-483D-890D-915464E04218}"/>
              </a:ext>
            </a:extLst>
          </p:cNvPr>
          <p:cNvSpPr/>
          <p:nvPr/>
        </p:nvSpPr>
        <p:spPr>
          <a:xfrm>
            <a:off x="2324562" y="5489930"/>
            <a:ext cx="9507538"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pPr>
            <a:r>
              <a:rPr lang="en-US" dirty="0">
                <a:solidFill>
                  <a:schemeClr val="tx1"/>
                </a:solidFill>
                <a:latin typeface="Arial Black" panose="020B0A04020102020204" pitchFamily="34" charset="0"/>
                <a:cs typeface="Arial" panose="020B0604020202020204" pitchFamily="34" charset="0"/>
              </a:rPr>
              <a:t>Resources</a:t>
            </a:r>
            <a:endParaRPr lang="en-US" dirty="0">
              <a:solidFill>
                <a:schemeClr val="tx1"/>
              </a:solidFill>
              <a:latin typeface="Segoe UI" panose="020B0502040204020203" pitchFamily="34" charset="0"/>
              <a:cs typeface="Segoe UI" panose="020B0502040204020203" pitchFamily="34" charset="0"/>
            </a:endParaRPr>
          </a:p>
          <a:p>
            <a:pPr marL="285750" indent="-285750">
              <a:spcAft>
                <a:spcPts val="200"/>
              </a:spcAft>
              <a:buFont typeface="Arial" panose="020B0604020202020204" pitchFamily="34" charset="0"/>
              <a:buChar char="•"/>
            </a:pPr>
            <a:r>
              <a:rPr lang="en-US" sz="1200" dirty="0">
                <a:solidFill>
                  <a:schemeClr val="tx1"/>
                </a:solidFill>
                <a:cs typeface="Arial" panose="020B0604020202020204" pitchFamily="34" charset="0"/>
              </a:rPr>
              <a:t>Global Fund Strategy (2023-2028): </a:t>
            </a:r>
            <a:r>
              <a:rPr lang="ar-AE" sz="1200" u="sng" dirty="0">
                <a:solidFill>
                  <a:schemeClr val="accent2"/>
                </a:solidFill>
              </a:rPr>
              <a:t> </a:t>
            </a:r>
            <a:r>
              <a:rPr lang="ar-AE" sz="1200" u="sng"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a:t>
            </a:r>
            <a:r>
              <a:rPr lang="en-US" sz="1200" i="0" dirty="0">
                <a:solidFill>
                  <a:schemeClr val="accent2"/>
                </a:solidFill>
                <a:effectLst/>
              </a:rPr>
              <a:t> </a:t>
            </a:r>
            <a:r>
              <a:rPr lang="az-Cyrl-AZ" sz="1200" i="0" u="sng"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n-US" sz="1200" i="0" dirty="0">
              <a:solidFill>
                <a:srgbClr val="000000"/>
              </a:solidFill>
              <a:effectLst/>
            </a:endParaRPr>
          </a:p>
          <a:p>
            <a:pPr marL="285750" indent="-285750">
              <a:spcAft>
                <a:spcPts val="200"/>
              </a:spcAft>
              <a:buFont typeface="Arial" panose="020B0604020202020204" pitchFamily="34" charset="0"/>
              <a:buChar char="•"/>
            </a:pPr>
            <a:r>
              <a:rPr lang="en-US" sz="1200" dirty="0">
                <a:solidFill>
                  <a:srgbClr val="000000"/>
                </a:solidFill>
                <a:cs typeface="Arial" panose="020B0604020202020204" pitchFamily="34" charset="0"/>
              </a:rPr>
              <a:t>Executive Summary: </a:t>
            </a:r>
            <a:r>
              <a:rPr lang="en-US" sz="1200" i="0" u="sng"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tx1"/>
                </a:solidFill>
                <a:effectLst/>
              </a:rPr>
              <a:t> | </a:t>
            </a:r>
            <a:r>
              <a:rPr lang="en-US" sz="1200" i="0" u="sng"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n-US" sz="1200" i="0" dirty="0">
                <a:solidFill>
                  <a:schemeClr val="tx1"/>
                </a:solidFill>
                <a:effectLst/>
              </a:rPr>
              <a:t> |</a:t>
            </a:r>
            <a:r>
              <a:rPr lang="ja-JP" altLang="en-US" sz="1200" i="0" u="sng">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n-US" sz="1200" i="0" dirty="0">
                <a:solidFill>
                  <a:schemeClr val="tx1"/>
                </a:solidFill>
                <a:effectLst/>
              </a:rPr>
              <a:t>| </a:t>
            </a:r>
            <a:r>
              <a:rPr lang="en-US" sz="1200" i="0" u="sng"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n-US" sz="1200" i="0" u="sng"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n-US" sz="1200" i="0" dirty="0">
                <a:solidFill>
                  <a:schemeClr val="tx1"/>
                </a:solidFill>
                <a:effectLst/>
              </a:rPr>
              <a:t> |</a:t>
            </a:r>
            <a:r>
              <a:rPr lang="ar-AE" sz="1200" b="1" i="0" u="sng"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ar-AE" sz="1200" b="1" i="0" dirty="0">
                <a:solidFill>
                  <a:schemeClr val="accent2"/>
                </a:solidFill>
                <a:effectLst/>
              </a:rPr>
              <a:t> </a:t>
            </a:r>
            <a:r>
              <a:rPr lang="en-US" sz="1200" i="0" dirty="0">
                <a:solidFill>
                  <a:schemeClr val="accent2"/>
                </a:solidFill>
                <a:effectLst/>
              </a:rPr>
              <a:t> </a:t>
            </a:r>
            <a:r>
              <a:rPr lang="en-US" sz="1200" i="0" dirty="0">
                <a:solidFill>
                  <a:schemeClr val="tx1"/>
                </a:solidFill>
                <a:effectLst/>
              </a:rPr>
              <a:t>|</a:t>
            </a:r>
            <a:r>
              <a:rPr lang="en-US" sz="1200" u="sng" dirty="0">
                <a:solidFill>
                  <a:schemeClr val="accent2"/>
                </a:solidFill>
              </a:rPr>
              <a:t> </a:t>
            </a:r>
            <a:r>
              <a:rPr lang="ja-JP" altLang="en-US" sz="1200" u="sng">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ja-JP" altLang="en-US" sz="1200" i="0" u="sng">
                <a:solidFill>
                  <a:schemeClr val="accent2"/>
                </a:solidFill>
                <a:effectLst/>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ja-JP" altLang="en-US" sz="1200" i="0">
                <a:solidFill>
                  <a:schemeClr val="accent2"/>
                </a:solidFill>
                <a:effectLst/>
              </a:rPr>
              <a:t> </a:t>
            </a:r>
            <a:endParaRPr lang="en-US" sz="1200" dirty="0">
              <a:solidFill>
                <a:schemeClr val="accent2"/>
              </a:solidFill>
              <a:cs typeface="Arial" panose="020B0604020202020204" pitchFamily="34" charset="0"/>
            </a:endParaRPr>
          </a:p>
          <a:p>
            <a:pPr marL="285750" indent="-285750">
              <a:spcAft>
                <a:spcPts val="200"/>
              </a:spcAft>
              <a:buFont typeface="Arial" panose="020B0604020202020204" pitchFamily="34" charset="0"/>
              <a:buChar char="•"/>
            </a:pPr>
            <a:r>
              <a:rPr lang="en-US" sz="1200" dirty="0">
                <a:solidFill>
                  <a:schemeClr val="tx1"/>
                </a:solidFill>
                <a:cs typeface="Arial" panose="020B0604020202020204" pitchFamily="34" charset="0"/>
              </a:rPr>
              <a:t>Strategy Framework:</a:t>
            </a:r>
            <a:r>
              <a:rPr lang="ar-AE" sz="1200" u="sng"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 عربي</a:t>
            </a:r>
            <a:r>
              <a:rPr lang="ar-AE" sz="1200" u="sng" dirty="0">
                <a:solidFill>
                  <a:schemeClr val="accent2"/>
                </a:solidFill>
              </a:rPr>
              <a:t> </a:t>
            </a:r>
            <a:r>
              <a:rPr lang="en-US" sz="1200" u="sng" dirty="0">
                <a:solidFill>
                  <a:schemeClr val="accent2"/>
                </a:solidFill>
              </a:rPr>
              <a:t> </a:t>
            </a:r>
            <a:r>
              <a:rPr lang="en-US" sz="1200" i="0" dirty="0">
                <a:solidFill>
                  <a:schemeClr val="tx1"/>
                </a:solidFill>
                <a:effectLst/>
              </a:rPr>
              <a:t>|</a:t>
            </a:r>
            <a:r>
              <a:rPr lang="en-US" sz="1200" dirty="0">
                <a:solidFill>
                  <a:schemeClr val="tx1"/>
                </a:solidFill>
                <a:cs typeface="Arial" panose="020B0604020202020204" pitchFamily="34" charset="0"/>
              </a:rPr>
              <a:t> </a:t>
            </a:r>
            <a:r>
              <a:rPr lang="en-US" sz="1200" i="0" u="sng"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 </a:t>
            </a:r>
            <a:r>
              <a:rPr lang="en-US" sz="1200" i="0" u="sng"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nl-NL" sz="1200" i="0" u="sng" dirty="0">
              <a:solidFill>
                <a:schemeClr val="accent2"/>
              </a:solidFill>
              <a:effectLst/>
            </a:endParaRPr>
          </a:p>
          <a:p>
            <a:pPr marL="285750" indent="-285750">
              <a:spcAft>
                <a:spcPts val="200"/>
              </a:spcAft>
              <a:buFont typeface="Arial" panose="020B0604020202020204" pitchFamily="34" charset="0"/>
              <a:buChar char="•"/>
            </a:pPr>
            <a:r>
              <a:rPr lang="en-US" altLang="en-US" sz="1200" dirty="0">
                <a:solidFill>
                  <a:srgbClr val="000000"/>
                </a:solidFill>
                <a:cs typeface="Arial" panose="020B0604020202020204" pitchFamily="34" charset="0"/>
              </a:rPr>
              <a:t>M&amp;E Framework: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n-US" altLang="en-US" sz="1200" i="0" strike="noStrike" cap="none" normalizeH="0" baseline="0" dirty="0">
              <a:ln>
                <a:noFill/>
              </a:ln>
              <a:solidFill>
                <a:srgbClr val="000000"/>
              </a:solidFill>
              <a:effectLst/>
            </a:endParaRPr>
          </a:p>
          <a:p>
            <a:pPr marL="285750" indent="-285750">
              <a:spcAft>
                <a:spcPts val="2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Contact</a:t>
            </a:r>
            <a:r>
              <a:rPr lang="en-US" sz="1200" dirty="0">
                <a:solidFill>
                  <a:schemeClr val="accent2"/>
                </a:solidFill>
                <a:cs typeface="Arial" panose="020B0604020202020204" pitchFamily="34" charset="0"/>
              </a:rPr>
              <a:t>: </a:t>
            </a:r>
            <a:r>
              <a:rPr lang="en-US" sz="1200" dirty="0">
                <a:solidFill>
                  <a:schemeClr val="accent2"/>
                </a:solidFill>
                <a:cs typeface="Arial" panose="020B0604020202020204" pitchFamily="34" charset="0"/>
                <a:hlinkClick r:id="rId26">
                  <a:extLst>
                    <a:ext uri="{A12FA001-AC4F-418D-AE19-62706E023703}">
                      <ahyp:hlinkClr xmlns:ahyp="http://schemas.microsoft.com/office/drawing/2018/hyperlinkcolor" val="tx"/>
                    </a:ext>
                  </a:extLst>
                </a:hlinkClick>
              </a:rPr>
              <a:t>Your country’s Fund Portfolio Manager </a:t>
            </a:r>
            <a:r>
              <a:rPr lang="en-US" sz="1200" dirty="0">
                <a:solidFill>
                  <a:schemeClr val="accent2"/>
                </a:solidFill>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FPM) or f</a:t>
            </a:r>
            <a:r>
              <a:rPr lang="en-US" altLang="en-US" sz="1200" dirty="0">
                <a:solidFill>
                  <a:srgbClr val="000000"/>
                </a:solidFill>
                <a:cs typeface="Arial" panose="020B0604020202020204" pitchFamily="34" charset="0"/>
              </a:rPr>
              <a:t>or more information please see: </a:t>
            </a:r>
            <a:r>
              <a:rPr lang="en-US" altLang="en-US" sz="1200" dirty="0">
                <a:solidFill>
                  <a:schemeClr val="accent2"/>
                </a:solidFill>
                <a:cs typeface="Arial" panose="020B0604020202020204" pitchFamily="34" charset="0"/>
                <a:hlinkClick r:id="rId27">
                  <a:extLst>
                    <a:ext uri="{A12FA001-AC4F-418D-AE19-62706E023703}">
                      <ahyp:hlinkClr xmlns:ahyp="http://schemas.microsoft.com/office/drawing/2018/hyperlinkcolor" val="tx"/>
                    </a:ext>
                  </a:extLst>
                </a:hlinkClick>
              </a:rPr>
              <a:t>https://www.theglobalfund.org/en/strategy/</a:t>
            </a:r>
            <a:r>
              <a:rPr lang="en-US" altLang="en-US" sz="1200" dirty="0">
                <a:solidFill>
                  <a:schemeClr val="accent2"/>
                </a:solidFill>
                <a:cs typeface="Arial" panose="020B0604020202020204" pitchFamily="34" charset="0"/>
              </a:rPr>
              <a:t> </a:t>
            </a:r>
            <a:endParaRPr kumimoji="0" lang="en-US" altLang="en-US" sz="1200" i="0" strike="noStrike" cap="none" normalizeH="0" baseline="0" dirty="0">
              <a:ln>
                <a:noFill/>
              </a:ln>
              <a:solidFill>
                <a:schemeClr val="accent2"/>
              </a:solidFill>
              <a:effectLst/>
              <a:cs typeface="Arial" panose="020B0604020202020204" pitchFamily="34" charset="0"/>
            </a:endParaRPr>
          </a:p>
        </p:txBody>
      </p:sp>
      <p:grpSp>
        <p:nvGrpSpPr>
          <p:cNvPr id="16" name="Group 15">
            <a:extLst>
              <a:ext uri="{FF2B5EF4-FFF2-40B4-BE49-F238E27FC236}">
                <a16:creationId xmlns:a16="http://schemas.microsoft.com/office/drawing/2014/main" id="{A232D15C-8E93-43B8-8640-AFADD7C4E9B5}"/>
              </a:ext>
            </a:extLst>
          </p:cNvPr>
          <p:cNvGrpSpPr/>
          <p:nvPr/>
        </p:nvGrpSpPr>
        <p:grpSpPr>
          <a:xfrm>
            <a:off x="371114" y="1730017"/>
            <a:ext cx="1828800" cy="1896405"/>
            <a:chOff x="371114" y="764233"/>
            <a:chExt cx="1828800" cy="1896405"/>
          </a:xfrm>
        </p:grpSpPr>
        <p:grpSp>
          <p:nvGrpSpPr>
            <p:cNvPr id="17" name="Group 16">
              <a:extLst>
                <a:ext uri="{FF2B5EF4-FFF2-40B4-BE49-F238E27FC236}">
                  <a16:creationId xmlns:a16="http://schemas.microsoft.com/office/drawing/2014/main" id="{8ED035CB-3F9E-47FA-AB9F-8864365E5EEA}"/>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764EEDF6-F254-49AA-A3EA-69B656127A06}"/>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09767DED-2A88-4FBD-A330-0173340400C2}"/>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39DCDDF-B46B-4AD9-81D8-CE057759A0D4}"/>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descr="SDG Metadata Translation Project - SDG Metadata Translation Project">
              <a:extLst>
                <a:ext uri="{FF2B5EF4-FFF2-40B4-BE49-F238E27FC236}">
                  <a16:creationId xmlns:a16="http://schemas.microsoft.com/office/drawing/2014/main" id="{AAAAA309-45BA-4A51-98F5-CFB458A74E97}"/>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5804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fld id="{DCCF19E6-0AFE-4CD6-AF5E-0E70B26414FC}" type="slidenum">
              <a:rPr lang="en-US" smtClean="0"/>
              <a:t>17</a:t>
            </a:fld>
            <a:endParaRPr lang="en-U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p:txBody>
          <a:bodyPr>
            <a:normAutofit fontScale="90000"/>
          </a:bodyPr>
          <a:lstStyle/>
          <a:p>
            <a:r>
              <a:rPr lang="en-US" sz="3200">
                <a:cs typeface="Arial" panose="020B0604020202020204" pitchFamily="34" charset="0"/>
              </a:rPr>
              <a:t>Next Steps: What does the new Strategy mean for LFAs? </a:t>
            </a:r>
          </a:p>
        </p:txBody>
      </p:sp>
      <p:sp>
        <p:nvSpPr>
          <p:cNvPr id="27" name="TextBox 26">
            <a:extLst>
              <a:ext uri="{FF2B5EF4-FFF2-40B4-BE49-F238E27FC236}">
                <a16:creationId xmlns:a16="http://schemas.microsoft.com/office/drawing/2014/main" id="{FA85BF8C-9C86-4772-9F7E-BE42BDBFD464}"/>
              </a:ext>
            </a:extLst>
          </p:cNvPr>
          <p:cNvSpPr txBox="1"/>
          <p:nvPr/>
        </p:nvSpPr>
        <p:spPr>
          <a:xfrm>
            <a:off x="371115" y="831838"/>
            <a:ext cx="11460524" cy="707886"/>
          </a:xfrm>
          <a:prstGeom prst="rect">
            <a:avLst/>
          </a:prstGeom>
          <a:solidFill>
            <a:schemeClr val="tx2">
              <a:lumMod val="20000"/>
              <a:lumOff val="80000"/>
            </a:schemeClr>
          </a:solidFill>
          <a:ln>
            <a:noFill/>
          </a:ln>
          <a:effectLst/>
        </p:spPr>
        <p:txBody>
          <a:bodyPr wrap="square">
            <a:spAutoFit/>
          </a:bodyPr>
          <a:lstStyle>
            <a:defPPr>
              <a:defRPr lang="en-US"/>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r>
              <a:rPr lang="en-US"/>
              <a:t>LFAs play an important role in delivering the priorities of the Global Fund partnership’s new Strategy</a:t>
            </a:r>
          </a:p>
        </p:txBody>
      </p:sp>
      <p:sp>
        <p:nvSpPr>
          <p:cNvPr id="31" name="TextBox 30">
            <a:extLst>
              <a:ext uri="{FF2B5EF4-FFF2-40B4-BE49-F238E27FC236}">
                <a16:creationId xmlns:a16="http://schemas.microsoft.com/office/drawing/2014/main" id="{4AAC22F6-80E7-43DA-B72E-BAE74A7E90E8}"/>
              </a:ext>
            </a:extLst>
          </p:cNvPr>
          <p:cNvSpPr txBox="1"/>
          <p:nvPr/>
        </p:nvSpPr>
        <p:spPr>
          <a:xfrm>
            <a:off x="2417401" y="1742318"/>
            <a:ext cx="9414237" cy="3477875"/>
          </a:xfrm>
          <a:prstGeom prst="rect">
            <a:avLst/>
          </a:prstGeom>
          <a:noFill/>
        </p:spPr>
        <p:txBody>
          <a:bodyPr wrap="square">
            <a:spAutoFit/>
          </a:bodyPr>
          <a:lstStyle/>
          <a:p>
            <a:pPr marL="347472" marR="0" lvl="0" indent="-342900">
              <a:spcAft>
                <a:spcPts val="800"/>
              </a:spcAft>
              <a:buFont typeface="Arial" panose="020B0604020202020204" pitchFamily="34" charset="0"/>
              <a:buChar char="•"/>
            </a:pPr>
            <a:r>
              <a:rPr lang="en-US" sz="2000" b="1">
                <a:effectLst/>
                <a:latin typeface="Arial" panose="020B0604020202020204" pitchFamily="34" charset="0"/>
                <a:ea typeface="Calibri" panose="020F0502020204030204" pitchFamily="34" charset="0"/>
                <a:cs typeface="Times New Roman" panose="02020603050405020304" pitchFamily="18" charset="0"/>
              </a:rPr>
              <a:t>Assisting the Global Fund in ensur</a:t>
            </a:r>
            <a:r>
              <a:rPr lang="en-US" sz="2000" b="1">
                <a:effectLst/>
                <a:latin typeface="Arial" panose="020B0604020202020204" pitchFamily="34" charset="0"/>
                <a:ea typeface="Calibri" panose="020F0502020204030204" pitchFamily="34" charset="0"/>
                <a:cs typeface="Arial" panose="020B0604020202020204" pitchFamily="34" charset="0"/>
              </a:rPr>
              <a:t>ing</a:t>
            </a:r>
            <a:r>
              <a:rPr lang="en-US" sz="2000" b="1">
                <a:effectLst/>
                <a:latin typeface="Arial" panose="020B0604020202020204" pitchFamily="34" charset="0"/>
                <a:ea typeface="Calibri" panose="020F0502020204030204" pitchFamily="34" charset="0"/>
                <a:cs typeface="Times New Roman" panose="02020603050405020304" pitchFamily="18" charset="0"/>
              </a:rPr>
              <a:t> effective and efficient program implementation to deliver </a:t>
            </a:r>
            <a:r>
              <a:rPr lang="en-US"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Strategy’s priorities.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285750">
              <a:spcAft>
                <a:spcPts val="800"/>
              </a:spcAft>
              <a:buFont typeface="Arial" panose="020B0604020202020204" pitchFamily="34" charset="0"/>
              <a:buChar char="•"/>
            </a:pPr>
            <a:r>
              <a:rPr lang="en-US" sz="2000" b="1">
                <a:latin typeface="Arial" panose="020B0604020202020204" pitchFamily="34" charset="0"/>
                <a:ea typeface="Calibri" panose="020F0502020204030204" pitchFamily="34" charset="0"/>
                <a:cs typeface="Arial" panose="020B0604020202020204" pitchFamily="34" charset="0"/>
              </a:rPr>
              <a:t>Promot</a:t>
            </a:r>
            <a:r>
              <a:rPr lang="en-US" sz="2000" b="1">
                <a:solidFill>
                  <a:srgbClr val="000000"/>
                </a:solidFill>
                <a:effectLst/>
                <a:latin typeface="Arial" panose="020B0604020202020204" pitchFamily="34" charset="0"/>
                <a:ea typeface="Calibri" panose="020F0502020204030204" pitchFamily="34" charset="0"/>
                <a:cs typeface="Arial" panose="020B0604020202020204" pitchFamily="34" charset="0"/>
              </a:rPr>
              <a:t>ing</a:t>
            </a:r>
            <a:r>
              <a:rPr lang="en-US" sz="2000" b="1">
                <a:latin typeface="Arial" panose="020B0604020202020204" pitchFamily="34" charset="0"/>
                <a:ea typeface="Calibri" panose="020F0502020204030204" pitchFamily="34" charset="0"/>
                <a:cs typeface="Arial" panose="020B0604020202020204" pitchFamily="34" charset="0"/>
              </a:rPr>
              <a:t> new partnerships </a:t>
            </a:r>
            <a:r>
              <a:rPr lang="en-US" sz="2000">
                <a:latin typeface="Arial" panose="020B0604020202020204" pitchFamily="34" charset="0"/>
                <a:ea typeface="Calibri" panose="020F0502020204030204" pitchFamily="34" charset="0"/>
                <a:cs typeface="Arial" panose="020B0604020202020204" pitchFamily="34" charset="0"/>
              </a:rPr>
              <a:t>(e.g., </a:t>
            </a:r>
            <a:r>
              <a:rPr lang="en-US" sz="2000">
                <a:solidFill>
                  <a:srgbClr val="000000"/>
                </a:solidFill>
                <a:latin typeface="Arial" panose="020B0604020202020204" pitchFamily="34" charset="0"/>
                <a:ea typeface="Calibri" panose="020F0502020204030204" pitchFamily="34" charset="0"/>
                <a:cs typeface="Arial" panose="020B0604020202020204" pitchFamily="34" charset="0"/>
              </a:rPr>
              <a:t>multi-sector to address structural barriers, with PPR or private sector stakeholders) and </a:t>
            </a:r>
            <a:r>
              <a:rPr lang="en-US" sz="2000" b="1">
                <a:solidFill>
                  <a:srgbClr val="000000"/>
                </a:solidFill>
                <a:latin typeface="Arial" panose="020B0604020202020204" pitchFamily="34" charset="0"/>
                <a:ea typeface="Calibri" panose="020F0502020204030204" pitchFamily="34" charset="0"/>
                <a:cs typeface="Arial" panose="020B0604020202020204" pitchFamily="34" charset="0"/>
              </a:rPr>
              <a:t>new linkages </a:t>
            </a:r>
            <a:r>
              <a:rPr lang="en-US" sz="2000">
                <a:solidFill>
                  <a:srgbClr val="000000"/>
                </a:solidFill>
                <a:latin typeface="Arial" panose="020B0604020202020204" pitchFamily="34" charset="0"/>
                <a:ea typeface="Calibri" panose="020F0502020204030204" pitchFamily="34" charset="0"/>
                <a:cs typeface="Arial" panose="020B0604020202020204" pitchFamily="34" charset="0"/>
              </a:rPr>
              <a:t>(e.g., </a:t>
            </a:r>
            <a:r>
              <a:rPr lang="en-US" sz="2000">
                <a:latin typeface="Arial" panose="020B0604020202020204" pitchFamily="34" charset="0"/>
                <a:ea typeface="Calibri" panose="020F0502020204030204" pitchFamily="34" charset="0"/>
                <a:cs typeface="Arial" panose="020B0604020202020204" pitchFamily="34" charset="0"/>
              </a:rPr>
              <a:t>for </a:t>
            </a:r>
            <a:r>
              <a:rPr lang="en-US" sz="2000">
                <a:effectLst/>
                <a:latin typeface="Arial" panose="020B0604020202020204" pitchFamily="34" charset="0"/>
                <a:ea typeface="Times New Roman" panose="02020603050405020304" pitchFamily="18" charset="0"/>
                <a:cs typeface="Arial" panose="020B0604020202020204" pitchFamily="34" charset="0"/>
              </a:rPr>
              <a:t>integrated, people-centered, quality services) to deliver the Strategy’s aims.</a:t>
            </a:r>
          </a:p>
          <a:p>
            <a:pPr marL="347472" marR="0" lvl="0" indent="-342900">
              <a:spcAft>
                <a:spcPts val="800"/>
              </a:spcAft>
              <a:buFont typeface="Arial" panose="020B0604020202020204" pitchFamily="34" charset="0"/>
              <a:buChar char="•"/>
            </a:pPr>
            <a:r>
              <a:rPr lang="en-US" sz="2000">
                <a:effectLst/>
                <a:latin typeface="Arial" panose="020B0604020202020204" pitchFamily="34" charset="0"/>
                <a:ea typeface="Calibri" panose="020F0502020204030204" pitchFamily="34" charset="0"/>
                <a:cs typeface="Times New Roman" panose="02020603050405020304" pitchFamily="18" charset="0"/>
              </a:rPr>
              <a:t>Helping to monitor the </a:t>
            </a:r>
            <a:r>
              <a:rPr lang="en-US"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meaningful engagement of all stakeholders in CCM decision making </a:t>
            </a:r>
            <a:r>
              <a:rPr lang="en-U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throughout the grant lifecycle, especially communities, including KP.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7472" indent="-285750">
              <a:spcAft>
                <a:spcPts val="800"/>
              </a:spcAft>
              <a:buFont typeface="Arial" panose="020B0604020202020204" pitchFamily="34" charset="0"/>
              <a:buChar char="•"/>
            </a:pPr>
            <a:r>
              <a:rPr lang="en-U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Helping to promote an </a:t>
            </a:r>
            <a:r>
              <a:rPr lang="en-US"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enabling environment for innovation </a:t>
            </a:r>
            <a:r>
              <a:rPr lang="en-U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accelerate delivery of the Strategy’s aims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A45E8240-3ED0-4889-8D55-2ED9EB50BD5A}"/>
              </a:ext>
            </a:extLst>
          </p:cNvPr>
          <p:cNvGrpSpPr/>
          <p:nvPr/>
        </p:nvGrpSpPr>
        <p:grpSpPr>
          <a:xfrm>
            <a:off x="2409235" y="5289688"/>
            <a:ext cx="9418320" cy="1279387"/>
            <a:chOff x="2413318" y="885112"/>
            <a:chExt cx="9418320" cy="1279387"/>
          </a:xfrm>
        </p:grpSpPr>
        <p:cxnSp>
          <p:nvCxnSpPr>
            <p:cNvPr id="39" name="Straight Connector 38">
              <a:extLst>
                <a:ext uri="{FF2B5EF4-FFF2-40B4-BE49-F238E27FC236}">
                  <a16:creationId xmlns:a16="http://schemas.microsoft.com/office/drawing/2014/main" id="{471929F4-D8FF-4F89-895A-13E63B8C99A1}"/>
                </a:ext>
              </a:extLst>
            </p:cNvPr>
            <p:cNvCxnSpPr>
              <a:cxnSpLocks/>
            </p:cNvCxnSpPr>
            <p:nvPr/>
          </p:nvCxnSpPr>
          <p:spPr>
            <a:xfrm>
              <a:off x="2413318" y="885112"/>
              <a:ext cx="9418320" cy="0"/>
            </a:xfrm>
            <a:prstGeom prst="line">
              <a:avLst/>
            </a:prstGeom>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BE90891D-CCF6-4425-8A21-06D797845E7A}"/>
                </a:ext>
              </a:extLst>
            </p:cNvPr>
            <p:cNvSpPr/>
            <p:nvPr/>
          </p:nvSpPr>
          <p:spPr>
            <a:xfrm>
              <a:off x="2417401" y="989287"/>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pPr>
              <a:r>
                <a:rPr lang="en-US" dirty="0">
                  <a:solidFill>
                    <a:schemeClr val="tx1"/>
                  </a:solidFill>
                  <a:latin typeface="Arial Black" panose="020B0A04020102020204" pitchFamily="34" charset="0"/>
                  <a:cs typeface="Arial" panose="020B0604020202020204" pitchFamily="34" charset="0"/>
                </a:rPr>
                <a:t>Resources</a:t>
              </a:r>
              <a:endParaRPr lang="en-US" dirty="0">
                <a:solidFill>
                  <a:schemeClr val="tx1"/>
                </a:solidFill>
                <a:latin typeface="Segoe UI" panose="020B0502040204020203" pitchFamily="34" charset="0"/>
                <a:cs typeface="Segoe UI" panose="020B0502040204020203" pitchFamily="34" charset="0"/>
              </a:endParaRPr>
            </a:p>
            <a:p>
              <a:pPr marL="285750" indent="-285750">
                <a:spcAft>
                  <a:spcPts val="200"/>
                </a:spcAft>
                <a:buFont typeface="Arial" panose="020B0604020202020204" pitchFamily="34" charset="0"/>
                <a:buChar char="•"/>
              </a:pPr>
              <a:r>
                <a:rPr lang="en-US" sz="1200" dirty="0">
                  <a:solidFill>
                    <a:schemeClr val="tx1"/>
                  </a:solidFill>
                  <a:cs typeface="Arial" panose="020B0604020202020204" pitchFamily="34" charset="0"/>
                </a:rPr>
                <a:t>Global Fund Strategy (2023-2028): </a:t>
              </a:r>
              <a:r>
                <a:rPr lang="ar-AE" sz="1200" u="sng" dirty="0">
                  <a:solidFill>
                    <a:schemeClr val="accent2"/>
                  </a:solidFill>
                </a:rPr>
                <a:t> </a:t>
              </a:r>
              <a:r>
                <a:rPr lang="ar-AE" sz="1200" u="sng"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a:t>
              </a:r>
              <a:r>
                <a:rPr lang="en-US" sz="1200" i="0" dirty="0">
                  <a:solidFill>
                    <a:schemeClr val="accent2"/>
                  </a:solidFill>
                  <a:effectLst/>
                </a:rPr>
                <a:t> </a:t>
              </a:r>
              <a:r>
                <a:rPr lang="az-Cyrl-AZ" sz="1200" i="0" u="sng"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n-US" sz="1200" i="0" dirty="0">
                <a:solidFill>
                  <a:srgbClr val="000000"/>
                </a:solidFill>
                <a:effectLst/>
              </a:endParaRPr>
            </a:p>
            <a:p>
              <a:pPr marL="285750" indent="-285750">
                <a:spcAft>
                  <a:spcPts val="200"/>
                </a:spcAft>
                <a:buFont typeface="Arial" panose="020B0604020202020204" pitchFamily="34" charset="0"/>
                <a:buChar char="•"/>
              </a:pPr>
              <a:r>
                <a:rPr lang="en-US" sz="1200" dirty="0">
                  <a:solidFill>
                    <a:srgbClr val="000000"/>
                  </a:solidFill>
                  <a:cs typeface="Arial" panose="020B0604020202020204" pitchFamily="34" charset="0"/>
                </a:rPr>
                <a:t>Executive Summary: </a:t>
              </a:r>
              <a:r>
                <a:rPr lang="en-US" sz="1200" i="0" u="sng"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tx1"/>
                  </a:solidFill>
                  <a:effectLst/>
                </a:rPr>
                <a:t> | </a:t>
              </a:r>
              <a:r>
                <a:rPr lang="en-US" sz="1200" i="0" u="sng"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n-US" sz="1200" i="0" dirty="0">
                  <a:solidFill>
                    <a:schemeClr val="tx1"/>
                  </a:solidFill>
                  <a:effectLst/>
                </a:rPr>
                <a:t> |</a:t>
              </a:r>
              <a:r>
                <a:rPr lang="ja-JP" altLang="en-US" sz="1200" i="0" u="sng">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n-US" sz="1200" i="0" dirty="0">
                  <a:solidFill>
                    <a:schemeClr val="tx1"/>
                  </a:solidFill>
                  <a:effectLst/>
                </a:rPr>
                <a:t>| </a:t>
              </a:r>
              <a:r>
                <a:rPr lang="en-US" sz="1200" i="0" u="sng"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n-US" sz="1200" i="0" u="sng"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n-US" sz="1200" i="0" dirty="0">
                  <a:solidFill>
                    <a:schemeClr val="tx1"/>
                  </a:solidFill>
                  <a:effectLst/>
                </a:rPr>
                <a:t> |</a:t>
              </a:r>
              <a:r>
                <a:rPr lang="ar-AE" sz="1200" b="1" i="0" u="sng"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ar-AE" sz="1200" b="1" i="0" dirty="0">
                  <a:solidFill>
                    <a:schemeClr val="accent2"/>
                  </a:solidFill>
                  <a:effectLst/>
                </a:rPr>
                <a:t> </a:t>
              </a:r>
              <a:r>
                <a:rPr lang="en-US" sz="1200" i="0" dirty="0">
                  <a:solidFill>
                    <a:schemeClr val="accent2"/>
                  </a:solidFill>
                  <a:effectLst/>
                </a:rPr>
                <a:t> </a:t>
              </a:r>
              <a:r>
                <a:rPr lang="en-US" sz="1200" i="0" dirty="0">
                  <a:solidFill>
                    <a:schemeClr val="tx1"/>
                  </a:solidFill>
                  <a:effectLst/>
                </a:rPr>
                <a:t>| </a:t>
              </a:r>
              <a:r>
                <a:rPr lang="ja-JP" altLang="en-US" sz="1200" u="sng">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中文</a:t>
              </a:r>
              <a:r>
                <a:rPr lang="ja-JP" altLang="en-US" sz="1200" u="sng">
                  <a:solidFill>
                    <a:schemeClr val="accent2"/>
                  </a:solidFill>
                </a:rPr>
                <a:t> </a:t>
              </a:r>
              <a:endParaRPr lang="en-US" sz="1200" u="sng" dirty="0">
                <a:solidFill>
                  <a:schemeClr val="accent2"/>
                </a:solidFill>
              </a:endParaRPr>
            </a:p>
            <a:p>
              <a:pPr marL="285750" indent="-285750">
                <a:spcAft>
                  <a:spcPts val="200"/>
                </a:spcAft>
                <a:buFont typeface="Arial" panose="020B0604020202020204" pitchFamily="34" charset="0"/>
                <a:buChar char="•"/>
              </a:pPr>
              <a:r>
                <a:rPr lang="en-US" sz="1200" dirty="0">
                  <a:solidFill>
                    <a:schemeClr val="tx1"/>
                  </a:solidFill>
                  <a:cs typeface="Arial" panose="020B0604020202020204" pitchFamily="34" charset="0"/>
                </a:rPr>
                <a:t>Strategy Framework: </a:t>
              </a:r>
              <a:r>
                <a:rPr lang="ar-AE" sz="1200" u="sng"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ar-AE" sz="1200" u="sng" dirty="0">
                  <a:solidFill>
                    <a:schemeClr val="accent2"/>
                  </a:solidFill>
                </a:rPr>
                <a:t> </a:t>
              </a:r>
              <a:r>
                <a:rPr lang="en-US" sz="1200" u="sng" dirty="0">
                  <a:solidFill>
                    <a:schemeClr val="accent2"/>
                  </a:solidFill>
                </a:rPr>
                <a:t> </a:t>
              </a:r>
              <a:r>
                <a:rPr lang="en-US" sz="1200" i="0" dirty="0">
                  <a:solidFill>
                    <a:schemeClr val="tx1"/>
                  </a:solidFill>
                  <a:effectLst/>
                </a:rPr>
                <a:t>| </a:t>
              </a:r>
              <a:r>
                <a:rPr lang="en-US" sz="1200" i="0" u="sng"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 </a:t>
              </a:r>
              <a:r>
                <a:rPr lang="en-US" sz="1200" i="0" u="sng"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nl-NL" sz="1200" i="0" u="sng" dirty="0">
                <a:solidFill>
                  <a:schemeClr val="accent2"/>
                </a:solidFill>
                <a:effectLst/>
              </a:endParaRPr>
            </a:p>
            <a:p>
              <a:pPr marL="285750" indent="-285750">
                <a:spcAft>
                  <a:spcPts val="200"/>
                </a:spcAft>
                <a:buFont typeface="Arial" panose="020B0604020202020204" pitchFamily="34" charset="0"/>
                <a:buChar char="•"/>
              </a:pPr>
              <a:r>
                <a:rPr lang="en-US" altLang="en-US" sz="1200" dirty="0">
                  <a:solidFill>
                    <a:srgbClr val="000000"/>
                  </a:solidFill>
                  <a:cs typeface="Arial" panose="020B0604020202020204" pitchFamily="34" charset="0"/>
                </a:rPr>
                <a:t>M&amp;E Framework: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n-US" altLang="en-US" sz="1200" i="0" strike="noStrike" cap="none" normalizeH="0" baseline="0" dirty="0">
                <a:ln>
                  <a:noFill/>
                </a:ln>
                <a:solidFill>
                  <a:srgbClr val="000000"/>
                </a:solidFill>
                <a:effectLst/>
              </a:endParaRPr>
            </a:p>
            <a:p>
              <a:pPr marL="285750" indent="-285750">
                <a:spcAft>
                  <a:spcPts val="2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Contact: </a:t>
              </a:r>
              <a:r>
                <a:rPr lang="en-US" sz="1200" u="sng" dirty="0">
                  <a:solidFill>
                    <a:schemeClr val="accent2"/>
                  </a:solidFill>
                  <a:hlinkClick r:id="rId26">
                    <a:extLst>
                      <a:ext uri="{A12FA001-AC4F-418D-AE19-62706E023703}">
                        <ahyp:hlinkClr xmlns:ahyp="http://schemas.microsoft.com/office/drawing/2018/hyperlinkcolor" val="tx"/>
                      </a:ext>
                    </a:extLst>
                  </a:hlinkClick>
                </a:rPr>
                <a:t>lfacoordinationteam@theglobalfund.org</a:t>
              </a:r>
              <a:r>
                <a:rPr lang="en-US" sz="1200" dirty="0">
                  <a:solidFill>
                    <a:srgbClr val="000000"/>
                  </a:solidFill>
                  <a:latin typeface="Arial" panose="020B0604020202020204" pitchFamily="34" charset="0"/>
                  <a:cs typeface="Arial" panose="020B0604020202020204" pitchFamily="34" charset="0"/>
                </a:rPr>
                <a:t> or f</a:t>
              </a:r>
              <a:r>
                <a:rPr lang="en-US" altLang="en-US" sz="1200" dirty="0">
                  <a:solidFill>
                    <a:srgbClr val="000000"/>
                  </a:solidFill>
                  <a:cs typeface="Arial" panose="020B0604020202020204" pitchFamily="34" charset="0"/>
                </a:rPr>
                <a:t>or more information please see: </a:t>
              </a:r>
              <a:r>
                <a:rPr lang="en-US" altLang="en-US" sz="1200" dirty="0">
                  <a:solidFill>
                    <a:schemeClr val="accent2"/>
                  </a:solidFill>
                  <a:cs typeface="Arial" panose="020B0604020202020204" pitchFamily="34" charset="0"/>
                  <a:hlinkClick r:id="rId27">
                    <a:extLst>
                      <a:ext uri="{A12FA001-AC4F-418D-AE19-62706E023703}">
                        <ahyp:hlinkClr xmlns:ahyp="http://schemas.microsoft.com/office/drawing/2018/hyperlinkcolor" val="tx"/>
                      </a:ext>
                    </a:extLst>
                  </a:hlinkClick>
                </a:rPr>
                <a:t>https://www.theglobalfund.org/en/strategy/</a:t>
              </a:r>
              <a:r>
                <a:rPr lang="en-US" altLang="en-US" sz="1200" dirty="0">
                  <a:solidFill>
                    <a:schemeClr val="accent2"/>
                  </a:solidFill>
                  <a:cs typeface="Arial" panose="020B0604020202020204" pitchFamily="34" charset="0"/>
                </a:rPr>
                <a:t> </a:t>
              </a:r>
              <a:endParaRPr kumimoji="0" lang="en-US" altLang="en-US" sz="1200" i="0" strike="noStrike" cap="none" normalizeH="0" baseline="0" dirty="0">
                <a:ln>
                  <a:noFill/>
                </a:ln>
                <a:solidFill>
                  <a:schemeClr val="accent2"/>
                </a:solidFill>
                <a:effectLst/>
                <a:cs typeface="Arial" panose="020B0604020202020204" pitchFamily="34" charset="0"/>
              </a:endParaRPr>
            </a:p>
          </p:txBody>
        </p:sp>
      </p:grpSp>
      <p:grpSp>
        <p:nvGrpSpPr>
          <p:cNvPr id="16" name="Group 15">
            <a:extLst>
              <a:ext uri="{FF2B5EF4-FFF2-40B4-BE49-F238E27FC236}">
                <a16:creationId xmlns:a16="http://schemas.microsoft.com/office/drawing/2014/main" id="{46FDBF80-8EAB-42BE-AA56-2629FDF7E75E}"/>
              </a:ext>
            </a:extLst>
          </p:cNvPr>
          <p:cNvGrpSpPr/>
          <p:nvPr/>
        </p:nvGrpSpPr>
        <p:grpSpPr>
          <a:xfrm>
            <a:off x="371114" y="1730017"/>
            <a:ext cx="1828800" cy="1896405"/>
            <a:chOff x="371114" y="764233"/>
            <a:chExt cx="1828800" cy="1896405"/>
          </a:xfrm>
        </p:grpSpPr>
        <p:grpSp>
          <p:nvGrpSpPr>
            <p:cNvPr id="17" name="Group 16">
              <a:extLst>
                <a:ext uri="{FF2B5EF4-FFF2-40B4-BE49-F238E27FC236}">
                  <a16:creationId xmlns:a16="http://schemas.microsoft.com/office/drawing/2014/main" id="{3CC6F786-90C0-4952-8784-72CFB4EEF1D6}"/>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29D98C0F-980B-46BD-A47C-05DE7663B023}"/>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813035CF-B2EB-4EBF-A9E0-0B8D1393FA28}"/>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ED86DA1-94EC-432C-A9A0-1BAEA5F62313}"/>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descr="SDG Metadata Translation Project - SDG Metadata Translation Project">
              <a:extLst>
                <a:ext uri="{FF2B5EF4-FFF2-40B4-BE49-F238E27FC236}">
                  <a16:creationId xmlns:a16="http://schemas.microsoft.com/office/drawing/2014/main" id="{0D7FB3CD-10B4-48F8-8D08-D96EAAB3F60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008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fld id="{DCCF19E6-0AFE-4CD6-AF5E-0E70B26414FC}" type="slidenum">
              <a:rPr lang="en-US" smtClean="0"/>
              <a:t>18</a:t>
            </a:fld>
            <a:endParaRPr lang="en-U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50427" y="131192"/>
            <a:ext cx="11471638" cy="468000"/>
          </a:xfrm>
        </p:spPr>
        <p:txBody>
          <a:bodyPr>
            <a:noAutofit/>
          </a:bodyPr>
          <a:lstStyle/>
          <a:p>
            <a:r>
              <a:rPr lang="en-US" sz="2800">
                <a:cs typeface="Arial" panose="020B0604020202020204" pitchFamily="34" charset="0"/>
              </a:rPr>
              <a:t>Next Steps: What does the new Strategy mean for the Private Sector?</a:t>
            </a:r>
          </a:p>
        </p:txBody>
      </p:sp>
      <p:sp>
        <p:nvSpPr>
          <p:cNvPr id="27" name="TextBox 26">
            <a:extLst>
              <a:ext uri="{FF2B5EF4-FFF2-40B4-BE49-F238E27FC236}">
                <a16:creationId xmlns:a16="http://schemas.microsoft.com/office/drawing/2014/main" id="{6D6ADB09-B687-4508-B3F2-4227C3EED954}"/>
              </a:ext>
            </a:extLst>
          </p:cNvPr>
          <p:cNvSpPr txBox="1"/>
          <p:nvPr/>
        </p:nvSpPr>
        <p:spPr>
          <a:xfrm>
            <a:off x="360000" y="881551"/>
            <a:ext cx="11689125" cy="707886"/>
          </a:xfrm>
          <a:prstGeom prst="rect">
            <a:avLst/>
          </a:prstGeom>
          <a:solidFill>
            <a:schemeClr val="tx2">
              <a:lumMod val="20000"/>
              <a:lumOff val="80000"/>
            </a:schemeClr>
          </a:solidFill>
          <a:ln>
            <a:noFill/>
          </a:ln>
          <a:effectLst/>
        </p:spPr>
        <p:txBody>
          <a:bodyPr wrap="square">
            <a:spAutoFit/>
          </a:bodyPr>
          <a:lstStyle>
            <a:defPPr>
              <a:defRPr lang="en-US"/>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r>
              <a:rPr lang="en-US"/>
              <a:t>The Private Sector plays an important role in delivering the priorities of the Global Fund partnership’s new Strategy</a:t>
            </a:r>
          </a:p>
        </p:txBody>
      </p:sp>
      <p:sp>
        <p:nvSpPr>
          <p:cNvPr id="31" name="TextBox 30">
            <a:extLst>
              <a:ext uri="{FF2B5EF4-FFF2-40B4-BE49-F238E27FC236}">
                <a16:creationId xmlns:a16="http://schemas.microsoft.com/office/drawing/2014/main" id="{33883A61-BB71-4EA2-B64F-9A1B9FFF37CE}"/>
              </a:ext>
            </a:extLst>
          </p:cNvPr>
          <p:cNvSpPr txBox="1"/>
          <p:nvPr/>
        </p:nvSpPr>
        <p:spPr>
          <a:xfrm>
            <a:off x="2417401" y="1568008"/>
            <a:ext cx="9774599" cy="4098558"/>
          </a:xfrm>
          <a:prstGeom prst="rect">
            <a:avLst/>
          </a:prstGeom>
          <a:noFill/>
        </p:spPr>
        <p:txBody>
          <a:bodyPr wrap="square">
            <a:spAutoFit/>
          </a:bodyPr>
          <a:lstStyle/>
          <a:p>
            <a:pPr marR="0">
              <a:spcBef>
                <a:spcPts val="600"/>
              </a:spcBef>
            </a:pPr>
            <a:r>
              <a:rPr lang="en-US">
                <a:latin typeface="+mj-lt"/>
                <a:cs typeface="Arial" panose="020B0604020202020204" pitchFamily="34" charset="0"/>
              </a:rPr>
              <a:t>Country-level service providers </a:t>
            </a:r>
          </a:p>
          <a:p>
            <a:pPr marL="285750" marR="0" lvl="0" indent="-285750">
              <a:spcAft>
                <a:spcPts val="200"/>
              </a:spcAft>
              <a:buFont typeface="Arial" panose="020B0604020202020204" pitchFamily="34" charset="0"/>
              <a:buChar char="•"/>
            </a:pPr>
            <a:r>
              <a:rPr lang="en-US" sz="1700" b="1">
                <a:effectLst/>
                <a:ea typeface="Calibri" panose="020F0502020204030204" pitchFamily="34" charset="0"/>
                <a:cs typeface="Arial" panose="020B0604020202020204" pitchFamily="34" charset="0"/>
              </a:rPr>
              <a:t>Strengthen</a:t>
            </a:r>
            <a:r>
              <a:rPr lang="en-US" sz="1700" b="1">
                <a:effectLst/>
                <a:ea typeface="Calibri" panose="020F0502020204030204" pitchFamily="34" charset="0"/>
                <a:cs typeface="Times New Roman" panose="02020603050405020304" pitchFamily="18" charset="0"/>
              </a:rPr>
              <a:t>ing</a:t>
            </a:r>
            <a:r>
              <a:rPr lang="en-US" sz="1700" b="1">
                <a:effectLst/>
                <a:ea typeface="Calibri" panose="020F0502020204030204" pitchFamily="34" charset="0"/>
                <a:cs typeface="Arial" panose="020B0604020202020204" pitchFamily="34" charset="0"/>
              </a:rPr>
              <a:t> health outcomes </a:t>
            </a:r>
            <a:r>
              <a:rPr lang="en-US" sz="1700">
                <a:effectLst/>
                <a:ea typeface="Calibri" panose="020F0502020204030204" pitchFamily="34" charset="0"/>
                <a:cs typeface="Arial" panose="020B0604020202020204" pitchFamily="34" charset="0"/>
              </a:rPr>
              <a:t>through </a:t>
            </a:r>
            <a:r>
              <a:rPr lang="en-US" sz="1700" b="1">
                <a:effectLst/>
                <a:ea typeface="Calibri" panose="020F0502020204030204" pitchFamily="34" charset="0"/>
                <a:cs typeface="Arial" panose="020B0604020202020204" pitchFamily="34" charset="0"/>
              </a:rPr>
              <a:t>improved service quality </a:t>
            </a:r>
            <a:r>
              <a:rPr lang="en-US" sz="1700">
                <a:effectLst/>
                <a:ea typeface="Calibri" panose="020F0502020204030204" pitchFamily="34" charset="0"/>
                <a:cs typeface="Arial" panose="020B0604020202020204" pitchFamily="34" charset="0"/>
              </a:rPr>
              <a:t>and</a:t>
            </a:r>
            <a:r>
              <a:rPr lang="en-US" sz="1700" b="1">
                <a:effectLst/>
                <a:ea typeface="Calibri" panose="020F0502020204030204" pitchFamily="34" charset="0"/>
                <a:cs typeface="Arial" panose="020B0604020202020204" pitchFamily="34" charset="0"/>
              </a:rPr>
              <a:t> access to </a:t>
            </a:r>
            <a:r>
              <a:rPr lang="en-US" sz="1700">
                <a:effectLst/>
                <a:ea typeface="Calibri" panose="020F0502020204030204" pitchFamily="34" charset="0"/>
                <a:cs typeface="Arial" panose="020B0604020202020204" pitchFamily="34" charset="0"/>
              </a:rPr>
              <a:t>affordable, cost-effective, equitable, rights-based health services.</a:t>
            </a:r>
          </a:p>
          <a:p>
            <a:pPr marL="285750" marR="0" lvl="0" indent="-285750">
              <a:buFont typeface="Arial" panose="020B0604020202020204" pitchFamily="34" charset="0"/>
              <a:buChar char="•"/>
            </a:pPr>
            <a:r>
              <a:rPr lang="en-US" sz="1700">
                <a:effectLst/>
                <a:ea typeface="Calibri" panose="020F0502020204030204" pitchFamily="34" charset="0"/>
                <a:cs typeface="Arial" panose="020B0604020202020204" pitchFamily="34" charset="0"/>
              </a:rPr>
              <a:t>Work</a:t>
            </a:r>
            <a:r>
              <a:rPr lang="en-US" sz="1700">
                <a:effectLst/>
                <a:ea typeface="Calibri" panose="020F0502020204030204" pitchFamily="34" charset="0"/>
                <a:cs typeface="Times New Roman" panose="02020603050405020304" pitchFamily="18" charset="0"/>
              </a:rPr>
              <a:t>ing</a:t>
            </a:r>
            <a:r>
              <a:rPr lang="en-US" sz="1700">
                <a:effectLst/>
                <a:ea typeface="Calibri" panose="020F0502020204030204" pitchFamily="34" charset="0"/>
                <a:cs typeface="Arial" panose="020B0604020202020204" pitchFamily="34" charset="0"/>
              </a:rPr>
              <a:t> </a:t>
            </a:r>
            <a:r>
              <a:rPr lang="en-US" sz="1700" b="1">
                <a:effectLst/>
                <a:ea typeface="Calibri" panose="020F0502020204030204" pitchFamily="34" charset="0"/>
                <a:cs typeface="Arial" panose="020B0604020202020204" pitchFamily="34" charset="0"/>
              </a:rPr>
              <a:t>with national, community and other healthcare providers to integrate services and related data </a:t>
            </a:r>
            <a:r>
              <a:rPr lang="en-US" sz="1700">
                <a:effectLst/>
                <a:ea typeface="Calibri" panose="020F0502020204030204" pitchFamily="34" charset="0"/>
                <a:cs typeface="Arial" panose="020B0604020202020204" pitchFamily="34" charset="0"/>
              </a:rPr>
              <a:t>to deliver people-centered quality care.</a:t>
            </a:r>
          </a:p>
          <a:p>
            <a:pPr>
              <a:spcBef>
                <a:spcPts val="400"/>
              </a:spcBef>
            </a:pPr>
            <a:r>
              <a:rPr lang="en-US">
                <a:latin typeface="+mj-lt"/>
                <a:cs typeface="Arial" panose="020B0604020202020204" pitchFamily="34" charset="0"/>
              </a:rPr>
              <a:t>Technical support and capability providers </a:t>
            </a:r>
          </a:p>
          <a:p>
            <a:pPr marL="285750" marR="0" lvl="0" indent="-285750">
              <a:buFont typeface="Arial" panose="020B0604020202020204" pitchFamily="34" charset="0"/>
              <a:buChar char="•"/>
            </a:pPr>
            <a:r>
              <a:rPr lang="en-US" sz="1700">
                <a:effectLst/>
                <a:ea typeface="Calibri" panose="020F0502020204030204" pitchFamily="34" charset="0"/>
                <a:cs typeface="Arial" panose="020B0604020202020204" pitchFamily="34" charset="0"/>
              </a:rPr>
              <a:t>Supporting </a:t>
            </a:r>
            <a:r>
              <a:rPr lang="en-US" sz="1700" b="1">
                <a:effectLst/>
                <a:ea typeface="Calibri" panose="020F0502020204030204" pitchFamily="34" charset="0"/>
                <a:cs typeface="Arial" panose="020B0604020202020204" pitchFamily="34" charset="0"/>
              </a:rPr>
              <a:t>national/ regional capacity </a:t>
            </a:r>
            <a:r>
              <a:rPr lang="en-US" sz="1700">
                <a:effectLst/>
                <a:ea typeface="Calibri" panose="020F0502020204030204" pitchFamily="34" charset="0"/>
                <a:cs typeface="Arial" panose="020B0604020202020204" pitchFamily="34" charset="0"/>
              </a:rPr>
              <a:t>in areas such as lab services, supply chain, technology services, digital health, logistics - ensuring alignment with national standards.  </a:t>
            </a:r>
          </a:p>
          <a:p>
            <a:pPr marR="0">
              <a:spcBef>
                <a:spcPts val="400"/>
              </a:spcBef>
            </a:pPr>
            <a:r>
              <a:rPr lang="en-US">
                <a:latin typeface="+mj-lt"/>
                <a:cs typeface="Arial" panose="020B0604020202020204" pitchFamily="34" charset="0"/>
              </a:rPr>
              <a:t>Product developers, manufacturers and suppliers</a:t>
            </a:r>
          </a:p>
          <a:p>
            <a:pPr marL="342900" marR="0" lvl="0" indent="-342900">
              <a:spcAft>
                <a:spcPts val="200"/>
              </a:spcAft>
              <a:buFont typeface="Arial" panose="020B0604020202020204" pitchFamily="34" charset="0"/>
              <a:buChar char="•"/>
            </a:pPr>
            <a:r>
              <a:rPr lang="en-US" sz="1700" b="1">
                <a:effectLst/>
                <a:ea typeface="Calibri" panose="020F0502020204030204" pitchFamily="34" charset="0"/>
                <a:cs typeface="Arial" panose="020B0604020202020204" pitchFamily="34" charset="0"/>
              </a:rPr>
              <a:t>Develop</a:t>
            </a:r>
            <a:r>
              <a:rPr lang="en-US" sz="1700" b="1">
                <a:effectLst/>
                <a:ea typeface="Calibri" panose="020F0502020204030204" pitchFamily="34" charset="0"/>
                <a:cs typeface="Times New Roman" panose="02020603050405020304" pitchFamily="18" charset="0"/>
              </a:rPr>
              <a:t>ing</a:t>
            </a:r>
            <a:r>
              <a:rPr lang="en-US" sz="1700" b="1">
                <a:effectLst/>
                <a:ea typeface="Calibri" panose="020F0502020204030204" pitchFamily="34" charset="0"/>
                <a:cs typeface="Arial" panose="020B0604020202020204" pitchFamily="34" charset="0"/>
              </a:rPr>
              <a:t> new and more effective </a:t>
            </a:r>
            <a:r>
              <a:rPr lang="en-US" sz="1700">
                <a:effectLst/>
                <a:ea typeface="Calibri" panose="020F0502020204030204" pitchFamily="34" charset="0"/>
                <a:cs typeface="Arial" panose="020B0604020202020204" pitchFamily="34" charset="0"/>
              </a:rPr>
              <a:t>diagnostics, drugs, treatment regimens and vaccines, and supporting the </a:t>
            </a:r>
            <a:r>
              <a:rPr lang="en-US" sz="1700" b="1">
                <a:effectLst/>
                <a:ea typeface="Calibri" panose="020F0502020204030204" pitchFamily="34" charset="0"/>
                <a:cs typeface="Arial" panose="020B0604020202020204" pitchFamily="34" charset="0"/>
              </a:rPr>
              <a:t>equitable availability of affordable innovations</a:t>
            </a:r>
            <a:r>
              <a:rPr lang="en-US" sz="1700">
                <a:effectLst/>
                <a:ea typeface="Calibri" panose="020F0502020204030204" pitchFamily="34" charset="0"/>
                <a:cs typeface="Arial" panose="020B0604020202020204" pitchFamily="34" charset="0"/>
              </a:rPr>
              <a:t>. </a:t>
            </a:r>
          </a:p>
          <a:p>
            <a:pPr marL="342900" marR="0" lvl="0" indent="-342900">
              <a:buFont typeface="Arial" panose="020B0604020202020204" pitchFamily="34" charset="0"/>
              <a:buChar char="•"/>
            </a:pPr>
            <a:r>
              <a:rPr lang="en-US" sz="1700" b="1">
                <a:effectLst/>
                <a:ea typeface="Calibri" panose="020F0502020204030204" pitchFamily="34" charset="0"/>
                <a:cs typeface="Arial" panose="020B0604020202020204" pitchFamily="34" charset="0"/>
              </a:rPr>
              <a:t>Engaging the partnership </a:t>
            </a:r>
            <a:r>
              <a:rPr lang="en-US" sz="1700">
                <a:effectLst/>
                <a:ea typeface="Calibri" panose="020F0502020204030204" pitchFamily="34" charset="0"/>
                <a:cs typeface="Arial" panose="020B0604020202020204" pitchFamily="34" charset="0"/>
              </a:rPr>
              <a:t>on relevant product </a:t>
            </a:r>
            <a:r>
              <a:rPr lang="en-US" sz="1700" b="1">
                <a:effectLst/>
                <a:ea typeface="Calibri" panose="020F0502020204030204" pitchFamily="34" charset="0"/>
                <a:cs typeface="Arial" panose="020B0604020202020204" pitchFamily="34" charset="0"/>
              </a:rPr>
              <a:t>pipelines, timelines and pricing</a:t>
            </a:r>
            <a:r>
              <a:rPr lang="en-US" sz="1700">
                <a:effectLst/>
                <a:ea typeface="Calibri" panose="020F0502020204030204" pitchFamily="34" charset="0"/>
                <a:cs typeface="Arial" panose="020B0604020202020204" pitchFamily="34" charset="0"/>
              </a:rPr>
              <a:t>. </a:t>
            </a:r>
          </a:p>
          <a:p>
            <a:pPr>
              <a:spcBef>
                <a:spcPts val="400"/>
              </a:spcBef>
            </a:pPr>
            <a:r>
              <a:rPr lang="en-US">
                <a:latin typeface="+mj-lt"/>
                <a:cs typeface="Arial" panose="020B0604020202020204" pitchFamily="34" charset="0"/>
              </a:rPr>
              <a:t>Private donors</a:t>
            </a:r>
          </a:p>
          <a:p>
            <a:pPr marL="285750" marR="0" lvl="0" indent="-285750">
              <a:spcAft>
                <a:spcPts val="200"/>
              </a:spcAft>
              <a:buFont typeface="Arial" panose="020B0604020202020204" pitchFamily="34" charset="0"/>
              <a:buChar char="•"/>
            </a:pPr>
            <a:r>
              <a:rPr lang="en-US" sz="1700" b="1">
                <a:effectLst/>
                <a:ea typeface="Calibri" panose="020F0502020204030204" pitchFamily="34" charset="0"/>
                <a:cs typeface="Arial" panose="020B0604020202020204" pitchFamily="34" charset="0"/>
              </a:rPr>
              <a:t>Increasing financial/ non-financial contributions </a:t>
            </a:r>
            <a:r>
              <a:rPr lang="en-US" sz="1700">
                <a:effectLst/>
                <a:ea typeface="Calibri" panose="020F0502020204030204" pitchFamily="34" charset="0"/>
                <a:cs typeface="Arial" panose="020B0604020202020204" pitchFamily="34" charset="0"/>
              </a:rPr>
              <a:t>and supporting innovative financing.</a:t>
            </a:r>
          </a:p>
        </p:txBody>
      </p:sp>
      <p:grpSp>
        <p:nvGrpSpPr>
          <p:cNvPr id="38" name="Group 37">
            <a:extLst>
              <a:ext uri="{FF2B5EF4-FFF2-40B4-BE49-F238E27FC236}">
                <a16:creationId xmlns:a16="http://schemas.microsoft.com/office/drawing/2014/main" id="{2DB8A401-EDA4-4D4F-AF37-964C7B5698EA}"/>
              </a:ext>
            </a:extLst>
          </p:cNvPr>
          <p:cNvGrpSpPr/>
          <p:nvPr/>
        </p:nvGrpSpPr>
        <p:grpSpPr>
          <a:xfrm>
            <a:off x="2403745" y="5492944"/>
            <a:ext cx="9418320" cy="1175212"/>
            <a:chOff x="2403745" y="641995"/>
            <a:chExt cx="9418320" cy="1175212"/>
          </a:xfrm>
        </p:grpSpPr>
        <p:cxnSp>
          <p:nvCxnSpPr>
            <p:cNvPr id="39" name="Straight Connector 38">
              <a:extLst>
                <a:ext uri="{FF2B5EF4-FFF2-40B4-BE49-F238E27FC236}">
                  <a16:creationId xmlns:a16="http://schemas.microsoft.com/office/drawing/2014/main" id="{407CB12F-010E-42A6-9E20-0A237F38DB9F}"/>
                </a:ext>
              </a:extLst>
            </p:cNvPr>
            <p:cNvCxnSpPr>
              <a:cxnSpLocks/>
            </p:cNvCxnSpPr>
            <p:nvPr/>
          </p:nvCxnSpPr>
          <p:spPr>
            <a:xfrm>
              <a:off x="2403745" y="699870"/>
              <a:ext cx="9418320" cy="0"/>
            </a:xfrm>
            <a:prstGeom prst="line">
              <a:avLst/>
            </a:prstGeom>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DBA0E3CF-5E8C-41F5-BCE0-1136995AFFBB}"/>
                </a:ext>
              </a:extLst>
            </p:cNvPr>
            <p:cNvSpPr/>
            <p:nvPr/>
          </p:nvSpPr>
          <p:spPr>
            <a:xfrm>
              <a:off x="2403745" y="641995"/>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pPr>
              <a:r>
                <a:rPr lang="en-US" dirty="0">
                  <a:solidFill>
                    <a:schemeClr val="tx1"/>
                  </a:solidFill>
                  <a:latin typeface="Arial Black" panose="020B0A04020102020204" pitchFamily="34" charset="0"/>
                  <a:cs typeface="Arial" panose="020B0604020202020204" pitchFamily="34" charset="0"/>
                </a:rPr>
                <a:t>Resources</a:t>
              </a:r>
              <a:endParaRPr lang="en-US" dirty="0">
                <a:solidFill>
                  <a:schemeClr val="tx1"/>
                </a:solidFill>
                <a:latin typeface="Segoe UI" panose="020B0502040204020203" pitchFamily="34" charset="0"/>
                <a:cs typeface="Segoe UI" panose="020B0502040204020203" pitchFamily="34" charset="0"/>
              </a:endParaRPr>
            </a:p>
            <a:p>
              <a:pPr marL="285750" indent="-285750">
                <a:spcAft>
                  <a:spcPts val="200"/>
                </a:spcAft>
                <a:buFont typeface="Arial" panose="020B0604020202020204" pitchFamily="34" charset="0"/>
                <a:buChar char="•"/>
              </a:pPr>
              <a:r>
                <a:rPr lang="en-US" sz="1200" dirty="0">
                  <a:solidFill>
                    <a:schemeClr val="tx1"/>
                  </a:solidFill>
                  <a:cs typeface="Arial" panose="020B0604020202020204" pitchFamily="34" charset="0"/>
                </a:rPr>
                <a:t>Global Fund Strategy (2023-2028): </a:t>
              </a:r>
              <a:r>
                <a:rPr lang="ar-AE" sz="1200" u="sng" dirty="0">
                  <a:solidFill>
                    <a:schemeClr val="accent2"/>
                  </a:solidFill>
                </a:rPr>
                <a:t> </a:t>
              </a:r>
              <a:r>
                <a:rPr lang="ar-AE" sz="1200" u="sng"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a:t>
              </a:r>
              <a:r>
                <a:rPr lang="en-US" sz="1200" i="0" dirty="0">
                  <a:solidFill>
                    <a:schemeClr val="accent2"/>
                  </a:solidFill>
                  <a:effectLst/>
                </a:rPr>
                <a:t> </a:t>
              </a:r>
              <a:r>
                <a:rPr lang="az-Cyrl-AZ" sz="1200" i="0" u="sng"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n-US" sz="1200" i="0" dirty="0">
                <a:solidFill>
                  <a:srgbClr val="000000"/>
                </a:solidFill>
                <a:effectLst/>
              </a:endParaRPr>
            </a:p>
            <a:p>
              <a:pPr marL="285750" indent="-285750">
                <a:spcAft>
                  <a:spcPts val="200"/>
                </a:spcAft>
                <a:buFont typeface="Arial" panose="020B0604020202020204" pitchFamily="34" charset="0"/>
                <a:buChar char="•"/>
              </a:pPr>
              <a:r>
                <a:rPr lang="en-US" sz="1200" dirty="0">
                  <a:solidFill>
                    <a:srgbClr val="000000"/>
                  </a:solidFill>
                  <a:cs typeface="Arial" panose="020B0604020202020204" pitchFamily="34" charset="0"/>
                </a:rPr>
                <a:t>Executive Summary: </a:t>
              </a:r>
              <a:r>
                <a:rPr lang="en-US" sz="1200" i="0" u="sng"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tx1"/>
                  </a:solidFill>
                  <a:effectLst/>
                </a:rPr>
                <a:t> | </a:t>
              </a:r>
              <a:r>
                <a:rPr lang="en-US" sz="1200" i="0" u="sng"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n-US" sz="1200" i="0" dirty="0">
                  <a:solidFill>
                    <a:schemeClr val="tx1"/>
                  </a:solidFill>
                  <a:effectLst/>
                </a:rPr>
                <a:t> |</a:t>
              </a:r>
              <a:r>
                <a:rPr lang="ja-JP" altLang="en-US" sz="1200" i="0" u="sng">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n-US" sz="1200" i="0" dirty="0">
                  <a:solidFill>
                    <a:schemeClr val="tx1"/>
                  </a:solidFill>
                  <a:effectLst/>
                </a:rPr>
                <a:t>| </a:t>
              </a:r>
              <a:r>
                <a:rPr lang="en-US" sz="1200" i="0" u="sng"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n-US" sz="1200" i="0" u="sng"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n-US" sz="1200" i="0" dirty="0">
                  <a:solidFill>
                    <a:schemeClr val="tx1"/>
                  </a:solidFill>
                  <a:effectLst/>
                </a:rPr>
                <a:t> |</a:t>
              </a:r>
              <a:r>
                <a:rPr lang="ar-AE" sz="1200" b="1" i="0" u="sng"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ar-AE" sz="1200" b="1" i="0" dirty="0">
                  <a:solidFill>
                    <a:schemeClr val="accent2"/>
                  </a:solidFill>
                  <a:effectLst/>
                </a:rPr>
                <a:t> </a:t>
              </a:r>
              <a:r>
                <a:rPr lang="en-US" sz="1200" i="0" dirty="0">
                  <a:solidFill>
                    <a:schemeClr val="accent2"/>
                  </a:solidFill>
                  <a:effectLst/>
                </a:rPr>
                <a:t> </a:t>
              </a:r>
              <a:r>
                <a:rPr lang="en-US" sz="1200" i="0" dirty="0">
                  <a:solidFill>
                    <a:schemeClr val="tx1"/>
                  </a:solidFill>
                  <a:effectLst/>
                </a:rPr>
                <a:t>| </a:t>
              </a:r>
              <a:r>
                <a:rPr lang="ja-JP" altLang="en-US" sz="1200" u="sng">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ja-JP" altLang="en-US" sz="1200" i="0" u="sng">
                  <a:solidFill>
                    <a:schemeClr val="accent2"/>
                  </a:solidFill>
                  <a:effectLst/>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ja-JP" altLang="en-US" sz="1200" i="0">
                  <a:solidFill>
                    <a:schemeClr val="accent2"/>
                  </a:solidFill>
                  <a:effectLst/>
                </a:rPr>
                <a:t> </a:t>
              </a:r>
              <a:endParaRPr lang="en-US" sz="1200" dirty="0">
                <a:solidFill>
                  <a:schemeClr val="accent2"/>
                </a:solidFill>
                <a:cs typeface="Arial" panose="020B0604020202020204" pitchFamily="34" charset="0"/>
              </a:endParaRPr>
            </a:p>
            <a:p>
              <a:pPr marL="285750" indent="-285750">
                <a:spcAft>
                  <a:spcPts val="200"/>
                </a:spcAft>
                <a:buFont typeface="Arial" panose="020B0604020202020204" pitchFamily="34" charset="0"/>
                <a:buChar char="•"/>
              </a:pPr>
              <a:r>
                <a:rPr lang="en-US" sz="1200" dirty="0">
                  <a:solidFill>
                    <a:schemeClr val="tx1"/>
                  </a:solidFill>
                  <a:cs typeface="Arial" panose="020B0604020202020204" pitchFamily="34" charset="0"/>
                </a:rPr>
                <a:t>Strategy Framework: </a:t>
              </a:r>
              <a:r>
                <a:rPr lang="ar-AE" sz="1200" u="sng"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ar-AE" sz="1200" u="sng" dirty="0">
                  <a:solidFill>
                    <a:schemeClr val="accent2"/>
                  </a:solidFill>
                </a:rPr>
                <a:t> </a:t>
              </a:r>
              <a:r>
                <a:rPr lang="en-US" sz="1200" u="sng" dirty="0">
                  <a:solidFill>
                    <a:schemeClr val="accent2"/>
                  </a:solidFill>
                </a:rPr>
                <a:t> </a:t>
              </a:r>
              <a:r>
                <a:rPr lang="en-US" sz="1200" i="0" dirty="0">
                  <a:solidFill>
                    <a:schemeClr val="tx1"/>
                  </a:solidFill>
                  <a:effectLst/>
                </a:rPr>
                <a:t>| </a:t>
              </a:r>
              <a:r>
                <a:rPr lang="en-US" sz="1200" i="0" u="sng"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 </a:t>
              </a:r>
              <a:r>
                <a:rPr lang="en-US" sz="1200" i="0" u="sng"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nl-NL" sz="1200" i="0" u="sng" dirty="0">
                <a:solidFill>
                  <a:schemeClr val="accent2"/>
                </a:solidFill>
                <a:effectLst/>
              </a:endParaRPr>
            </a:p>
            <a:p>
              <a:pPr marL="285750" indent="-285750">
                <a:spcAft>
                  <a:spcPts val="200"/>
                </a:spcAft>
                <a:buFont typeface="Arial" panose="020B0604020202020204" pitchFamily="34" charset="0"/>
                <a:buChar char="•"/>
              </a:pPr>
              <a:r>
                <a:rPr lang="en-US" altLang="en-US" sz="1200" dirty="0">
                  <a:solidFill>
                    <a:srgbClr val="000000"/>
                  </a:solidFill>
                  <a:cs typeface="Arial" panose="020B0604020202020204" pitchFamily="34" charset="0"/>
                </a:rPr>
                <a:t>M&amp;E Framework: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n-US" altLang="en-US" sz="1200" i="0" strike="noStrike" cap="none" normalizeH="0" baseline="0" dirty="0">
                <a:ln>
                  <a:noFill/>
                </a:ln>
                <a:solidFill>
                  <a:srgbClr val="000000"/>
                </a:solidFill>
                <a:effectLst/>
              </a:endParaRPr>
            </a:p>
            <a:p>
              <a:pPr marL="285750" indent="-285750">
                <a:spcAft>
                  <a:spcPts val="2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Contact </a:t>
              </a:r>
              <a:r>
                <a:rPr lang="en-US" sz="1200" u="sng" dirty="0">
                  <a:solidFill>
                    <a:schemeClr val="accent2"/>
                  </a:solidFill>
                  <a:hlinkClick r:id="rId26">
                    <a:extLst>
                      <a:ext uri="{A12FA001-AC4F-418D-AE19-62706E023703}">
                        <ahyp:hlinkClr xmlns:ahyp="http://schemas.microsoft.com/office/drawing/2018/hyperlinkcolor" val="tx"/>
                      </a:ext>
                    </a:extLst>
                  </a:hlinkClick>
                </a:rPr>
                <a:t>privatesector@theglobalfund.org</a:t>
              </a:r>
              <a:r>
                <a:rPr lang="en-US" sz="1200" u="sng" dirty="0">
                  <a:solidFill>
                    <a:schemeClr val="accent2"/>
                  </a:solidFill>
                </a:rPr>
                <a:t>  </a:t>
              </a:r>
              <a:r>
                <a:rPr lang="en-US" sz="1200" dirty="0">
                  <a:solidFill>
                    <a:schemeClr val="tx1"/>
                  </a:solidFill>
                  <a:latin typeface="Arial" panose="020B0604020202020204" pitchFamily="34" charset="0"/>
                  <a:cs typeface="Arial" panose="020B0604020202020204" pitchFamily="34" charset="0"/>
                </a:rPr>
                <a:t>or f</a:t>
              </a:r>
              <a:r>
                <a:rPr lang="en-US" altLang="en-US" sz="1200" dirty="0">
                  <a:solidFill>
                    <a:srgbClr val="000000"/>
                  </a:solidFill>
                  <a:cs typeface="Arial" panose="020B0604020202020204" pitchFamily="34" charset="0"/>
                </a:rPr>
                <a:t>or more information please see: </a:t>
              </a:r>
              <a:r>
                <a:rPr lang="en-US" altLang="en-US" sz="1200" dirty="0">
                  <a:solidFill>
                    <a:schemeClr val="accent2"/>
                  </a:solidFill>
                  <a:cs typeface="Arial" panose="020B0604020202020204" pitchFamily="34" charset="0"/>
                  <a:hlinkClick r:id="rId27">
                    <a:extLst>
                      <a:ext uri="{A12FA001-AC4F-418D-AE19-62706E023703}">
                        <ahyp:hlinkClr xmlns:ahyp="http://schemas.microsoft.com/office/drawing/2018/hyperlinkcolor" val="tx"/>
                      </a:ext>
                    </a:extLst>
                  </a:hlinkClick>
                </a:rPr>
                <a:t>https://www.theglobalfund.org/en/strategy/</a:t>
              </a:r>
              <a:r>
                <a:rPr lang="en-US" altLang="en-US" sz="1200" dirty="0">
                  <a:solidFill>
                    <a:schemeClr val="accent2"/>
                  </a:solidFill>
                  <a:cs typeface="Arial" panose="020B0604020202020204" pitchFamily="34" charset="0"/>
                </a:rPr>
                <a:t> </a:t>
              </a:r>
              <a:endParaRPr kumimoji="0" lang="en-US" altLang="en-US" sz="1200" i="0" strike="noStrike" cap="none" normalizeH="0" baseline="0" dirty="0">
                <a:ln>
                  <a:noFill/>
                </a:ln>
                <a:solidFill>
                  <a:schemeClr val="accent2"/>
                </a:solidFill>
                <a:effectLst/>
                <a:cs typeface="Arial" panose="020B0604020202020204" pitchFamily="34" charset="0"/>
              </a:endParaRPr>
            </a:p>
          </p:txBody>
        </p:sp>
      </p:grpSp>
      <p:grpSp>
        <p:nvGrpSpPr>
          <p:cNvPr id="16" name="Group 15">
            <a:extLst>
              <a:ext uri="{FF2B5EF4-FFF2-40B4-BE49-F238E27FC236}">
                <a16:creationId xmlns:a16="http://schemas.microsoft.com/office/drawing/2014/main" id="{73DD00E6-BF83-4049-BA20-5E2F4116A96B}"/>
              </a:ext>
            </a:extLst>
          </p:cNvPr>
          <p:cNvGrpSpPr/>
          <p:nvPr/>
        </p:nvGrpSpPr>
        <p:grpSpPr>
          <a:xfrm>
            <a:off x="371114" y="1920517"/>
            <a:ext cx="1828800" cy="1896405"/>
            <a:chOff x="371114" y="764233"/>
            <a:chExt cx="1828800" cy="1896405"/>
          </a:xfrm>
        </p:grpSpPr>
        <p:grpSp>
          <p:nvGrpSpPr>
            <p:cNvPr id="17" name="Group 16">
              <a:extLst>
                <a:ext uri="{FF2B5EF4-FFF2-40B4-BE49-F238E27FC236}">
                  <a16:creationId xmlns:a16="http://schemas.microsoft.com/office/drawing/2014/main" id="{590F8643-8460-4D9D-BF3F-0E620FB95428}"/>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7F3D46B3-0501-4264-91D6-9749A45CF99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83E9E0A2-61C7-4249-8230-46698BA7BCB3}"/>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CA1DAC0-5E9D-4906-B495-237BD73617A1}"/>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descr="SDG Metadata Translation Project - SDG Metadata Translation Project">
              <a:extLst>
                <a:ext uri="{FF2B5EF4-FFF2-40B4-BE49-F238E27FC236}">
                  <a16:creationId xmlns:a16="http://schemas.microsoft.com/office/drawing/2014/main" id="{108A5818-EBF5-4257-85E5-5822243B850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772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fld id="{DCCF19E6-0AFE-4CD6-AF5E-0E70B26414FC}" type="slidenum">
              <a:rPr lang="en-US" smtClean="0"/>
              <a:t>19</a:t>
            </a:fld>
            <a:endParaRPr lang="en-U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60000" y="104901"/>
            <a:ext cx="11471638" cy="468000"/>
          </a:xfrm>
        </p:spPr>
        <p:txBody>
          <a:bodyPr>
            <a:noAutofit/>
          </a:bodyPr>
          <a:lstStyle/>
          <a:p>
            <a:r>
              <a:rPr lang="en-US" sz="2800">
                <a:cs typeface="Arial" panose="020B0604020202020204" pitchFamily="34" charset="0"/>
              </a:rPr>
              <a:t>Next Steps: What does the new Strategy mean for Technical Partners?</a:t>
            </a:r>
          </a:p>
        </p:txBody>
      </p:sp>
      <p:sp>
        <p:nvSpPr>
          <p:cNvPr id="25" name="TextBox 24">
            <a:extLst>
              <a:ext uri="{FF2B5EF4-FFF2-40B4-BE49-F238E27FC236}">
                <a16:creationId xmlns:a16="http://schemas.microsoft.com/office/drawing/2014/main" id="{AD7D86F7-40CC-4DB6-8271-DB73556DB9D4}"/>
              </a:ext>
            </a:extLst>
          </p:cNvPr>
          <p:cNvSpPr txBox="1"/>
          <p:nvPr/>
        </p:nvSpPr>
        <p:spPr>
          <a:xfrm>
            <a:off x="360000" y="826161"/>
            <a:ext cx="11678011" cy="707886"/>
          </a:xfrm>
          <a:prstGeom prst="rect">
            <a:avLst/>
          </a:prstGeom>
          <a:solidFill>
            <a:schemeClr val="tx2">
              <a:lumMod val="20000"/>
              <a:lumOff val="80000"/>
            </a:schemeClr>
          </a:solidFill>
          <a:ln>
            <a:noFill/>
          </a:ln>
          <a:effectLst/>
        </p:spPr>
        <p:txBody>
          <a:bodyPr wrap="square">
            <a:spAutoFit/>
          </a:bodyPr>
          <a:lstStyle>
            <a:defPPr>
              <a:defRPr lang="en-US"/>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r>
              <a:rPr lang="en-US"/>
              <a:t>Technical Partners play an important role in delivering the priorities of the Global Fund partnership’s new Strategy</a:t>
            </a:r>
          </a:p>
        </p:txBody>
      </p:sp>
      <p:sp>
        <p:nvSpPr>
          <p:cNvPr id="28" name="TextBox 27">
            <a:extLst>
              <a:ext uri="{FF2B5EF4-FFF2-40B4-BE49-F238E27FC236}">
                <a16:creationId xmlns:a16="http://schemas.microsoft.com/office/drawing/2014/main" id="{37252EC0-B65C-4A60-91EA-A131D2BAFF88}"/>
              </a:ext>
            </a:extLst>
          </p:cNvPr>
          <p:cNvSpPr txBox="1"/>
          <p:nvPr/>
        </p:nvSpPr>
        <p:spPr>
          <a:xfrm>
            <a:off x="2347237" y="1492140"/>
            <a:ext cx="9778682" cy="4196020"/>
          </a:xfrm>
          <a:prstGeom prst="rect">
            <a:avLst/>
          </a:prstGeom>
          <a:noFill/>
        </p:spPr>
        <p:txBody>
          <a:bodyPr wrap="square">
            <a:spAutoFit/>
          </a:bodyPr>
          <a:lstStyle/>
          <a:p>
            <a:pPr marL="285750" marR="0" lvl="0" indent="-285750">
              <a:spcBef>
                <a:spcPts val="0"/>
              </a:spcBef>
              <a:spcAft>
                <a:spcPts val="100"/>
              </a:spcAft>
              <a:buFont typeface="Arial" panose="020B0604020202020204" pitchFamily="34" charset="0"/>
              <a:buChar char="•"/>
            </a:pPr>
            <a:r>
              <a:rPr lang="en-US" sz="1750" b="1">
                <a:solidFill>
                  <a:srgbClr val="000000"/>
                </a:solidFill>
                <a:latin typeface="Arial" panose="020B0604020202020204" pitchFamily="34" charset="0"/>
                <a:cs typeface="Arial" panose="020B0604020202020204" pitchFamily="34" charset="0"/>
              </a:rPr>
              <a:t>Developing new and timely revisions of normative and prioritization guidance </a:t>
            </a:r>
            <a:r>
              <a:rPr lang="en-US" sz="1750">
                <a:solidFill>
                  <a:srgbClr val="000000"/>
                </a:solidFill>
                <a:latin typeface="Arial" panose="020B0604020202020204" pitchFamily="34" charset="0"/>
                <a:cs typeface="Arial" panose="020B0604020202020204" pitchFamily="34" charset="0"/>
              </a:rPr>
              <a:t>based on the latest available evidence </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to guide more effective programming</a:t>
            </a:r>
            <a:r>
              <a:rPr lang="en-US" sz="175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75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spcBef>
                <a:spcPts val="0"/>
              </a:spcBef>
              <a:spcAft>
                <a:spcPts val="100"/>
              </a:spcAft>
              <a:buFont typeface="Arial" panose="020B0604020202020204" pitchFamily="34" charset="0"/>
              <a:buChar char="•"/>
            </a:pPr>
            <a:r>
              <a:rPr lang="en-US" sz="1750" b="1">
                <a:effectLst/>
                <a:latin typeface="Arial" panose="020B0604020202020204" pitchFamily="34" charset="0"/>
                <a:ea typeface="Calibri" panose="020F0502020204030204" pitchFamily="34" charset="0"/>
                <a:cs typeface="Arial" panose="020B0604020202020204" pitchFamily="34" charset="0"/>
              </a:rPr>
              <a:t>Support</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ing</a:t>
            </a:r>
            <a:r>
              <a:rPr lang="en-US" sz="1750" b="1">
                <a:effectLst/>
                <a:latin typeface="Arial" panose="020B0604020202020204" pitchFamily="34" charset="0"/>
                <a:ea typeface="Calibri" panose="020F0502020204030204" pitchFamily="34" charset="0"/>
                <a:cs typeface="Arial" panose="020B0604020202020204" pitchFamily="34" charset="0"/>
              </a:rPr>
              <a:t> translation of </a:t>
            </a:r>
            <a:r>
              <a:rPr lang="en-US" sz="1750" b="1">
                <a:latin typeface="Arial" panose="020B0604020202020204" pitchFamily="34" charset="0"/>
                <a:ea typeface="Calibri" panose="020F0502020204030204" pitchFamily="34" charset="0"/>
                <a:cs typeface="Arial" panose="020B0604020202020204" pitchFamily="34" charset="0"/>
              </a:rPr>
              <a:t>technical guidelines into effective implementation at country-level</a:t>
            </a:r>
            <a:r>
              <a:rPr lang="en-US" sz="1750">
                <a:latin typeface="Arial" panose="020B0604020202020204" pitchFamily="34" charset="0"/>
                <a:ea typeface="Calibri" panose="020F0502020204030204" pitchFamily="34" charset="0"/>
                <a:cs typeface="Arial" panose="020B0604020202020204" pitchFamily="34" charset="0"/>
              </a:rPr>
              <a:t>, </a:t>
            </a:r>
            <a:r>
              <a:rPr lang="en-US" sz="1750">
                <a:effectLst/>
                <a:latin typeface="Arial" panose="020B0604020202020204" pitchFamily="34" charset="0"/>
                <a:ea typeface="Calibri" panose="020F0502020204030204" pitchFamily="34" charset="0"/>
              </a:rPr>
              <a:t>by developing effective tools that can be tailored to country context and linked to measurable outcomes </a:t>
            </a:r>
            <a:endParaRPr lang="en-US" sz="175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spcBef>
                <a:spcPts val="0"/>
              </a:spcBef>
              <a:spcAft>
                <a:spcPts val="100"/>
              </a:spcAft>
              <a:buFont typeface="Arial" panose="020B0604020202020204" pitchFamily="34" charset="0"/>
              <a:buChar char="•"/>
            </a:pP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Strengthening technical support and capacity building</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 based on a country-led description of needs</a:t>
            </a:r>
            <a:r>
              <a:rPr lang="en-US" sz="1750">
                <a:effectLst/>
                <a:latin typeface="Arial" panose="020B0604020202020204" pitchFamily="34" charset="0"/>
                <a:ea typeface="Calibri" panose="020F0502020204030204" pitchFamily="34" charset="0"/>
                <a:cs typeface="Arial" panose="020B0604020202020204" pitchFamily="34" charset="0"/>
              </a:rPr>
              <a:t> and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strengthen quality standards </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for support.</a:t>
            </a:r>
            <a:endParaRPr lang="en-US" sz="175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spcBef>
                <a:spcPts val="0"/>
              </a:spcBef>
              <a:spcAft>
                <a:spcPts val="100"/>
              </a:spcAft>
              <a:buFont typeface="Arial" panose="020B0604020202020204" pitchFamily="34" charset="0"/>
              <a:buChar char="•"/>
            </a:pPr>
            <a:r>
              <a:rPr lang="en-US" sz="1750" b="1">
                <a:effectLst/>
                <a:latin typeface="Arial" panose="020B0604020202020204" pitchFamily="34" charset="0"/>
                <a:ea typeface="Times New Roman" panose="02020603050405020304" pitchFamily="18" charset="0"/>
                <a:cs typeface="Arial" panose="020B0604020202020204" pitchFamily="34" charset="0"/>
              </a:rPr>
              <a:t>S</a:t>
            </a:r>
            <a:r>
              <a:rPr lang="en-US" sz="1750" b="1">
                <a:effectLst/>
                <a:latin typeface="Arial" panose="020B0604020202020204" pitchFamily="34" charset="0"/>
                <a:ea typeface="Calibri" panose="020F0502020204030204" pitchFamily="34" charset="0"/>
                <a:cs typeface="Arial" panose="020B0604020202020204" pitchFamily="34" charset="0"/>
              </a:rPr>
              <a:t>upport</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ing</a:t>
            </a:r>
            <a:r>
              <a:rPr lang="en-US" sz="1750" b="1">
                <a:effectLst/>
                <a:latin typeface="Arial" panose="020B0604020202020204" pitchFamily="34" charset="0"/>
                <a:ea typeface="Calibri" panose="020F0502020204030204" pitchFamily="34" charset="0"/>
                <a:cs typeface="Arial" panose="020B0604020202020204" pitchFamily="34" charset="0"/>
              </a:rPr>
              <a:t> the generation and communication of updates on operational research, evidence and best practices </a:t>
            </a:r>
            <a:r>
              <a:rPr lang="en-US" sz="1750">
                <a:effectLst/>
                <a:latin typeface="Arial" panose="020B0604020202020204" pitchFamily="34" charset="0"/>
                <a:ea typeface="Calibri" panose="020F0502020204030204" pitchFamily="34" charset="0"/>
                <a:cs typeface="Arial" panose="020B0604020202020204" pitchFamily="34" charset="0"/>
              </a:rPr>
              <a:t>to accelerate the Strategy’s delivery, and s</a:t>
            </a:r>
            <a:r>
              <a:rPr lang="en-US" sz="1750">
                <a:effectLst/>
                <a:latin typeface="Arial" panose="020B0604020202020204" pitchFamily="34" charset="0"/>
                <a:ea typeface="Times New Roman" panose="02020603050405020304" pitchFamily="18" charset="0"/>
                <a:cs typeface="Arial" panose="020B0604020202020204" pitchFamily="34" charset="0"/>
              </a:rPr>
              <a:t>upport country readiness for introduction of innovations. </a:t>
            </a:r>
            <a:endParaRPr lang="en-US" sz="175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spcBef>
                <a:spcPts val="0"/>
              </a:spcBef>
              <a:spcAft>
                <a:spcPts val="100"/>
              </a:spcAft>
              <a:buFont typeface="Arial" panose="020B0604020202020204" pitchFamily="34" charset="0"/>
              <a:buChar char="•"/>
            </a:pPr>
            <a:r>
              <a:rPr lang="en-US" sz="1750" b="1">
                <a:effectLst/>
                <a:latin typeface="Arial" panose="020B0604020202020204" pitchFamily="34" charset="0"/>
                <a:ea typeface="Calibri" panose="020F0502020204030204" pitchFamily="34" charset="0"/>
              </a:rPr>
              <a:t>S</a:t>
            </a:r>
            <a:r>
              <a:rPr lang="en-US" sz="1750" b="1">
                <a:solidFill>
                  <a:srgbClr val="000000"/>
                </a:solidFill>
                <a:effectLst/>
                <a:latin typeface="Arial" panose="020B0604020202020204" pitchFamily="34" charset="0"/>
                <a:ea typeface="Yu Mincho" panose="02020400000000000000" pitchFamily="18" charset="-128"/>
              </a:rPr>
              <a:t>upport</a:t>
            </a:r>
            <a:r>
              <a:rPr lang="en-US" sz="1750" b="1">
                <a:solidFill>
                  <a:srgbClr val="000000"/>
                </a:solidFill>
                <a:effectLst/>
                <a:latin typeface="Arial" panose="020B0604020202020204" pitchFamily="34" charset="0"/>
                <a:ea typeface="Calibri" panose="020F0502020204030204" pitchFamily="34" charset="0"/>
              </a:rPr>
              <a:t>ing</a:t>
            </a:r>
            <a:r>
              <a:rPr lang="en-US" sz="1750" b="1">
                <a:solidFill>
                  <a:srgbClr val="000000"/>
                </a:solidFill>
                <a:effectLst/>
                <a:latin typeface="Arial" panose="020B0604020202020204" pitchFamily="34" charset="0"/>
                <a:ea typeface="Yu Mincho" panose="02020400000000000000" pitchFamily="18" charset="-128"/>
              </a:rPr>
              <a:t> countries in strengthening national data systems and effective use of data for decision making at all levels</a:t>
            </a:r>
            <a:r>
              <a:rPr lang="en-US" sz="175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750">
              <a:latin typeface="Arial" panose="020B0604020202020204" pitchFamily="34" charset="0"/>
              <a:ea typeface="Times New Roman" panose="02020603050405020304" pitchFamily="18" charset="0"/>
              <a:cs typeface="Arial" panose="020B0604020202020204" pitchFamily="34" charset="0"/>
            </a:endParaRPr>
          </a:p>
          <a:p>
            <a:pPr marL="285750" marR="0" lvl="0" indent="-285750">
              <a:spcBef>
                <a:spcPts val="0"/>
              </a:spcBef>
              <a:spcAft>
                <a:spcPts val="100"/>
              </a:spcAft>
              <a:buFont typeface="Arial" panose="020B0604020202020204" pitchFamily="34" charset="0"/>
              <a:buChar char="•"/>
            </a:pP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Supporting effective partnerships</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 between government and non-public sector actors and contributing to the Global Fund partnership’s </a:t>
            </a:r>
            <a:r>
              <a:rPr lang="en-US" sz="1750" b="1">
                <a:solidFill>
                  <a:srgbClr val="000000"/>
                </a:solidFill>
                <a:effectLst/>
                <a:latin typeface="Arial" panose="020B0604020202020204" pitchFamily="34" charset="0"/>
                <a:ea typeface="Calibri" panose="020F0502020204030204" pitchFamily="34" charset="0"/>
                <a:cs typeface="Arial" panose="020B0604020202020204" pitchFamily="34" charset="0"/>
              </a:rPr>
              <a:t>diplomatic voice in challenging harmful laws, policies and practices</a:t>
            </a:r>
            <a:r>
              <a:rPr lang="en-US" sz="175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750">
              <a:effectLst/>
              <a:latin typeface="Arial" panose="020B0604020202020204" pitchFamily="34" charset="0"/>
              <a:ea typeface="Calibri" panose="020F050202020403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F55EC440-C8F5-40B1-9A18-B821E8A52DE0}"/>
              </a:ext>
            </a:extLst>
          </p:cNvPr>
          <p:cNvGrpSpPr/>
          <p:nvPr/>
        </p:nvGrpSpPr>
        <p:grpSpPr>
          <a:xfrm>
            <a:off x="2413318" y="5623268"/>
            <a:ext cx="9418320" cy="1175212"/>
            <a:chOff x="2413318" y="759619"/>
            <a:chExt cx="9418320" cy="1175212"/>
          </a:xfrm>
        </p:grpSpPr>
        <p:cxnSp>
          <p:nvCxnSpPr>
            <p:cNvPr id="38" name="Straight Connector 37">
              <a:extLst>
                <a:ext uri="{FF2B5EF4-FFF2-40B4-BE49-F238E27FC236}">
                  <a16:creationId xmlns:a16="http://schemas.microsoft.com/office/drawing/2014/main" id="{49046081-608B-4685-B17B-B754523A41E4}"/>
                </a:ext>
              </a:extLst>
            </p:cNvPr>
            <p:cNvCxnSpPr>
              <a:cxnSpLocks/>
            </p:cNvCxnSpPr>
            <p:nvPr/>
          </p:nvCxnSpPr>
          <p:spPr>
            <a:xfrm>
              <a:off x="2413318" y="779825"/>
              <a:ext cx="9418320" cy="0"/>
            </a:xfrm>
            <a:prstGeom prst="line">
              <a:avLst/>
            </a:prstGeom>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4BC7A953-26C5-403A-AEDB-03424FD13B9D}"/>
                </a:ext>
              </a:extLst>
            </p:cNvPr>
            <p:cNvSpPr/>
            <p:nvPr/>
          </p:nvSpPr>
          <p:spPr>
            <a:xfrm>
              <a:off x="2413318" y="759619"/>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pPr>
              <a:r>
                <a:rPr lang="en-US" sz="1600" dirty="0">
                  <a:solidFill>
                    <a:schemeClr val="tx1"/>
                  </a:solidFill>
                  <a:latin typeface="Arial Black" panose="020B0A04020102020204" pitchFamily="34" charset="0"/>
                  <a:cs typeface="Arial" panose="020B0604020202020204" pitchFamily="34" charset="0"/>
                </a:rPr>
                <a:t>Resources</a:t>
              </a:r>
              <a:endParaRPr lang="en-US"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200" dirty="0">
                  <a:solidFill>
                    <a:schemeClr val="tx1"/>
                  </a:solidFill>
                  <a:cs typeface="Arial" panose="020B0604020202020204" pitchFamily="34" charset="0"/>
                </a:rPr>
                <a:t>Global Fund Strategy (2023-2028): </a:t>
              </a:r>
              <a:r>
                <a:rPr lang="ar-AE" sz="1200" u="sng" dirty="0">
                  <a:solidFill>
                    <a:schemeClr val="accent2"/>
                  </a:solidFill>
                </a:rPr>
                <a:t> </a:t>
              </a:r>
              <a:r>
                <a:rPr lang="ar-AE" sz="1200" u="sng"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accent2"/>
                  </a:solidFill>
                  <a:effectLst/>
                </a:rPr>
                <a:t> </a:t>
              </a:r>
              <a:r>
                <a:rPr lang="en-US" sz="1200" i="0" dirty="0">
                  <a:solidFill>
                    <a:schemeClr val="tx1"/>
                  </a:solidFill>
                  <a:effectLst/>
                </a:rPr>
                <a:t>|</a:t>
              </a:r>
              <a:r>
                <a:rPr lang="en-US" sz="1200" i="0" dirty="0">
                  <a:solidFill>
                    <a:schemeClr val="accent2"/>
                  </a:solidFill>
                  <a:effectLst/>
                </a:rPr>
                <a:t> </a:t>
              </a:r>
              <a:r>
                <a:rPr lang="en-US" sz="1200" i="0" u="sng"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a:t>
              </a:r>
              <a:r>
                <a:rPr lang="en-US" sz="1200" i="0" dirty="0">
                  <a:solidFill>
                    <a:schemeClr val="accent2"/>
                  </a:solidFill>
                  <a:effectLst/>
                </a:rPr>
                <a:t> </a:t>
              </a:r>
              <a:r>
                <a:rPr lang="az-Cyrl-AZ" sz="1200" i="0" u="sng"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n-US" sz="1200" i="0" dirty="0">
                <a:solidFill>
                  <a:srgbClr val="000000"/>
                </a:solidFill>
                <a:effectLst/>
              </a:endParaRPr>
            </a:p>
            <a:p>
              <a:pPr marL="285750" indent="-285750">
                <a:buFont typeface="Arial" panose="020B0604020202020204" pitchFamily="34" charset="0"/>
                <a:buChar char="•"/>
              </a:pPr>
              <a:r>
                <a:rPr lang="en-US" sz="1200" dirty="0">
                  <a:solidFill>
                    <a:srgbClr val="000000"/>
                  </a:solidFill>
                  <a:cs typeface="Arial" panose="020B0604020202020204" pitchFamily="34" charset="0"/>
                </a:rPr>
                <a:t>Executive Summary: </a:t>
              </a:r>
              <a:r>
                <a:rPr lang="en-US" sz="1200" i="0" u="sng"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n-US" sz="1200" i="0" dirty="0">
                  <a:solidFill>
                    <a:schemeClr val="tx1"/>
                  </a:solidFill>
                  <a:effectLst/>
                </a:rPr>
                <a:t> | </a:t>
              </a:r>
              <a:r>
                <a:rPr lang="en-US" sz="1200" i="0" u="sng"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n-US" sz="1200" i="0" dirty="0">
                  <a:solidFill>
                    <a:schemeClr val="tx1"/>
                  </a:solidFill>
                  <a:effectLst/>
                </a:rPr>
                <a:t> |</a:t>
              </a:r>
              <a:r>
                <a:rPr lang="ja-JP" altLang="en-US" sz="1200" i="0" u="sng">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n-US" sz="1200" i="0" dirty="0">
                  <a:solidFill>
                    <a:schemeClr val="tx1"/>
                  </a:solidFill>
                  <a:effectLst/>
                </a:rPr>
                <a:t>| </a:t>
              </a:r>
              <a:r>
                <a:rPr lang="en-US" sz="1200" i="0" u="sng"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n-US" sz="1200" i="0" u="sng" dirty="0">
                  <a:solidFill>
                    <a:schemeClr val="accent2"/>
                  </a:solidFill>
                  <a:effectLst/>
                </a:rPr>
                <a:t> </a:t>
              </a:r>
              <a:r>
                <a:rPr lang="en-US" sz="1200" i="0" dirty="0">
                  <a:solidFill>
                    <a:schemeClr val="tx1"/>
                  </a:solidFill>
                  <a:effectLst/>
                </a:rPr>
                <a:t>| </a:t>
              </a:r>
              <a:r>
                <a:rPr lang="en-US" sz="1200" i="0" u="sng"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n-US" sz="1200" i="0" dirty="0">
                  <a:solidFill>
                    <a:schemeClr val="tx1"/>
                  </a:solidFill>
                  <a:effectLst/>
                </a:rPr>
                <a:t> |</a:t>
              </a:r>
              <a:r>
                <a:rPr lang="ar-AE" sz="1200" b="1" i="0" u="sng"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ar-AE" sz="1200" b="1" i="0" dirty="0">
                  <a:solidFill>
                    <a:schemeClr val="accent2"/>
                  </a:solidFill>
                  <a:effectLst/>
                </a:rPr>
                <a:t> </a:t>
              </a:r>
              <a:r>
                <a:rPr lang="en-US" sz="1200" i="0" dirty="0">
                  <a:solidFill>
                    <a:schemeClr val="accent2"/>
                  </a:solidFill>
                  <a:effectLst/>
                </a:rPr>
                <a:t> </a:t>
              </a:r>
              <a:r>
                <a:rPr lang="en-US" sz="1200" i="0" dirty="0">
                  <a:solidFill>
                    <a:schemeClr val="tx1"/>
                  </a:solidFill>
                  <a:effectLst/>
                </a:rPr>
                <a:t>| </a:t>
              </a:r>
              <a:r>
                <a:rPr lang="ja-JP" altLang="en-US" sz="1200">
                  <a:solidFill>
                    <a:schemeClr val="accent2"/>
                  </a:solidFill>
                  <a:cs typeface="Arial" panose="020B0604020202020204" pitchFamily="34" charset="0"/>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ja-JP" altLang="en-US" sz="1200" i="0" u="sng">
                  <a:solidFill>
                    <a:schemeClr val="accent2"/>
                  </a:solidFill>
                  <a:effectLst/>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ja-JP" altLang="en-US" sz="1200" i="0">
                  <a:solidFill>
                    <a:schemeClr val="accent2"/>
                  </a:solidFill>
                  <a:effectLst/>
                </a:rPr>
                <a:t> </a:t>
              </a:r>
              <a:endParaRPr lang="en-US" sz="1200" dirty="0">
                <a:solidFill>
                  <a:schemeClr val="accent2"/>
                </a:solidFill>
                <a:cs typeface="Arial" panose="020B0604020202020204" pitchFamily="34" charset="0"/>
              </a:endParaRPr>
            </a:p>
            <a:p>
              <a:pPr marL="285750" indent="-285750">
                <a:buFont typeface="Arial" panose="020B0604020202020204" pitchFamily="34" charset="0"/>
                <a:buChar char="•"/>
              </a:pPr>
              <a:r>
                <a:rPr lang="en-US" sz="1200" dirty="0">
                  <a:solidFill>
                    <a:schemeClr val="tx1"/>
                  </a:solidFill>
                  <a:cs typeface="Arial" panose="020B0604020202020204" pitchFamily="34" charset="0"/>
                </a:rPr>
                <a:t>Strategy Framework: </a:t>
              </a:r>
              <a:r>
                <a:rPr lang="ar-AE" sz="1200" u="sng"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ar-AE" sz="1200" u="sng" dirty="0">
                  <a:solidFill>
                    <a:schemeClr val="accent2"/>
                  </a:solidFill>
                </a:rPr>
                <a:t> </a:t>
              </a:r>
              <a:r>
                <a:rPr lang="en-US" sz="1200" u="sng" dirty="0">
                  <a:solidFill>
                    <a:schemeClr val="accent2"/>
                  </a:solidFill>
                </a:rPr>
                <a:t> </a:t>
              </a:r>
              <a:r>
                <a:rPr lang="en-US" sz="1200" i="0" dirty="0">
                  <a:solidFill>
                    <a:schemeClr val="tx1"/>
                  </a:solidFill>
                  <a:effectLst/>
                </a:rPr>
                <a:t>| </a:t>
              </a:r>
              <a:r>
                <a:rPr lang="en-US" sz="1200" i="0" u="sng"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n-US" sz="1200" i="0" dirty="0">
                  <a:solidFill>
                    <a:schemeClr val="tx1"/>
                  </a:solidFill>
                  <a:effectLst/>
                </a:rPr>
                <a:t> | </a:t>
              </a:r>
              <a:r>
                <a:rPr lang="en-US" sz="1200" i="0" u="sng"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n-US" sz="1200" i="0" dirty="0">
                  <a:solidFill>
                    <a:schemeClr val="accent2"/>
                  </a:solidFill>
                  <a:effectLst/>
                </a:rPr>
                <a:t> | </a:t>
              </a:r>
              <a:r>
                <a:rPr lang="en-US" sz="1200" i="0" u="sng"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n-US" sz="1200" i="0" dirty="0">
                  <a:solidFill>
                    <a:schemeClr val="tx1"/>
                  </a:solidFill>
                  <a:effectLst/>
                </a:rPr>
                <a:t> | </a:t>
              </a:r>
              <a:r>
                <a:rPr lang="en-US" sz="1200" i="0" u="sng"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n-US" sz="1200" i="0" dirty="0">
                  <a:solidFill>
                    <a:schemeClr val="tx1"/>
                  </a:solidFill>
                  <a:effectLst/>
                </a:rPr>
                <a:t> | </a:t>
              </a:r>
              <a:r>
                <a:rPr lang="az-Cyrl-AZ" sz="1200" i="0" u="sng"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nl-NL" sz="1200" i="0" u="sng" dirty="0">
                <a:solidFill>
                  <a:schemeClr val="accent2"/>
                </a:solidFill>
                <a:effectLst/>
              </a:endParaRPr>
            </a:p>
            <a:p>
              <a:pPr marL="285750" indent="-285750">
                <a:buFont typeface="Arial" panose="020B0604020202020204" pitchFamily="34" charset="0"/>
                <a:buChar char="•"/>
              </a:pPr>
              <a:r>
                <a:rPr lang="en-US" altLang="en-US" sz="1200" dirty="0">
                  <a:solidFill>
                    <a:srgbClr val="000000"/>
                  </a:solidFill>
                  <a:cs typeface="Arial" panose="020B0604020202020204" pitchFamily="34" charset="0"/>
                </a:rPr>
                <a:t>M&amp;E Framework: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n-US" altLang="en-US" sz="1200" i="0" strike="noStrike" cap="none" normalizeH="0" baseline="0" dirty="0">
                <a:ln>
                  <a:noFill/>
                </a:ln>
                <a:solidFill>
                  <a:srgbClr val="000000"/>
                </a:solidFill>
                <a:effectLst/>
              </a:endParaRPr>
            </a:p>
            <a:p>
              <a:pPr marL="285750" indent="-285750">
                <a:buFont typeface="Arial" panose="020B0604020202020204" pitchFamily="34" charset="0"/>
                <a:buChar char="•"/>
              </a:pPr>
              <a:r>
                <a:rPr lang="en-US" altLang="en-US" sz="1200" dirty="0">
                  <a:solidFill>
                    <a:srgbClr val="000000"/>
                  </a:solidFill>
                  <a:cs typeface="Arial" panose="020B0604020202020204" pitchFamily="34" charset="0"/>
                </a:rPr>
                <a:t>For more information please see: </a:t>
              </a:r>
              <a:r>
                <a:rPr lang="en-US" altLang="en-US" sz="1200" dirty="0">
                  <a:solidFill>
                    <a:schemeClr val="accent2"/>
                  </a:solidFill>
                  <a:cs typeface="Arial" panose="020B0604020202020204" pitchFamily="34" charset="0"/>
                  <a:hlinkClick r:id="rId26">
                    <a:extLst>
                      <a:ext uri="{A12FA001-AC4F-418D-AE19-62706E023703}">
                        <ahyp:hlinkClr xmlns:ahyp="http://schemas.microsoft.com/office/drawing/2018/hyperlinkcolor" val="tx"/>
                      </a:ext>
                    </a:extLst>
                  </a:hlinkClick>
                </a:rPr>
                <a:t>https://www.theglobalfund.org/en/strategy/</a:t>
              </a:r>
              <a:r>
                <a:rPr lang="en-US" altLang="en-US" sz="1200" dirty="0">
                  <a:solidFill>
                    <a:schemeClr val="accent2"/>
                  </a:solidFill>
                  <a:cs typeface="Arial" panose="020B0604020202020204" pitchFamily="34" charset="0"/>
                </a:rPr>
                <a:t> </a:t>
              </a:r>
              <a:endParaRPr kumimoji="0" lang="en-US" altLang="en-US" sz="1200" i="0" strike="noStrike" cap="none" normalizeH="0" baseline="0" dirty="0">
                <a:ln>
                  <a:noFill/>
                </a:ln>
                <a:solidFill>
                  <a:schemeClr val="accent2"/>
                </a:solidFill>
                <a:effectLst/>
                <a:cs typeface="Arial" panose="020B0604020202020204" pitchFamily="34" charset="0"/>
              </a:endParaRPr>
            </a:p>
          </p:txBody>
        </p:sp>
      </p:grpSp>
      <p:grpSp>
        <p:nvGrpSpPr>
          <p:cNvPr id="16" name="Group 15">
            <a:extLst>
              <a:ext uri="{FF2B5EF4-FFF2-40B4-BE49-F238E27FC236}">
                <a16:creationId xmlns:a16="http://schemas.microsoft.com/office/drawing/2014/main" id="{88735937-574F-4A5D-A399-656F17B59C87}"/>
              </a:ext>
            </a:extLst>
          </p:cNvPr>
          <p:cNvGrpSpPr/>
          <p:nvPr/>
        </p:nvGrpSpPr>
        <p:grpSpPr>
          <a:xfrm>
            <a:off x="371114" y="1730017"/>
            <a:ext cx="1828800" cy="1896405"/>
            <a:chOff x="371114" y="764233"/>
            <a:chExt cx="1828800" cy="1896405"/>
          </a:xfrm>
        </p:grpSpPr>
        <p:grpSp>
          <p:nvGrpSpPr>
            <p:cNvPr id="17" name="Group 16">
              <a:extLst>
                <a:ext uri="{FF2B5EF4-FFF2-40B4-BE49-F238E27FC236}">
                  <a16:creationId xmlns:a16="http://schemas.microsoft.com/office/drawing/2014/main" id="{26A153B6-401D-4A75-BDB1-CFFE2818F3D6}"/>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AAA41DDC-B2C5-48B4-B510-A57F04D6490E}"/>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7423BE5F-7C98-4FA5-8652-C29A0D4DAE83}"/>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9B4DB6-2227-4252-9C52-4733F45D6FE3}"/>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descr="SDG Metadata Translation Project - SDG Metadata Translation Project">
              <a:extLst>
                <a:ext uri="{FF2B5EF4-FFF2-40B4-BE49-F238E27FC236}">
                  <a16:creationId xmlns:a16="http://schemas.microsoft.com/office/drawing/2014/main" id="{BA478FAE-1DD6-4E08-8668-0B1FCA3A384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506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61B101-1404-4C56-A82E-AF8B651B01CC}"/>
              </a:ext>
            </a:extLst>
          </p:cNvPr>
          <p:cNvSpPr>
            <a:spLocks noGrp="1"/>
          </p:cNvSpPr>
          <p:nvPr>
            <p:ph type="sldNum" sz="quarter" idx="12"/>
          </p:nvPr>
        </p:nvSpPr>
        <p:spPr/>
        <p:txBody>
          <a:bodyPr/>
          <a:lstStyle/>
          <a:p>
            <a:fld id="{9E2BE927-25C7-4379-86F1-C17ED9D2A7F2}" type="slidenum">
              <a:rPr lang="en-US" smtClean="0"/>
              <a:pPr/>
              <a:t>2</a:t>
            </a:fld>
            <a:endParaRPr lang="en-US"/>
          </a:p>
        </p:txBody>
      </p:sp>
      <p:sp>
        <p:nvSpPr>
          <p:cNvPr id="3" name="Title 2">
            <a:extLst>
              <a:ext uri="{FF2B5EF4-FFF2-40B4-BE49-F238E27FC236}">
                <a16:creationId xmlns:a16="http://schemas.microsoft.com/office/drawing/2014/main" id="{384F4B86-3619-4FD8-A5C7-9DF9C92638FC}"/>
              </a:ext>
            </a:extLst>
          </p:cNvPr>
          <p:cNvSpPr>
            <a:spLocks noGrp="1"/>
          </p:cNvSpPr>
          <p:nvPr>
            <p:ph type="title"/>
          </p:nvPr>
        </p:nvSpPr>
        <p:spPr/>
        <p:txBody>
          <a:bodyPr/>
          <a:lstStyle/>
          <a:p>
            <a:r>
              <a:rPr lang="en-US"/>
              <a:t>Background</a:t>
            </a:r>
          </a:p>
        </p:txBody>
      </p:sp>
      <p:sp>
        <p:nvSpPr>
          <p:cNvPr id="8" name="Text Placeholder 12">
            <a:extLst>
              <a:ext uri="{FF2B5EF4-FFF2-40B4-BE49-F238E27FC236}">
                <a16:creationId xmlns:a16="http://schemas.microsoft.com/office/drawing/2014/main" id="{AB058158-36F1-40A5-9C5F-8BB7A98655BC}"/>
              </a:ext>
            </a:extLst>
          </p:cNvPr>
          <p:cNvSpPr txBox="1">
            <a:spLocks/>
          </p:cNvSpPr>
          <p:nvPr/>
        </p:nvSpPr>
        <p:spPr>
          <a:xfrm>
            <a:off x="4256000" y="1600612"/>
            <a:ext cx="3678237" cy="877888"/>
          </a:xfrm>
          <a:prstGeom prst="rect">
            <a:avLst/>
          </a:prstGeom>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spcBef>
                <a:spcPts val="0"/>
              </a:spcBef>
              <a:buNone/>
            </a:pPr>
            <a:endParaRPr lang="en-US" sz="2400"/>
          </a:p>
        </p:txBody>
      </p:sp>
      <p:sp>
        <p:nvSpPr>
          <p:cNvPr id="22" name="Rectangle 21">
            <a:extLst>
              <a:ext uri="{FF2B5EF4-FFF2-40B4-BE49-F238E27FC236}">
                <a16:creationId xmlns:a16="http://schemas.microsoft.com/office/drawing/2014/main" id="{084886BB-EA45-41C0-849B-C75A1F625B6D}"/>
              </a:ext>
            </a:extLst>
          </p:cNvPr>
          <p:cNvSpPr/>
          <p:nvPr/>
        </p:nvSpPr>
        <p:spPr>
          <a:xfrm>
            <a:off x="285750" y="1990660"/>
            <a:ext cx="3678237" cy="42132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0"/>
              </a:spcBef>
              <a:buNone/>
            </a:pPr>
            <a:endParaRPr lang="en-US" sz="1800">
              <a:solidFill>
                <a:schemeClr val="tx1"/>
              </a:solidFill>
              <a:latin typeface="+mj-lt"/>
            </a:endParaRPr>
          </a:p>
        </p:txBody>
      </p:sp>
      <p:sp>
        <p:nvSpPr>
          <p:cNvPr id="17" name="Rectangle 16">
            <a:extLst>
              <a:ext uri="{FF2B5EF4-FFF2-40B4-BE49-F238E27FC236}">
                <a16:creationId xmlns:a16="http://schemas.microsoft.com/office/drawing/2014/main" id="{776C4E4E-02B2-41ED-A880-0FCC6EC443FF}"/>
              </a:ext>
            </a:extLst>
          </p:cNvPr>
          <p:cNvSpPr/>
          <p:nvPr/>
        </p:nvSpPr>
        <p:spPr>
          <a:xfrm>
            <a:off x="287679" y="1354320"/>
            <a:ext cx="3678237" cy="572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buNone/>
            </a:pPr>
            <a:r>
              <a:rPr lang="en-US" sz="1800">
                <a:solidFill>
                  <a:schemeClr val="tx1"/>
                </a:solidFill>
                <a:latin typeface="+mj-lt"/>
              </a:rPr>
              <a:t>Our Progress</a:t>
            </a:r>
          </a:p>
        </p:txBody>
      </p:sp>
      <p:sp>
        <p:nvSpPr>
          <p:cNvPr id="23" name="Rectangle 22">
            <a:extLst>
              <a:ext uri="{FF2B5EF4-FFF2-40B4-BE49-F238E27FC236}">
                <a16:creationId xmlns:a16="http://schemas.microsoft.com/office/drawing/2014/main" id="{2BEACD40-04D0-4EC7-B9E0-2B08AFF9C769}"/>
              </a:ext>
            </a:extLst>
          </p:cNvPr>
          <p:cNvSpPr/>
          <p:nvPr/>
        </p:nvSpPr>
        <p:spPr>
          <a:xfrm>
            <a:off x="4143923" y="1990658"/>
            <a:ext cx="3678237" cy="4213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0"/>
              </a:spcBef>
              <a:buNone/>
            </a:pPr>
            <a:endParaRPr lang="en-US" sz="1800">
              <a:solidFill>
                <a:schemeClr val="tx1"/>
              </a:solidFill>
              <a:latin typeface="+mj-lt"/>
            </a:endParaRPr>
          </a:p>
        </p:txBody>
      </p:sp>
      <p:sp>
        <p:nvSpPr>
          <p:cNvPr id="18" name="Rectangle 17">
            <a:extLst>
              <a:ext uri="{FF2B5EF4-FFF2-40B4-BE49-F238E27FC236}">
                <a16:creationId xmlns:a16="http://schemas.microsoft.com/office/drawing/2014/main" id="{D6ED7221-71BF-424E-84CE-2A4ED2DC9046}"/>
              </a:ext>
            </a:extLst>
          </p:cNvPr>
          <p:cNvSpPr/>
          <p:nvPr/>
        </p:nvSpPr>
        <p:spPr>
          <a:xfrm>
            <a:off x="4143923" y="1354320"/>
            <a:ext cx="3678237" cy="572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buNone/>
            </a:pPr>
            <a:r>
              <a:rPr lang="en-US" sz="1800">
                <a:solidFill>
                  <a:sysClr val="windowText" lastClr="000000"/>
                </a:solidFill>
                <a:latin typeface="+mj-lt"/>
              </a:rPr>
              <a:t>Where we are now</a:t>
            </a:r>
          </a:p>
        </p:txBody>
      </p:sp>
      <p:sp>
        <p:nvSpPr>
          <p:cNvPr id="24" name="Rectangle 23">
            <a:extLst>
              <a:ext uri="{FF2B5EF4-FFF2-40B4-BE49-F238E27FC236}">
                <a16:creationId xmlns:a16="http://schemas.microsoft.com/office/drawing/2014/main" id="{CCD0ADFD-D78F-4025-9322-A870CD24CE65}"/>
              </a:ext>
            </a:extLst>
          </p:cNvPr>
          <p:cNvSpPr/>
          <p:nvPr/>
        </p:nvSpPr>
        <p:spPr>
          <a:xfrm>
            <a:off x="8039923" y="1990658"/>
            <a:ext cx="3678237" cy="42132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0"/>
              </a:spcBef>
              <a:buNone/>
            </a:pPr>
            <a:endParaRPr lang="en-US" sz="1800">
              <a:solidFill>
                <a:schemeClr val="tx1"/>
              </a:solidFill>
              <a:latin typeface="+mj-lt"/>
            </a:endParaRPr>
          </a:p>
        </p:txBody>
      </p:sp>
      <p:sp>
        <p:nvSpPr>
          <p:cNvPr id="19" name="Rectangle 18">
            <a:extLst>
              <a:ext uri="{FF2B5EF4-FFF2-40B4-BE49-F238E27FC236}">
                <a16:creationId xmlns:a16="http://schemas.microsoft.com/office/drawing/2014/main" id="{FF8E899F-A3D1-4D61-8B5F-A7B73E02427E}"/>
              </a:ext>
            </a:extLst>
          </p:cNvPr>
          <p:cNvSpPr/>
          <p:nvPr/>
        </p:nvSpPr>
        <p:spPr>
          <a:xfrm>
            <a:off x="8039923" y="1354320"/>
            <a:ext cx="3678237" cy="572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buNone/>
            </a:pPr>
            <a:r>
              <a:rPr lang="en-US" sz="1800">
                <a:solidFill>
                  <a:sysClr val="windowText" lastClr="000000"/>
                </a:solidFill>
                <a:latin typeface="+mj-lt"/>
              </a:rPr>
              <a:t>Our Future</a:t>
            </a:r>
          </a:p>
        </p:txBody>
      </p:sp>
      <p:sp>
        <p:nvSpPr>
          <p:cNvPr id="33" name="TextBox 32">
            <a:extLst>
              <a:ext uri="{FF2B5EF4-FFF2-40B4-BE49-F238E27FC236}">
                <a16:creationId xmlns:a16="http://schemas.microsoft.com/office/drawing/2014/main" id="{C4532894-94E8-4E62-B89A-204B86D011F7}"/>
              </a:ext>
            </a:extLst>
          </p:cNvPr>
          <p:cNvSpPr txBox="1"/>
          <p:nvPr/>
        </p:nvSpPr>
        <p:spPr>
          <a:xfrm>
            <a:off x="285748" y="1990660"/>
            <a:ext cx="1275432" cy="276999"/>
          </a:xfrm>
          <a:prstGeom prst="rect">
            <a:avLst/>
          </a:prstGeom>
          <a:noFill/>
        </p:spPr>
        <p:txBody>
          <a:bodyPr wrap="square">
            <a:spAutoFit/>
          </a:bodyPr>
          <a:lstStyle/>
          <a:p>
            <a:r>
              <a:rPr lang="en-US" sz="1200" i="1"/>
              <a:t>As of end 2020:</a:t>
            </a:r>
          </a:p>
        </p:txBody>
      </p:sp>
      <p:grpSp>
        <p:nvGrpSpPr>
          <p:cNvPr id="54" name="Group 53">
            <a:extLst>
              <a:ext uri="{FF2B5EF4-FFF2-40B4-BE49-F238E27FC236}">
                <a16:creationId xmlns:a16="http://schemas.microsoft.com/office/drawing/2014/main" id="{EA3E37F5-B840-416A-9D1A-1F342DA0A270}"/>
              </a:ext>
            </a:extLst>
          </p:cNvPr>
          <p:cNvGrpSpPr/>
          <p:nvPr/>
        </p:nvGrpSpPr>
        <p:grpSpPr>
          <a:xfrm>
            <a:off x="4287230" y="2270061"/>
            <a:ext cx="3391623" cy="3276691"/>
            <a:chOff x="4253777" y="5716943"/>
            <a:chExt cx="3391623" cy="3276691"/>
          </a:xfrm>
        </p:grpSpPr>
        <p:sp>
          <p:nvSpPr>
            <p:cNvPr id="5" name="Content Placeholder 7">
              <a:extLst>
                <a:ext uri="{FF2B5EF4-FFF2-40B4-BE49-F238E27FC236}">
                  <a16:creationId xmlns:a16="http://schemas.microsoft.com/office/drawing/2014/main" id="{B8199959-8441-4B22-B8A5-EE3F9EB9D8BA}"/>
                </a:ext>
              </a:extLst>
            </p:cNvPr>
            <p:cNvSpPr txBox="1">
              <a:spLocks/>
            </p:cNvSpPr>
            <p:nvPr/>
          </p:nvSpPr>
          <p:spPr>
            <a:xfrm>
              <a:off x="4253777" y="5716943"/>
              <a:ext cx="3391623" cy="1445742"/>
            </a:xfrm>
            <a:prstGeom prst="rect">
              <a:avLst/>
            </a:prstGeom>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buFont typeface="Arial" panose="020B0604020202020204" pitchFamily="34" charset="0"/>
                <a:buNone/>
              </a:pPr>
              <a:r>
                <a:rPr lang="en-US" sz="1800">
                  <a:latin typeface="+mn-lt"/>
                </a:rPr>
                <a:t>We are off track to meet the </a:t>
              </a:r>
              <a:r>
                <a:rPr lang="en-US" sz="1800" b="1">
                  <a:latin typeface="+mn-lt"/>
                </a:rPr>
                <a:t>Sustainable Development Goal (SDG) 3 targets</a:t>
              </a:r>
              <a:r>
                <a:rPr lang="en-US" sz="1800">
                  <a:latin typeface="+mn-lt"/>
                </a:rPr>
                <a:t>.</a:t>
              </a:r>
            </a:p>
          </p:txBody>
        </p:sp>
        <p:pic>
          <p:nvPicPr>
            <p:cNvPr id="11" name="Picture 10">
              <a:extLst>
                <a:ext uri="{FF2B5EF4-FFF2-40B4-BE49-F238E27FC236}">
                  <a16:creationId xmlns:a16="http://schemas.microsoft.com/office/drawing/2014/main" id="{33A48F8F-F870-43E4-8C93-83148D5C4FDF}"/>
                </a:ext>
              </a:extLst>
            </p:cNvPr>
            <p:cNvPicPr>
              <a:picLocks noChangeAspect="1"/>
            </p:cNvPicPr>
            <p:nvPr/>
          </p:nvPicPr>
          <p:blipFill>
            <a:blip r:embed="rId3"/>
            <a:stretch>
              <a:fillRect/>
            </a:stretch>
          </p:blipFill>
          <p:spPr>
            <a:xfrm>
              <a:off x="4796171" y="6800624"/>
              <a:ext cx="2306835" cy="2193010"/>
            </a:xfrm>
            <a:prstGeom prst="rect">
              <a:avLst/>
            </a:prstGeom>
          </p:spPr>
        </p:pic>
      </p:grpSp>
      <p:grpSp>
        <p:nvGrpSpPr>
          <p:cNvPr id="55" name="Group 54">
            <a:extLst>
              <a:ext uri="{FF2B5EF4-FFF2-40B4-BE49-F238E27FC236}">
                <a16:creationId xmlns:a16="http://schemas.microsoft.com/office/drawing/2014/main" id="{DD579F8D-CC0B-4439-ABDE-12EA84AC9D64}"/>
              </a:ext>
            </a:extLst>
          </p:cNvPr>
          <p:cNvGrpSpPr/>
          <p:nvPr/>
        </p:nvGrpSpPr>
        <p:grpSpPr>
          <a:xfrm>
            <a:off x="8039923" y="2270061"/>
            <a:ext cx="3678237" cy="3276691"/>
            <a:chOff x="8039923" y="6110643"/>
            <a:chExt cx="3678237" cy="3276691"/>
          </a:xfrm>
        </p:grpSpPr>
        <p:sp>
          <p:nvSpPr>
            <p:cNvPr id="6" name="Content Placeholder 9">
              <a:extLst>
                <a:ext uri="{FF2B5EF4-FFF2-40B4-BE49-F238E27FC236}">
                  <a16:creationId xmlns:a16="http://schemas.microsoft.com/office/drawing/2014/main" id="{60D3AE2D-B026-438B-B661-C792ACFF3B41}"/>
                </a:ext>
              </a:extLst>
            </p:cNvPr>
            <p:cNvSpPr txBox="1">
              <a:spLocks/>
            </p:cNvSpPr>
            <p:nvPr/>
          </p:nvSpPr>
          <p:spPr>
            <a:xfrm>
              <a:off x="8039923" y="6110643"/>
              <a:ext cx="3678237" cy="1465783"/>
            </a:xfrm>
            <a:prstGeom prst="rect">
              <a:avLst/>
            </a:prstGeom>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b="1">
                  <a:latin typeface="+mn-lt"/>
                </a:rPr>
                <a:t>New Global Fund Strategy </a:t>
              </a:r>
            </a:p>
            <a:p>
              <a:pPr marL="0" indent="0">
                <a:spcBef>
                  <a:spcPts val="0"/>
                </a:spcBef>
                <a:buFont typeface="Arial" panose="020B0604020202020204" pitchFamily="34" charset="0"/>
                <a:buNone/>
              </a:pPr>
              <a:r>
                <a:rPr lang="en-US" sz="1800">
                  <a:latin typeface="+mn-lt"/>
                </a:rPr>
                <a:t>to accelerate impact toward the 2030 horizon. </a:t>
              </a:r>
            </a:p>
            <a:p>
              <a:pPr marL="0" indent="0">
                <a:spcBef>
                  <a:spcPts val="0"/>
                </a:spcBef>
                <a:buFont typeface="Arial" panose="020B0604020202020204" pitchFamily="34" charset="0"/>
                <a:buNone/>
              </a:pPr>
              <a:endParaRPr lang="en-US" sz="1800">
                <a:latin typeface="+mn-lt"/>
              </a:endParaRPr>
            </a:p>
          </p:txBody>
        </p:sp>
        <p:pic>
          <p:nvPicPr>
            <p:cNvPr id="12" name="Picture 11">
              <a:extLst>
                <a:ext uri="{FF2B5EF4-FFF2-40B4-BE49-F238E27FC236}">
                  <a16:creationId xmlns:a16="http://schemas.microsoft.com/office/drawing/2014/main" id="{406BD9D5-CAF5-4830-A8BB-A3388A24C544}"/>
                </a:ext>
              </a:extLst>
            </p:cNvPr>
            <p:cNvPicPr>
              <a:picLocks noChangeAspect="1"/>
            </p:cNvPicPr>
            <p:nvPr/>
          </p:nvPicPr>
          <p:blipFill>
            <a:blip r:embed="rId4"/>
            <a:stretch>
              <a:fillRect/>
            </a:stretch>
          </p:blipFill>
          <p:spPr>
            <a:xfrm>
              <a:off x="8827828" y="7121112"/>
              <a:ext cx="2306835" cy="2266222"/>
            </a:xfrm>
            <a:prstGeom prst="rect">
              <a:avLst/>
            </a:prstGeom>
            <a:effectLst>
              <a:outerShdw blurRad="50800" dist="38100" dir="2700000" algn="tl" rotWithShape="0">
                <a:prstClr val="black">
                  <a:alpha val="40000"/>
                </a:prstClr>
              </a:outerShdw>
            </a:effectLst>
          </p:spPr>
        </p:pic>
      </p:grpSp>
      <p:grpSp>
        <p:nvGrpSpPr>
          <p:cNvPr id="31" name="Group 30">
            <a:extLst>
              <a:ext uri="{FF2B5EF4-FFF2-40B4-BE49-F238E27FC236}">
                <a16:creationId xmlns:a16="http://schemas.microsoft.com/office/drawing/2014/main" id="{4622947A-C5D4-4D51-8AD8-24BAB5288FFD}"/>
              </a:ext>
            </a:extLst>
          </p:cNvPr>
          <p:cNvGrpSpPr/>
          <p:nvPr/>
        </p:nvGrpSpPr>
        <p:grpSpPr>
          <a:xfrm>
            <a:off x="307562" y="2075835"/>
            <a:ext cx="3635345" cy="2142827"/>
            <a:chOff x="291549" y="1824465"/>
            <a:chExt cx="3487192" cy="2108374"/>
          </a:xfrm>
        </p:grpSpPr>
        <p:pic>
          <p:nvPicPr>
            <p:cNvPr id="34" name="Picture 33">
              <a:extLst>
                <a:ext uri="{FF2B5EF4-FFF2-40B4-BE49-F238E27FC236}">
                  <a16:creationId xmlns:a16="http://schemas.microsoft.com/office/drawing/2014/main" id="{CB7A6E4D-27C3-4A42-BA12-25AD865829E1}"/>
                </a:ext>
              </a:extLst>
            </p:cNvPr>
            <p:cNvPicPr>
              <a:picLocks noChangeAspect="1"/>
            </p:cNvPicPr>
            <p:nvPr/>
          </p:nvPicPr>
          <p:blipFill>
            <a:blip r:embed="rId5"/>
            <a:stretch>
              <a:fillRect/>
            </a:stretch>
          </p:blipFill>
          <p:spPr>
            <a:xfrm>
              <a:off x="1614663" y="2029108"/>
              <a:ext cx="2164078" cy="1205069"/>
            </a:xfrm>
            <a:prstGeom prst="rect">
              <a:avLst/>
            </a:prstGeom>
          </p:spPr>
        </p:pic>
        <p:pic>
          <p:nvPicPr>
            <p:cNvPr id="32" name="Picture 31">
              <a:extLst>
                <a:ext uri="{FF2B5EF4-FFF2-40B4-BE49-F238E27FC236}">
                  <a16:creationId xmlns:a16="http://schemas.microsoft.com/office/drawing/2014/main" id="{2924873D-E08D-45A1-94E7-4342B88B8743}"/>
                </a:ext>
              </a:extLst>
            </p:cNvPr>
            <p:cNvPicPr>
              <a:picLocks noChangeAspect="1"/>
            </p:cNvPicPr>
            <p:nvPr/>
          </p:nvPicPr>
          <p:blipFill>
            <a:blip r:embed="rId5"/>
            <a:stretch>
              <a:fillRect/>
            </a:stretch>
          </p:blipFill>
          <p:spPr>
            <a:xfrm>
              <a:off x="291549" y="2029108"/>
              <a:ext cx="2164080" cy="1205070"/>
            </a:xfrm>
            <a:prstGeom prst="rect">
              <a:avLst/>
            </a:prstGeom>
          </p:spPr>
        </p:pic>
        <p:sp>
          <p:nvSpPr>
            <p:cNvPr id="35" name="Oval 34">
              <a:extLst>
                <a:ext uri="{FF2B5EF4-FFF2-40B4-BE49-F238E27FC236}">
                  <a16:creationId xmlns:a16="http://schemas.microsoft.com/office/drawing/2014/main" id="{E7A236D1-CFF6-47E3-B87C-A132C34AA974}"/>
                </a:ext>
              </a:extLst>
            </p:cNvPr>
            <p:cNvSpPr/>
            <p:nvPr/>
          </p:nvSpPr>
          <p:spPr>
            <a:xfrm>
              <a:off x="550629" y="1824465"/>
              <a:ext cx="2849032" cy="21083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073B3B83-84D1-4285-885F-E0FB36635B55}"/>
              </a:ext>
            </a:extLst>
          </p:cNvPr>
          <p:cNvGrpSpPr/>
          <p:nvPr/>
        </p:nvGrpSpPr>
        <p:grpSpPr>
          <a:xfrm>
            <a:off x="342341" y="3584609"/>
            <a:ext cx="3534960" cy="2550783"/>
            <a:chOff x="342341" y="3492143"/>
            <a:chExt cx="3534960" cy="2550783"/>
          </a:xfrm>
        </p:grpSpPr>
        <p:sp>
          <p:nvSpPr>
            <p:cNvPr id="36" name="Rectangle 35">
              <a:extLst>
                <a:ext uri="{FF2B5EF4-FFF2-40B4-BE49-F238E27FC236}">
                  <a16:creationId xmlns:a16="http://schemas.microsoft.com/office/drawing/2014/main" id="{1F4C4E1A-688F-4710-8662-C798F045BC9F}"/>
                </a:ext>
              </a:extLst>
            </p:cNvPr>
            <p:cNvSpPr/>
            <p:nvPr/>
          </p:nvSpPr>
          <p:spPr>
            <a:xfrm>
              <a:off x="991552" y="3492143"/>
              <a:ext cx="2802750" cy="89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accent1"/>
                  </a:solidFill>
                  <a:latin typeface="+mj-lt"/>
                  <a:cs typeface="Arial" panose="020B0604020202020204" pitchFamily="34" charset="0"/>
                </a:rPr>
                <a:t>21.9 million</a:t>
              </a:r>
              <a:r>
                <a:rPr lang="en-US" sz="1600">
                  <a:solidFill>
                    <a:schemeClr val="tx1"/>
                  </a:solidFill>
                  <a:latin typeface="Arial" panose="020B0604020202020204" pitchFamily="34" charset="0"/>
                  <a:cs typeface="Arial" panose="020B0604020202020204" pitchFamily="34" charset="0"/>
                </a:rPr>
                <a:t> people on antiretroviral therapy for HIV in 2020</a:t>
              </a:r>
            </a:p>
          </p:txBody>
        </p:sp>
        <p:sp>
          <p:nvSpPr>
            <p:cNvPr id="37" name="Rectangle 36">
              <a:extLst>
                <a:ext uri="{FF2B5EF4-FFF2-40B4-BE49-F238E27FC236}">
                  <a16:creationId xmlns:a16="http://schemas.microsoft.com/office/drawing/2014/main" id="{BB2B1EDB-5A24-46D4-AD70-04E51D00F3E2}"/>
                </a:ext>
              </a:extLst>
            </p:cNvPr>
            <p:cNvSpPr/>
            <p:nvPr/>
          </p:nvSpPr>
          <p:spPr>
            <a:xfrm>
              <a:off x="991552" y="4321050"/>
              <a:ext cx="2674092" cy="89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accent2"/>
                  </a:solidFill>
                  <a:latin typeface="+mj-lt"/>
                  <a:cs typeface="Arial" panose="020B0604020202020204" pitchFamily="34" charset="0"/>
                </a:rPr>
                <a:t>4.7 million</a:t>
              </a:r>
              <a:r>
                <a:rPr lang="en-US" sz="1600">
                  <a:solidFill>
                    <a:schemeClr val="tx1"/>
                  </a:solidFill>
                  <a:latin typeface="Arial" panose="020B0604020202020204" pitchFamily="34" charset="0"/>
                  <a:cs typeface="Arial" panose="020B0604020202020204" pitchFamily="34" charset="0"/>
                </a:rPr>
                <a:t> people with TB treated in 2020</a:t>
              </a:r>
            </a:p>
          </p:txBody>
        </p:sp>
        <p:sp>
          <p:nvSpPr>
            <p:cNvPr id="39" name="Rectangle 38">
              <a:extLst>
                <a:ext uri="{FF2B5EF4-FFF2-40B4-BE49-F238E27FC236}">
                  <a16:creationId xmlns:a16="http://schemas.microsoft.com/office/drawing/2014/main" id="{6894548B-6F5A-4CF9-B0CC-FC04816BD85B}"/>
                </a:ext>
              </a:extLst>
            </p:cNvPr>
            <p:cNvSpPr/>
            <p:nvPr/>
          </p:nvSpPr>
          <p:spPr>
            <a:xfrm>
              <a:off x="991552" y="5149957"/>
              <a:ext cx="2885749" cy="89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accent3">
                      <a:lumMod val="75000"/>
                    </a:schemeClr>
                  </a:solidFill>
                  <a:latin typeface="+mj-lt"/>
                  <a:cs typeface="Arial" panose="020B0604020202020204" pitchFamily="34" charset="0"/>
                </a:rPr>
                <a:t>188 million</a:t>
              </a:r>
              <a:r>
                <a:rPr lang="en-US" sz="1600">
                  <a:solidFill>
                    <a:schemeClr val="tx1"/>
                  </a:solidFill>
                  <a:latin typeface="Arial" panose="020B0604020202020204" pitchFamily="34" charset="0"/>
                  <a:cs typeface="Arial" panose="020B0604020202020204" pitchFamily="34" charset="0"/>
                </a:rPr>
                <a:t> mosquito nets distributed in 2020</a:t>
              </a:r>
            </a:p>
          </p:txBody>
        </p:sp>
        <p:pic>
          <p:nvPicPr>
            <p:cNvPr id="41" name="Graphic 40">
              <a:extLst>
                <a:ext uri="{FF2B5EF4-FFF2-40B4-BE49-F238E27FC236}">
                  <a16:creationId xmlns:a16="http://schemas.microsoft.com/office/drawing/2014/main" id="{06D6DA7B-C757-4F6B-81F1-1554F764C0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341" y="3618587"/>
              <a:ext cx="640080" cy="640080"/>
            </a:xfrm>
            <a:prstGeom prst="rect">
              <a:avLst/>
            </a:prstGeom>
          </p:spPr>
        </p:pic>
        <p:pic>
          <p:nvPicPr>
            <p:cNvPr id="42" name="Graphic 41">
              <a:extLst>
                <a:ext uri="{FF2B5EF4-FFF2-40B4-BE49-F238E27FC236}">
                  <a16:creationId xmlns:a16="http://schemas.microsoft.com/office/drawing/2014/main" id="{5A2A9DAB-8F28-4D7A-933D-91E16C3D9C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341" y="4477466"/>
              <a:ext cx="640080" cy="640080"/>
            </a:xfrm>
            <a:prstGeom prst="rect">
              <a:avLst/>
            </a:prstGeom>
          </p:spPr>
        </p:pic>
        <p:pic>
          <p:nvPicPr>
            <p:cNvPr id="43" name="Graphic 42">
              <a:extLst>
                <a:ext uri="{FF2B5EF4-FFF2-40B4-BE49-F238E27FC236}">
                  <a16:creationId xmlns:a16="http://schemas.microsoft.com/office/drawing/2014/main" id="{AC787FC8-4313-41FA-A7BA-A35F0626EB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41" y="5316399"/>
              <a:ext cx="640080" cy="640080"/>
            </a:xfrm>
            <a:prstGeom prst="rect">
              <a:avLst/>
            </a:prstGeom>
          </p:spPr>
        </p:pic>
        <p:cxnSp>
          <p:nvCxnSpPr>
            <p:cNvPr id="45" name="Straight Connector 44">
              <a:extLst>
                <a:ext uri="{FF2B5EF4-FFF2-40B4-BE49-F238E27FC236}">
                  <a16:creationId xmlns:a16="http://schemas.microsoft.com/office/drawing/2014/main" id="{559C3882-FEF3-444B-8B8C-09A366C635BB}"/>
                </a:ext>
              </a:extLst>
            </p:cNvPr>
            <p:cNvCxnSpPr>
              <a:cxnSpLocks/>
            </p:cNvCxnSpPr>
            <p:nvPr/>
          </p:nvCxnSpPr>
          <p:spPr>
            <a:xfrm>
              <a:off x="342341" y="4353081"/>
              <a:ext cx="34747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B9E6E34-1B3A-45EB-A872-771C04A5B592}"/>
                </a:ext>
              </a:extLst>
            </p:cNvPr>
            <p:cNvCxnSpPr>
              <a:cxnSpLocks/>
            </p:cNvCxnSpPr>
            <p:nvPr/>
          </p:nvCxnSpPr>
          <p:spPr>
            <a:xfrm>
              <a:off x="342341" y="5181988"/>
              <a:ext cx="34747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7" name="Straight Connector 46">
              <a:extLst>
                <a:ext uri="{FF2B5EF4-FFF2-40B4-BE49-F238E27FC236}">
                  <a16:creationId xmlns:a16="http://schemas.microsoft.com/office/drawing/2014/main" id="{D261839F-8F66-42C2-A7E6-1776CA6E2D31}"/>
                </a:ext>
              </a:extLst>
            </p:cNvPr>
            <p:cNvCxnSpPr>
              <a:cxnSpLocks/>
            </p:cNvCxnSpPr>
            <p:nvPr/>
          </p:nvCxnSpPr>
          <p:spPr>
            <a:xfrm>
              <a:off x="342341" y="6010897"/>
              <a:ext cx="3474720" cy="0"/>
            </a:xfrm>
            <a:prstGeom prst="line">
              <a:avLst/>
            </a:prstGeom>
          </p:spPr>
          <p:style>
            <a:lnRef idx="2">
              <a:schemeClr val="accent3"/>
            </a:lnRef>
            <a:fillRef idx="0">
              <a:schemeClr val="accent3"/>
            </a:fillRef>
            <a:effectRef idx="1">
              <a:schemeClr val="accent3"/>
            </a:effectRef>
            <a:fontRef idx="minor">
              <a:schemeClr val="tx1"/>
            </a:fontRef>
          </p:style>
        </p:cxnSp>
      </p:grpSp>
      <p:sp>
        <p:nvSpPr>
          <p:cNvPr id="30" name="TextBox 29">
            <a:extLst>
              <a:ext uri="{FF2B5EF4-FFF2-40B4-BE49-F238E27FC236}">
                <a16:creationId xmlns:a16="http://schemas.microsoft.com/office/drawing/2014/main" id="{494B6914-591E-4CFD-9669-329CAEF40FDC}"/>
              </a:ext>
            </a:extLst>
          </p:cNvPr>
          <p:cNvSpPr txBox="1"/>
          <p:nvPr/>
        </p:nvSpPr>
        <p:spPr>
          <a:xfrm>
            <a:off x="359540" y="2422155"/>
            <a:ext cx="3566620" cy="923330"/>
          </a:xfrm>
          <a:prstGeom prst="rect">
            <a:avLst/>
          </a:prstGeom>
          <a:noFill/>
        </p:spPr>
        <p:txBody>
          <a:bodyPr wrap="square">
            <a:spAutoFit/>
          </a:bodyPr>
          <a:lstStyle/>
          <a:p>
            <a:pPr algn="ctr"/>
            <a:r>
              <a:rPr lang="en-US" sz="1800" b="1">
                <a:latin typeface="+mj-lt"/>
                <a:cs typeface="Arial" panose="020B0604020202020204" pitchFamily="34" charset="0"/>
              </a:rPr>
              <a:t>44 </a:t>
            </a:r>
          </a:p>
          <a:p>
            <a:pPr algn="ctr"/>
            <a:r>
              <a:rPr lang="en-US" sz="1800" b="1">
                <a:latin typeface="+mj-lt"/>
                <a:cs typeface="Arial" panose="020B0604020202020204" pitchFamily="34" charset="0"/>
              </a:rPr>
              <a:t>million </a:t>
            </a:r>
          </a:p>
          <a:p>
            <a:pPr algn="ctr"/>
            <a:r>
              <a:rPr lang="en-US" sz="1800" b="1">
                <a:latin typeface="+mj-lt"/>
                <a:cs typeface="Arial" panose="020B0604020202020204" pitchFamily="34" charset="0"/>
              </a:rPr>
              <a:t>lives saved</a:t>
            </a:r>
          </a:p>
        </p:txBody>
      </p:sp>
    </p:spTree>
    <p:extLst>
      <p:ext uri="{BB962C8B-B14F-4D97-AF65-F5344CB8AC3E}">
        <p14:creationId xmlns:p14="http://schemas.microsoft.com/office/powerpoint/2010/main" val="9905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F8109C-381A-48AC-88CC-6A7B8A002C69}"/>
              </a:ext>
            </a:extLst>
          </p:cNvPr>
          <p:cNvSpPr>
            <a:spLocks noGrp="1"/>
          </p:cNvSpPr>
          <p:nvPr>
            <p:ph type="sldNum" sz="quarter" idx="12"/>
          </p:nvPr>
        </p:nvSpPr>
        <p:spPr>
          <a:xfrm>
            <a:off x="11166057" y="6152580"/>
            <a:ext cx="897300" cy="365125"/>
          </a:xfrm>
        </p:spPr>
        <p:txBody>
          <a:bodyPr/>
          <a:lstStyle/>
          <a:p>
            <a:fld id="{9E2BE927-25C7-4379-86F1-C17ED9D2A7F2}" type="slidenum">
              <a:rPr lang="en-US" smtClean="0"/>
              <a:pPr/>
              <a:t>3</a:t>
            </a:fld>
            <a:endParaRPr lang="en-US"/>
          </a:p>
        </p:txBody>
      </p:sp>
      <p:sp>
        <p:nvSpPr>
          <p:cNvPr id="3" name="Title 2">
            <a:extLst>
              <a:ext uri="{FF2B5EF4-FFF2-40B4-BE49-F238E27FC236}">
                <a16:creationId xmlns:a16="http://schemas.microsoft.com/office/drawing/2014/main" id="{88967341-D0D6-446E-AA8B-36ECFA8137CD}"/>
              </a:ext>
            </a:extLst>
          </p:cNvPr>
          <p:cNvSpPr>
            <a:spLocks noGrp="1"/>
          </p:cNvSpPr>
          <p:nvPr>
            <p:ph type="title"/>
          </p:nvPr>
        </p:nvSpPr>
        <p:spPr/>
        <p:txBody>
          <a:bodyPr/>
          <a:lstStyle/>
          <a:p>
            <a:r>
              <a:rPr lang="en-US"/>
              <a:t>High-level Features of the New Strategy</a:t>
            </a:r>
          </a:p>
        </p:txBody>
      </p:sp>
      <p:sp>
        <p:nvSpPr>
          <p:cNvPr id="6" name="TextBox 5">
            <a:extLst>
              <a:ext uri="{FF2B5EF4-FFF2-40B4-BE49-F238E27FC236}">
                <a16:creationId xmlns:a16="http://schemas.microsoft.com/office/drawing/2014/main" id="{FC75BA01-9747-42AB-95E9-B7B6FE37DE4E}"/>
              </a:ext>
            </a:extLst>
          </p:cNvPr>
          <p:cNvSpPr txBox="1"/>
          <p:nvPr/>
        </p:nvSpPr>
        <p:spPr>
          <a:xfrm>
            <a:off x="359639" y="1370600"/>
            <a:ext cx="3084723" cy="3416320"/>
          </a:xfrm>
          <a:prstGeom prst="rect">
            <a:avLst/>
          </a:prstGeom>
          <a:noFill/>
        </p:spPr>
        <p:txBody>
          <a:bodyPr wrap="square">
            <a:spAutoFit/>
          </a:bodyPr>
          <a:lstStyle/>
          <a:p>
            <a:pPr algn="ctr"/>
            <a:r>
              <a:rPr lang="en-US" sz="2400">
                <a:latin typeface="+mj-lt"/>
                <a:cs typeface="Arial" panose="020B0604020202020204" pitchFamily="34" charset="0"/>
              </a:rPr>
              <a:t>Strategy</a:t>
            </a:r>
          </a:p>
          <a:p>
            <a:pPr algn="ctr"/>
            <a:r>
              <a:rPr lang="en-US" sz="2400">
                <a:latin typeface="+mj-lt"/>
                <a:cs typeface="Arial" panose="020B0604020202020204" pitchFamily="34" charset="0"/>
              </a:rPr>
              <a:t>Vision </a:t>
            </a:r>
          </a:p>
          <a:p>
            <a:endParaRPr lang="en-US" sz="2400">
              <a:solidFill>
                <a:schemeClr val="tx1"/>
              </a:solidFill>
              <a:latin typeface="+mj-lt"/>
              <a:cs typeface="Arial" panose="020B0604020202020204" pitchFamily="34" charset="0"/>
            </a:endParaRPr>
          </a:p>
          <a:p>
            <a:pPr algn="ctr"/>
            <a:r>
              <a:rPr lang="en-US" sz="2400">
                <a:solidFill>
                  <a:schemeClr val="tx1"/>
                </a:solidFill>
                <a:cs typeface="Arial" panose="020B0604020202020204" pitchFamily="34" charset="0"/>
              </a:rPr>
              <a:t>“A world free of the burden of AIDS, tuberculosis and malaria with better, equitable health for all.”</a:t>
            </a:r>
          </a:p>
        </p:txBody>
      </p:sp>
      <p:graphicFrame>
        <p:nvGraphicFramePr>
          <p:cNvPr id="20" name="Table 19">
            <a:extLst>
              <a:ext uri="{FF2B5EF4-FFF2-40B4-BE49-F238E27FC236}">
                <a16:creationId xmlns:a16="http://schemas.microsoft.com/office/drawing/2014/main" id="{B81C654D-E33F-43AA-9FED-DF3CAA199F23}"/>
              </a:ext>
            </a:extLst>
          </p:cNvPr>
          <p:cNvGraphicFramePr>
            <a:graphicFrameLocks noGrp="1"/>
          </p:cNvGraphicFramePr>
          <p:nvPr>
            <p:extLst>
              <p:ext uri="{D42A27DB-BD31-4B8C-83A1-F6EECF244321}">
                <p14:modId xmlns:p14="http://schemas.microsoft.com/office/powerpoint/2010/main" val="3562415308"/>
              </p:ext>
            </p:extLst>
          </p:nvPr>
        </p:nvGraphicFramePr>
        <p:xfrm>
          <a:off x="4327525" y="2441959"/>
          <a:ext cx="7160960" cy="3087045"/>
        </p:xfrm>
        <a:graphic>
          <a:graphicData uri="http://schemas.openxmlformats.org/drawingml/2006/table">
            <a:tbl>
              <a:tblPr firstRow="1" bandRow="1">
                <a:tableStyleId>{7E9639D4-E3E2-4D34-9284-5A2195B3D0D7}</a:tableStyleId>
              </a:tblPr>
              <a:tblGrid>
                <a:gridCol w="895120">
                  <a:extLst>
                    <a:ext uri="{9D8B030D-6E8A-4147-A177-3AD203B41FA5}">
                      <a16:colId xmlns:a16="http://schemas.microsoft.com/office/drawing/2014/main" val="417627091"/>
                    </a:ext>
                  </a:extLst>
                </a:gridCol>
                <a:gridCol w="895120">
                  <a:extLst>
                    <a:ext uri="{9D8B030D-6E8A-4147-A177-3AD203B41FA5}">
                      <a16:colId xmlns:a16="http://schemas.microsoft.com/office/drawing/2014/main" val="2267565315"/>
                    </a:ext>
                  </a:extLst>
                </a:gridCol>
                <a:gridCol w="895120">
                  <a:extLst>
                    <a:ext uri="{9D8B030D-6E8A-4147-A177-3AD203B41FA5}">
                      <a16:colId xmlns:a16="http://schemas.microsoft.com/office/drawing/2014/main" val="3150328121"/>
                    </a:ext>
                  </a:extLst>
                </a:gridCol>
                <a:gridCol w="895120">
                  <a:extLst>
                    <a:ext uri="{9D8B030D-6E8A-4147-A177-3AD203B41FA5}">
                      <a16:colId xmlns:a16="http://schemas.microsoft.com/office/drawing/2014/main" val="204473043"/>
                    </a:ext>
                  </a:extLst>
                </a:gridCol>
                <a:gridCol w="895120">
                  <a:extLst>
                    <a:ext uri="{9D8B030D-6E8A-4147-A177-3AD203B41FA5}">
                      <a16:colId xmlns:a16="http://schemas.microsoft.com/office/drawing/2014/main" val="1723770359"/>
                    </a:ext>
                  </a:extLst>
                </a:gridCol>
                <a:gridCol w="895120">
                  <a:extLst>
                    <a:ext uri="{9D8B030D-6E8A-4147-A177-3AD203B41FA5}">
                      <a16:colId xmlns:a16="http://schemas.microsoft.com/office/drawing/2014/main" val="2280202575"/>
                    </a:ext>
                  </a:extLst>
                </a:gridCol>
                <a:gridCol w="895120">
                  <a:extLst>
                    <a:ext uri="{9D8B030D-6E8A-4147-A177-3AD203B41FA5}">
                      <a16:colId xmlns:a16="http://schemas.microsoft.com/office/drawing/2014/main" val="3105843924"/>
                    </a:ext>
                  </a:extLst>
                </a:gridCol>
                <a:gridCol w="895120">
                  <a:extLst>
                    <a:ext uri="{9D8B030D-6E8A-4147-A177-3AD203B41FA5}">
                      <a16:colId xmlns:a16="http://schemas.microsoft.com/office/drawing/2014/main" val="2900277484"/>
                    </a:ext>
                  </a:extLst>
                </a:gridCol>
              </a:tblGrid>
              <a:tr h="427541">
                <a:tc>
                  <a:txBody>
                    <a:bodyPr/>
                    <a:lstStyle/>
                    <a:p>
                      <a:pPr algn="ctr"/>
                      <a:r>
                        <a:rPr lang="en-US" sz="1500" b="1">
                          <a:solidFill>
                            <a:schemeClr val="tx1"/>
                          </a:solidFill>
                          <a:latin typeface="+mj-lt"/>
                          <a:cs typeface="Arial" panose="020B0604020202020204" pitchFamily="34" charset="0"/>
                        </a:rPr>
                        <a:t>2023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500" b="1">
                          <a:solidFill>
                            <a:schemeClr val="tx1"/>
                          </a:solidFill>
                          <a:latin typeface="+mj-lt"/>
                          <a:cs typeface="Arial" panose="020B0604020202020204" pitchFamily="34" charset="0"/>
                        </a:rPr>
                        <a:t>2024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500" b="1">
                          <a:solidFill>
                            <a:schemeClr val="tx1"/>
                          </a:solidFill>
                          <a:latin typeface="+mj-lt"/>
                          <a:cs typeface="Arial" panose="020B0604020202020204" pitchFamily="34" charset="0"/>
                        </a:rPr>
                        <a:t>2025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500" b="1">
                          <a:solidFill>
                            <a:schemeClr val="tx1"/>
                          </a:solidFill>
                          <a:latin typeface="+mj-lt"/>
                          <a:cs typeface="Arial" panose="020B0604020202020204" pitchFamily="34" charset="0"/>
                        </a:rPr>
                        <a:t>2026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500" b="1">
                          <a:solidFill>
                            <a:schemeClr val="tx1"/>
                          </a:solidFill>
                          <a:latin typeface="+mj-lt"/>
                          <a:cs typeface="Arial" panose="020B0604020202020204" pitchFamily="34" charset="0"/>
                        </a:rPr>
                        <a:t>2027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500" b="1">
                          <a:solidFill>
                            <a:schemeClr val="tx1"/>
                          </a:solidFill>
                          <a:latin typeface="+mj-lt"/>
                          <a:cs typeface="Arial" panose="020B0604020202020204" pitchFamily="34" charset="0"/>
                        </a:rPr>
                        <a:t>2028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500" b="1">
                          <a:solidFill>
                            <a:schemeClr val="tx1"/>
                          </a:solidFill>
                          <a:latin typeface="+mj-lt"/>
                          <a:cs typeface="Arial" panose="020B0604020202020204" pitchFamily="34" charset="0"/>
                        </a:rPr>
                        <a:t>2029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500" b="1">
                          <a:solidFill>
                            <a:schemeClr val="tx1"/>
                          </a:solidFill>
                          <a:latin typeface="+mj-lt"/>
                          <a:cs typeface="Arial" panose="020B0604020202020204" pitchFamily="34" charset="0"/>
                        </a:rPr>
                        <a:t>2030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42483"/>
                  </a:ext>
                </a:extLst>
              </a:tr>
              <a:tr h="0">
                <a:tc>
                  <a:txBody>
                    <a:bodyPr/>
                    <a:lstStyle/>
                    <a:p>
                      <a:pPr algn="ctr"/>
                      <a:endParaRPr lang="en-US" sz="500" b="1">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 b="1">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 b="1">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 b="1">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 b="1">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 b="1">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 b="1">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endParaRPr lang="en-US" sz="100" b="1">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02421950"/>
                  </a:ext>
                </a:extLst>
              </a:tr>
              <a:tr h="851112">
                <a:tc gridSpan="6">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1800" b="1" kern="1200">
                          <a:solidFill>
                            <a:schemeClr val="tx1"/>
                          </a:solidFill>
                          <a:latin typeface="Arial" panose="020B0604020202020204" pitchFamily="34" charset="0"/>
                          <a:ea typeface="+mn-ea"/>
                          <a:cs typeface="Arial" panose="020B0604020202020204" pitchFamily="34" charset="0"/>
                        </a:rPr>
                        <a:t>Global Fund Strategy: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tx1"/>
                          </a:solidFill>
                          <a:latin typeface="Arial" panose="020B0604020202020204" pitchFamily="34" charset="0"/>
                          <a:ea typeface="+mn-ea"/>
                          <a:cs typeface="Arial" panose="020B0604020202020204" pitchFamily="34" charset="0"/>
                        </a:rPr>
                        <a:t>Fighting Pandemics and Building a Healthier and More Equitable World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3613441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kern="1200">
                        <a:solidFill>
                          <a:schemeClr val="accent1">
                            <a:lumMod val="50000"/>
                          </a:schemeClr>
                        </a:solidFill>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endParaRPr lang="en-US" sz="1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1297663"/>
                  </a:ext>
                </a:extLst>
              </a:tr>
              <a:tr h="692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kern="1200">
                        <a:solidFill>
                          <a:schemeClr val="accent1">
                            <a:lumMod val="50000"/>
                          </a:schemeClr>
                        </a:solidFill>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Arial" panose="020B0604020202020204" pitchFamily="34" charset="0"/>
                          <a:cs typeface="Arial" panose="020B0604020202020204" pitchFamily="34" charset="0"/>
                        </a:rPr>
                        <a:t>Grant Implementation</a:t>
                      </a:r>
                      <a:endParaRPr lang="en-US" sz="1800" b="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hMerge="1">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Arial" panose="020B0604020202020204" pitchFamily="34" charset="0"/>
                          <a:cs typeface="Arial" panose="020B0604020202020204" pitchFamily="34" charset="0"/>
                        </a:rPr>
                        <a:t>Grant Implementation</a:t>
                      </a:r>
                      <a:endParaRPr lang="en-US" sz="1800" b="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hMerge="1">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96156269"/>
                  </a:ext>
                </a:extLst>
              </a:tr>
              <a:tr h="0">
                <a:tc>
                  <a:txBody>
                    <a:bodyPr/>
                    <a:lstStyle/>
                    <a:p>
                      <a:pPr algn="ctr"/>
                      <a:endParaRPr lang="en-US" sz="100" b="1">
                        <a:solidFill>
                          <a:schemeClr val="accent1">
                            <a:lumMod val="50000"/>
                          </a:schemeClr>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endParaRPr lang="en-US" sz="100" b="1">
                        <a:solidFill>
                          <a:schemeClr val="accent1">
                            <a:lumMod val="50000"/>
                          </a:schemeClr>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gridSpan="3">
                  <a:txBody>
                    <a:bodyPr/>
                    <a:lstStyle/>
                    <a:p>
                      <a:pPr algn="ctr"/>
                      <a:endParaRPr lang="en-US" sz="100" b="0">
                        <a:solidFill>
                          <a:schemeClr val="bg1"/>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algn="ctr"/>
                      <a:endParaRPr lang="en-US" sz="100" b="0">
                        <a:solidFill>
                          <a:schemeClr val="bg1"/>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1525623"/>
                  </a:ext>
                </a:extLst>
              </a:tr>
              <a:tr h="692212">
                <a:tc>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8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algn="ctr"/>
                      <a:r>
                        <a:rPr lang="en-US" sz="1800" b="0">
                          <a:solidFill>
                            <a:schemeClr val="bg1"/>
                          </a:solidFill>
                          <a:latin typeface="Arial" panose="020B0604020202020204" pitchFamily="34" charset="0"/>
                          <a:cs typeface="Arial" panose="020B0604020202020204" pitchFamily="34" charset="0"/>
                        </a:rPr>
                        <a:t>Impact Measurement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hMerge="1">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gridSpan="3">
                  <a:txBody>
                    <a:bodyPr/>
                    <a:lstStyle/>
                    <a:p>
                      <a:pPr algn="ctr"/>
                      <a:r>
                        <a:rPr lang="en-US" sz="1800" b="0">
                          <a:solidFill>
                            <a:schemeClr val="bg1"/>
                          </a:solidFill>
                          <a:latin typeface="Arial" panose="020B0604020202020204" pitchFamily="34" charset="0"/>
                          <a:cs typeface="Arial" panose="020B0604020202020204" pitchFamily="34" charset="0"/>
                        </a:rPr>
                        <a:t>Impact Measurement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hMerge="1">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a:endParaRPr lang="en-U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extLst>
                  <a:ext uri="{0D108BD9-81ED-4DB2-BD59-A6C34878D82A}">
                    <a16:rowId xmlns:a16="http://schemas.microsoft.com/office/drawing/2014/main" val="3676359375"/>
                  </a:ext>
                </a:extLst>
              </a:tr>
            </a:tbl>
          </a:graphicData>
        </a:graphic>
      </p:graphicFrame>
      <p:sp>
        <p:nvSpPr>
          <p:cNvPr id="28" name="TextBox 27">
            <a:extLst>
              <a:ext uri="{FF2B5EF4-FFF2-40B4-BE49-F238E27FC236}">
                <a16:creationId xmlns:a16="http://schemas.microsoft.com/office/drawing/2014/main" id="{9EB822EB-FE24-4A3A-8BBE-4F08E4C7301B}"/>
              </a:ext>
            </a:extLst>
          </p:cNvPr>
          <p:cNvSpPr txBox="1"/>
          <p:nvPr/>
        </p:nvSpPr>
        <p:spPr>
          <a:xfrm>
            <a:off x="4152453" y="1370600"/>
            <a:ext cx="7628703" cy="830997"/>
          </a:xfrm>
          <a:prstGeom prst="rect">
            <a:avLst/>
          </a:prstGeom>
          <a:noFill/>
        </p:spPr>
        <p:txBody>
          <a:bodyPr wrap="square" rtlCol="0">
            <a:spAutoFit/>
          </a:bodyPr>
          <a:lstStyle/>
          <a:p>
            <a:pPr algn="ctr"/>
            <a:r>
              <a:rPr lang="en-US" sz="2400" b="1">
                <a:solidFill>
                  <a:schemeClr val="tx1">
                    <a:lumMod val="95000"/>
                    <a:lumOff val="5000"/>
                  </a:schemeClr>
                </a:solidFill>
                <a:latin typeface="+mj-lt"/>
                <a:cs typeface="Arial" panose="020B0604020202020204" pitchFamily="34" charset="0"/>
              </a:rPr>
              <a:t>The Strategy’s impact will be measured in 2030 alongside the SDGs. </a:t>
            </a:r>
          </a:p>
        </p:txBody>
      </p:sp>
      <p:cxnSp>
        <p:nvCxnSpPr>
          <p:cNvPr id="30" name="Straight Connector 29">
            <a:extLst>
              <a:ext uri="{FF2B5EF4-FFF2-40B4-BE49-F238E27FC236}">
                <a16:creationId xmlns:a16="http://schemas.microsoft.com/office/drawing/2014/main" id="{DA350F8A-4523-4B3C-B77F-AD47E171DD7A}"/>
              </a:ext>
            </a:extLst>
          </p:cNvPr>
          <p:cNvCxnSpPr>
            <a:cxnSpLocks/>
          </p:cNvCxnSpPr>
          <p:nvPr/>
        </p:nvCxnSpPr>
        <p:spPr>
          <a:xfrm>
            <a:off x="359639" y="1235780"/>
            <a:ext cx="3108960"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ACCC72BC-3350-405B-894C-BC3B015247ED}"/>
              </a:ext>
            </a:extLst>
          </p:cNvPr>
          <p:cNvCxnSpPr>
            <a:cxnSpLocks/>
          </p:cNvCxnSpPr>
          <p:nvPr/>
        </p:nvCxnSpPr>
        <p:spPr>
          <a:xfrm>
            <a:off x="4100196" y="1235780"/>
            <a:ext cx="7680960" cy="0"/>
          </a:xfrm>
          <a:prstGeom prst="line">
            <a:avLst/>
          </a:prstGeom>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CFC4F6B2-0AA4-4C9A-86FA-A0FD2C59EB36}"/>
              </a:ext>
            </a:extLst>
          </p:cNvPr>
          <p:cNvPicPr>
            <a:picLocks noChangeAspect="1"/>
          </p:cNvPicPr>
          <p:nvPr/>
        </p:nvPicPr>
        <p:blipFill>
          <a:blip r:embed="rId3"/>
          <a:stretch>
            <a:fillRect/>
          </a:stretch>
        </p:blipFill>
        <p:spPr>
          <a:xfrm>
            <a:off x="11240915" y="6146804"/>
            <a:ext cx="518343" cy="503532"/>
          </a:xfrm>
          <a:prstGeom prst="rect">
            <a:avLst/>
          </a:prstGeom>
        </p:spPr>
      </p:pic>
      <p:sp>
        <p:nvSpPr>
          <p:cNvPr id="13" name="TextBox 12">
            <a:extLst>
              <a:ext uri="{FF2B5EF4-FFF2-40B4-BE49-F238E27FC236}">
                <a16:creationId xmlns:a16="http://schemas.microsoft.com/office/drawing/2014/main" id="{7D33F677-BECA-4CCA-95CF-AA50A122E01A}"/>
              </a:ext>
            </a:extLst>
          </p:cNvPr>
          <p:cNvSpPr txBox="1"/>
          <p:nvPr/>
        </p:nvSpPr>
        <p:spPr>
          <a:xfrm>
            <a:off x="7856621" y="6258080"/>
            <a:ext cx="3286209" cy="369332"/>
          </a:xfrm>
          <a:prstGeom prst="rect">
            <a:avLst/>
          </a:prstGeom>
          <a:noFill/>
        </p:spPr>
        <p:txBody>
          <a:bodyPr wrap="square" rtlCol="0">
            <a:spAutoFit/>
          </a:bodyPr>
          <a:lstStyle/>
          <a:p>
            <a:pPr algn="ctr"/>
            <a:r>
              <a:rPr lang="en-US">
                <a:latin typeface="+mj-lt"/>
                <a:cs typeface="Arial" panose="020B0604020202020204" pitchFamily="34" charset="0"/>
              </a:rPr>
              <a:t>2030 SDG Measurement </a:t>
            </a:r>
          </a:p>
        </p:txBody>
      </p:sp>
      <p:cxnSp>
        <p:nvCxnSpPr>
          <p:cNvPr id="14" name="Straight Connector 13">
            <a:extLst>
              <a:ext uri="{FF2B5EF4-FFF2-40B4-BE49-F238E27FC236}">
                <a16:creationId xmlns:a16="http://schemas.microsoft.com/office/drawing/2014/main" id="{D9510124-76FF-44D6-8A4C-53BD1EBB323A}"/>
              </a:ext>
            </a:extLst>
          </p:cNvPr>
          <p:cNvCxnSpPr>
            <a:cxnSpLocks/>
          </p:cNvCxnSpPr>
          <p:nvPr/>
        </p:nvCxnSpPr>
        <p:spPr>
          <a:xfrm flipH="1">
            <a:off x="11520634" y="2411137"/>
            <a:ext cx="0" cy="365760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D5B55B0-7B78-4470-B27B-D2C9034FAD92}"/>
              </a:ext>
            </a:extLst>
          </p:cNvPr>
          <p:cNvCxnSpPr>
            <a:cxnSpLocks/>
          </p:cNvCxnSpPr>
          <p:nvPr/>
        </p:nvCxnSpPr>
        <p:spPr>
          <a:xfrm>
            <a:off x="429847" y="2251209"/>
            <a:ext cx="310896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C46CD8C-51F4-401A-B8E7-C90098944386}"/>
              </a:ext>
            </a:extLst>
          </p:cNvPr>
          <p:cNvCxnSpPr>
            <a:cxnSpLocks/>
          </p:cNvCxnSpPr>
          <p:nvPr/>
        </p:nvCxnSpPr>
        <p:spPr>
          <a:xfrm>
            <a:off x="4170404" y="2251209"/>
            <a:ext cx="76809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566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5FD865-B185-4E22-B6C0-59DF470D2F38}"/>
              </a:ext>
            </a:extLst>
          </p:cNvPr>
          <p:cNvSpPr>
            <a:spLocks noGrp="1"/>
          </p:cNvSpPr>
          <p:nvPr>
            <p:ph type="sldNum" sz="quarter" idx="12"/>
          </p:nvPr>
        </p:nvSpPr>
        <p:spPr/>
        <p:txBody>
          <a:bodyPr/>
          <a:lstStyle/>
          <a:p>
            <a:fld id="{9E2BE927-25C7-4379-86F1-C17ED9D2A7F2}" type="slidenum">
              <a:rPr lang="en-US" smtClean="0"/>
              <a:pPr/>
              <a:t>4</a:t>
            </a:fld>
            <a:endParaRPr lang="en-US"/>
          </a:p>
        </p:txBody>
      </p:sp>
      <p:sp>
        <p:nvSpPr>
          <p:cNvPr id="3" name="Title 2">
            <a:extLst>
              <a:ext uri="{FF2B5EF4-FFF2-40B4-BE49-F238E27FC236}">
                <a16:creationId xmlns:a16="http://schemas.microsoft.com/office/drawing/2014/main" id="{240DE4F2-AFCF-4F8B-AD6A-02371E88288D}"/>
              </a:ext>
            </a:extLst>
          </p:cNvPr>
          <p:cNvSpPr>
            <a:spLocks noGrp="1"/>
          </p:cNvSpPr>
          <p:nvPr>
            <p:ph type="title"/>
          </p:nvPr>
        </p:nvSpPr>
        <p:spPr>
          <a:xfrm>
            <a:off x="360000" y="249453"/>
            <a:ext cx="11471638" cy="468000"/>
          </a:xfrm>
        </p:spPr>
        <p:txBody>
          <a:bodyPr/>
          <a:lstStyle/>
          <a:p>
            <a:r>
              <a:rPr lang="en-US"/>
              <a:t>The Global Fund Strategy Framework</a:t>
            </a:r>
          </a:p>
        </p:txBody>
      </p:sp>
      <p:sp>
        <p:nvSpPr>
          <p:cNvPr id="6" name="TextBox 5">
            <a:extLst>
              <a:ext uri="{FF2B5EF4-FFF2-40B4-BE49-F238E27FC236}">
                <a16:creationId xmlns:a16="http://schemas.microsoft.com/office/drawing/2014/main" id="{CEEA9A75-52C2-464C-A193-E3BE7DDC3FA4}"/>
              </a:ext>
            </a:extLst>
          </p:cNvPr>
          <p:cNvSpPr txBox="1"/>
          <p:nvPr/>
        </p:nvSpPr>
        <p:spPr>
          <a:xfrm>
            <a:off x="7719934" y="829443"/>
            <a:ext cx="4258706" cy="5016758"/>
          </a:xfrm>
          <a:prstGeom prst="rect">
            <a:avLst/>
          </a:prstGeom>
          <a:noFill/>
        </p:spPr>
        <p:txBody>
          <a:bodyPr wrap="square">
            <a:spAutoFit/>
          </a:bodyPr>
          <a:lstStyle/>
          <a:p>
            <a:pPr marL="285750" indent="-285750">
              <a:buFont typeface="Arial" panose="020B0604020202020204" pitchFamily="34" charset="0"/>
              <a:buChar char="•"/>
            </a:pPr>
            <a:r>
              <a:rPr lang="en-US" sz="2000" b="1">
                <a:latin typeface="Arial" panose="020B0604020202020204" pitchFamily="34" charset="0"/>
                <a:cs typeface="Arial" panose="020B0604020202020204" pitchFamily="34" charset="0"/>
              </a:rPr>
              <a:t>Strategy’s primary goal </a:t>
            </a:r>
            <a:r>
              <a:rPr lang="en-US" sz="2000">
                <a:latin typeface="Arial" panose="020B0604020202020204" pitchFamily="34" charset="0"/>
                <a:cs typeface="Arial" panose="020B0604020202020204" pitchFamily="34" charset="0"/>
              </a:rPr>
              <a:t>is to end AIDS, TB, and Malaria. </a:t>
            </a:r>
          </a:p>
          <a:p>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a:effectLst/>
                <a:latin typeface="Arial" panose="020B0604020202020204" pitchFamily="34" charset="0"/>
                <a:ea typeface="Calibri" panose="020F0502020204030204" pitchFamily="34" charset="0"/>
                <a:cs typeface="Times New Roman" panose="02020603050405020304" pitchFamily="18" charset="0"/>
              </a:rPr>
              <a:t>People and communities are at the heart </a:t>
            </a:r>
            <a:r>
              <a:rPr lang="en-US" sz="2000">
                <a:effectLst/>
                <a:latin typeface="Arial" panose="020B0604020202020204" pitchFamily="34" charset="0"/>
                <a:ea typeface="Calibri" panose="020F0502020204030204" pitchFamily="34" charset="0"/>
                <a:cs typeface="Times New Roman" panose="02020603050405020304" pitchFamily="18" charset="0"/>
              </a:rPr>
              <a:t>of our Strategy. </a:t>
            </a: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Achievement of the primary goal is </a:t>
            </a:r>
            <a:r>
              <a:rPr lang="en-US" sz="2000" b="1">
                <a:latin typeface="Arial" panose="020B0604020202020204" pitchFamily="34" charset="0"/>
                <a:cs typeface="Arial" panose="020B0604020202020204" pitchFamily="34" charset="0"/>
              </a:rPr>
              <a:t>supported by 4 mutually reinforcing contributory objectives </a:t>
            </a:r>
            <a:r>
              <a:rPr lang="en-US" sz="2000">
                <a:latin typeface="Arial" panose="020B0604020202020204" pitchFamily="34" charset="0"/>
                <a:cs typeface="Arial" panose="020B0604020202020204" pitchFamily="34" charset="0"/>
              </a:rPr>
              <a:t>and </a:t>
            </a:r>
            <a:r>
              <a:rPr lang="en-US" sz="2000" b="1">
                <a:latin typeface="Arial" panose="020B0604020202020204" pitchFamily="34" charset="0"/>
                <a:cs typeface="Arial" panose="020B0604020202020204" pitchFamily="34" charset="0"/>
              </a:rPr>
              <a:t>an evolving objective</a:t>
            </a:r>
            <a:r>
              <a:rPr lang="en-US" sz="200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Partnership Enablers outline </a:t>
            </a:r>
            <a:r>
              <a:rPr lang="en-US" sz="2000" b="1">
                <a:latin typeface="Arial" panose="020B0604020202020204" pitchFamily="34" charset="0"/>
                <a:cs typeface="Arial" panose="020B0604020202020204" pitchFamily="34" charset="0"/>
              </a:rPr>
              <a:t>roles and accountabilities </a:t>
            </a:r>
            <a:r>
              <a:rPr lang="en-US" sz="2000">
                <a:latin typeface="Arial" panose="020B0604020202020204" pitchFamily="34" charset="0"/>
                <a:cs typeface="Arial" panose="020B0604020202020204" pitchFamily="34" charset="0"/>
              </a:rPr>
              <a:t>of all stakeholders.</a:t>
            </a:r>
          </a:p>
          <a:p>
            <a:endParaRPr lang="en-US" sz="2000">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5CB43C8E-60D6-43A1-B4C1-2475E5E45915}"/>
              </a:ext>
            </a:extLst>
          </p:cNvPr>
          <p:cNvPicPr>
            <a:picLocks noChangeAspect="1"/>
          </p:cNvPicPr>
          <p:nvPr/>
        </p:nvPicPr>
        <p:blipFill>
          <a:blip r:embed="rId3"/>
          <a:stretch>
            <a:fillRect/>
          </a:stretch>
        </p:blipFill>
        <p:spPr>
          <a:xfrm>
            <a:off x="344770" y="745214"/>
            <a:ext cx="6849387" cy="5748054"/>
          </a:xfrm>
          <a:prstGeom prst="rect">
            <a:avLst/>
          </a:prstGeom>
        </p:spPr>
      </p:pic>
    </p:spTree>
    <p:extLst>
      <p:ext uri="{BB962C8B-B14F-4D97-AF65-F5344CB8AC3E}">
        <p14:creationId xmlns:p14="http://schemas.microsoft.com/office/powerpoint/2010/main" val="354384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Graphical user interface, application&#10;&#10;Description automatically generated">
            <a:extLst>
              <a:ext uri="{FF2B5EF4-FFF2-40B4-BE49-F238E27FC236}">
                <a16:creationId xmlns:a16="http://schemas.microsoft.com/office/drawing/2014/main" id="{1E02C3DB-3138-471A-BFFF-B13B8BDD094E}"/>
              </a:ext>
            </a:extLst>
          </p:cNvPr>
          <p:cNvPicPr>
            <a:picLocks noChangeAspect="1"/>
          </p:cNvPicPr>
          <p:nvPr/>
        </p:nvPicPr>
        <p:blipFill rotWithShape="1">
          <a:blip r:embed="rId3">
            <a:extLst>
              <a:ext uri="{28A0092B-C50C-407E-A947-70E740481C1C}">
                <a14:useLocalDpi xmlns:a14="http://schemas.microsoft.com/office/drawing/2010/main" val="0"/>
              </a:ext>
            </a:extLst>
          </a:blip>
          <a:srcRect l="4631" t="6721" r="35504" b="31088"/>
          <a:stretch/>
        </p:blipFill>
        <p:spPr>
          <a:xfrm>
            <a:off x="381913" y="1231125"/>
            <a:ext cx="2847738" cy="2286000"/>
          </a:xfrm>
          <a:prstGeom prst="rect">
            <a:avLst/>
          </a:prstGeom>
        </p:spPr>
      </p:pic>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p:txBody>
          <a:bodyPr>
            <a:noAutofit/>
          </a:bodyPr>
          <a:lstStyle/>
          <a:p>
            <a:r>
              <a:rPr lang="en-US" sz="3200">
                <a:latin typeface="Arial Black" panose="020B0A04020102020204" pitchFamily="34" charset="0"/>
                <a:cs typeface="Arial" panose="020B0604020202020204" pitchFamily="34" charset="0"/>
              </a:rPr>
              <a:t>The Global Fund Strategy Framework</a:t>
            </a:r>
            <a:br>
              <a:rPr lang="en-US" sz="3200">
                <a:latin typeface="Arial Black" panose="020B0A04020102020204" pitchFamily="34" charset="0"/>
                <a:cs typeface="Arial" panose="020B0604020202020204" pitchFamily="34" charset="0"/>
              </a:rPr>
            </a:br>
            <a:r>
              <a:rPr lang="en-US" sz="3200">
                <a:latin typeface="+mn-lt"/>
                <a:cs typeface="Arial" panose="020B0604020202020204" pitchFamily="34" charset="0"/>
              </a:rPr>
              <a:t>Primary Goal</a:t>
            </a:r>
          </a:p>
        </p:txBody>
      </p:sp>
      <p:sp>
        <p:nvSpPr>
          <p:cNvPr id="9" name="Title 1">
            <a:extLst>
              <a:ext uri="{FF2B5EF4-FFF2-40B4-BE49-F238E27FC236}">
                <a16:creationId xmlns:a16="http://schemas.microsoft.com/office/drawing/2014/main" id="{A8F24D10-686D-4D85-B3A2-DBA532AAE781}"/>
              </a:ext>
            </a:extLst>
          </p:cNvPr>
          <p:cNvSpPr txBox="1">
            <a:spLocks/>
          </p:cNvSpPr>
          <p:nvPr/>
        </p:nvSpPr>
        <p:spPr>
          <a:xfrm>
            <a:off x="306140" y="3488752"/>
            <a:ext cx="2554747" cy="29654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000" b="1">
                <a:latin typeface="Arial" panose="020B0604020202020204" pitchFamily="34" charset="0"/>
                <a:cs typeface="Arial" panose="020B0604020202020204" pitchFamily="34" charset="0"/>
              </a:rPr>
              <a:t>Under the primary goal</a:t>
            </a:r>
            <a:r>
              <a:rPr lang="en-US" sz="2000">
                <a:latin typeface="Arial" panose="020B0604020202020204" pitchFamily="34" charset="0"/>
                <a:cs typeface="Arial" panose="020B0604020202020204" pitchFamily="34" charset="0"/>
              </a:rPr>
              <a:t>, there are </a:t>
            </a:r>
            <a:r>
              <a:rPr lang="en-US" sz="2000" b="1">
                <a:latin typeface="Arial" panose="020B0604020202020204" pitchFamily="34" charset="0"/>
                <a:cs typeface="Arial" panose="020B0604020202020204" pitchFamily="34" charset="0"/>
              </a:rPr>
              <a:t>sub-objectives </a:t>
            </a:r>
            <a:r>
              <a:rPr lang="en-US" sz="2000">
                <a:latin typeface="Arial" panose="020B0604020202020204" pitchFamily="34" charset="0"/>
                <a:cs typeface="Arial" panose="020B0604020202020204" pitchFamily="34" charset="0"/>
              </a:rPr>
              <a:t>(bullet points) </a:t>
            </a:r>
            <a:r>
              <a:rPr lang="en-US" sz="2000" b="1">
                <a:latin typeface="Arial" panose="020B0604020202020204" pitchFamily="34" charset="0"/>
                <a:cs typeface="Arial" panose="020B0604020202020204" pitchFamily="34" charset="0"/>
              </a:rPr>
              <a:t>that describe the specific areas focus needed to achieve this goal</a:t>
            </a:r>
            <a:r>
              <a:rPr lang="en-US" sz="2000">
                <a:latin typeface="Arial" panose="020B0604020202020204" pitchFamily="34" charset="0"/>
                <a:cs typeface="Arial" panose="020B0604020202020204" pitchFamily="34" charset="0"/>
              </a:rPr>
              <a:t>. </a:t>
            </a:r>
          </a:p>
        </p:txBody>
      </p:sp>
      <p:grpSp>
        <p:nvGrpSpPr>
          <p:cNvPr id="43" name="Group 42">
            <a:extLst>
              <a:ext uri="{FF2B5EF4-FFF2-40B4-BE49-F238E27FC236}">
                <a16:creationId xmlns:a16="http://schemas.microsoft.com/office/drawing/2014/main" id="{80AA30EA-31ED-4FF7-BE01-196393883F8F}"/>
              </a:ext>
            </a:extLst>
          </p:cNvPr>
          <p:cNvGrpSpPr/>
          <p:nvPr/>
        </p:nvGrpSpPr>
        <p:grpSpPr>
          <a:xfrm>
            <a:off x="359999" y="1262246"/>
            <a:ext cx="2793879" cy="2382894"/>
            <a:chOff x="482284" y="1261231"/>
            <a:chExt cx="2793879" cy="2382894"/>
          </a:xfrm>
        </p:grpSpPr>
        <p:sp>
          <p:nvSpPr>
            <p:cNvPr id="40" name="Rectangle 39">
              <a:extLst>
                <a:ext uri="{FF2B5EF4-FFF2-40B4-BE49-F238E27FC236}">
                  <a16:creationId xmlns:a16="http://schemas.microsoft.com/office/drawing/2014/main" id="{B66C24DF-59D8-4153-89B0-637EB6BED706}"/>
                </a:ext>
              </a:extLst>
            </p:cNvPr>
            <p:cNvSpPr/>
            <p:nvPr/>
          </p:nvSpPr>
          <p:spPr>
            <a:xfrm>
              <a:off x="482286" y="1896534"/>
              <a:ext cx="2793877" cy="1747591"/>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41" name="Rectangle 40">
              <a:extLst>
                <a:ext uri="{FF2B5EF4-FFF2-40B4-BE49-F238E27FC236}">
                  <a16:creationId xmlns:a16="http://schemas.microsoft.com/office/drawing/2014/main" id="{F0DFB02E-4A2F-4FEE-9A02-F7D0AE1DC8F4}"/>
                </a:ext>
              </a:extLst>
            </p:cNvPr>
            <p:cNvSpPr/>
            <p:nvPr/>
          </p:nvSpPr>
          <p:spPr>
            <a:xfrm>
              <a:off x="482284" y="1261231"/>
              <a:ext cx="2793879" cy="63530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grpSp>
      <p:pic>
        <p:nvPicPr>
          <p:cNvPr id="4" name="Picture 3">
            <a:extLst>
              <a:ext uri="{FF2B5EF4-FFF2-40B4-BE49-F238E27FC236}">
                <a16:creationId xmlns:a16="http://schemas.microsoft.com/office/drawing/2014/main" id="{945D5B8A-D67E-416B-A8B8-1C73C38A8BF8}"/>
              </a:ext>
            </a:extLst>
          </p:cNvPr>
          <p:cNvPicPr>
            <a:picLocks noChangeAspect="1"/>
          </p:cNvPicPr>
          <p:nvPr/>
        </p:nvPicPr>
        <p:blipFill>
          <a:blip r:embed="rId4"/>
          <a:stretch>
            <a:fillRect/>
          </a:stretch>
        </p:blipFill>
        <p:spPr>
          <a:xfrm>
            <a:off x="2882799" y="1792391"/>
            <a:ext cx="9169501" cy="4609060"/>
          </a:xfrm>
          <a:prstGeom prst="rect">
            <a:avLst/>
          </a:prstGeom>
        </p:spPr>
      </p:pic>
    </p:spTree>
    <p:extLst>
      <p:ext uri="{BB962C8B-B14F-4D97-AF65-F5344CB8AC3E}">
        <p14:creationId xmlns:p14="http://schemas.microsoft.com/office/powerpoint/2010/main" val="351834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9F4287F-A70F-4F41-A155-C69D9C4B2E15}"/>
              </a:ext>
            </a:extLst>
          </p:cNvPr>
          <p:cNvSpPr>
            <a:spLocks noGrp="1"/>
          </p:cNvSpPr>
          <p:nvPr>
            <p:ph type="title"/>
          </p:nvPr>
        </p:nvSpPr>
        <p:spPr/>
        <p:txBody>
          <a:bodyPr>
            <a:noAutofit/>
          </a:bodyPr>
          <a:lstStyle/>
          <a:p>
            <a:r>
              <a:rPr lang="en-US" sz="3200">
                <a:latin typeface="Arial Black" panose="020B0A04020102020204" pitchFamily="34" charset="0"/>
                <a:cs typeface="Arial" panose="020B0604020202020204" pitchFamily="34" charset="0"/>
              </a:rPr>
              <a:t>The Global Fund Strategy Framework</a:t>
            </a:r>
            <a:br>
              <a:rPr lang="en-US" sz="3200">
                <a:latin typeface="Arial Black" panose="020B0A04020102020204" pitchFamily="34" charset="0"/>
                <a:cs typeface="Arial" panose="020B0604020202020204" pitchFamily="34" charset="0"/>
              </a:rPr>
            </a:br>
            <a:r>
              <a:rPr lang="en-US" sz="3200">
                <a:latin typeface="+mn-lt"/>
                <a:cs typeface="Arial" panose="020B0604020202020204" pitchFamily="34" charset="0"/>
              </a:rPr>
              <a:t>Mutually Reinforcing Contributory Objectives</a:t>
            </a:r>
          </a:p>
        </p:txBody>
      </p:sp>
      <p:pic>
        <p:nvPicPr>
          <p:cNvPr id="52" name="Picture 51" descr="Graphical user interface, application&#10;&#10;Description automatically generated">
            <a:extLst>
              <a:ext uri="{FF2B5EF4-FFF2-40B4-BE49-F238E27FC236}">
                <a16:creationId xmlns:a16="http://schemas.microsoft.com/office/drawing/2014/main" id="{F002B754-99BD-4B08-90B0-3AE69E15E76D}"/>
              </a:ext>
            </a:extLst>
          </p:cNvPr>
          <p:cNvPicPr>
            <a:picLocks noChangeAspect="1"/>
          </p:cNvPicPr>
          <p:nvPr/>
        </p:nvPicPr>
        <p:blipFill rotWithShape="1">
          <a:blip r:embed="rId3">
            <a:extLst>
              <a:ext uri="{28A0092B-C50C-407E-A947-70E740481C1C}">
                <a14:useLocalDpi xmlns:a14="http://schemas.microsoft.com/office/drawing/2010/main" val="0"/>
              </a:ext>
            </a:extLst>
          </a:blip>
          <a:srcRect l="4631" t="6721" r="35504" b="31088"/>
          <a:stretch/>
        </p:blipFill>
        <p:spPr>
          <a:xfrm>
            <a:off x="381913" y="1243825"/>
            <a:ext cx="2847738" cy="2286000"/>
          </a:xfrm>
          <a:prstGeom prst="rect">
            <a:avLst/>
          </a:prstGeom>
        </p:spPr>
      </p:pic>
      <p:sp>
        <p:nvSpPr>
          <p:cNvPr id="56" name="Rectangle 55">
            <a:extLst>
              <a:ext uri="{FF2B5EF4-FFF2-40B4-BE49-F238E27FC236}">
                <a16:creationId xmlns:a16="http://schemas.microsoft.com/office/drawing/2014/main" id="{BFAA60D8-474E-4E4B-B3FF-878142EE5734}"/>
              </a:ext>
            </a:extLst>
          </p:cNvPr>
          <p:cNvSpPr/>
          <p:nvPr/>
        </p:nvSpPr>
        <p:spPr>
          <a:xfrm>
            <a:off x="381913" y="1243826"/>
            <a:ext cx="2793877" cy="690578"/>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grpSp>
        <p:nvGrpSpPr>
          <p:cNvPr id="53" name="Group 52">
            <a:extLst>
              <a:ext uri="{FF2B5EF4-FFF2-40B4-BE49-F238E27FC236}">
                <a16:creationId xmlns:a16="http://schemas.microsoft.com/office/drawing/2014/main" id="{2FD2799F-68A6-4196-9339-DA4433B47F11}"/>
              </a:ext>
            </a:extLst>
          </p:cNvPr>
          <p:cNvGrpSpPr/>
          <p:nvPr/>
        </p:nvGrpSpPr>
        <p:grpSpPr>
          <a:xfrm>
            <a:off x="359999" y="1934403"/>
            <a:ext cx="2793879" cy="1723437"/>
            <a:chOff x="482284" y="1920688"/>
            <a:chExt cx="2793879" cy="1723437"/>
          </a:xfrm>
        </p:grpSpPr>
        <p:sp>
          <p:nvSpPr>
            <p:cNvPr id="54" name="Rectangle 53">
              <a:extLst>
                <a:ext uri="{FF2B5EF4-FFF2-40B4-BE49-F238E27FC236}">
                  <a16:creationId xmlns:a16="http://schemas.microsoft.com/office/drawing/2014/main" id="{A5995CD0-FFCF-4CDB-9303-6D1024F63B07}"/>
                </a:ext>
              </a:extLst>
            </p:cNvPr>
            <p:cNvSpPr/>
            <p:nvPr/>
          </p:nvSpPr>
          <p:spPr>
            <a:xfrm>
              <a:off x="482286" y="2581193"/>
              <a:ext cx="2793877" cy="1062932"/>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55" name="Rectangle 54">
              <a:extLst>
                <a:ext uri="{FF2B5EF4-FFF2-40B4-BE49-F238E27FC236}">
                  <a16:creationId xmlns:a16="http://schemas.microsoft.com/office/drawing/2014/main" id="{C27D6111-B5EE-42E9-AF1D-8F2C24F2BDB7}"/>
                </a:ext>
              </a:extLst>
            </p:cNvPr>
            <p:cNvSpPr/>
            <p:nvPr/>
          </p:nvSpPr>
          <p:spPr>
            <a:xfrm>
              <a:off x="482284" y="1920688"/>
              <a:ext cx="2793879" cy="6605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grpSp>
      <p:pic>
        <p:nvPicPr>
          <p:cNvPr id="3" name="Picture 2">
            <a:extLst>
              <a:ext uri="{FF2B5EF4-FFF2-40B4-BE49-F238E27FC236}">
                <a16:creationId xmlns:a16="http://schemas.microsoft.com/office/drawing/2014/main" id="{BB4D0B90-787D-4CD1-9CF9-954EDA5FBA63}"/>
              </a:ext>
            </a:extLst>
          </p:cNvPr>
          <p:cNvPicPr>
            <a:picLocks noChangeAspect="1"/>
          </p:cNvPicPr>
          <p:nvPr/>
        </p:nvPicPr>
        <p:blipFill>
          <a:blip r:embed="rId4"/>
          <a:stretch>
            <a:fillRect/>
          </a:stretch>
        </p:blipFill>
        <p:spPr>
          <a:xfrm>
            <a:off x="3248092" y="1269999"/>
            <a:ext cx="8791508" cy="5409469"/>
          </a:xfrm>
          <a:prstGeom prst="rect">
            <a:avLst/>
          </a:prstGeom>
        </p:spPr>
      </p:pic>
      <p:sp>
        <p:nvSpPr>
          <p:cNvPr id="20" name="TextBox 19">
            <a:extLst>
              <a:ext uri="{FF2B5EF4-FFF2-40B4-BE49-F238E27FC236}">
                <a16:creationId xmlns:a16="http://schemas.microsoft.com/office/drawing/2014/main" id="{912D3ED6-B0EF-4720-A87A-D492B66B51FA}"/>
              </a:ext>
            </a:extLst>
          </p:cNvPr>
          <p:cNvSpPr txBox="1"/>
          <p:nvPr/>
        </p:nvSpPr>
        <p:spPr>
          <a:xfrm>
            <a:off x="265787" y="3530638"/>
            <a:ext cx="2910003" cy="2723823"/>
          </a:xfrm>
          <a:prstGeom prst="rect">
            <a:avLst/>
          </a:prstGeom>
          <a:noFill/>
        </p:spPr>
        <p:txBody>
          <a:bodyPr wrap="square">
            <a:spAutoFit/>
          </a:bodyPr>
          <a:lstStyle/>
          <a:p>
            <a:pPr>
              <a:lnSpc>
                <a:spcPct val="95000"/>
              </a:lnSpc>
            </a:pPr>
            <a:r>
              <a:rPr lang="en-US" sz="2000">
                <a:latin typeface="Arial" panose="020B0604020202020204" pitchFamily="34" charset="0"/>
                <a:cs typeface="Arial" panose="020B0604020202020204" pitchFamily="34" charset="0"/>
              </a:rPr>
              <a:t>Achievement of our primary goal will be underpinned by </a:t>
            </a:r>
            <a:r>
              <a:rPr lang="en-US" sz="2000" b="1">
                <a:latin typeface="Arial" panose="020B0604020202020204" pitchFamily="34" charset="0"/>
                <a:cs typeface="Arial" panose="020B0604020202020204" pitchFamily="34" charset="0"/>
              </a:rPr>
              <a:t>4 mutually reinforcing contributory objectives </a:t>
            </a:r>
            <a:r>
              <a:rPr lang="en-US" sz="2000">
                <a:latin typeface="Arial" panose="020B0604020202020204" pitchFamily="34" charset="0"/>
                <a:cs typeface="Arial" panose="020B0604020202020204" pitchFamily="34" charset="0"/>
              </a:rPr>
              <a:t>that must be concurrently and synergistically pursued to achieve our aims. </a:t>
            </a:r>
          </a:p>
        </p:txBody>
      </p:sp>
      <p:sp>
        <p:nvSpPr>
          <p:cNvPr id="47" name="Slide Number Placeholder 1">
            <a:extLst>
              <a:ext uri="{FF2B5EF4-FFF2-40B4-BE49-F238E27FC236}">
                <a16:creationId xmlns:a16="http://schemas.microsoft.com/office/drawing/2014/main" id="{BFC8FE80-AF42-4328-9E33-A13E95DC6944}"/>
              </a:ext>
            </a:extLst>
          </p:cNvPr>
          <p:cNvSpPr>
            <a:spLocks noGrp="1"/>
          </p:cNvSpPr>
          <p:nvPr>
            <p:ph type="sldNum" sz="quarter" idx="12"/>
          </p:nvPr>
        </p:nvSpPr>
        <p:spPr>
          <a:xfrm>
            <a:off x="10934700" y="6203950"/>
            <a:ext cx="897300" cy="365125"/>
          </a:xfrm>
        </p:spPr>
        <p:txBody>
          <a:bodyPr/>
          <a:lstStyle/>
          <a:p>
            <a:fld id="{9E2BE927-25C7-4379-86F1-C17ED9D2A7F2}" type="slidenum">
              <a:rPr lang="en-US" smtClean="0"/>
              <a:pPr/>
              <a:t>6</a:t>
            </a:fld>
            <a:endParaRPr lang="en-US"/>
          </a:p>
        </p:txBody>
      </p:sp>
    </p:spTree>
    <p:extLst>
      <p:ext uri="{BB962C8B-B14F-4D97-AF65-F5344CB8AC3E}">
        <p14:creationId xmlns:p14="http://schemas.microsoft.com/office/powerpoint/2010/main" val="54304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447DC9D-C5D0-459F-8A37-FCBF609D71ED}"/>
              </a:ext>
            </a:extLst>
          </p:cNvPr>
          <p:cNvSpPr txBox="1"/>
          <p:nvPr/>
        </p:nvSpPr>
        <p:spPr>
          <a:xfrm>
            <a:off x="194899" y="3564538"/>
            <a:ext cx="3196001" cy="3293209"/>
          </a:xfrm>
          <a:prstGeom prst="rect">
            <a:avLst/>
          </a:prstGeom>
          <a:solidFill>
            <a:schemeClr val="bg1"/>
          </a:solidFill>
        </p:spPr>
        <p:txBody>
          <a:bodyPr wrap="square">
            <a:spAutoFit/>
          </a:bodyPr>
          <a:lstStyle/>
          <a:p>
            <a:pPr>
              <a:lnSpc>
                <a:spcPct val="90000"/>
              </a:lnSpc>
              <a:spcBef>
                <a:spcPct val="0"/>
              </a:spcBef>
              <a:spcAft>
                <a:spcPts val="1200"/>
              </a:spcAft>
            </a:pPr>
            <a:r>
              <a:rPr lang="en-US" sz="2000">
                <a:latin typeface="Arial" panose="020B0604020202020204" pitchFamily="34" charset="0"/>
                <a:ea typeface="+mj-ea"/>
                <a:cs typeface="Arial" panose="020B0604020202020204" pitchFamily="34" charset="0"/>
              </a:rPr>
              <a:t>We will contribute to building </a:t>
            </a:r>
            <a:r>
              <a:rPr lang="en-US" sz="2000" b="1">
                <a:latin typeface="Arial" panose="020B0604020202020204" pitchFamily="34" charset="0"/>
                <a:ea typeface="+mj-ea"/>
                <a:cs typeface="Arial" panose="020B0604020202020204" pitchFamily="34" charset="0"/>
              </a:rPr>
              <a:t>pandemic preparedness </a:t>
            </a:r>
            <a:r>
              <a:rPr lang="en-US" sz="2000">
                <a:latin typeface="Arial" panose="020B0604020202020204" pitchFamily="34" charset="0"/>
                <a:ea typeface="+mj-ea"/>
                <a:cs typeface="Arial" panose="020B0604020202020204" pitchFamily="34" charset="0"/>
              </a:rPr>
              <a:t>by supporting countries to strengthen the resilience of their systems for health and HTM programs.</a:t>
            </a:r>
          </a:p>
          <a:p>
            <a:pPr>
              <a:lnSpc>
                <a:spcPct val="90000"/>
              </a:lnSpc>
              <a:spcBef>
                <a:spcPct val="0"/>
              </a:spcBef>
              <a:spcAft>
                <a:spcPts val="1200"/>
              </a:spcAft>
            </a:pPr>
            <a:r>
              <a:rPr lang="en-US" sz="2000">
                <a:latin typeface="Arial" panose="020B0604020202020204" pitchFamily="34" charset="0"/>
                <a:ea typeface="+mj-ea"/>
                <a:cs typeface="Arial" panose="020B0604020202020204" pitchFamily="34" charset="0"/>
              </a:rPr>
              <a:t>Our work in </a:t>
            </a:r>
            <a:r>
              <a:rPr lang="en-US" sz="2000" b="1">
                <a:latin typeface="Arial" panose="020B0604020202020204" pitchFamily="34" charset="0"/>
                <a:ea typeface="+mj-ea"/>
                <a:cs typeface="Arial" panose="020B0604020202020204" pitchFamily="34" charset="0"/>
              </a:rPr>
              <a:t>pandemic response </a:t>
            </a:r>
            <a:r>
              <a:rPr lang="en-US" sz="2000">
                <a:latin typeface="Arial" panose="020B0604020202020204" pitchFamily="34" charset="0"/>
                <a:ea typeface="+mj-ea"/>
                <a:cs typeface="Arial" panose="020B0604020202020204" pitchFamily="34" charset="0"/>
              </a:rPr>
              <a:t>is well defined by our existing programs and C19RM.</a:t>
            </a:r>
          </a:p>
        </p:txBody>
      </p:sp>
      <p:pic>
        <p:nvPicPr>
          <p:cNvPr id="9" name="Picture 8">
            <a:extLst>
              <a:ext uri="{FF2B5EF4-FFF2-40B4-BE49-F238E27FC236}">
                <a16:creationId xmlns:a16="http://schemas.microsoft.com/office/drawing/2014/main" id="{1FE9C899-CAD7-4DD8-9BD6-EEE7E93FBC6B}"/>
              </a:ext>
            </a:extLst>
          </p:cNvPr>
          <p:cNvPicPr>
            <a:picLocks noChangeAspect="1"/>
          </p:cNvPicPr>
          <p:nvPr/>
        </p:nvPicPr>
        <p:blipFill>
          <a:blip r:embed="rId3"/>
          <a:stretch>
            <a:fillRect/>
          </a:stretch>
        </p:blipFill>
        <p:spPr>
          <a:xfrm>
            <a:off x="3412811" y="2737810"/>
            <a:ext cx="8716051" cy="3918482"/>
          </a:xfrm>
          <a:prstGeom prst="rect">
            <a:avLst/>
          </a:prstGeom>
        </p:spPr>
      </p:pic>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60000" y="219201"/>
            <a:ext cx="11471638" cy="468000"/>
          </a:xfrm>
        </p:spPr>
        <p:txBody>
          <a:bodyPr>
            <a:noAutofit/>
          </a:bodyPr>
          <a:lstStyle/>
          <a:p>
            <a:r>
              <a:rPr lang="en-US" sz="3200">
                <a:latin typeface="Arial Black" panose="020B0A04020102020204" pitchFamily="34" charset="0"/>
                <a:cs typeface="Arial" panose="020B0604020202020204" pitchFamily="34" charset="0"/>
              </a:rPr>
              <a:t>The Global Fund Strategy Framework </a:t>
            </a:r>
            <a:br>
              <a:rPr lang="en-US" sz="3200">
                <a:latin typeface="Arial Black" panose="020B0A04020102020204" pitchFamily="34" charset="0"/>
                <a:cs typeface="Arial" panose="020B0604020202020204" pitchFamily="34" charset="0"/>
              </a:rPr>
            </a:br>
            <a:r>
              <a:rPr lang="en-US" sz="3200">
                <a:latin typeface="+mn-lt"/>
                <a:cs typeface="Arial" panose="020B0604020202020204" pitchFamily="34" charset="0"/>
              </a:rPr>
              <a:t>Evolving Objective</a:t>
            </a:r>
          </a:p>
        </p:txBody>
      </p:sp>
      <p:sp>
        <p:nvSpPr>
          <p:cNvPr id="22" name="Title 1">
            <a:extLst>
              <a:ext uri="{FF2B5EF4-FFF2-40B4-BE49-F238E27FC236}">
                <a16:creationId xmlns:a16="http://schemas.microsoft.com/office/drawing/2014/main" id="{5EA2FF8C-306F-41E3-91EC-A90DEDA730BF}"/>
              </a:ext>
            </a:extLst>
          </p:cNvPr>
          <p:cNvSpPr txBox="1">
            <a:spLocks/>
          </p:cNvSpPr>
          <p:nvPr/>
        </p:nvSpPr>
        <p:spPr>
          <a:xfrm>
            <a:off x="3531871" y="1216295"/>
            <a:ext cx="8437522" cy="138874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2000">
                <a:latin typeface="Arial" panose="020B0604020202020204" pitchFamily="34" charset="0"/>
                <a:cs typeface="Arial" panose="020B0604020202020204" pitchFamily="34" charset="0"/>
              </a:rPr>
              <a:t>The new Strategy </a:t>
            </a:r>
            <a:r>
              <a:rPr lang="en-US" sz="2000" b="1">
                <a:latin typeface="Arial" panose="020B0604020202020204" pitchFamily="34" charset="0"/>
                <a:cs typeface="Arial" panose="020B0604020202020204" pitchFamily="34" charset="0"/>
              </a:rPr>
              <a:t>responds directly to the dramatic changes in the global health context</a:t>
            </a:r>
            <a:r>
              <a:rPr lang="en-US" sz="2000">
                <a:latin typeface="Arial" panose="020B0604020202020204" pitchFamily="34" charset="0"/>
                <a:cs typeface="Arial" panose="020B0604020202020204" pitchFamily="34" charset="0"/>
              </a:rPr>
              <a:t> by introducing </a:t>
            </a:r>
            <a:r>
              <a:rPr lang="en-US" sz="2000" b="1">
                <a:latin typeface="Arial" panose="020B0604020202020204" pitchFamily="34" charset="0"/>
                <a:cs typeface="Arial" panose="020B0604020202020204" pitchFamily="34" charset="0"/>
              </a:rPr>
              <a:t>an evolving objective on PPR</a:t>
            </a:r>
            <a:r>
              <a:rPr lang="en-US" sz="2000">
                <a:latin typeface="Arial" panose="020B0604020202020204" pitchFamily="34" charset="0"/>
                <a:cs typeface="Arial" panose="020B0604020202020204" pitchFamily="34" charset="0"/>
              </a:rPr>
              <a:t>. </a:t>
            </a:r>
          </a:p>
          <a:p>
            <a:pPr>
              <a:spcAft>
                <a:spcPts val="1200"/>
              </a:spcAft>
            </a:pPr>
            <a:r>
              <a:rPr lang="en-US" sz="2000">
                <a:latin typeface="Arial" panose="020B0604020202020204" pitchFamily="34" charset="0"/>
                <a:cs typeface="Arial" panose="020B0604020202020204" pitchFamily="34" charset="0"/>
              </a:rPr>
              <a:t>We will bring the Global Fund partnership’s expertise and inclusive model to this global priority, alongside the important work with our partners.</a:t>
            </a:r>
          </a:p>
        </p:txBody>
      </p:sp>
      <p:pic>
        <p:nvPicPr>
          <p:cNvPr id="53" name="Picture 52" descr="Graphical user interface, application&#10;&#10;Description automatically generated">
            <a:extLst>
              <a:ext uri="{FF2B5EF4-FFF2-40B4-BE49-F238E27FC236}">
                <a16:creationId xmlns:a16="http://schemas.microsoft.com/office/drawing/2014/main" id="{36DBFB6C-2BE2-439E-BA09-7169EC04800D}"/>
              </a:ext>
            </a:extLst>
          </p:cNvPr>
          <p:cNvPicPr>
            <a:picLocks noChangeAspect="1"/>
          </p:cNvPicPr>
          <p:nvPr/>
        </p:nvPicPr>
        <p:blipFill rotWithShape="1">
          <a:blip r:embed="rId4">
            <a:extLst>
              <a:ext uri="{28A0092B-C50C-407E-A947-70E740481C1C}">
                <a14:useLocalDpi xmlns:a14="http://schemas.microsoft.com/office/drawing/2010/main" val="0"/>
              </a:ext>
            </a:extLst>
          </a:blip>
          <a:srcRect l="4631" t="6721" r="35504" b="31088"/>
          <a:stretch/>
        </p:blipFill>
        <p:spPr>
          <a:xfrm>
            <a:off x="381913" y="1243825"/>
            <a:ext cx="2847738" cy="2286000"/>
          </a:xfrm>
          <a:prstGeom prst="rect">
            <a:avLst/>
          </a:prstGeom>
        </p:spPr>
      </p:pic>
      <p:sp>
        <p:nvSpPr>
          <p:cNvPr id="54" name="Rectangle 53">
            <a:extLst>
              <a:ext uri="{FF2B5EF4-FFF2-40B4-BE49-F238E27FC236}">
                <a16:creationId xmlns:a16="http://schemas.microsoft.com/office/drawing/2014/main" id="{61647E14-7B79-44C8-BDBB-37B8C8F479AB}"/>
              </a:ext>
            </a:extLst>
          </p:cNvPr>
          <p:cNvSpPr/>
          <p:nvPr/>
        </p:nvSpPr>
        <p:spPr>
          <a:xfrm>
            <a:off x="381913" y="1243826"/>
            <a:ext cx="2793877" cy="1315902"/>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grpSp>
        <p:nvGrpSpPr>
          <p:cNvPr id="55" name="Group 54">
            <a:extLst>
              <a:ext uri="{FF2B5EF4-FFF2-40B4-BE49-F238E27FC236}">
                <a16:creationId xmlns:a16="http://schemas.microsoft.com/office/drawing/2014/main" id="{B0691FB5-3765-44E9-BF9C-7FC1C2116E80}"/>
              </a:ext>
            </a:extLst>
          </p:cNvPr>
          <p:cNvGrpSpPr/>
          <p:nvPr/>
        </p:nvGrpSpPr>
        <p:grpSpPr>
          <a:xfrm>
            <a:off x="359999" y="2580277"/>
            <a:ext cx="2793879" cy="873647"/>
            <a:chOff x="482284" y="2566562"/>
            <a:chExt cx="2793879" cy="873647"/>
          </a:xfrm>
        </p:grpSpPr>
        <p:sp>
          <p:nvSpPr>
            <p:cNvPr id="56" name="Rectangle 55">
              <a:extLst>
                <a:ext uri="{FF2B5EF4-FFF2-40B4-BE49-F238E27FC236}">
                  <a16:creationId xmlns:a16="http://schemas.microsoft.com/office/drawing/2014/main" id="{222CD06F-7F3C-4343-8A58-CD6779DFDC4B}"/>
                </a:ext>
              </a:extLst>
            </p:cNvPr>
            <p:cNvSpPr/>
            <p:nvPr/>
          </p:nvSpPr>
          <p:spPr>
            <a:xfrm>
              <a:off x="482286" y="2760099"/>
              <a:ext cx="2793877" cy="680110"/>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57" name="Rectangle 56">
              <a:extLst>
                <a:ext uri="{FF2B5EF4-FFF2-40B4-BE49-F238E27FC236}">
                  <a16:creationId xmlns:a16="http://schemas.microsoft.com/office/drawing/2014/main" id="{D33C77E0-E793-4505-ABD8-ABC8F880F9DD}"/>
                </a:ext>
              </a:extLst>
            </p:cNvPr>
            <p:cNvSpPr/>
            <p:nvPr/>
          </p:nvSpPr>
          <p:spPr>
            <a:xfrm>
              <a:off x="482284" y="2566562"/>
              <a:ext cx="2793879" cy="19353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grpSp>
      <p:sp>
        <p:nvSpPr>
          <p:cNvPr id="3" name="Slide Number Placeholder 2">
            <a:extLst>
              <a:ext uri="{FF2B5EF4-FFF2-40B4-BE49-F238E27FC236}">
                <a16:creationId xmlns:a16="http://schemas.microsoft.com/office/drawing/2014/main" id="{51EB09A1-1CBA-4857-B2DA-0200C6C51C60}"/>
              </a:ext>
            </a:extLst>
          </p:cNvPr>
          <p:cNvSpPr>
            <a:spLocks noGrp="1"/>
          </p:cNvSpPr>
          <p:nvPr>
            <p:ph type="sldNum" sz="quarter" idx="12"/>
          </p:nvPr>
        </p:nvSpPr>
        <p:spPr/>
        <p:txBody>
          <a:bodyPr/>
          <a:lstStyle/>
          <a:p>
            <a:fld id="{DCCF19E6-0AFE-4CD6-AF5E-0E70B26414FC}" type="slidenum">
              <a:rPr lang="en-US" smtClean="0"/>
              <a:t>7</a:t>
            </a:fld>
            <a:endParaRPr lang="en-US"/>
          </a:p>
        </p:txBody>
      </p:sp>
    </p:spTree>
    <p:extLst>
      <p:ext uri="{BB962C8B-B14F-4D97-AF65-F5344CB8AC3E}">
        <p14:creationId xmlns:p14="http://schemas.microsoft.com/office/powerpoint/2010/main" val="167739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DD2EE5-1A6E-4D83-AD93-DAF21A1B5C03}"/>
              </a:ext>
            </a:extLst>
          </p:cNvPr>
          <p:cNvSpPr>
            <a:spLocks noGrp="1"/>
          </p:cNvSpPr>
          <p:nvPr>
            <p:ph type="sldNum" sz="quarter" idx="12"/>
          </p:nvPr>
        </p:nvSpPr>
        <p:spPr/>
        <p:txBody>
          <a:bodyPr/>
          <a:lstStyle/>
          <a:p>
            <a:fld id="{DCCF19E6-0AFE-4CD6-AF5E-0E70B26414FC}" type="slidenum">
              <a:rPr lang="en-US" smtClean="0"/>
              <a:t>8</a:t>
            </a:fld>
            <a:endParaRPr lang="en-US"/>
          </a:p>
        </p:txBody>
      </p:sp>
      <p:sp>
        <p:nvSpPr>
          <p:cNvPr id="4" name="Title 3">
            <a:extLst>
              <a:ext uri="{FF2B5EF4-FFF2-40B4-BE49-F238E27FC236}">
                <a16:creationId xmlns:a16="http://schemas.microsoft.com/office/drawing/2014/main" id="{3AEFB4EF-8473-4369-8A92-CB7AC9ED37E3}"/>
              </a:ext>
            </a:extLst>
          </p:cNvPr>
          <p:cNvSpPr>
            <a:spLocks noGrp="1"/>
          </p:cNvSpPr>
          <p:nvPr>
            <p:ph type="title"/>
          </p:nvPr>
        </p:nvSpPr>
        <p:spPr/>
        <p:txBody>
          <a:bodyPr/>
          <a:lstStyle/>
          <a:p>
            <a:r>
              <a:rPr lang="en-US" sz="3200">
                <a:latin typeface="Arial Black" panose="020B0A04020102020204" pitchFamily="34" charset="0"/>
                <a:cs typeface="Arial" panose="020B0604020202020204" pitchFamily="34" charset="0"/>
              </a:rPr>
              <a:t>The Global Fund Strategy Framework</a:t>
            </a:r>
            <a:br>
              <a:rPr lang="en-US" sz="3200">
                <a:latin typeface="Arial Black" panose="020B0A04020102020204" pitchFamily="34" charset="0"/>
                <a:cs typeface="Arial" panose="020B0604020202020204" pitchFamily="34" charset="0"/>
              </a:rPr>
            </a:br>
            <a:r>
              <a:rPr lang="en-US" sz="3200">
                <a:latin typeface="+mn-lt"/>
                <a:cs typeface="Arial" panose="020B0604020202020204" pitchFamily="34" charset="0"/>
              </a:rPr>
              <a:t>Partnership Enablers and M&amp;E Framework</a:t>
            </a:r>
            <a:endParaRPr lang="en-US">
              <a:latin typeface="+mn-lt"/>
            </a:endParaRPr>
          </a:p>
        </p:txBody>
      </p:sp>
      <p:pic>
        <p:nvPicPr>
          <p:cNvPr id="53" name="Picture 52" descr="Graphical user interface, application&#10;&#10;Description automatically generated">
            <a:extLst>
              <a:ext uri="{FF2B5EF4-FFF2-40B4-BE49-F238E27FC236}">
                <a16:creationId xmlns:a16="http://schemas.microsoft.com/office/drawing/2014/main" id="{F2D9465E-3813-412A-A3CE-E05626F746AC}"/>
              </a:ext>
            </a:extLst>
          </p:cNvPr>
          <p:cNvPicPr>
            <a:picLocks noChangeAspect="1"/>
          </p:cNvPicPr>
          <p:nvPr/>
        </p:nvPicPr>
        <p:blipFill rotWithShape="1">
          <a:blip r:embed="rId3">
            <a:extLst>
              <a:ext uri="{28A0092B-C50C-407E-A947-70E740481C1C}">
                <a14:useLocalDpi xmlns:a14="http://schemas.microsoft.com/office/drawing/2010/main" val="0"/>
              </a:ext>
            </a:extLst>
          </a:blip>
          <a:srcRect l="4631" t="6721" r="35504" b="31088"/>
          <a:stretch/>
        </p:blipFill>
        <p:spPr>
          <a:xfrm>
            <a:off x="381913" y="1545310"/>
            <a:ext cx="2847738" cy="2286000"/>
          </a:xfrm>
          <a:prstGeom prst="rect">
            <a:avLst/>
          </a:prstGeom>
        </p:spPr>
      </p:pic>
      <p:sp>
        <p:nvSpPr>
          <p:cNvPr id="54" name="Rectangle 53">
            <a:extLst>
              <a:ext uri="{FF2B5EF4-FFF2-40B4-BE49-F238E27FC236}">
                <a16:creationId xmlns:a16="http://schemas.microsoft.com/office/drawing/2014/main" id="{CD96C045-0CE4-4C05-8EFD-31DA3B172B7F}"/>
              </a:ext>
            </a:extLst>
          </p:cNvPr>
          <p:cNvSpPr/>
          <p:nvPr/>
        </p:nvSpPr>
        <p:spPr>
          <a:xfrm>
            <a:off x="381913" y="1545310"/>
            <a:ext cx="2793877" cy="1631534"/>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57" name="Rectangle 56">
            <a:extLst>
              <a:ext uri="{FF2B5EF4-FFF2-40B4-BE49-F238E27FC236}">
                <a16:creationId xmlns:a16="http://schemas.microsoft.com/office/drawing/2014/main" id="{41F55B46-5900-4635-9ACB-77239BCCB912}"/>
              </a:ext>
            </a:extLst>
          </p:cNvPr>
          <p:cNvSpPr/>
          <p:nvPr/>
        </p:nvSpPr>
        <p:spPr>
          <a:xfrm>
            <a:off x="359999" y="3176844"/>
            <a:ext cx="2793879" cy="6000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4" name="Rectangle 13">
            <a:extLst>
              <a:ext uri="{FF2B5EF4-FFF2-40B4-BE49-F238E27FC236}">
                <a16:creationId xmlns:a16="http://schemas.microsoft.com/office/drawing/2014/main" id="{0D99D6E3-1437-4345-B042-A1B581EAEF26}"/>
              </a:ext>
            </a:extLst>
          </p:cNvPr>
          <p:cNvSpPr/>
          <p:nvPr/>
        </p:nvSpPr>
        <p:spPr>
          <a:xfrm>
            <a:off x="3330799" y="1993439"/>
            <a:ext cx="8610190" cy="2623102"/>
          </a:xfrm>
          <a:prstGeom prst="rect">
            <a:avLst/>
          </a:prstGeom>
          <a:solidFill>
            <a:schemeClr val="bg1"/>
          </a:solidFill>
          <a:ln w="12700" cap="flat" cmpd="sng" algn="ctr">
            <a:solidFill>
              <a:schemeClr val="tx1"/>
            </a:solidFill>
            <a:prstDash val="solid"/>
          </a:ln>
          <a:effectLst/>
        </p:spPr>
        <p:txBody>
          <a:bodyPr lIns="182880" tIns="91440" rIns="45720" bIns="45720" rtlCol="0" anchor="t" anchorCtr="0"/>
          <a:lstStyle/>
          <a:p>
            <a:pPr marL="285750" indent="-285750">
              <a:spcAft>
                <a:spcPts val="1200"/>
              </a:spcAft>
              <a:buFont typeface="Arial" panose="020B0604020202020204" pitchFamily="34" charset="0"/>
              <a:buChar char="•"/>
            </a:pPr>
            <a:r>
              <a:rPr lang="en-US" sz="2000">
                <a:latin typeface="Arial" panose="020B0604020202020204" pitchFamily="34" charset="0"/>
                <a:cs typeface="Arial" panose="020B0604020202020204" pitchFamily="34" charset="0"/>
              </a:rPr>
              <a:t>The Global Fund model is based on the</a:t>
            </a:r>
            <a:r>
              <a:rPr lang="en-US" sz="2000" b="1">
                <a:latin typeface="Arial" panose="020B0604020202020204" pitchFamily="34" charset="0"/>
                <a:cs typeface="Arial" panose="020B0604020202020204" pitchFamily="34" charset="0"/>
              </a:rPr>
              <a:t> core principles of country ownership and partnership</a:t>
            </a:r>
            <a:r>
              <a:rPr lang="en-US" sz="2000">
                <a:latin typeface="Arial" panose="020B0604020202020204" pitchFamily="34" charset="0"/>
                <a:cs typeface="Arial" panose="020B0604020202020204" pitchFamily="34" charset="0"/>
              </a:rPr>
              <a:t>.</a:t>
            </a:r>
          </a:p>
          <a:p>
            <a:pPr marL="285750" indent="-285750">
              <a:spcAft>
                <a:spcPts val="1200"/>
              </a:spcAft>
              <a:buFont typeface="Arial" panose="020B0604020202020204" pitchFamily="34" charset="0"/>
              <a:buChar char="•"/>
            </a:pPr>
            <a:r>
              <a:rPr lang="en-US" sz="2000">
                <a:latin typeface="Arial" panose="020B0604020202020204" pitchFamily="34" charset="0"/>
                <a:cs typeface="Arial" panose="020B0604020202020204" pitchFamily="34" charset="0"/>
              </a:rPr>
              <a:t>Achievement of the Strategy’s goal and objectives depends on the collaboration of </a:t>
            </a:r>
            <a:r>
              <a:rPr lang="en-US" sz="2000" b="1">
                <a:latin typeface="Arial" panose="020B0604020202020204" pitchFamily="34" charset="0"/>
                <a:cs typeface="Arial" panose="020B0604020202020204" pitchFamily="34" charset="0"/>
              </a:rPr>
              <a:t>all partners, working together, each with distinct, complementary roles and accountabilities</a:t>
            </a:r>
            <a:r>
              <a:rPr lang="en-US" sz="2000">
                <a:latin typeface="Arial" panose="020B0604020202020204" pitchFamily="34" charset="0"/>
                <a:cs typeface="Arial" panose="020B0604020202020204" pitchFamily="34" charset="0"/>
              </a:rPr>
              <a:t>. </a:t>
            </a:r>
          </a:p>
          <a:p>
            <a:pPr marL="285750" indent="-285750">
              <a:spcAft>
                <a:spcPts val="1200"/>
              </a:spcAft>
              <a:buFont typeface="Arial" panose="020B0604020202020204" pitchFamily="34" charset="0"/>
              <a:buChar char="•"/>
            </a:pPr>
            <a:r>
              <a:rPr lang="en-US" sz="2000">
                <a:latin typeface="Arial" panose="020B0604020202020204" pitchFamily="34" charset="0"/>
                <a:cs typeface="Arial" panose="020B0604020202020204" pitchFamily="34" charset="0"/>
              </a:rPr>
              <a:t>These roles and accountabilities are </a:t>
            </a:r>
            <a:r>
              <a:rPr lang="en-US" sz="2000" b="1">
                <a:latin typeface="Arial" panose="020B0604020202020204" pitchFamily="34" charset="0"/>
                <a:cs typeface="Arial" panose="020B0604020202020204" pitchFamily="34" charset="0"/>
              </a:rPr>
              <a:t>described in the Partnership Enablers </a:t>
            </a:r>
            <a:r>
              <a:rPr lang="en-US" sz="2000">
                <a:latin typeface="Arial" panose="020B0604020202020204" pitchFamily="34" charset="0"/>
                <a:cs typeface="Arial" panose="020B0604020202020204" pitchFamily="34" charset="0"/>
              </a:rPr>
              <a:t>section of the Strategy.</a:t>
            </a:r>
          </a:p>
          <a:p>
            <a:pPr>
              <a:spcAft>
                <a:spcPts val="1200"/>
              </a:spcAft>
              <a:defRPr/>
            </a:pPr>
            <a:endParaRPr lang="en-US" sz="1100" b="0" i="0" strike="noStrike" kern="0" cap="none" spc="0" normalizeH="0" baseline="0" noProof="0">
              <a:ln>
                <a:noFill/>
              </a:ln>
              <a:solidFill>
                <a:srgbClr val="000000"/>
              </a:solidFill>
              <a:effectLst/>
              <a:uLnTx/>
              <a:uFillTx/>
              <a:latin typeface="Arial"/>
              <a:cs typeface="Arial"/>
            </a:endParaRPr>
          </a:p>
        </p:txBody>
      </p:sp>
      <p:sp>
        <p:nvSpPr>
          <p:cNvPr id="15" name="Rectangle 14">
            <a:extLst>
              <a:ext uri="{FF2B5EF4-FFF2-40B4-BE49-F238E27FC236}">
                <a16:creationId xmlns:a16="http://schemas.microsoft.com/office/drawing/2014/main" id="{F0056B05-28BD-41CC-8699-05B76B0DD01F}"/>
              </a:ext>
            </a:extLst>
          </p:cNvPr>
          <p:cNvSpPr/>
          <p:nvPr/>
        </p:nvSpPr>
        <p:spPr>
          <a:xfrm>
            <a:off x="3328209" y="1561159"/>
            <a:ext cx="8617249" cy="369332"/>
          </a:xfrm>
          <a:prstGeom prst="rect">
            <a:avLst/>
          </a:prstGeom>
          <a:solidFill>
            <a:schemeClr val="bg1"/>
          </a:solidFill>
          <a:ln w="127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1" strike="noStrike" kern="0" cap="none" spc="0" normalizeH="0" baseline="0" noProof="0">
              <a:ln>
                <a:noFill/>
              </a:ln>
              <a:solidFill>
                <a:srgbClr val="1F4E79"/>
              </a:solidFill>
              <a:effectLst/>
              <a:uLnTx/>
              <a:uFillTx/>
              <a:latin typeface="Segoe UI"/>
              <a:ea typeface="+mn-ea"/>
              <a:cs typeface="+mn-cs"/>
            </a:endParaRPr>
          </a:p>
        </p:txBody>
      </p:sp>
      <p:sp>
        <p:nvSpPr>
          <p:cNvPr id="16" name="Rectangle 15">
            <a:extLst>
              <a:ext uri="{FF2B5EF4-FFF2-40B4-BE49-F238E27FC236}">
                <a16:creationId xmlns:a16="http://schemas.microsoft.com/office/drawing/2014/main" id="{14CC7242-26E9-4780-BABA-AADB2F79ED3A}"/>
              </a:ext>
            </a:extLst>
          </p:cNvPr>
          <p:cNvSpPr/>
          <p:nvPr/>
        </p:nvSpPr>
        <p:spPr>
          <a:xfrm>
            <a:off x="5513646" y="1561159"/>
            <a:ext cx="4244495" cy="400110"/>
          </a:xfrm>
          <a:prstGeom prst="rect">
            <a:avLst/>
          </a:prstGeom>
        </p:spPr>
        <p:txBody>
          <a:bodyPr wrap="square">
            <a:spAutoFit/>
          </a:bodyPr>
          <a:lstStyle/>
          <a:p>
            <a:pPr lvl="0" algn="ctr">
              <a:spcAft>
                <a:spcPts val="400"/>
              </a:spcAft>
              <a:defRPr/>
            </a:pPr>
            <a:r>
              <a:rPr lang="en-US" sz="2000" b="1" kern="0">
                <a:solidFill>
                  <a:srgbClr val="000000"/>
                </a:solidFill>
                <a:latin typeface="Arial" panose="020B0604020202020204" pitchFamily="34" charset="0"/>
                <a:cs typeface="Arial" panose="020B0604020202020204" pitchFamily="34" charset="0"/>
              </a:rPr>
              <a:t>Partnership Enablers</a:t>
            </a:r>
          </a:p>
        </p:txBody>
      </p:sp>
    </p:spTree>
    <p:extLst>
      <p:ext uri="{BB962C8B-B14F-4D97-AF65-F5344CB8AC3E}">
        <p14:creationId xmlns:p14="http://schemas.microsoft.com/office/powerpoint/2010/main" val="28238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DD2EE5-1A6E-4D83-AD93-DAF21A1B5C03}"/>
              </a:ext>
            </a:extLst>
          </p:cNvPr>
          <p:cNvSpPr>
            <a:spLocks noGrp="1"/>
          </p:cNvSpPr>
          <p:nvPr>
            <p:ph type="sldNum" sz="quarter" idx="12"/>
          </p:nvPr>
        </p:nvSpPr>
        <p:spPr/>
        <p:txBody>
          <a:bodyPr/>
          <a:lstStyle/>
          <a:p>
            <a:fld id="{DCCF19E6-0AFE-4CD6-AF5E-0E70B26414FC}" type="slidenum">
              <a:rPr lang="en-US" smtClean="0"/>
              <a:t>9</a:t>
            </a:fld>
            <a:endParaRPr lang="en-US"/>
          </a:p>
        </p:txBody>
      </p:sp>
      <p:sp>
        <p:nvSpPr>
          <p:cNvPr id="4" name="Title 3">
            <a:extLst>
              <a:ext uri="{FF2B5EF4-FFF2-40B4-BE49-F238E27FC236}">
                <a16:creationId xmlns:a16="http://schemas.microsoft.com/office/drawing/2014/main" id="{3AEFB4EF-8473-4369-8A92-CB7AC9ED37E3}"/>
              </a:ext>
            </a:extLst>
          </p:cNvPr>
          <p:cNvSpPr>
            <a:spLocks noGrp="1"/>
          </p:cNvSpPr>
          <p:nvPr>
            <p:ph type="title"/>
          </p:nvPr>
        </p:nvSpPr>
        <p:spPr>
          <a:xfrm>
            <a:off x="360000" y="270001"/>
            <a:ext cx="11471638" cy="951182"/>
          </a:xfrm>
        </p:spPr>
        <p:txBody>
          <a:bodyPr/>
          <a:lstStyle/>
          <a:p>
            <a:r>
              <a:rPr lang="en-US" sz="3200" dirty="0">
                <a:latin typeface="Arial Black"/>
                <a:cs typeface="Arial"/>
              </a:rPr>
              <a:t>The Global Fund Strategy</a:t>
            </a:r>
            <a:br>
              <a:rPr lang="en-US" sz="3200" dirty="0">
                <a:latin typeface="Arial Black" panose="020B0A04020102020204" pitchFamily="34" charset="0"/>
                <a:cs typeface="Arial" panose="020B0604020202020204" pitchFamily="34" charset="0"/>
              </a:rPr>
            </a:br>
            <a:r>
              <a:rPr lang="en-US" dirty="0">
                <a:latin typeface="+mn-lt"/>
                <a:cs typeface="Arial"/>
              </a:rPr>
              <a:t>Monitoring and Evaluation Framework</a:t>
            </a:r>
          </a:p>
        </p:txBody>
      </p:sp>
      <p:sp>
        <p:nvSpPr>
          <p:cNvPr id="9" name="Rectangle 8">
            <a:extLst>
              <a:ext uri="{FF2B5EF4-FFF2-40B4-BE49-F238E27FC236}">
                <a16:creationId xmlns:a16="http://schemas.microsoft.com/office/drawing/2014/main" id="{F55A2748-9D0E-43B5-83A9-7985C3133648}"/>
              </a:ext>
            </a:extLst>
          </p:cNvPr>
          <p:cNvSpPr/>
          <p:nvPr/>
        </p:nvSpPr>
        <p:spPr>
          <a:xfrm>
            <a:off x="361113" y="2049965"/>
            <a:ext cx="5898648" cy="2758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2000" b="1" i="0" u="none" strike="noStrike" dirty="0">
                <a:solidFill>
                  <a:srgbClr val="000000"/>
                </a:solidFill>
                <a:effectLst/>
                <a:latin typeface="Arial"/>
                <a:cs typeface="Arial"/>
              </a:rPr>
              <a:t>Achievement of the Strategy’s aims </a:t>
            </a:r>
            <a:r>
              <a:rPr lang="en-GB" sz="2000" b="1" dirty="0">
                <a:solidFill>
                  <a:srgbClr val="000000"/>
                </a:solidFill>
                <a:latin typeface="Arial"/>
                <a:cs typeface="Arial"/>
              </a:rPr>
              <a:t>is</a:t>
            </a:r>
            <a:r>
              <a:rPr lang="en-GB" sz="2000" b="1" i="0" u="none" strike="noStrike" dirty="0">
                <a:solidFill>
                  <a:srgbClr val="000000"/>
                </a:solidFill>
                <a:effectLst/>
                <a:latin typeface="Arial"/>
                <a:cs typeface="Arial"/>
              </a:rPr>
              <a:t> measured through a comprehensive and accountable </a:t>
            </a:r>
            <a:r>
              <a:rPr lang="en-GB" sz="2000" b="1" dirty="0">
                <a:solidFill>
                  <a:srgbClr val="000000"/>
                </a:solidFill>
                <a:latin typeface="Arial"/>
                <a:cs typeface="Arial"/>
              </a:rPr>
              <a:t>Monitoring and Evaluation (M</a:t>
            </a:r>
            <a:r>
              <a:rPr lang="en-GB" sz="2000" b="1" i="0" u="none" strike="noStrike" dirty="0">
                <a:solidFill>
                  <a:srgbClr val="000000"/>
                </a:solidFill>
                <a:effectLst/>
                <a:latin typeface="Arial"/>
                <a:cs typeface="Arial"/>
              </a:rPr>
              <a:t>&amp;E</a:t>
            </a:r>
            <a:r>
              <a:rPr lang="en-GB" sz="2000" b="1" dirty="0">
                <a:solidFill>
                  <a:srgbClr val="000000"/>
                </a:solidFill>
                <a:latin typeface="Arial"/>
                <a:cs typeface="Arial"/>
              </a:rPr>
              <a:t>) </a:t>
            </a:r>
            <a:r>
              <a:rPr lang="en-GB" sz="2000" b="1" i="0" u="none" strike="noStrike" dirty="0">
                <a:solidFill>
                  <a:srgbClr val="000000"/>
                </a:solidFill>
                <a:effectLst/>
                <a:latin typeface="Arial"/>
                <a:cs typeface="Arial"/>
              </a:rPr>
              <a:t>Framework as well as through global partner plans and the SDG 3 goals and targets.</a:t>
            </a:r>
          </a:p>
          <a:p>
            <a:endParaRPr lang="en-GB" sz="2000" b="1" i="0" u="none" strike="noStrike" dirty="0">
              <a:solidFill>
                <a:srgbClr val="000000"/>
              </a:solidFill>
              <a:effectLst/>
              <a:latin typeface="Arial" panose="020B0604020202020204" pitchFamily="34" charset="0"/>
              <a:cs typeface="Arial"/>
            </a:endParaRPr>
          </a:p>
          <a:p>
            <a:r>
              <a:rPr lang="en-GB" b="0" i="0" u="none" strike="noStrike" dirty="0">
                <a:solidFill>
                  <a:srgbClr val="000000"/>
                </a:solidFill>
                <a:effectLst/>
                <a:latin typeface="Arial"/>
                <a:cs typeface="Arial"/>
              </a:rPr>
              <a:t>The M&amp;E Framework links Strategy key performance indicators, a multi-year evaluation calendar, </a:t>
            </a:r>
            <a:r>
              <a:rPr lang="en-GB" dirty="0">
                <a:solidFill>
                  <a:srgbClr val="000000"/>
                </a:solidFill>
                <a:latin typeface="Arial"/>
                <a:cs typeface="Arial"/>
              </a:rPr>
              <a:t>and grant</a:t>
            </a:r>
            <a:r>
              <a:rPr lang="en-GB" b="0" i="0" u="none" strike="noStrike" dirty="0">
                <a:solidFill>
                  <a:srgbClr val="000000"/>
                </a:solidFill>
                <a:effectLst/>
                <a:latin typeface="Arial"/>
                <a:cs typeface="Arial"/>
              </a:rPr>
              <a:t> and Secretariat monitoring to measure progress towards achieving the Strategy objectives.</a:t>
            </a:r>
            <a:endParaRPr lang="en-US" dirty="0">
              <a:solidFill>
                <a:schemeClr val="tx1"/>
              </a:solidFill>
              <a:latin typeface="Arial"/>
              <a:cs typeface="Arial"/>
            </a:endParaRPr>
          </a:p>
        </p:txBody>
      </p:sp>
      <p:sp>
        <p:nvSpPr>
          <p:cNvPr id="5" name="Rectangle 4">
            <a:extLst>
              <a:ext uri="{FF2B5EF4-FFF2-40B4-BE49-F238E27FC236}">
                <a16:creationId xmlns:a16="http://schemas.microsoft.com/office/drawing/2014/main" id="{A52B6D88-DC56-F877-F64D-DC584D938307}"/>
              </a:ext>
            </a:extLst>
          </p:cNvPr>
          <p:cNvSpPr/>
          <p:nvPr/>
        </p:nvSpPr>
        <p:spPr>
          <a:xfrm>
            <a:off x="3771546" y="1292621"/>
            <a:ext cx="11580991" cy="4819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9EA17FF6-1523-EF2F-6246-EBDE15662C4A}"/>
              </a:ext>
            </a:extLst>
          </p:cNvPr>
          <p:cNvSpPr>
            <a:spLocks noChangeArrowheads="1"/>
          </p:cNvSpPr>
          <p:nvPr/>
        </p:nvSpPr>
        <p:spPr bwMode="auto">
          <a:xfrm rot="16200000">
            <a:off x="6581476" y="1544888"/>
            <a:ext cx="4736110" cy="4723790"/>
          </a:xfrm>
          <a:prstGeom prst="ellipse">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8" name="Oval 5">
            <a:extLst>
              <a:ext uri="{FF2B5EF4-FFF2-40B4-BE49-F238E27FC236}">
                <a16:creationId xmlns:a16="http://schemas.microsoft.com/office/drawing/2014/main" id="{A95E4C7E-48F5-7EE6-DE6F-28936D11B412}"/>
              </a:ext>
            </a:extLst>
          </p:cNvPr>
          <p:cNvSpPr>
            <a:spLocks noChangeArrowheads="1"/>
          </p:cNvSpPr>
          <p:nvPr/>
        </p:nvSpPr>
        <p:spPr bwMode="auto">
          <a:xfrm>
            <a:off x="6451182" y="1149495"/>
            <a:ext cx="5379705" cy="5364304"/>
          </a:xfrm>
          <a:prstGeom prst="ellipse">
            <a:avLst/>
          </a:prstGeom>
          <a:solidFill>
            <a:srgbClr val="0000E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srgbClr val="FBF299"/>
              </a:solidFill>
              <a:effectLst/>
              <a:uLnTx/>
              <a:uFillTx/>
              <a:latin typeface="Calibri" panose="020F0502020204030204"/>
              <a:ea typeface="+mn-ea"/>
              <a:cs typeface="+mn-cs"/>
            </a:endParaRPr>
          </a:p>
        </p:txBody>
      </p:sp>
      <p:sp>
        <p:nvSpPr>
          <p:cNvPr id="10" name="TextBox 47">
            <a:extLst>
              <a:ext uri="{FF2B5EF4-FFF2-40B4-BE49-F238E27FC236}">
                <a16:creationId xmlns:a16="http://schemas.microsoft.com/office/drawing/2014/main" id="{F651704E-99B2-093B-DD2B-C2E3A53AD66A}"/>
              </a:ext>
            </a:extLst>
          </p:cNvPr>
          <p:cNvSpPr txBox="1"/>
          <p:nvPr/>
        </p:nvSpPr>
        <p:spPr>
          <a:xfrm>
            <a:off x="6636763" y="1343361"/>
            <a:ext cx="4990656" cy="4976572"/>
          </a:xfrm>
          <a:prstGeom prst="rect">
            <a:avLst/>
          </a:prstGeom>
          <a:noFill/>
        </p:spPr>
        <p:txBody>
          <a:bodyPr wrap="none" rtlCol="0">
            <a:prstTxWarp prst="textArchUp">
              <a:avLst>
                <a:gd name="adj" fmla="val 552273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The Global </a:t>
            </a:r>
            <a:r>
              <a:rPr kumimoji="0" lang="fr-CH" sz="1400" b="0" i="0" u="none" strike="noStrike" kern="1200" cap="none" spc="0" normalizeH="0" baseline="0" dirty="0" err="1">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Fund</a:t>
            </a:r>
            <a:r>
              <a:rPr kumimoji="0" lang="fr-CH" sz="1400" b="0" i="0" u="none" strike="noStrike" kern="1200" cap="none" spc="0" normalizeH="0" baseline="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 M&amp;E Framework to </a:t>
            </a:r>
            <a:r>
              <a:rPr kumimoji="0" lang="fr-CH" sz="1400" b="0" i="0" u="none" strike="noStrike" kern="1200" cap="none" spc="0" normalizeH="0" baseline="0" dirty="0" err="1">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facilitate</a:t>
            </a:r>
            <a:r>
              <a:rPr kumimoji="0" lang="fr-CH" sz="1400" b="0" i="0" u="none" strike="noStrike" kern="1200" cap="none" spc="0" normalizeH="0" baseline="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fr-CH" sz="1400" b="0" i="0" u="none" strike="noStrike" kern="1200" cap="none" spc="0" normalizeH="0" baseline="0" dirty="0" err="1">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learning</a:t>
            </a:r>
            <a:r>
              <a:rPr kumimoji="0" lang="fr-CH" sz="1400" b="0" i="0" u="none" strike="noStrike" kern="1200" cap="none" spc="0" normalizeH="0" baseline="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 and </a:t>
            </a:r>
            <a:r>
              <a:rPr kumimoji="0" lang="fr-CH" sz="1400" b="0" i="0" u="none" strike="noStrike" kern="1200" cap="none" spc="0" normalizeH="0" baseline="0" dirty="0" err="1">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accountability</a:t>
            </a:r>
            <a:r>
              <a:rPr kumimoji="0" lang="fr-CH" sz="1400" b="0" i="0" u="none" strike="noStrike" kern="1200" cap="none" spc="0" normalizeH="0" baseline="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 to drive impact of </a:t>
            </a:r>
            <a:r>
              <a:rPr kumimoji="0" lang="fr-CH" sz="1400" b="0" i="0" u="none" strike="noStrike" kern="1200" cap="none" spc="0" normalizeH="0" baseline="0" dirty="0" err="1">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investments</a:t>
            </a:r>
            <a:endParaRPr kumimoji="0" lang="fr" sz="1400" b="0" i="0" u="none" strike="noStrike" kern="1200" cap="none" spc="0" normalizeH="0" baseline="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1" name="Oval 6">
            <a:extLst>
              <a:ext uri="{FF2B5EF4-FFF2-40B4-BE49-F238E27FC236}">
                <a16:creationId xmlns:a16="http://schemas.microsoft.com/office/drawing/2014/main" id="{56A11EDE-3A01-E4E1-4625-FAE328A155E2}"/>
              </a:ext>
            </a:extLst>
          </p:cNvPr>
          <p:cNvSpPr>
            <a:spLocks noChangeArrowheads="1"/>
          </p:cNvSpPr>
          <p:nvPr/>
        </p:nvSpPr>
        <p:spPr bwMode="auto">
          <a:xfrm rot="5400000">
            <a:off x="6772978" y="1469752"/>
            <a:ext cx="4736110" cy="472379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nvGrpSpPr>
          <p:cNvPr id="12" name="Group 3">
            <a:extLst>
              <a:ext uri="{FF2B5EF4-FFF2-40B4-BE49-F238E27FC236}">
                <a16:creationId xmlns:a16="http://schemas.microsoft.com/office/drawing/2014/main" id="{DCE19116-E7C0-1C73-BF1D-7BD12BC7DC66}"/>
              </a:ext>
            </a:extLst>
          </p:cNvPr>
          <p:cNvGrpSpPr/>
          <p:nvPr/>
        </p:nvGrpSpPr>
        <p:grpSpPr>
          <a:xfrm>
            <a:off x="6779138" y="1474397"/>
            <a:ext cx="4725359" cy="4737681"/>
            <a:chOff x="743252" y="1661329"/>
            <a:chExt cx="4725359" cy="4737681"/>
          </a:xfrm>
        </p:grpSpPr>
        <p:sp>
          <p:nvSpPr>
            <p:cNvPr id="13" name="Oval 6">
              <a:extLst>
                <a:ext uri="{FF2B5EF4-FFF2-40B4-BE49-F238E27FC236}">
                  <a16:creationId xmlns:a16="http://schemas.microsoft.com/office/drawing/2014/main" id="{60553D76-00D7-96F6-1DB2-317D7F7032F7}"/>
                </a:ext>
              </a:extLst>
            </p:cNvPr>
            <p:cNvSpPr>
              <a:spLocks noChangeArrowheads="1"/>
            </p:cNvSpPr>
            <p:nvPr/>
          </p:nvSpPr>
          <p:spPr bwMode="auto">
            <a:xfrm rot="5400000">
              <a:off x="737092" y="1667489"/>
              <a:ext cx="4736110" cy="472379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4" name="Oval 6">
              <a:extLst>
                <a:ext uri="{FF2B5EF4-FFF2-40B4-BE49-F238E27FC236}">
                  <a16:creationId xmlns:a16="http://schemas.microsoft.com/office/drawing/2014/main" id="{6AC8315B-4965-15BB-2CB3-D981C000AFCB}"/>
                </a:ext>
              </a:extLst>
            </p:cNvPr>
            <p:cNvSpPr>
              <a:spLocks noChangeArrowheads="1"/>
            </p:cNvSpPr>
            <p:nvPr/>
          </p:nvSpPr>
          <p:spPr bwMode="auto">
            <a:xfrm rot="16200000">
              <a:off x="738661" y="1669060"/>
              <a:ext cx="4736110" cy="4723790"/>
            </a:xfrm>
            <a:prstGeom prst="ellipse">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nvGrpSpPr>
          <p:cNvPr id="15" name="Group 3">
            <a:extLst>
              <a:ext uri="{FF2B5EF4-FFF2-40B4-BE49-F238E27FC236}">
                <a16:creationId xmlns:a16="http://schemas.microsoft.com/office/drawing/2014/main" id="{5938AF8C-AF9B-693E-D871-133ECF59D524}"/>
              </a:ext>
            </a:extLst>
          </p:cNvPr>
          <p:cNvGrpSpPr/>
          <p:nvPr/>
        </p:nvGrpSpPr>
        <p:grpSpPr>
          <a:xfrm>
            <a:off x="6779138" y="1463592"/>
            <a:ext cx="4725359" cy="4737681"/>
            <a:chOff x="743252" y="1661329"/>
            <a:chExt cx="4725359" cy="4737681"/>
          </a:xfrm>
        </p:grpSpPr>
        <p:sp>
          <p:nvSpPr>
            <p:cNvPr id="16" name="Oval 6">
              <a:extLst>
                <a:ext uri="{FF2B5EF4-FFF2-40B4-BE49-F238E27FC236}">
                  <a16:creationId xmlns:a16="http://schemas.microsoft.com/office/drawing/2014/main" id="{C779B44E-4374-ED8C-9AD5-5D8189D5CF48}"/>
                </a:ext>
              </a:extLst>
            </p:cNvPr>
            <p:cNvSpPr>
              <a:spLocks noChangeArrowheads="1"/>
            </p:cNvSpPr>
            <p:nvPr/>
          </p:nvSpPr>
          <p:spPr bwMode="auto">
            <a:xfrm rot="5400000">
              <a:off x="737092" y="1667489"/>
              <a:ext cx="4736110" cy="472379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17" name="Oval 6">
              <a:extLst>
                <a:ext uri="{FF2B5EF4-FFF2-40B4-BE49-F238E27FC236}">
                  <a16:creationId xmlns:a16="http://schemas.microsoft.com/office/drawing/2014/main" id="{3B9A2E2B-22BF-F059-6928-0FA2A34757A5}"/>
                </a:ext>
              </a:extLst>
            </p:cNvPr>
            <p:cNvSpPr>
              <a:spLocks noChangeArrowheads="1"/>
            </p:cNvSpPr>
            <p:nvPr/>
          </p:nvSpPr>
          <p:spPr bwMode="auto">
            <a:xfrm rot="16200000">
              <a:off x="738661" y="1669060"/>
              <a:ext cx="4736110" cy="4723790"/>
            </a:xfrm>
            <a:prstGeom prst="ellipse">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18" name="TextBox 45">
              <a:extLst>
                <a:ext uri="{FF2B5EF4-FFF2-40B4-BE49-F238E27FC236}">
                  <a16:creationId xmlns:a16="http://schemas.microsoft.com/office/drawing/2014/main" id="{A17AE93D-E79C-D286-977E-9112EFB7A823}"/>
                </a:ext>
              </a:extLst>
            </p:cNvPr>
            <p:cNvSpPr txBox="1"/>
            <p:nvPr/>
          </p:nvSpPr>
          <p:spPr>
            <a:xfrm>
              <a:off x="1884611" y="4966159"/>
              <a:ext cx="2423188" cy="95410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fr-CH" sz="1400" dirty="0" err="1">
                  <a:solidFill>
                    <a:prstClr val="black"/>
                  </a:solidFill>
                  <a:latin typeface="Arial"/>
                  <a:cs typeface="Arial" panose="020B0604020202020204" pitchFamily="34" charset="0"/>
                </a:rPr>
                <a:t>I</a:t>
              </a:r>
              <a:r>
                <a:rPr kumimoji="0" lang="fr-CH" sz="1400" b="0" i="0" u="none" strike="noStrike" kern="1200" cap="none" spc="0" normalizeH="0" baseline="0" dirty="0" err="1">
                  <a:ln>
                    <a:noFill/>
                  </a:ln>
                  <a:solidFill>
                    <a:prstClr val="black"/>
                  </a:solidFill>
                  <a:effectLst/>
                  <a:uLnTx/>
                  <a:uFillTx/>
                  <a:latin typeface="Arial"/>
                  <a:ea typeface="+mn-ea"/>
                  <a:cs typeface="Arial" panose="020B0604020202020204" pitchFamily="34" charset="0"/>
                </a:rPr>
                <a:t>nformed</a:t>
              </a:r>
              <a:r>
                <a:rPr kumimoji="0" lang="fr-CH"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t> and </a:t>
              </a:r>
              <a:br>
                <a:rPr kumimoji="0" lang="fr-CH"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br>
              <a:r>
                <a:rPr kumimoji="0" lang="fr-CH" sz="1400" b="0" i="0" u="none" strike="noStrike" kern="1200" cap="none" spc="0" normalizeH="0" baseline="0" dirty="0" err="1">
                  <a:ln>
                    <a:noFill/>
                  </a:ln>
                  <a:solidFill>
                    <a:prstClr val="black"/>
                  </a:solidFill>
                  <a:effectLst/>
                  <a:uLnTx/>
                  <a:uFillTx/>
                  <a:latin typeface="Arial"/>
                  <a:ea typeface="+mn-ea"/>
                  <a:cs typeface="Arial" panose="020B0604020202020204" pitchFamily="34" charset="0"/>
                </a:rPr>
                <a:t>completed</a:t>
              </a:r>
              <a:r>
                <a:rPr kumimoji="0" lang="fr-CH"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t> by </a:t>
              </a:r>
              <a:r>
                <a:rPr kumimoji="0" lang="fr-CH" sz="1400" b="0" i="0" u="none" strike="noStrike" kern="1200" cap="none" spc="0" normalizeH="0" baseline="0" dirty="0" err="1">
                  <a:ln>
                    <a:noFill/>
                  </a:ln>
                  <a:solidFill>
                    <a:prstClr val="black"/>
                  </a:solidFill>
                  <a:effectLst/>
                  <a:uLnTx/>
                  <a:uFillTx/>
                  <a:latin typeface="Arial"/>
                  <a:ea typeface="+mn-ea"/>
                  <a:cs typeface="Arial" panose="020B0604020202020204" pitchFamily="34" charset="0"/>
                </a:rPr>
                <a:t>technical</a:t>
              </a:r>
              <a:r>
                <a:rPr kumimoji="0" lang="fr-CH"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t> </a:t>
              </a:r>
              <a:r>
                <a:rPr kumimoji="0" lang="fr-CH" sz="1400" b="0" i="0" u="none" strike="noStrike" kern="1200" cap="none" spc="0" normalizeH="0" baseline="0" dirty="0" err="1">
                  <a:ln>
                    <a:noFill/>
                  </a:ln>
                  <a:solidFill>
                    <a:prstClr val="black"/>
                  </a:solidFill>
                  <a:effectLst/>
                  <a:uLnTx/>
                  <a:uFillTx/>
                  <a:latin typeface="Arial"/>
                  <a:ea typeface="+mn-ea"/>
                  <a:cs typeface="Arial" panose="020B0604020202020204" pitchFamily="34" charset="0"/>
                </a:rPr>
                <a:t>partner</a:t>
              </a:r>
              <a:r>
                <a:rPr kumimoji="0" lang="fr-CH"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t> reports, </a:t>
              </a:r>
              <a:r>
                <a:rPr kumimoji="0" lang="fr-CH" sz="1400" b="0" i="0" u="none" strike="noStrike" kern="1200" cap="none" spc="0" normalizeH="0" baseline="0" dirty="0" err="1">
                  <a:ln>
                    <a:noFill/>
                  </a:ln>
                  <a:solidFill>
                    <a:prstClr val="black"/>
                  </a:solidFill>
                  <a:effectLst/>
                  <a:uLnTx/>
                  <a:uFillTx/>
                  <a:latin typeface="Arial"/>
                  <a:ea typeface="+mn-ea"/>
                  <a:cs typeface="Arial" panose="020B0604020202020204" pitchFamily="34" charset="0"/>
                </a:rPr>
                <a:t>studies</a:t>
              </a:r>
              <a:r>
                <a:rPr kumimoji="0" lang="fr-CH"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t>, </a:t>
              </a:r>
              <a:br>
                <a:rPr kumimoji="0" lang="fr-CH"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br>
              <a:r>
                <a:rPr kumimoji="0" lang="fr-CH"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t>and </a:t>
              </a:r>
              <a:r>
                <a:rPr kumimoji="0" lang="fr-CH" sz="1400" b="0" i="0" u="none" strike="noStrike" kern="1200" cap="none" spc="0" normalizeH="0" baseline="0" dirty="0" err="1">
                  <a:ln>
                    <a:noFill/>
                  </a:ln>
                  <a:solidFill>
                    <a:prstClr val="black"/>
                  </a:solidFill>
                  <a:effectLst/>
                  <a:uLnTx/>
                  <a:uFillTx/>
                  <a:latin typeface="Arial"/>
                  <a:ea typeface="+mn-ea"/>
                  <a:cs typeface="Arial" panose="020B0604020202020204" pitchFamily="34" charset="0"/>
                </a:rPr>
                <a:t>other</a:t>
              </a:r>
              <a:r>
                <a:rPr kumimoji="0" lang="fr-CH"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t> </a:t>
              </a:r>
              <a:r>
                <a:rPr kumimoji="0" lang="fr-CH" sz="1400" b="0" i="0" u="none" strike="noStrike" kern="1200" cap="none" spc="0" normalizeH="0" baseline="0" dirty="0" err="1">
                  <a:ln>
                    <a:noFill/>
                  </a:ln>
                  <a:solidFill>
                    <a:prstClr val="black"/>
                  </a:solidFill>
                  <a:effectLst/>
                  <a:uLnTx/>
                  <a:uFillTx/>
                  <a:latin typeface="Arial"/>
                  <a:ea typeface="+mn-ea"/>
                  <a:cs typeface="Arial" panose="020B0604020202020204" pitchFamily="34" charset="0"/>
                </a:rPr>
                <a:t>evidence</a:t>
              </a:r>
              <a:endParaRPr kumimoji="0" lang="fr" sz="1400" b="0" i="0" u="none" strike="noStrike" kern="1200" cap="none" spc="0" normalizeH="0" baseline="0" dirty="0">
                <a:ln>
                  <a:noFill/>
                </a:ln>
                <a:solidFill>
                  <a:prstClr val="black"/>
                </a:solidFill>
                <a:effectLst/>
                <a:uLnTx/>
                <a:uFillTx/>
                <a:latin typeface="Arial"/>
                <a:ea typeface="+mn-ea"/>
                <a:cs typeface="Arial" panose="020B0604020202020204" pitchFamily="34" charset="0"/>
              </a:endParaRPr>
            </a:p>
          </p:txBody>
        </p:sp>
        <p:sp>
          <p:nvSpPr>
            <p:cNvPr id="19" name="Oval 6">
              <a:extLst>
                <a:ext uri="{FF2B5EF4-FFF2-40B4-BE49-F238E27FC236}">
                  <a16:creationId xmlns:a16="http://schemas.microsoft.com/office/drawing/2014/main" id="{DDE8B1BC-9DF0-8027-0EE5-D0038489E63F}"/>
                </a:ext>
              </a:extLst>
            </p:cNvPr>
            <p:cNvSpPr>
              <a:spLocks noChangeArrowheads="1"/>
            </p:cNvSpPr>
            <p:nvPr/>
          </p:nvSpPr>
          <p:spPr bwMode="auto">
            <a:xfrm rot="5400000">
              <a:off x="2119967" y="2914073"/>
              <a:ext cx="1963522" cy="1999898"/>
            </a:xfrm>
            <a:prstGeom prst="ellipse">
              <a:avLst/>
            </a:prstGeom>
            <a:noFill/>
            <a:ln w="76200">
              <a:solidFill>
                <a:srgbClr val="666666"/>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0" name="Form 1">
              <a:hlinkClick r:id="" action="ppaction://noaction"/>
              <a:extLst>
                <a:ext uri="{FF2B5EF4-FFF2-40B4-BE49-F238E27FC236}">
                  <a16:creationId xmlns:a16="http://schemas.microsoft.com/office/drawing/2014/main" id="{F146B14C-D99C-E1EF-B8CD-82BA8894E947}"/>
                </a:ext>
              </a:extLst>
            </p:cNvPr>
            <p:cNvSpPr/>
            <p:nvPr/>
          </p:nvSpPr>
          <p:spPr>
            <a:xfrm rot="2190606" flipV="1">
              <a:off x="861844" y="3483376"/>
              <a:ext cx="1726967" cy="1690035"/>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56">
              <a:extLst>
                <a:ext uri="{FF2B5EF4-FFF2-40B4-BE49-F238E27FC236}">
                  <a16:creationId xmlns:a16="http://schemas.microsoft.com/office/drawing/2014/main" id="{A5531DBA-4AC5-BE8A-FCBB-C30C388CBF31}"/>
                </a:ext>
              </a:extLst>
            </p:cNvPr>
            <p:cNvSpPr txBox="1"/>
            <p:nvPr/>
          </p:nvSpPr>
          <p:spPr>
            <a:xfrm>
              <a:off x="1325769" y="4047143"/>
              <a:ext cx="1279823" cy="49244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400"/>
                </a:spcAft>
                <a:buClrTx/>
                <a:buSzTx/>
                <a:buFontTx/>
                <a:buNone/>
                <a:tabLst/>
                <a:defRPr/>
              </a:pPr>
              <a:r>
                <a:rPr kumimoji="0" lang="fr-CH" sz="1300" i="0" u="none" strike="noStrike" kern="1200" cap="none" spc="0" normalizeH="0" baseline="0" dirty="0">
                  <a:ln>
                    <a:noFill/>
                  </a:ln>
                  <a:effectLst/>
                  <a:uLnTx/>
                  <a:uFillTx/>
                  <a:latin typeface="Arial"/>
                  <a:ea typeface="+mn-ea"/>
                  <a:cs typeface="Arial" panose="020B0604020202020204" pitchFamily="34" charset="0"/>
                </a:rPr>
                <a:t>PROGRAM MONITORING</a:t>
              </a:r>
              <a:endParaRPr kumimoji="0" lang="fr" sz="1300" i="0" u="none" strike="noStrike" kern="1200" cap="none" spc="0" normalizeH="0" baseline="0" dirty="0">
                <a:ln>
                  <a:noFill/>
                </a:ln>
                <a:effectLst/>
                <a:uLnTx/>
                <a:uFillTx/>
                <a:latin typeface="Arial"/>
                <a:ea typeface="+mn-ea"/>
                <a:cs typeface="Arial" panose="020B0604020202020204" pitchFamily="34" charset="0"/>
              </a:endParaRPr>
            </a:p>
          </p:txBody>
        </p:sp>
        <p:sp>
          <p:nvSpPr>
            <p:cNvPr id="22" name="Form 5">
              <a:hlinkClick r:id="" action="ppaction://noaction"/>
              <a:extLst>
                <a:ext uri="{FF2B5EF4-FFF2-40B4-BE49-F238E27FC236}">
                  <a16:creationId xmlns:a16="http://schemas.microsoft.com/office/drawing/2014/main" id="{EB571208-CBB8-084B-84BD-288B97EC859B}"/>
                </a:ext>
              </a:extLst>
            </p:cNvPr>
            <p:cNvSpPr/>
            <p:nvPr/>
          </p:nvSpPr>
          <p:spPr>
            <a:xfrm>
              <a:off x="1327884" y="2079234"/>
              <a:ext cx="1726967" cy="1690035"/>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57">
              <a:extLst>
                <a:ext uri="{FF2B5EF4-FFF2-40B4-BE49-F238E27FC236}">
                  <a16:creationId xmlns:a16="http://schemas.microsoft.com/office/drawing/2014/main" id="{0544B23F-3621-4529-D4CD-2D10CC740E95}"/>
                </a:ext>
              </a:extLst>
            </p:cNvPr>
            <p:cNvSpPr txBox="1"/>
            <p:nvPr/>
          </p:nvSpPr>
          <p:spPr>
            <a:xfrm>
              <a:off x="1599797" y="2783486"/>
              <a:ext cx="1316469" cy="49244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r-CH" sz="1300" i="0" u="none" strike="noStrike" kern="1200" cap="none" spc="0" normalizeH="0" baseline="0" dirty="0">
                  <a:ln>
                    <a:noFill/>
                  </a:ln>
                  <a:effectLst/>
                  <a:uLnTx/>
                  <a:uFillTx/>
                  <a:latin typeface="Arial"/>
                  <a:ea typeface="+mn-ea"/>
                  <a:cs typeface="Arial" panose="020B0604020202020204" pitchFamily="34" charset="0"/>
                </a:rPr>
                <a:t>STRATEGIC MONITORING</a:t>
              </a:r>
              <a:endParaRPr kumimoji="0" lang="fr" sz="1300" i="0" u="none" strike="noStrike" kern="1200" cap="none" spc="0" normalizeH="0" baseline="0" dirty="0">
                <a:ln>
                  <a:noFill/>
                </a:ln>
                <a:effectLst/>
                <a:uLnTx/>
                <a:uFillTx/>
                <a:latin typeface="Arial"/>
                <a:ea typeface="+mn-ea"/>
                <a:cs typeface="Arial" panose="020B0604020202020204" pitchFamily="34" charset="0"/>
              </a:endParaRPr>
            </a:p>
          </p:txBody>
        </p:sp>
        <p:sp>
          <p:nvSpPr>
            <p:cNvPr id="24" name="Form 4">
              <a:hlinkClick r:id="" action="ppaction://noaction"/>
              <a:extLst>
                <a:ext uri="{FF2B5EF4-FFF2-40B4-BE49-F238E27FC236}">
                  <a16:creationId xmlns:a16="http://schemas.microsoft.com/office/drawing/2014/main" id="{7F9AF26D-6053-3CBD-E385-361605AFDB8D}"/>
                </a:ext>
              </a:extLst>
            </p:cNvPr>
            <p:cNvSpPr/>
            <p:nvPr/>
          </p:nvSpPr>
          <p:spPr>
            <a:xfrm flipH="1">
              <a:off x="3162880" y="2079234"/>
              <a:ext cx="1726967" cy="1690035"/>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Form 2">
              <a:hlinkClick r:id="" action="ppaction://noaction"/>
              <a:extLst>
                <a:ext uri="{FF2B5EF4-FFF2-40B4-BE49-F238E27FC236}">
                  <a16:creationId xmlns:a16="http://schemas.microsoft.com/office/drawing/2014/main" id="{11BB36F2-937D-CA59-917B-C9AF453B3C8B}"/>
                </a:ext>
              </a:extLst>
            </p:cNvPr>
            <p:cNvSpPr/>
            <p:nvPr/>
          </p:nvSpPr>
          <p:spPr>
            <a:xfrm rot="4255266" flipH="1">
              <a:off x="3553691" y="3639361"/>
              <a:ext cx="1703721" cy="1752451"/>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55">
              <a:extLst>
                <a:ext uri="{FF2B5EF4-FFF2-40B4-BE49-F238E27FC236}">
                  <a16:creationId xmlns:a16="http://schemas.microsoft.com/office/drawing/2014/main" id="{5A97E1EB-25B4-5D75-4E49-EBF982ED7665}"/>
                </a:ext>
              </a:extLst>
            </p:cNvPr>
            <p:cNvSpPr txBox="1"/>
            <p:nvPr/>
          </p:nvSpPr>
          <p:spPr>
            <a:xfrm>
              <a:off x="3530954" y="4087039"/>
              <a:ext cx="1404872" cy="49244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400"/>
                </a:spcAft>
                <a:buClrTx/>
                <a:buSzTx/>
                <a:buFontTx/>
                <a:buNone/>
                <a:tabLst/>
                <a:defRPr/>
              </a:pPr>
              <a:r>
                <a:rPr kumimoji="0" lang="fr" sz="1300" i="0" u="none" strike="noStrike" kern="1200" cap="none" spc="0" normalizeH="0" baseline="0" dirty="0">
                  <a:ln>
                    <a:noFill/>
                  </a:ln>
                  <a:effectLst/>
                  <a:uLnTx/>
                  <a:uFillTx/>
                  <a:latin typeface="Arial"/>
                  <a:ea typeface="+mn-ea"/>
                  <a:cs typeface="Arial" panose="020B0604020202020204" pitchFamily="34" charset="0"/>
                </a:rPr>
                <a:t>SECRETARIAT </a:t>
              </a:r>
              <a:r>
                <a:rPr kumimoji="0" lang="fr-CH" sz="1300" i="0" u="none" strike="noStrike" kern="1200" cap="none" spc="0" normalizeH="0" baseline="0" dirty="0">
                  <a:ln>
                    <a:noFill/>
                  </a:ln>
                  <a:effectLst/>
                  <a:uLnTx/>
                  <a:uFillTx/>
                  <a:latin typeface="Arial"/>
                  <a:ea typeface="+mn-ea"/>
                  <a:cs typeface="Arial" panose="020B0604020202020204" pitchFamily="34" charset="0"/>
                </a:rPr>
                <a:t>MONITORING</a:t>
              </a:r>
              <a:endParaRPr kumimoji="0" lang="fr" sz="1300" i="0" u="none" strike="noStrike" kern="1200" cap="none" spc="0" normalizeH="0" baseline="0" dirty="0">
                <a:ln>
                  <a:noFill/>
                </a:ln>
                <a:effectLst/>
                <a:uLnTx/>
                <a:uFillTx/>
                <a:latin typeface="Arial"/>
                <a:ea typeface="+mn-ea"/>
                <a:cs typeface="Arial" panose="020B0604020202020204" pitchFamily="34" charset="0"/>
              </a:endParaRPr>
            </a:p>
          </p:txBody>
        </p:sp>
        <p:sp>
          <p:nvSpPr>
            <p:cNvPr id="27" name="TextBox 58">
              <a:extLst>
                <a:ext uri="{FF2B5EF4-FFF2-40B4-BE49-F238E27FC236}">
                  <a16:creationId xmlns:a16="http://schemas.microsoft.com/office/drawing/2014/main" id="{D0D302BF-1CD8-2AF9-2AD9-3140CE23529A}"/>
                </a:ext>
              </a:extLst>
            </p:cNvPr>
            <p:cNvSpPr txBox="1"/>
            <p:nvPr/>
          </p:nvSpPr>
          <p:spPr>
            <a:xfrm>
              <a:off x="3201428" y="2673738"/>
              <a:ext cx="1431194" cy="69249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fr" sz="1300" dirty="0">
                  <a:latin typeface="Arial"/>
                  <a:cs typeface="Arial" panose="020B0604020202020204" pitchFamily="34" charset="0"/>
                </a:rPr>
                <a:t>S</a:t>
              </a:r>
              <a:r>
                <a:rPr kumimoji="0" lang="fr" sz="1300" i="0" u="none" strike="noStrike" kern="1200" cap="none" spc="0" normalizeH="0" baseline="0" dirty="0">
                  <a:ln>
                    <a:noFill/>
                  </a:ln>
                  <a:effectLst/>
                  <a:uLnTx/>
                  <a:uFillTx/>
                  <a:latin typeface="Arial"/>
                  <a:ea typeface="+mn-ea"/>
                  <a:cs typeface="Arial" panose="020B0604020202020204" pitchFamily="34" charset="0"/>
                </a:rPr>
                <a:t>TRATEGIC </a:t>
              </a:r>
              <a:br>
                <a:rPr kumimoji="0" lang="fr" sz="1300" i="0" u="none" strike="noStrike" kern="1200" cap="none" spc="0" normalizeH="0" baseline="0" dirty="0">
                  <a:ln>
                    <a:noFill/>
                  </a:ln>
                  <a:effectLst/>
                  <a:uLnTx/>
                  <a:uFillTx/>
                  <a:latin typeface="Arial"/>
                  <a:ea typeface="+mn-ea"/>
                  <a:cs typeface="Arial" panose="020B0604020202020204" pitchFamily="34" charset="0"/>
                </a:rPr>
              </a:br>
              <a:r>
                <a:rPr kumimoji="0" lang="fr" sz="1300" i="0" u="none" strike="noStrike" kern="1200" cap="none" spc="0" normalizeH="0" baseline="0" dirty="0">
                  <a:ln>
                    <a:noFill/>
                  </a:ln>
                  <a:effectLst/>
                  <a:uLnTx/>
                  <a:uFillTx/>
                  <a:latin typeface="Arial"/>
                  <a:ea typeface="+mn-ea"/>
                  <a:cs typeface="Arial" panose="020B0604020202020204" pitchFamily="34" charset="0"/>
                </a:rPr>
                <a:t>AND THEMATIC EVALUATION</a:t>
              </a:r>
            </a:p>
          </p:txBody>
        </p:sp>
        <p:sp>
          <p:nvSpPr>
            <p:cNvPr id="28" name="Isosceles Triangle 22">
              <a:extLst>
                <a:ext uri="{FF2B5EF4-FFF2-40B4-BE49-F238E27FC236}">
                  <a16:creationId xmlns:a16="http://schemas.microsoft.com/office/drawing/2014/main" id="{2F3E8A03-4664-D56B-0BA2-6EEF8ACAB216}"/>
                </a:ext>
              </a:extLst>
            </p:cNvPr>
            <p:cNvSpPr/>
            <p:nvPr/>
          </p:nvSpPr>
          <p:spPr>
            <a:xfrm rot="20453684">
              <a:off x="3652268" y="3496299"/>
              <a:ext cx="863885" cy="2302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Isosceles Triangle 1">
              <a:extLst>
                <a:ext uri="{FF2B5EF4-FFF2-40B4-BE49-F238E27FC236}">
                  <a16:creationId xmlns:a16="http://schemas.microsoft.com/office/drawing/2014/main" id="{49D43C1F-3082-3CB9-E002-384F1138221C}"/>
                </a:ext>
              </a:extLst>
            </p:cNvPr>
            <p:cNvSpPr/>
            <p:nvPr/>
          </p:nvSpPr>
          <p:spPr>
            <a:xfrm rot="1118271">
              <a:off x="1713787" y="3513906"/>
              <a:ext cx="863885" cy="230239"/>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Isosceles Triangle 25">
              <a:extLst>
                <a:ext uri="{FF2B5EF4-FFF2-40B4-BE49-F238E27FC236}">
                  <a16:creationId xmlns:a16="http://schemas.microsoft.com/office/drawing/2014/main" id="{74A0930C-55B1-ED7D-6101-0FB6FD295A33}"/>
                </a:ext>
              </a:extLst>
            </p:cNvPr>
            <p:cNvSpPr/>
            <p:nvPr/>
          </p:nvSpPr>
          <p:spPr>
            <a:xfrm rot="5400000">
              <a:off x="2826925" y="2490972"/>
              <a:ext cx="641587" cy="212719"/>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27">
              <a:extLst>
                <a:ext uri="{FF2B5EF4-FFF2-40B4-BE49-F238E27FC236}">
                  <a16:creationId xmlns:a16="http://schemas.microsoft.com/office/drawing/2014/main" id="{612E8A00-B27B-D558-6C0A-33F45C609917}"/>
                </a:ext>
              </a:extLst>
            </p:cNvPr>
            <p:cNvSpPr/>
            <p:nvPr/>
          </p:nvSpPr>
          <p:spPr>
            <a:xfrm rot="18360293">
              <a:off x="1994523" y="4526792"/>
              <a:ext cx="863885" cy="230239"/>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29">
              <a:extLst>
                <a:ext uri="{FF2B5EF4-FFF2-40B4-BE49-F238E27FC236}">
                  <a16:creationId xmlns:a16="http://schemas.microsoft.com/office/drawing/2014/main" id="{35640201-DBAD-C171-9DDB-4215283FDC87}"/>
                </a:ext>
              </a:extLst>
            </p:cNvPr>
            <p:cNvSpPr/>
            <p:nvPr/>
          </p:nvSpPr>
          <p:spPr>
            <a:xfrm rot="3132523">
              <a:off x="3342218" y="4570497"/>
              <a:ext cx="863885" cy="2302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0">
              <a:extLst>
                <a:ext uri="{FF2B5EF4-FFF2-40B4-BE49-F238E27FC236}">
                  <a16:creationId xmlns:a16="http://schemas.microsoft.com/office/drawing/2014/main" id="{16F052AC-DEA2-2F09-2E46-B5FAE9682398}"/>
                </a:ext>
              </a:extLst>
            </p:cNvPr>
            <p:cNvSpPr/>
            <p:nvPr/>
          </p:nvSpPr>
          <p:spPr>
            <a:xfrm rot="16200000">
              <a:off x="2734059" y="2944446"/>
              <a:ext cx="641587" cy="2127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Ellipse 55">
            <a:extLst>
              <a:ext uri="{FF2B5EF4-FFF2-40B4-BE49-F238E27FC236}">
                <a16:creationId xmlns:a16="http://schemas.microsoft.com/office/drawing/2014/main" id="{5D4BBCE9-7FC1-B53B-54C4-6D4FB1057259}"/>
              </a:ext>
            </a:extLst>
          </p:cNvPr>
          <p:cNvSpPr/>
          <p:nvPr/>
        </p:nvSpPr>
        <p:spPr>
          <a:xfrm>
            <a:off x="8507869" y="3244696"/>
            <a:ext cx="1144898" cy="1144898"/>
          </a:xfrm>
          <a:prstGeom prst="ellipse">
            <a:avLst/>
          </a:prstGeom>
          <a:solidFill>
            <a:srgbClr val="000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ZoneTexte 56">
            <a:extLst>
              <a:ext uri="{FF2B5EF4-FFF2-40B4-BE49-F238E27FC236}">
                <a16:creationId xmlns:a16="http://schemas.microsoft.com/office/drawing/2014/main" id="{C7D5699D-3701-9F72-737F-C5E842534663}"/>
              </a:ext>
            </a:extLst>
          </p:cNvPr>
          <p:cNvSpPr txBox="1"/>
          <p:nvPr/>
        </p:nvSpPr>
        <p:spPr>
          <a:xfrm>
            <a:off x="8508534" y="3622519"/>
            <a:ext cx="1139791" cy="430887"/>
          </a:xfrm>
          <a:prstGeom prst="rect">
            <a:avLst/>
          </a:prstGeom>
          <a:noFill/>
        </p:spPr>
        <p:txBody>
          <a:bodyPr wrap="square" rtlCol="0">
            <a:spAutoFit/>
          </a:bodyPr>
          <a:lstStyle/>
          <a:p>
            <a:pPr algn="ctr"/>
            <a:r>
              <a:rPr kumimoji="0" lang="fr" sz="1100" b="1" i="0" u="none" strike="noStrike" kern="0" cap="none" spc="0" normalizeH="0" baseline="0" dirty="0">
                <a:ln>
                  <a:noFill/>
                </a:ln>
                <a:solidFill>
                  <a:schemeClr val="bg1"/>
                </a:solidFill>
                <a:effectLst/>
                <a:uLnTx/>
                <a:uFillTx/>
                <a:latin typeface="Arial Black"/>
                <a:ea typeface="+mn-ea"/>
                <a:cs typeface="+mn-cs"/>
              </a:rPr>
              <a:t>STRATEGY</a:t>
            </a:r>
            <a:br>
              <a:rPr kumimoji="0" lang="fr" sz="1100" b="1" i="0" u="none" strike="noStrike" kern="0" cap="none" spc="0" normalizeH="0" baseline="0" dirty="0">
                <a:ln>
                  <a:noFill/>
                </a:ln>
                <a:solidFill>
                  <a:schemeClr val="bg1"/>
                </a:solidFill>
                <a:effectLst/>
                <a:uLnTx/>
                <a:uFillTx/>
                <a:latin typeface="Arial Black"/>
                <a:ea typeface="+mn-ea"/>
                <a:cs typeface="+mn-cs"/>
              </a:rPr>
            </a:br>
            <a:r>
              <a:rPr kumimoji="0" lang="fr" sz="1100" b="1" i="0" u="none" strike="noStrike" kern="0" cap="none" spc="0" normalizeH="0" baseline="0" dirty="0">
                <a:ln>
                  <a:noFill/>
                </a:ln>
                <a:solidFill>
                  <a:schemeClr val="bg1"/>
                </a:solidFill>
                <a:effectLst/>
                <a:uLnTx/>
                <a:uFillTx/>
                <a:latin typeface="Arial Black"/>
                <a:ea typeface="+mn-ea"/>
                <a:cs typeface="+mn-cs"/>
              </a:rPr>
              <a:t>OUTCOMES</a:t>
            </a:r>
            <a:endParaRPr kumimoji="0" lang="fr" sz="1100" b="0" i="0" u="none" strike="noStrike" kern="0" cap="none" spc="0" normalizeH="0" baseline="0" noProof="0" dirty="0">
              <a:ln>
                <a:noFill/>
              </a:ln>
              <a:solidFill>
                <a:schemeClr val="bg1"/>
              </a:solidFill>
              <a:effectLst/>
              <a:uLnTx/>
              <a:uFillTx/>
              <a:latin typeface="Arial Black"/>
              <a:ea typeface="+mn-ea"/>
              <a:cs typeface="+mn-cs"/>
            </a:endParaRPr>
          </a:p>
        </p:txBody>
      </p:sp>
    </p:spTree>
    <p:extLst>
      <p:ext uri="{BB962C8B-B14F-4D97-AF65-F5344CB8AC3E}">
        <p14:creationId xmlns:p14="http://schemas.microsoft.com/office/powerpoint/2010/main" val="17781702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3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3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5.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6.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7.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heme/theme1.xml><?xml version="1.0" encoding="utf-8"?>
<a:theme xmlns:a="http://schemas.openxmlformats.org/drawingml/2006/main" name="1_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C9986C8-27DA-43A1-8022-339572DF8931}">
  <we:reference id="f1abd87f-a3ba-42fb-91d5-100000000000" version="1.0.0.6" store="EXCatalog" storeType="EXCatalog"/>
  <we:alternateReferences>
    <we:reference id="WA104380278" version="1.0.0.6"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5B7720CCD05E47A9BB716870912811" ma:contentTypeVersion="10" ma:contentTypeDescription="Create a new document." ma:contentTypeScope="" ma:versionID="c6b597d42efc77f3665ae02f18de3ad6">
  <xsd:schema xmlns:xsd="http://www.w3.org/2001/XMLSchema" xmlns:xs="http://www.w3.org/2001/XMLSchema" xmlns:p="http://schemas.microsoft.com/office/2006/metadata/properties" xmlns:ns2="835acadb-12bf-4751-9513-6d07f568b846" xmlns:ns3="5dac415a-2488-4a77-880c-a858f8eccccd" targetNamespace="http://schemas.microsoft.com/office/2006/metadata/properties" ma:root="true" ma:fieldsID="fb9c15fb54983bab449cd8d59713e1b4" ns2:_="" ns3:_="">
    <xsd:import namespace="835acadb-12bf-4751-9513-6d07f568b846"/>
    <xsd:import namespace="5dac415a-2488-4a77-880c-a858f8eccc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5acadb-12bf-4751-9513-6d07f568b8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ac415a-2488-4a77-880c-a858f8ecccc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SlideTemplateConfiguration><![CDATA[{"documentContentValidatorConfiguration":{"enableDocumentContentValidator":false,"documentContentValidatorVersion":0},"elementsMetadata":[],"slideId":"637588447712134006","enableDocumentContentUpdater":true,"version":"1.10"}]]></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7575427400395078","enableDocumentContentUpdater":true,"version":"1.10"}]]></TemplafySlideTemplateConfiguration>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6.xml><?xml version="1.0" encoding="utf-8"?>
<TemplafySlideFormConfiguration><![CDATA[{"formFields":[],"formDataEntries":[]}]]></TemplafySlideFormConfiguration>
</file>

<file path=customXml/item7.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C31DB5-7185-4161-B582-556D7C545E21}">
  <ds:schemaRefs>
    <ds:schemaRef ds:uri="5dac415a-2488-4a77-880c-a858f8eccccd"/>
    <ds:schemaRef ds:uri="835acadb-12bf-4751-9513-6d07f568b8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CB9970-6711-446A-8542-9D309B55874F}">
  <ds:schemaRefs/>
</ds:datastoreItem>
</file>

<file path=customXml/itemProps3.xml><?xml version="1.0" encoding="utf-8"?>
<ds:datastoreItem xmlns:ds="http://schemas.openxmlformats.org/officeDocument/2006/customXml" ds:itemID="{2A3188AA-FA26-460D-879A-0F383BE22C80}">
  <ds:schemaRefs/>
</ds:datastoreItem>
</file>

<file path=customXml/itemProps4.xml><?xml version="1.0" encoding="utf-8"?>
<ds:datastoreItem xmlns:ds="http://schemas.openxmlformats.org/officeDocument/2006/customXml" ds:itemID="{1D9E4621-3ECE-4CD8-B100-C5147E981615}">
  <ds:schemaRefs/>
</ds:datastoreItem>
</file>

<file path=customXml/itemProps5.xml><?xml version="1.0" encoding="utf-8"?>
<ds:datastoreItem xmlns:ds="http://schemas.openxmlformats.org/officeDocument/2006/customXml" ds:itemID="{B2D73F0E-5442-45ED-B7ED-24848D9E939B}">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5dac415a-2488-4a77-880c-a858f8eccccd"/>
    <ds:schemaRef ds:uri="835acadb-12bf-4751-9513-6d07f568b846"/>
  </ds:schemaRefs>
</ds:datastoreItem>
</file>

<file path=customXml/itemProps6.xml><?xml version="1.0" encoding="utf-8"?>
<ds:datastoreItem xmlns:ds="http://schemas.openxmlformats.org/officeDocument/2006/customXml" ds:itemID="{1EAB723E-2D88-4077-980A-5123C58F1868}">
  <ds:schemaRefs/>
</ds:datastoreItem>
</file>

<file path=customXml/itemProps7.xml><?xml version="1.0" encoding="utf-8"?>
<ds:datastoreItem xmlns:ds="http://schemas.openxmlformats.org/officeDocument/2006/customXml" ds:itemID="{4572D55E-0D59-4248-8F0C-C82E52EBB8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7560</Words>
  <PresentationFormat>Widescreen</PresentationFormat>
  <Paragraphs>403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Courier New</vt:lpstr>
      <vt:lpstr>Segoe UI</vt:lpstr>
      <vt:lpstr>1_Office Theme</vt:lpstr>
      <vt:lpstr>Fighting Pandemics and Building a Healthier, More Equitable World  Overview of the New Global Fund Strategy</vt:lpstr>
      <vt:lpstr>Background</vt:lpstr>
      <vt:lpstr>High-level Features of the New Strategy</vt:lpstr>
      <vt:lpstr>The Global Fund Strategy Framework</vt:lpstr>
      <vt:lpstr>The Global Fund Strategy Framework Primary Goal</vt:lpstr>
      <vt:lpstr>The Global Fund Strategy Framework Mutually Reinforcing Contributory Objectives</vt:lpstr>
      <vt:lpstr>The Global Fund Strategy Framework  Evolving Objective</vt:lpstr>
      <vt:lpstr>The Global Fund Strategy Framework Partnership Enablers and M&amp;E Framework</vt:lpstr>
      <vt:lpstr>The Global Fund Strategy Monitoring and Evaluation Framework</vt:lpstr>
      <vt:lpstr>What is different about this new Strategy? </vt:lpstr>
      <vt:lpstr>Next Steps</vt:lpstr>
      <vt:lpstr>Annex</vt:lpstr>
      <vt:lpstr>Next Steps: What does the new Strategy mean for CCMs? </vt:lpstr>
      <vt:lpstr>Next Steps: What does the new Strategy mean for Communities and Civil Society?</vt:lpstr>
      <vt:lpstr>Next Steps: What does the new Strategy mean for Development Partners?</vt:lpstr>
      <vt:lpstr>Next Steps: What does the new Strategy mean for Implementers? </vt:lpstr>
      <vt:lpstr>Next Steps: What does the new Strategy mean for LFAs? </vt:lpstr>
      <vt:lpstr>Next Steps: What does the new Strategy mean for the Private Sector?</vt:lpstr>
      <vt:lpstr>Next Steps: What does the new Strategy mean for Technical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2021-11-29T13:00:10Z</dcterms:created>
  <dcterms:modified xsi:type="dcterms:W3CDTF">2023-05-16T15:09:27Z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0x0101008F5B7720CCD05E47A9BB716870912811</vt:lpwstr>
  </property>
</Properties>
</file>