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6.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7.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1.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3.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4.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5.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6.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17.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18.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0"/>
  </p:sldMasterIdLst>
  <p:notesMasterIdLst>
    <p:notesMasterId r:id="rId30"/>
  </p:notesMasterIdLst>
  <p:sldIdLst>
    <p:sldId id="275" r:id="rId11"/>
    <p:sldId id="2141411676" r:id="rId12"/>
    <p:sldId id="2141411671" r:id="rId13"/>
    <p:sldId id="2141411684" r:id="rId14"/>
    <p:sldId id="287" r:id="rId15"/>
    <p:sldId id="288" r:id="rId16"/>
    <p:sldId id="289" r:id="rId17"/>
    <p:sldId id="290" r:id="rId18"/>
    <p:sldId id="2141411685" r:id="rId19"/>
    <p:sldId id="2141411665" r:id="rId20"/>
    <p:sldId id="2141411664" r:id="rId21"/>
    <p:sldId id="274" r:id="rId22"/>
    <p:sldId id="2141411677" r:id="rId23"/>
    <p:sldId id="2141411679" r:id="rId24"/>
    <p:sldId id="2141411678" r:id="rId25"/>
    <p:sldId id="2141411680" r:id="rId26"/>
    <p:sldId id="2141411681" r:id="rId27"/>
    <p:sldId id="2141411682" r:id="rId28"/>
    <p:sldId id="21414116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87725F-AAD0-D168-1757-483CEBF554D5}" name="Hannah Grant" initials="HG" userId="Hannah Grant" providerId="None"/>
  <p188:author id="{A9DCFA7A-D326-4E9D-D885-0AA1244F7E13}" name="Hannah Grant" initials="HG" userId="S::hannah.grant@theglobalfund.org::e0df7165-88d1-4ab3-a53b-64f08777b6f7" providerId="AD"/>
  <p188:author id="{FDCB9786-0322-DAAD-2CDA-4B234D3D0776}" name="Jack Macallister" initials="JM" userId="S::Jack.Macallister@theglobalfund.org::f7745711-d978-45ff-b275-26226902e32c" providerId="AD"/>
  <p188:author id="{EC41F398-D300-EB88-F143-186D5FB567E6}" name="John Fairhurst" initials="JF" userId="S::John.Fairhurst@theglobalfund.org::e5283237-cebc-4f5f-8fb4-c497bd267a26" providerId="AD"/>
  <p188:author id="{394A56E6-6437-4F4E-BB3E-A4FBC18BB956}" name="Claudia Ahumada" initials="CA" userId="S::claudia.ahumada@theglobalfund.org::160db08f-b458-4882-82af-3b738bc3e0a8" providerId="AD"/>
  <p188:author id="{A9B66EE9-239B-D0FF-36B7-215EB5C354DE}" name="Erin Liepa" initials="EL" userId="S::erin.liepa@theglobalfund.org::27348c1d-ba9f-41b2-80d1-2e7444fb388f" providerId="AD"/>
  <p188:author id="{B0F2EBF9-1D1F-B6D5-4819-77E281310EDE}" name="David Ennis" initials="DE" userId="S::David.Ennis@theglobalfund.org::6623bf5e-0467-4803-9610-7cca44ac881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n Liepa" initials="EL" lastIdx="31" clrIdx="0">
    <p:extLst>
      <p:ext uri="{19B8F6BF-5375-455C-9EA6-DF929625EA0E}">
        <p15:presenceInfo xmlns:p15="http://schemas.microsoft.com/office/powerpoint/2012/main" userId="Erin Liepa" providerId="None"/>
      </p:ext>
    </p:extLst>
  </p:cmAuthor>
  <p:cmAuthor id="2" name="Hannah Grant" initials="HG" lastIdx="8" clrIdx="1">
    <p:extLst>
      <p:ext uri="{19B8F6BF-5375-455C-9EA6-DF929625EA0E}">
        <p15:presenceInfo xmlns:p15="http://schemas.microsoft.com/office/powerpoint/2012/main" userId="Hannah Gra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DEEBF7"/>
    <a:srgbClr val="F2F2F2"/>
    <a:srgbClr val="203864"/>
    <a:srgbClr val="648099"/>
    <a:srgbClr val="DCE3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47" autoAdjust="0"/>
  </p:normalViewPr>
  <p:slideViewPr>
    <p:cSldViewPr snapToGrid="0">
      <p:cViewPr varScale="1">
        <p:scale>
          <a:sx n="76" d="100"/>
          <a:sy n="76" d="100"/>
        </p:scale>
        <p:origin x="18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6/11/relationships/changesInfo" Target="changesInfos/changesInfo1.xml"/><Relationship Id="rId10" Type="http://schemas.openxmlformats.org/officeDocument/2006/relationships/slideMaster" Target="slideMasters/slideMaster1.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ène Meynier" userId="c2de2786-3b81-4167-81b6-30bbea54c15a" providerId="ADAL" clId="{935FDFAB-8AAC-4A86-BDCE-D81CDA788983}"/>
    <pc:docChg chg="undo custSel modSld">
      <pc:chgData name="Marlène Meynier" userId="c2de2786-3b81-4167-81b6-30bbea54c15a" providerId="ADAL" clId="{935FDFAB-8AAC-4A86-BDCE-D81CDA788983}" dt="2023-04-27T08:47:11.589" v="252" actId="1076"/>
      <pc:docMkLst>
        <pc:docMk/>
      </pc:docMkLst>
      <pc:sldChg chg="modSp mod">
        <pc:chgData name="Marlène Meynier" userId="c2de2786-3b81-4167-81b6-30bbea54c15a" providerId="ADAL" clId="{935FDFAB-8AAC-4A86-BDCE-D81CDA788983}" dt="2023-04-27T08:36:02.958" v="163" actId="20577"/>
        <pc:sldMkLst>
          <pc:docMk/>
          <pc:sldMk cId="227489259" sldId="274"/>
        </pc:sldMkLst>
        <pc:spChg chg="mod">
          <ac:chgData name="Marlène Meynier" userId="c2de2786-3b81-4167-81b6-30bbea54c15a" providerId="ADAL" clId="{935FDFAB-8AAC-4A86-BDCE-D81CDA788983}" dt="2023-04-27T08:36:02.958" v="163" actId="20577"/>
          <ac:spMkLst>
            <pc:docMk/>
            <pc:sldMk cId="227489259" sldId="274"/>
            <ac:spMk id="5" creationId="{32AC97C4-5E62-41C4-AFEA-082A2A89514C}"/>
          </ac:spMkLst>
        </pc:spChg>
      </pc:sldChg>
      <pc:sldChg chg="modSp mod modNotesTx">
        <pc:chgData name="Marlène Meynier" userId="c2de2786-3b81-4167-81b6-30bbea54c15a" providerId="ADAL" clId="{935FDFAB-8AAC-4A86-BDCE-D81CDA788983}" dt="2023-04-27T07:42:02.852" v="2" actId="20577"/>
        <pc:sldMkLst>
          <pc:docMk/>
          <pc:sldMk cId="282381696" sldId="290"/>
        </pc:sldMkLst>
        <pc:spChg chg="mod">
          <ac:chgData name="Marlène Meynier" userId="c2de2786-3b81-4167-81b6-30bbea54c15a" providerId="ADAL" clId="{935FDFAB-8AAC-4A86-BDCE-D81CDA788983}" dt="2023-04-27T07:41:52.419" v="0" actId="20577"/>
          <ac:spMkLst>
            <pc:docMk/>
            <pc:sldMk cId="282381696" sldId="290"/>
            <ac:spMk id="9" creationId="{F55A2748-9D0E-43B5-83A9-7985C3133648}"/>
          </ac:spMkLst>
        </pc:spChg>
      </pc:sldChg>
      <pc:sldChg chg="modSp mod modNotesTx">
        <pc:chgData name="Marlène Meynier" userId="c2de2786-3b81-4167-81b6-30bbea54c15a" providerId="ADAL" clId="{935FDFAB-8AAC-4A86-BDCE-D81CDA788983}" dt="2023-04-27T08:45:38.731" v="246" actId="1076"/>
        <pc:sldMkLst>
          <pc:docMk/>
          <pc:sldMk cId="2148234869" sldId="2141411664"/>
        </pc:sldMkLst>
        <pc:spChg chg="mod">
          <ac:chgData name="Marlène Meynier" userId="c2de2786-3b81-4167-81b6-30bbea54c15a" providerId="ADAL" clId="{935FDFAB-8AAC-4A86-BDCE-D81CDA788983}" dt="2023-04-27T07:56:46.136" v="153" actId="20577"/>
          <ac:spMkLst>
            <pc:docMk/>
            <pc:sldMk cId="2148234869" sldId="2141411664"/>
            <ac:spMk id="30" creationId="{218ACC23-73AD-44DC-8675-4513A943FB57}"/>
          </ac:spMkLst>
        </pc:spChg>
        <pc:spChg chg="mod">
          <ac:chgData name="Marlène Meynier" userId="c2de2786-3b81-4167-81b6-30bbea54c15a" providerId="ADAL" clId="{935FDFAB-8AAC-4A86-BDCE-D81CDA788983}" dt="2023-04-27T08:45:38.731" v="246" actId="1076"/>
          <ac:spMkLst>
            <pc:docMk/>
            <pc:sldMk cId="2148234869" sldId="2141411664"/>
            <ac:spMk id="34" creationId="{244BA1A7-4B32-41AD-AB51-9E0C3AA7B8B4}"/>
          </ac:spMkLst>
        </pc:spChg>
      </pc:sldChg>
      <pc:sldChg chg="modNotesTx">
        <pc:chgData name="Marlène Meynier" userId="c2de2786-3b81-4167-81b6-30bbea54c15a" providerId="ADAL" clId="{935FDFAB-8AAC-4A86-BDCE-D81CDA788983}" dt="2023-04-27T07:43:33.225" v="33" actId="20577"/>
        <pc:sldMkLst>
          <pc:docMk/>
          <pc:sldMk cId="2149985606" sldId="2141411665"/>
        </pc:sldMkLst>
      </pc:sldChg>
      <pc:sldChg chg="modSp mod">
        <pc:chgData name="Marlène Meynier" userId="c2de2786-3b81-4167-81b6-30bbea54c15a" providerId="ADAL" clId="{935FDFAB-8AAC-4A86-BDCE-D81CDA788983}" dt="2023-04-27T08:45:49.292" v="247" actId="1076"/>
        <pc:sldMkLst>
          <pc:docMk/>
          <pc:sldMk cId="798754636" sldId="2141411677"/>
        </pc:sldMkLst>
        <pc:spChg chg="mod">
          <ac:chgData name="Marlène Meynier" userId="c2de2786-3b81-4167-81b6-30bbea54c15a" providerId="ADAL" clId="{935FDFAB-8AAC-4A86-BDCE-D81CDA788983}" dt="2023-04-27T08:45:49.292" v="247" actId="1076"/>
          <ac:spMkLst>
            <pc:docMk/>
            <pc:sldMk cId="798754636" sldId="2141411677"/>
            <ac:spMk id="40" creationId="{B5F81FA5-C85F-440C-8127-64216FB4BD66}"/>
          </ac:spMkLst>
        </pc:spChg>
        <pc:grpChg chg="mod">
          <ac:chgData name="Marlène Meynier" userId="c2de2786-3b81-4167-81b6-30bbea54c15a" providerId="ADAL" clId="{935FDFAB-8AAC-4A86-BDCE-D81CDA788983}" dt="2023-04-27T08:36:54.135" v="171" actId="1076"/>
          <ac:grpSpMkLst>
            <pc:docMk/>
            <pc:sldMk cId="798754636" sldId="2141411677"/>
            <ac:grpSpMk id="38" creationId="{25490EFC-4688-475B-82B1-599477A4CE02}"/>
          </ac:grpSpMkLst>
        </pc:grpChg>
      </pc:sldChg>
      <pc:sldChg chg="modSp mod">
        <pc:chgData name="Marlène Meynier" userId="c2de2786-3b81-4167-81b6-30bbea54c15a" providerId="ADAL" clId="{935FDFAB-8AAC-4A86-BDCE-D81CDA788983}" dt="2023-04-27T08:46:05.229" v="249" actId="1076"/>
        <pc:sldMkLst>
          <pc:docMk/>
          <pc:sldMk cId="1420285889" sldId="2141411678"/>
        </pc:sldMkLst>
        <pc:spChg chg="mod">
          <ac:chgData name="Marlène Meynier" userId="c2de2786-3b81-4167-81b6-30bbea54c15a" providerId="ADAL" clId="{935FDFAB-8AAC-4A86-BDCE-D81CDA788983}" dt="2023-04-27T08:46:05.229" v="249" actId="1076"/>
          <ac:spMkLst>
            <pc:docMk/>
            <pc:sldMk cId="1420285889" sldId="2141411678"/>
            <ac:spMk id="46" creationId="{35D36B2C-2C87-4AB5-9555-35C75D2EE94D}"/>
          </ac:spMkLst>
        </pc:spChg>
        <pc:cxnChg chg="mod">
          <ac:chgData name="Marlène Meynier" userId="c2de2786-3b81-4167-81b6-30bbea54c15a" providerId="ADAL" clId="{935FDFAB-8AAC-4A86-BDCE-D81CDA788983}" dt="2023-04-27T08:39:37.290" v="194" actId="1076"/>
          <ac:cxnSpMkLst>
            <pc:docMk/>
            <pc:sldMk cId="1420285889" sldId="2141411678"/>
            <ac:cxnSpMk id="45" creationId="{C9A795B1-921D-440A-B126-F7A93E2338F8}"/>
          </ac:cxnSpMkLst>
        </pc:cxnChg>
      </pc:sldChg>
      <pc:sldChg chg="addSp delSp modSp mod">
        <pc:chgData name="Marlène Meynier" userId="c2de2786-3b81-4167-81b6-30bbea54c15a" providerId="ADAL" clId="{935FDFAB-8AAC-4A86-BDCE-D81CDA788983}" dt="2023-04-27T08:45:56.537" v="248" actId="1076"/>
        <pc:sldMkLst>
          <pc:docMk/>
          <pc:sldMk cId="1112798488" sldId="2141411679"/>
        </pc:sldMkLst>
        <pc:spChg chg="mod">
          <ac:chgData name="Marlène Meynier" userId="c2de2786-3b81-4167-81b6-30bbea54c15a" providerId="ADAL" clId="{935FDFAB-8AAC-4A86-BDCE-D81CDA788983}" dt="2023-04-27T08:45:56.537" v="248" actId="1076"/>
          <ac:spMkLst>
            <pc:docMk/>
            <pc:sldMk cId="1112798488" sldId="2141411679"/>
            <ac:spMk id="51" creationId="{EC6AAEB3-D360-41D2-87E9-65233CAC2633}"/>
          </ac:spMkLst>
        </pc:spChg>
        <pc:cxnChg chg="add del mod">
          <ac:chgData name="Marlène Meynier" userId="c2de2786-3b81-4167-81b6-30bbea54c15a" providerId="ADAL" clId="{935FDFAB-8AAC-4A86-BDCE-D81CDA788983}" dt="2023-04-27T08:38:55.997" v="186" actId="1076"/>
          <ac:cxnSpMkLst>
            <pc:docMk/>
            <pc:sldMk cId="1112798488" sldId="2141411679"/>
            <ac:cxnSpMk id="50" creationId="{85939ED7-BFAB-4AAB-BD2A-78BC327F332E}"/>
          </ac:cxnSpMkLst>
        </pc:cxnChg>
      </pc:sldChg>
      <pc:sldChg chg="modSp mod">
        <pc:chgData name="Marlène Meynier" userId="c2de2786-3b81-4167-81b6-30bbea54c15a" providerId="ADAL" clId="{935FDFAB-8AAC-4A86-BDCE-D81CDA788983}" dt="2023-04-27T08:40:33.243" v="201" actId="1076"/>
        <pc:sldMkLst>
          <pc:docMk/>
          <pc:sldMk cId="1858046978" sldId="2141411680"/>
        </pc:sldMkLst>
        <pc:spChg chg="mod">
          <ac:chgData name="Marlène Meynier" userId="c2de2786-3b81-4167-81b6-30bbea54c15a" providerId="ADAL" clId="{935FDFAB-8AAC-4A86-BDCE-D81CDA788983}" dt="2023-04-27T08:39:50.646" v="198" actId="20577"/>
          <ac:spMkLst>
            <pc:docMk/>
            <pc:sldMk cId="1858046978" sldId="2141411680"/>
            <ac:spMk id="42" creationId="{36F07C76-E992-483D-890D-915464E04218}"/>
          </ac:spMkLst>
        </pc:spChg>
        <pc:cxnChg chg="mod">
          <ac:chgData name="Marlène Meynier" userId="c2de2786-3b81-4167-81b6-30bbea54c15a" providerId="ADAL" clId="{935FDFAB-8AAC-4A86-BDCE-D81CDA788983}" dt="2023-04-27T08:40:33.243" v="201" actId="1076"/>
          <ac:cxnSpMkLst>
            <pc:docMk/>
            <pc:sldMk cId="1858046978" sldId="2141411680"/>
            <ac:cxnSpMk id="41" creationId="{3CB37377-C305-46E6-B331-969F1E0268B8}"/>
          </ac:cxnSpMkLst>
        </pc:cxnChg>
      </pc:sldChg>
      <pc:sldChg chg="modSp mod">
        <pc:chgData name="Marlène Meynier" userId="c2de2786-3b81-4167-81b6-30bbea54c15a" providerId="ADAL" clId="{935FDFAB-8AAC-4A86-BDCE-D81CDA788983}" dt="2023-04-27T08:46:42.298" v="250" actId="1076"/>
        <pc:sldMkLst>
          <pc:docMk/>
          <pc:sldMk cId="880087513" sldId="2141411681"/>
        </pc:sldMkLst>
        <pc:spChg chg="mod">
          <ac:chgData name="Marlène Meynier" userId="c2de2786-3b81-4167-81b6-30bbea54c15a" providerId="ADAL" clId="{935FDFAB-8AAC-4A86-BDCE-D81CDA788983}" dt="2023-04-27T08:40:56.081" v="207" actId="1076"/>
          <ac:spMkLst>
            <pc:docMk/>
            <pc:sldMk cId="880087513" sldId="2141411681"/>
            <ac:spMk id="31" creationId="{4AAC22F6-80E7-43DA-B72E-BAE74A7E90E8}"/>
          </ac:spMkLst>
        </pc:spChg>
        <pc:spChg chg="mod">
          <ac:chgData name="Marlène Meynier" userId="c2de2786-3b81-4167-81b6-30bbea54c15a" providerId="ADAL" clId="{935FDFAB-8AAC-4A86-BDCE-D81CDA788983}" dt="2023-04-27T08:46:42.298" v="250" actId="1076"/>
          <ac:spMkLst>
            <pc:docMk/>
            <pc:sldMk cId="880087513" sldId="2141411681"/>
            <ac:spMk id="40" creationId="{BE90891D-CCF6-4425-8A21-06D797845E7A}"/>
          </ac:spMkLst>
        </pc:spChg>
        <pc:cxnChg chg="mod">
          <ac:chgData name="Marlène Meynier" userId="c2de2786-3b81-4167-81b6-30bbea54c15a" providerId="ADAL" clId="{935FDFAB-8AAC-4A86-BDCE-D81CDA788983}" dt="2023-04-27T08:41:33.569" v="210" actId="1076"/>
          <ac:cxnSpMkLst>
            <pc:docMk/>
            <pc:sldMk cId="880087513" sldId="2141411681"/>
            <ac:cxnSpMk id="39" creationId="{471929F4-D8FF-4F89-895A-13E63B8C99A1}"/>
          </ac:cxnSpMkLst>
        </pc:cxnChg>
      </pc:sldChg>
      <pc:sldChg chg="modSp mod">
        <pc:chgData name="Marlène Meynier" userId="c2de2786-3b81-4167-81b6-30bbea54c15a" providerId="ADAL" clId="{935FDFAB-8AAC-4A86-BDCE-D81CDA788983}" dt="2023-04-27T08:47:01.763" v="251" actId="1076"/>
        <pc:sldMkLst>
          <pc:docMk/>
          <pc:sldMk cId="1387723655" sldId="2141411682"/>
        </pc:sldMkLst>
        <pc:spChg chg="mod">
          <ac:chgData name="Marlène Meynier" userId="c2de2786-3b81-4167-81b6-30bbea54c15a" providerId="ADAL" clId="{935FDFAB-8AAC-4A86-BDCE-D81CDA788983}" dt="2023-04-27T08:47:01.763" v="251" actId="1076"/>
          <ac:spMkLst>
            <pc:docMk/>
            <pc:sldMk cId="1387723655" sldId="2141411682"/>
            <ac:spMk id="40" creationId="{DBA0E3CF-5E8C-41F5-BCE0-1136995AFFBB}"/>
          </ac:spMkLst>
        </pc:spChg>
        <pc:cxnChg chg="mod">
          <ac:chgData name="Marlène Meynier" userId="c2de2786-3b81-4167-81b6-30bbea54c15a" providerId="ADAL" clId="{935FDFAB-8AAC-4A86-BDCE-D81CDA788983}" dt="2023-04-27T08:42:40.478" v="230" actId="1076"/>
          <ac:cxnSpMkLst>
            <pc:docMk/>
            <pc:sldMk cId="1387723655" sldId="2141411682"/>
            <ac:cxnSpMk id="39" creationId="{407CB12F-010E-42A6-9E20-0A237F38DB9F}"/>
          </ac:cxnSpMkLst>
        </pc:cxnChg>
      </pc:sldChg>
      <pc:sldChg chg="modSp mod">
        <pc:chgData name="Marlène Meynier" userId="c2de2786-3b81-4167-81b6-30bbea54c15a" providerId="ADAL" clId="{935FDFAB-8AAC-4A86-BDCE-D81CDA788983}" dt="2023-04-27T08:47:11.589" v="252" actId="1076"/>
        <pc:sldMkLst>
          <pc:docMk/>
          <pc:sldMk cId="2155064775" sldId="2141411683"/>
        </pc:sldMkLst>
        <pc:spChg chg="mod">
          <ac:chgData name="Marlène Meynier" userId="c2de2786-3b81-4167-81b6-30bbea54c15a" providerId="ADAL" clId="{935FDFAB-8AAC-4A86-BDCE-D81CDA788983}" dt="2023-04-27T08:47:11.589" v="252" actId="1076"/>
          <ac:spMkLst>
            <pc:docMk/>
            <pc:sldMk cId="2155064775" sldId="2141411683"/>
            <ac:spMk id="39" creationId="{4BC7A953-26C5-403A-AEDB-03424FD13B9D}"/>
          </ac:spMkLst>
        </pc:spChg>
        <pc:cxnChg chg="mod">
          <ac:chgData name="Marlène Meynier" userId="c2de2786-3b81-4167-81b6-30bbea54c15a" providerId="ADAL" clId="{935FDFAB-8AAC-4A86-BDCE-D81CDA788983}" dt="2023-04-27T08:43:45.525" v="238" actId="1076"/>
          <ac:cxnSpMkLst>
            <pc:docMk/>
            <pc:sldMk cId="2155064775" sldId="2141411683"/>
            <ac:cxnSpMk id="38" creationId="{49046081-608B-4685-B17B-B754523A41E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0CFAB-4953-4292-9F15-A90EB34CC802}"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96653-1C84-41DF-A5EB-9B0D045A8211}" type="slidenum">
              <a:rPr lang="en-US" smtClean="0"/>
              <a:t>‹#›</a:t>
            </a:fld>
            <a:endParaRPr lang="en-US"/>
          </a:p>
        </p:txBody>
      </p:sp>
    </p:spTree>
    <p:extLst>
      <p:ext uri="{BB962C8B-B14F-4D97-AF65-F5344CB8AC3E}">
        <p14:creationId xmlns:p14="http://schemas.microsoft.com/office/powerpoint/2010/main" val="301222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5"/>
          </p:nvPr>
        </p:nvSpPr>
        <p:spPr/>
        <p:txBody>
          <a:bodyPr/>
          <a:lstStyle/>
          <a:p>
            <a:pPr algn="l" rtl="0"/>
            <a:fld id="{2C296653-1C84-41DF-A5EB-9B0D045A8211}" type="slidenum">
              <a:rPr/>
              <a:t>1</a:t>
            </a:fld>
            <a:endParaRPr lang="fr"/>
          </a:p>
        </p:txBody>
      </p:sp>
    </p:spTree>
    <p:extLst>
      <p:ext uri="{BB962C8B-B14F-4D97-AF65-F5344CB8AC3E}">
        <p14:creationId xmlns:p14="http://schemas.microsoft.com/office/powerpoint/2010/main" val="296465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Un résumé des dix principales nouveautés de la stratégie est présenté dans cet encadré.</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Obtenir un impact dans ces domaines exigera </a:t>
            </a:r>
            <a:r>
              <a:rPr lang="fr" sz="18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certains des plus grands changements dans ce sur quoi nous nous concentrons et dans la façon dont nous travaillons ensemble en tant que partenariat. Ces domaines sont au centre de la mise en œuvre de la nouvelle stratégie.</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1"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[Conseil pour le présentateur : Dire que vous ne lirez pas chacun de ces domaines, car ils ont déjà été mis en évidence dans la présentation, ou dire que l’audience lira ces domaines de son côté et que vous partagerez la présentation avec eux, ou lire les dix domaines très brièvement.]</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endParaRPr lang="fr" dirty="0"/>
          </a:p>
        </p:txBody>
      </p:sp>
      <p:sp>
        <p:nvSpPr>
          <p:cNvPr id="4" name="Slide Number Placeholder 3"/>
          <p:cNvSpPr>
            <a:spLocks noGrp="1"/>
          </p:cNvSpPr>
          <p:nvPr>
            <p:ph type="sldNum" sz="quarter" idx="5"/>
          </p:nvPr>
        </p:nvSpPr>
        <p:spPr/>
        <p:txBody>
          <a:bodyPr/>
          <a:lstStyle/>
          <a:p>
            <a:pPr algn="l" rtl="0"/>
            <a:fld id="{2C296653-1C84-41DF-A5EB-9B0D045A8211}" type="slidenum">
              <a:rPr/>
              <a:t>10</a:t>
            </a:fld>
            <a:endParaRPr lang="fr"/>
          </a:p>
        </p:txBody>
      </p:sp>
    </p:spTree>
    <p:extLst>
      <p:ext uri="{BB962C8B-B14F-4D97-AF65-F5344CB8AC3E}">
        <p14:creationId xmlns:p14="http://schemas.microsoft.com/office/powerpoint/2010/main" val="213455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Il est à présent important que toutes les parties prenantes du partenariat du Fonds mondial réfléchissent aux changements qu’elles peuvent apporter pour mettre en œuvre la nouvelle stratégie.</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section de la stratégie sur les catalyseurs de partenariat aide à ce faire en décrivant les rôles et les responsabilités de toutes les parties prenantes dans la réalisation de la stratégie. Nous vous encourageons fortement à examiner le document de la nouvelle stratégie pour vous guider dans sa mise en œuvre.</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 Secrétariat a également mis à jour les politiques, les lignes directrices, les documents et les outils pertinents, à temps pour le premier cycle de subventions dans le cadre de la nouvelle stratégie qui débutera en 2024.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Il existe des ressources pour vous aider à vous préparer et à communiquer les priorités de la stratégie à vos groupes de parties prenantes, comme cette présentation, un résumé, la stratégie et un aperçu du cadre stratégique - disponible sur le site Web du Fonds mondial en plusieurs langues - comme indiqué au bas de la diapositive.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Nous avons hâte de travailler ensemble pour exploiter collectivement nos forces afin de réaliser la stratégie et la vision de notre </a:t>
            </a:r>
            <a:r>
              <a:rPr lang="fr" sz="1800" b="0" i="0" u="none" baseline="0" dirty="0">
                <a:solidFill>
                  <a:srgbClr val="000000"/>
                </a:solidFill>
                <a:effectLst/>
                <a:latin typeface="Arial" panose="020B0604020202020204" pitchFamily="34" charset="0"/>
                <a:ea typeface="Calibri" panose="020F0502020204030204" pitchFamily="34" charset="0"/>
              </a:rPr>
              <a:t>partenariat </a:t>
            </a: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d'un monde libéré du fardeau du sida, de la tuberculose et du paludisme et </a:t>
            </a:r>
            <a:r>
              <a:rPr lang="fr-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d’une santé meilleure et équitable pour toutes et tous.</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endParaRPr lang="fr" dirty="0"/>
          </a:p>
        </p:txBody>
      </p:sp>
      <p:sp>
        <p:nvSpPr>
          <p:cNvPr id="4" name="Slide Number Placeholder 3"/>
          <p:cNvSpPr>
            <a:spLocks noGrp="1"/>
          </p:cNvSpPr>
          <p:nvPr>
            <p:ph type="sldNum" sz="quarter" idx="5"/>
          </p:nvPr>
        </p:nvSpPr>
        <p:spPr/>
        <p:txBody>
          <a:bodyPr/>
          <a:lstStyle/>
          <a:p>
            <a:pPr algn="l" rtl="0"/>
            <a:fld id="{2C296653-1C84-41DF-A5EB-9B0D045A8211}" type="slidenum">
              <a:rPr/>
              <a:t>11</a:t>
            </a:fld>
            <a:endParaRPr lang="fr"/>
          </a:p>
        </p:txBody>
      </p:sp>
    </p:spTree>
    <p:extLst>
      <p:ext uri="{BB962C8B-B14F-4D97-AF65-F5344CB8AC3E}">
        <p14:creationId xmlns:p14="http://schemas.microsoft.com/office/powerpoint/2010/main" val="9523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a:p>
        </p:txBody>
      </p:sp>
      <p:sp>
        <p:nvSpPr>
          <p:cNvPr id="4" name="Slide Number Placeholder 3"/>
          <p:cNvSpPr>
            <a:spLocks noGrp="1"/>
          </p:cNvSpPr>
          <p:nvPr>
            <p:ph type="sldNum" sz="quarter" idx="5"/>
          </p:nvPr>
        </p:nvSpPr>
        <p:spPr/>
        <p:txBody>
          <a:bodyPr/>
          <a:lstStyle/>
          <a:p>
            <a:pPr algn="l" rtl="0"/>
            <a:fld id="{2C296653-1C84-41DF-A5EB-9B0D045A8211}" type="slidenum">
              <a:rPr/>
              <a:t>12</a:t>
            </a:fld>
            <a:endParaRPr lang="fr"/>
          </a:p>
        </p:txBody>
      </p:sp>
    </p:spTree>
    <p:extLst>
      <p:ext uri="{BB962C8B-B14F-4D97-AF65-F5344CB8AC3E}">
        <p14:creationId xmlns:p14="http://schemas.microsoft.com/office/powerpoint/2010/main" val="373698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rPr>
              <a:t>Les ICN jouent un rôle important dans la réalisation des priorités de la nouvelle stratégie du partenariat du Fonds mondial.</a:t>
            </a:r>
          </a:p>
          <a:p>
            <a:pPr marL="0" marR="0" lvl="0" indent="0" algn="l" rtl="0">
              <a:spcBef>
                <a:spcPts val="0"/>
              </a:spcBef>
              <a:spcAft>
                <a:spcPts val="0"/>
              </a:spcAft>
              <a:buFont typeface="Arial" panose="020B0604020202020204" pitchFamily="34" charset="0"/>
              <a:buNone/>
            </a:pPr>
            <a:r>
              <a:rPr lang="fr" sz="1100" b="0" i="0" u="none" strike="noStrik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1" u="sng" baseline="0" dirty="0">
                <a:effectLst/>
                <a:latin typeface="Arial" panose="020B0604020202020204" pitchFamily="34" charset="0"/>
                <a:ea typeface="Calibri" panose="020F0502020204030204" pitchFamily="34" charset="0"/>
                <a:cs typeface="Arial" panose="020B0604020202020204" pitchFamily="34" charset="0"/>
              </a:rPr>
              <a:t>En ce qui concerne la gouvernance de l’ICN renforcée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Le renforcement des instances de coordination nationale afin de permettre une prise de décision équilibrée et inclusive concernant l'utilisation des ressources du Fonds mondial </a:t>
            </a:r>
            <a:r>
              <a:rPr lang="fr" sz="11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constitue un axe important </a:t>
            </a: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de la nouvelle stratégie, en particulier pour faire en sorte que les communautés, y compris les populations clés, participent pleinement et puissent jouer un rôle égal dans la prise de décision.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Cela est essentiel pour s'assurer que les communautés guident la façon dont les programmes peuvent être adaptés pour répondre le mieux possible à leurs besoins, et ainsi améliorer l'efficacité des programmes.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La stratégie met également l'accent sur l'importance d'accélérer le positionnement et l'alignement optimaux des ICN au plus haut niveau de la prise de décision au sein des structures nationales et des organes de gouvernance existants.</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Cela est important pour soutenir la mise en œuvre efficace des priorités de la stratégie, comme la fourniture de services de qualité intégrés et centrés sur la personne, le soutien à la préparation aux pandémies, ainsi que pour renforcer la pérennité dans le long terme des programmes du Fonds mondial, tout en préservant les principes fondamentaux tels que l’inclusion, la transparence et les droits.</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0" u="none" strike="noStrik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1" u="sng" baseline="0" dirty="0">
                <a:effectLst/>
                <a:latin typeface="Arial" panose="020B0604020202020204" pitchFamily="34" charset="0"/>
                <a:ea typeface="Calibri" panose="020F0502020204030204" pitchFamily="34" charset="0"/>
                <a:cs typeface="Arial" panose="020B0604020202020204" pitchFamily="34" charset="0"/>
              </a:rPr>
              <a:t>En ce qui concerne </a:t>
            </a:r>
            <a:r>
              <a:rPr lang="fr" sz="1100" b="0" i="1" u="sng"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 soutien à la prise de décisions concernant les nouvelles priorités de la stratégie :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nouvelle stratégie est beaucoup plus précise en ce qui concerne </a:t>
            </a: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les domaines prioritaires où les ressources du Fonds mondial et les efforts du partenariat devraient être concentrés, afin d’améliorer la qualité des programmes et d’accélérer le rythme de mise en œuvre vers les objectifs de 2030.</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L’ICN </a:t>
            </a: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jouera un rôle clé dans la communication des priorités de la nouvelle stratégie aux parties prenantes des pays et dans l’orientation des processus de cycle de vie de la subvention - comme la rédaction des demandes de financement, la nomination des récipiendaires principaux et des sous-récipiendaires, l’établissement des subventions, le suivi et la modification du cours des programmes - pour appuyer l’accent mis sur ces domaines clés afin d’avoir l’impact le plus marqué.</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L’ICN joue également un rôle important dans la promotion de nouveaux partenariats et liens afin de réaliser les priorités de la stratégie, notamment :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travailler avec les secteurs nationaux pertinents, comme l'éducation et la protection sociale, pour éliminer les </a:t>
            </a: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déterminants structurels des résultats en matière de VIH, de tuberculose et de paludisme et améliorer l'accès à des services de santé de haute qualité pour les populations clés,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travailler avec les parties prenantes de la préparation aux pandémies pour s'assurer que les ressources du Fonds mondial sont utilisées efficacement afin de faire face aux menaces de maladies infectieuses multipathogènes autres que le VIH, la tuberculose et le paludisme,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dans le contexte de la mise en œuvre, impliquer le secteur privé pour qu’il renforce les résultats du programme lorsque des soins sont recherchés dans le secteur privé, et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établir de nouveaux liens, par exemple avec les parties prenantes du secteur de la santé et entre les fournisseurs de soins de santé nationaux, communautaires et du secteur privé, pour s'assurer que les ressources du Fonds mondial sont programmées de manière à soutenir des services de qualité intégrés centrés sur la personne.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Afin de s'assurer que les ICN possèdent l'expertise nécessaire pour exécuter des programmes dans ces domaines, il sera également important d'envisager des ajustements temporaires ou permanents de la liste des membres les composant (p. ex., en mettant à jour les règlements et les sous-comités) afin d'attirer les parties prenantes et les experts pertinents dans de nouveaux domaines ou dans des domaines qui sont davantage axés sur la nouvelle stratégie.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228600" marR="0" algn="l" rtl="0">
              <a:spcBef>
                <a:spcPts val="0"/>
              </a:spcBef>
              <a:spcAft>
                <a:spcPts val="0"/>
              </a:spcAft>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1" u="sng"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Ressources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Il existe </a:t>
            </a: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un certain nombre de ressources </a:t>
            </a:r>
            <a:r>
              <a:rPr lang="fr" sz="11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disponibles pour aider </a:t>
            </a: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les ICN à communiquer </a:t>
            </a:r>
            <a:r>
              <a:rPr lang="fr" sz="11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les priorités de la stratégie à ses groupes de parties prenantes, comme cette présentation, un résumé, la </a:t>
            </a: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stratégie elle-même et un aperçu du cadre stratégique - ces documents sont tous disponibles sur le site </a:t>
            </a:r>
            <a:r>
              <a:rPr lang="fr" sz="11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 du Fonds mondial en plusieurs langues - comme indiqué au bas de la diapositive.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Nous avons hâte de travailler ensemble pour exploiter collectivement nos forces afin de réaliser la stratégie et la vision de notre </a:t>
            </a:r>
            <a:r>
              <a:rPr lang="fr" sz="1800" b="0" i="0" u="none" baseline="0" dirty="0">
                <a:solidFill>
                  <a:srgbClr val="000000"/>
                </a:solidFill>
                <a:effectLst/>
                <a:latin typeface="Arial" panose="020B0604020202020204" pitchFamily="34" charset="0"/>
                <a:ea typeface="Times New Roman" panose="02020603050405020304" pitchFamily="18" charset="0"/>
              </a:rPr>
              <a:t>partenariat </a:t>
            </a:r>
            <a:r>
              <a:rPr lang="fr" sz="11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d'un monde libéré du fardeau du sida, de la tuberculose et du paludisme et d’une meilleure santé, plus équitable pour tous.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endParaRPr lang="fr" dirty="0"/>
          </a:p>
          <a:p>
            <a:endParaRPr lang="fr" dirty="0"/>
          </a:p>
        </p:txBody>
      </p:sp>
      <p:sp>
        <p:nvSpPr>
          <p:cNvPr id="4" name="Slide Number Placeholder 3"/>
          <p:cNvSpPr>
            <a:spLocks noGrp="1"/>
          </p:cNvSpPr>
          <p:nvPr>
            <p:ph type="sldNum" sz="quarter" idx="5"/>
          </p:nvPr>
        </p:nvSpPr>
        <p:spPr/>
        <p:txBody>
          <a:bodyPr/>
          <a:lstStyle/>
          <a:p>
            <a:pPr algn="l" rtl="0"/>
            <a:fld id="{2C296653-1C84-41DF-A5EB-9B0D045A8211}" type="slidenum">
              <a:rPr/>
              <a:t>13</a:t>
            </a:fld>
            <a:endParaRPr lang="fr"/>
          </a:p>
        </p:txBody>
      </p:sp>
    </p:spTree>
    <p:extLst>
      <p:ext uri="{BB962C8B-B14F-4D97-AF65-F5344CB8AC3E}">
        <p14:creationId xmlns:p14="http://schemas.microsoft.com/office/powerpoint/2010/main" val="24378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Les communautés et la société civile jouent un </a:t>
            </a:r>
            <a:r>
              <a:rPr lang="fr" sz="1100" b="0" i="0" u="none" baseline="0" dirty="0">
                <a:solidFill>
                  <a:srgbClr val="000000"/>
                </a:solidFill>
                <a:effectLst/>
                <a:latin typeface="Arial" panose="020B0604020202020204" pitchFamily="34" charset="0"/>
                <a:ea typeface="Calibri" panose="020F0502020204030204" pitchFamily="34" charset="0"/>
              </a:rPr>
              <a:t>rôle important dans la réalisation des priorités de la nouvelle stratégie du partenariat du Fonds mondial.</a:t>
            </a: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En effet, les communautés sont au cœur de cette nouvelle stratégie, puisque les personnes les plus touchées par les trois maladies sont les mieux placées pour orienter la façon dont les programmes peuvent répondre au mieux à leurs besoins et, dans certains cas, elles sont les mieux placées pour mettre en œuvre et surveiller l'impact des programmes, comme ceux qui s'adressent aux populations clés et vulnérables.</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228600" marR="0" algn="l" rtl="0">
              <a:spcBef>
                <a:spcPts val="0"/>
              </a:spcBef>
              <a:spcAft>
                <a:spcPts val="0"/>
              </a:spcAft>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 rôle des communautés et de la société civile dans la mise en œuvre de la prochaine stratégie comprend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Contribuer à la prise de décisions de l’ICN tout au long du cycle de vie de la subvention afin de s’assurer que les programmes sont les mieux placés pour réaliser les priorités de la stratégie et répondre aux besoins des personnes et des communautés, y compris celles faisant partie des populations clés et vulnérables et des populations sous-représentées.</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Diriger des programmes en tant que maîtres d’œuvre où les communautés ou la société civile sont les mieux placées pour répondre aux besoins des individus - aux niveaux du récipiendaire principal, du sous-récipiendaire, du sous-sous-récipiendaire, et au niveau communautaire.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Souligner l'importance d’un suivi mené par la communauté pour renforcer le suivi stratégique et l’obligation de rendre compte, et l’importance d’un support technique fourni par les communautés et la société civile pour guider la mise en œuvre efficace du programme.</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Renforcer les systèmes communautaires et établir des partenariats avec le gouvernement, le secteur privé et d'autres prestataires de soins de santé pour intégrer les services et fournir des soins centrés sur la personne, qui répondent de façon globale aux besoins de santé des individus, y compris les co-infections et les comorbidités liées au VIH, à la tuberculose et au paludisme et les domaines de santé connexes tels que la santé et les droits sexuels et reproductifs.</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Soutenir la collaboration entre les secteurs et lutter contre les lois, les politiques et les pratiques néfastes pour éliminer les déterminants structurels des résultats en matière de VIH, de tuberculose et de paludisme, notamment les obstacles liés aux droits humains (comme le rejet social et la discrimination), les obstacles liés au genre et les inégalités, et promouvoir des programmes adaptés aux jeunes et aux jeunes des populations clés.</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Établir de façon proactive de nouveaux partenariats avec la communauté et la société civile pour mettre en œuvre la stratégie, y compris avec celles représentant les personnes handicapées et atteintes de troubles mentaux, ainsi que celles faisant partie intégrante des discussions sur la préparation aux pandémies.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1"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 sz="1100" b="0" i="1" u="sng"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Ressources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Il existe un certain nombre de ressources disponibles pour aider avec ce qui précède et communiquer les priorités de la stratégie à vos groupes de parties prenantes, comme cette présentation, un résumé, la stratégie elle-même et un aperçu du cadre stratégique</a:t>
            </a: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 ces documents sont tous disponibles sur le site </a:t>
            </a:r>
            <a:r>
              <a:rPr lang="fr" sz="11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 du Fonds mondial en plusieurs langues - comme indiqué au bas de la diapositive.</a:t>
            </a:r>
            <a:endParaRPr lang="fr" sz="11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Calibri" panose="020F0502020204030204" pitchFamily="34" charset="0"/>
              </a:rPr>
              <a:t>Nous avons hâte de travailler ensemble pour exploiter collectivement nos forces afin de réaliser la stratégie et la vision de notre </a:t>
            </a:r>
            <a:r>
              <a:rPr lang="fr" sz="1800" b="0" i="0" u="none" baseline="0" dirty="0">
                <a:solidFill>
                  <a:srgbClr val="000000"/>
                </a:solidFill>
                <a:effectLst/>
                <a:latin typeface="Arial" panose="020B0604020202020204" pitchFamily="34" charset="0"/>
                <a:ea typeface="Times New Roman" panose="02020603050405020304" pitchFamily="18" charset="0"/>
              </a:rPr>
              <a:t>partenariat </a:t>
            </a:r>
            <a:r>
              <a:rPr lang="fr" sz="1100" b="0" i="0" u="none" baseline="0" dirty="0">
                <a:solidFill>
                  <a:srgbClr val="000000"/>
                </a:solidFill>
                <a:effectLst/>
                <a:latin typeface="Arial" panose="020B0604020202020204" pitchFamily="34" charset="0"/>
                <a:ea typeface="Calibri" panose="020F0502020204030204" pitchFamily="34" charset="0"/>
              </a:rPr>
              <a:t>d'un monde libéré du fardeau du sida, de la tuberculose et du paludisme et d’une meilleure santé, plus équitable pour tous. </a:t>
            </a:r>
            <a:endParaRPr lang="fr" dirty="0"/>
          </a:p>
          <a:p>
            <a:endParaRPr lang="fr" dirty="0"/>
          </a:p>
        </p:txBody>
      </p:sp>
      <p:sp>
        <p:nvSpPr>
          <p:cNvPr id="4" name="Slide Number Placeholder 3"/>
          <p:cNvSpPr>
            <a:spLocks noGrp="1"/>
          </p:cNvSpPr>
          <p:nvPr>
            <p:ph type="sldNum" sz="quarter" idx="5"/>
          </p:nvPr>
        </p:nvSpPr>
        <p:spPr/>
        <p:txBody>
          <a:bodyPr/>
          <a:lstStyle/>
          <a:p>
            <a:pPr algn="l" rtl="0"/>
            <a:fld id="{2C296653-1C84-41DF-A5EB-9B0D045A8211}" type="slidenum">
              <a:rPr/>
              <a:t>14</a:t>
            </a:fld>
            <a:endParaRPr lang="fr"/>
          </a:p>
        </p:txBody>
      </p:sp>
    </p:spTree>
    <p:extLst>
      <p:ext uri="{BB962C8B-B14F-4D97-AF65-F5344CB8AC3E}">
        <p14:creationId xmlns:p14="http://schemas.microsoft.com/office/powerpoint/2010/main" val="384593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Dans le contexte du Fonds mondial, les partenaires de développement sont des organisations bilatérales et multilatérales qui apportent des ressources et des compétences pour mettre en œuvre la nouvelle stratégie. Il s'agit notamment des donateurs du Fonds mondial, des donateurs de programmes bilatéraux et des organisations qui apportent leurs compétences sur le terrain et aux niveaux mondial et régional. Ils ne comprennent pas les partenaires techniques du Fonds mondial, qui constituent leur propre catégorie de parties prenantes.</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Les partenaires de développement jouent un </a:t>
            </a:r>
            <a:r>
              <a:rPr lang="fr" sz="1100" b="0" i="0" u="none" baseline="0" dirty="0">
                <a:solidFill>
                  <a:srgbClr val="000000"/>
                </a:solidFill>
                <a:effectLst/>
                <a:latin typeface="Arial" panose="020B0604020202020204" pitchFamily="34" charset="0"/>
                <a:ea typeface="Calibri" panose="020F0502020204030204" pitchFamily="34" charset="0"/>
              </a:rPr>
              <a:t>rôle important dans la réalisation des priorités de la nouvelle stratégie du partenariat du Fonds mondial.</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228600" marR="0" algn="l" rtl="0">
              <a:spcBef>
                <a:spcPts val="0"/>
              </a:spcBef>
              <a:spcAft>
                <a:spcPts val="0"/>
              </a:spcAft>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 rôle des partenaires de développement dans la mise en œuvre de la prochaine stratégie comprend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Aligner le soutien sur des plans nationaux robustes et des priorités communes, par exemple, sur les investissements dans des systèmes de services et de données de qualité intégrés et centrés sur la personne</a:t>
            </a:r>
            <a:r>
              <a:rPr lang="fr" sz="1100" b="0" i="0" u="none" baseline="0" dirty="0">
                <a:solidFill>
                  <a:srgbClr val="000000"/>
                </a:solidFill>
                <a:effectLst/>
                <a:latin typeface="Arial" panose="020B0604020202020204" pitchFamily="34" charset="0"/>
                <a:ea typeface="Yu Mincho" panose="02020400000000000000" pitchFamily="18" charset="-128"/>
                <a:cs typeface="Arial" panose="020B0604020202020204" pitchFamily="34" charset="0"/>
              </a:rPr>
              <a:t>, ou éliminer les déterminants structurels des résultats en matière de VIH, de tuberculose et de paludisme.</a:t>
            </a: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Collaborer sur la possibilité de </a:t>
            </a:r>
            <a:r>
              <a:rPr lang="fr" sz="11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tirer parti de l'augmentation des fonds nationaux et de donateurs supplémentaires, en optimisant les ressources et un impact pérenne sur la santé, notamment par </a:t>
            </a: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participation et le cofinancement de financements mixtes et de modèles de financement innovants</a:t>
            </a:r>
            <a:r>
              <a:rPr lang="fr" sz="11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Collaborer plus tôt et de façon plus importante pour aider à </a:t>
            </a:r>
            <a:r>
              <a:rPr lang="fr" sz="1100" b="0" i="0" u="none" baseline="0" dirty="0">
                <a:solidFill>
                  <a:srgbClr val="000000"/>
                </a:solidFill>
                <a:effectLst/>
                <a:latin typeface="Arial" panose="020B0604020202020204" pitchFamily="34" charset="0"/>
                <a:ea typeface="Yu Mincho" panose="02020400000000000000" pitchFamily="18" charset="-128"/>
                <a:cs typeface="Arial" panose="020B0604020202020204" pitchFamily="34" charset="0"/>
              </a:rPr>
              <a:t>lancer et mettre à l’échelle des innovations efficaces, notamment par des investissements ciblés, des garanties et des efforts de façonnage du marché.</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Contribuer à la voix diplomatique du partenariat du Fonds mondial pour contester les lois, les politiques et les pratiques néfastes.</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1" u="sng"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Ressources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Il existe un certain nombre de ressources disponibles pour aider avec ce qui précède et communiquer les priorités de la stratégie à vos groupes de parties prenantes, comme cette présentation, un résumé, la stratégie elle-même et un aperçu du cadre stratégique </a:t>
            </a: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 ces documents sont tous disponibles sur le site </a:t>
            </a:r>
            <a:r>
              <a:rPr lang="fr" sz="11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 du Fonds mondial en plusieurs langues - comme indiqué au bas de la diapositive.</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Nous avons hâte de travailler ensemble pour exploiter collectivement nos forces afin de réaliser la stratégie et la vision de notre </a:t>
            </a:r>
            <a:r>
              <a:rPr lang="fr" sz="1800" b="0" i="0" u="none" baseline="0" dirty="0">
                <a:solidFill>
                  <a:srgbClr val="000000"/>
                </a:solidFill>
                <a:effectLst/>
                <a:latin typeface="Arial" panose="020B0604020202020204" pitchFamily="34" charset="0"/>
                <a:ea typeface="Times New Roman" panose="02020603050405020304" pitchFamily="18" charset="0"/>
              </a:rPr>
              <a:t>partenariat </a:t>
            </a: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d'un monde libéré du fardeau du sida, de la tuberculose et du paludisme et d’une meilleure santé, plus équitable pour tous.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endParaRPr lang="fr" dirty="0"/>
          </a:p>
          <a:p>
            <a:endParaRPr lang="fr" dirty="0"/>
          </a:p>
        </p:txBody>
      </p:sp>
      <p:sp>
        <p:nvSpPr>
          <p:cNvPr id="4" name="Slide Number Placeholder 3"/>
          <p:cNvSpPr>
            <a:spLocks noGrp="1"/>
          </p:cNvSpPr>
          <p:nvPr>
            <p:ph type="sldNum" sz="quarter" idx="5"/>
          </p:nvPr>
        </p:nvSpPr>
        <p:spPr/>
        <p:txBody>
          <a:bodyPr/>
          <a:lstStyle/>
          <a:p>
            <a:pPr algn="l" rtl="0"/>
            <a:fld id="{2C296653-1C84-41DF-A5EB-9B0D045A8211}" type="slidenum">
              <a:rPr/>
              <a:t>15</a:t>
            </a:fld>
            <a:endParaRPr lang="fr"/>
          </a:p>
        </p:txBody>
      </p:sp>
    </p:spTree>
    <p:extLst>
      <p:ext uri="{BB962C8B-B14F-4D97-AF65-F5344CB8AC3E}">
        <p14:creationId xmlns:p14="http://schemas.microsoft.com/office/powerpoint/2010/main" val="3504139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Les maîtres d’œuvre sont les organisations et les gouvernements qui mettent en œuvre les programmes soutenus par le Fonds mondial, et ils jouent un </a:t>
            </a:r>
            <a:r>
              <a:rPr lang="fr" sz="1800" b="0" i="0" u="none" baseline="0" dirty="0">
                <a:solidFill>
                  <a:srgbClr val="000000"/>
                </a:solidFill>
                <a:effectLst/>
                <a:latin typeface="Arial" panose="020B0604020202020204" pitchFamily="34" charset="0"/>
                <a:ea typeface="Calibri" panose="020F0502020204030204" pitchFamily="34" charset="0"/>
              </a:rPr>
              <a:t>rôle important dans la réalisation des priorités de la nouvelle stratégie du partenariat du Fonds mondial.</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 rôle des maîtres d’œuvre dans la mise en œuvre de la prochaine stratégie comprend :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l" rtl="0">
              <a:spcBef>
                <a:spcPts val="0"/>
              </a:spcBef>
              <a:spcAft>
                <a:spcPts val="0"/>
              </a:spcAft>
              <a:buFont typeface="Courier New" panose="02070309020205020404" pitchFamily="49" charset="0"/>
              <a:buChar char="o"/>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Concevoir et mettre en œuvre des plans dirigés par les pays pour assurer la qualité des programmes qui assurent la réalisation efficace et équitable des sous-objectifs de la stratégie en matière de VIH, de tuberculose et de paludisme, qui établissent des services intégrés de qualité centrés sur la personne, qui maximisent l’engagement des communautés les plus touchées, qui maximisent l’équité, les droits humains et l’égalité de genre, et qui contribuent à la préparation et à la riposte aux pandémies.</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l" rtl="0">
              <a:spcBef>
                <a:spcPts val="0"/>
              </a:spcBef>
              <a:spcAft>
                <a:spcPts val="0"/>
              </a:spcAft>
              <a:buFont typeface="Courier New" panose="02070309020205020404" pitchFamily="49" charset="0"/>
              <a:buChar char="o"/>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Mobiliser des ressources nationales accrues pour la santé et les trois maladies afin d'assurer la pérennité et la portée des programmes, et renforcer l'accent mis sur la qualité et l'optimisation des ressources dans les plans stratégiques nationaux et la conception et la mise en œuvre des programmes.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l" rtl="0">
              <a:spcBef>
                <a:spcPts val="0"/>
              </a:spcBef>
              <a:spcAft>
                <a:spcPts val="0"/>
              </a:spcAft>
              <a:buFont typeface="Courier New" panose="02070309020205020404" pitchFamily="49" charset="0"/>
              <a:buChar char="o"/>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Renforcer la collaboration entre les secteurs pertinents et les prestataires dotés de compétences, et établir de nouveaux liens, par exemple pour éliminer les obstacles structurels aux résultats en matière de VIH, de tuberculose et de paludisme, pour intégrer les systèmes de santé nationaux, communautaires, du secteur privé et autres, et s'assurer que les services sont centrés sur la personne, ou pour atteindre les objectifs de préparation aux pandémies.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l" rtl="0">
              <a:spcBef>
                <a:spcPts val="0"/>
              </a:spcBef>
              <a:spcAft>
                <a:spcPts val="0"/>
              </a:spcAft>
              <a:buFont typeface="Courier New" panose="02070309020205020404" pitchFamily="49" charset="0"/>
              <a:buChar char="o"/>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Créer un environnement propice aux innovations et assurer un accès équitable aux nouvelles approches, afin d’améliorer les résultats des programmes.</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l" rtl="0">
              <a:spcBef>
                <a:spcPts val="0"/>
              </a:spcBef>
              <a:spcAft>
                <a:spcPts val="0"/>
              </a:spcAft>
              <a:buFont typeface="Courier New" panose="02070309020205020404" pitchFamily="49" charset="0"/>
              <a:buChar char="o"/>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Assurer la participation significative des communautés, y compris des populations clés, et d'autres experts et acteurs pertinents à la conception, à la prestation et à la surveillance des services pour garantir qu’ils sont les mieux placés pour répondre aux besoins des personnes.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800100" marR="0" lvl="1" indent="-342900" algn="l" rtl="0">
              <a:spcBef>
                <a:spcPts val="0"/>
              </a:spcBef>
              <a:spcAft>
                <a:spcPts val="0"/>
              </a:spcAft>
              <a:buFont typeface="Courier New" panose="02070309020205020404" pitchFamily="49" charset="0"/>
              <a:buChar char="o"/>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Et en contribuant à la voix diplomatique du partenariat du Fonds mondial pour contester les lois, les politiques et les pratiques néfastes.</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800" b="0" i="1" u="sng"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Ressources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Il existe un certain nombre de ressources disponibles pour aider avec ce qui précède et communiquer les priorités de la stratégie à vos groupes de parties prenantes, comme cette présentation, un résumé, la stratégie elle-même et un aperçu du cadre stratégique </a:t>
            </a:r>
            <a:r>
              <a:rPr lang="fr" sz="1800" b="0" i="0" u="none" baseline="0" dirty="0">
                <a:effectLst/>
                <a:latin typeface="Arial" panose="020B0604020202020204" pitchFamily="34" charset="0"/>
                <a:ea typeface="Times New Roman" panose="02020603050405020304" pitchFamily="18" charset="0"/>
                <a:cs typeface="Arial" panose="020B0604020202020204" pitchFamily="34" charset="0"/>
              </a:rPr>
              <a:t>– ces documents sont tous disponibles sur le site </a:t>
            </a:r>
            <a:r>
              <a:rPr lang="fr" sz="18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 du Fonds mondial en plusieurs langues - comme indiqué au bas de la diapositive.</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Nous avons hâte de travailler ensemble pour exploiter collectivement nos forces afin de réaliser la stratégie et la vision de notre </a:t>
            </a:r>
            <a:r>
              <a:rPr lang="fr" sz="1800" b="0" i="0" u="none" baseline="0" dirty="0">
                <a:solidFill>
                  <a:srgbClr val="000000"/>
                </a:solidFill>
                <a:effectLst/>
                <a:latin typeface="Arial" panose="020B0604020202020204" pitchFamily="34" charset="0"/>
                <a:ea typeface="Times New Roman" panose="02020603050405020304" pitchFamily="18" charset="0"/>
              </a:rPr>
              <a:t>partenariat </a:t>
            </a: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d'un monde libéré du fardeau du sida, de la tuberculose et du paludisme et d’une meilleure santé, plus équitable pour tous.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endParaRPr lang="fr" dirty="0"/>
          </a:p>
          <a:p>
            <a:endParaRPr lang="fr" dirty="0"/>
          </a:p>
        </p:txBody>
      </p:sp>
      <p:sp>
        <p:nvSpPr>
          <p:cNvPr id="4" name="Slide Number Placeholder 3"/>
          <p:cNvSpPr>
            <a:spLocks noGrp="1"/>
          </p:cNvSpPr>
          <p:nvPr>
            <p:ph type="sldNum" sz="quarter" idx="5"/>
          </p:nvPr>
        </p:nvSpPr>
        <p:spPr/>
        <p:txBody>
          <a:bodyPr/>
          <a:lstStyle/>
          <a:p>
            <a:pPr algn="l" rtl="0"/>
            <a:fld id="{2C296653-1C84-41DF-A5EB-9B0D045A8211}" type="slidenum">
              <a:rPr/>
              <a:t>16</a:t>
            </a:fld>
            <a:endParaRPr lang="fr"/>
          </a:p>
        </p:txBody>
      </p:sp>
    </p:spTree>
    <p:extLst>
      <p:ext uri="{BB962C8B-B14F-4D97-AF65-F5344CB8AC3E}">
        <p14:creationId xmlns:p14="http://schemas.microsoft.com/office/powerpoint/2010/main" val="2195517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Les agents locaux du Fonds jouent un </a:t>
            </a:r>
            <a:r>
              <a:rPr lang="fr" sz="1100" b="0" i="0" u="none" baseline="0">
                <a:solidFill>
                  <a:srgbClr val="000000"/>
                </a:solidFill>
                <a:effectLst/>
                <a:latin typeface="Arial" panose="020B0604020202020204" pitchFamily="34" charset="0"/>
                <a:ea typeface="Calibri" panose="020F0502020204030204" pitchFamily="34" charset="0"/>
              </a:rPr>
              <a:t>rôle important dans la réalisation des priorités de la nouvelle stratégie du partenariat du Fonds mondial.</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Le rôle des agents locaux du Fonds dans la mise en œuvre de la prochaine stratégie comprend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Aider le Fonds mondial à assurer la mise en œuvre efficace du programme pour réaliser les priorités de la stratégie.</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Promouvoir le renforcement des partenariats entre les secteurs pertinents et les prestataires dotés de compétences, et l’établissement de nouveaux liens, par exemple pour éliminer les obstacles structurels aux résultats en matière de VIH, de tuberculose et de paludisme, pour intégrer les systèmes de santé nationaux, communautaires, du secteur privé et autres, et pour s'assurer que les services sont centrés sur la personne, ou pour atteindre nos objectifs de préparation aux pandémies.</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Aider à surveiller la participation significative de toutes les parties prenantes dans la prise de décision de l’ICN tout au long du cycle de vie de la subvention, en particulier les communautés, y compris les populations clés.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Contribuer à promouvoir un environnement propice à l’innovation afin d’accélérer la réalisation des objectifs de la stratégie.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1" u="sng" baseline="0">
                <a:solidFill>
                  <a:srgbClr val="000000"/>
                </a:solidFill>
                <a:effectLst/>
                <a:latin typeface="Arial" panose="020B0604020202020204" pitchFamily="34" charset="0"/>
                <a:ea typeface="Calibri" panose="020F0502020204030204" pitchFamily="34" charset="0"/>
                <a:cs typeface="Arial" panose="020B0604020202020204" pitchFamily="34" charset="0"/>
              </a:rPr>
              <a:t>Ressources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Il existe un certain nombre de ressources disponibles pour aider avec ce qui précède et communiquer les priorités de la stratégie à vos groupes de parties prenantes, comme cette présentation, un résumé, la stratégie elle-même et un aperçu du cadre stratégique </a:t>
            </a:r>
            <a:r>
              <a:rPr lang="fr" sz="1100" b="0" i="0" u="none" baseline="0">
                <a:effectLst/>
                <a:latin typeface="Arial" panose="020B0604020202020204" pitchFamily="34" charset="0"/>
                <a:ea typeface="Times New Roman" panose="02020603050405020304" pitchFamily="18" charset="0"/>
                <a:cs typeface="Arial" panose="020B0604020202020204" pitchFamily="34" charset="0"/>
              </a:rPr>
              <a:t>– ces documents sont tous disponibles sur le site </a:t>
            </a:r>
            <a:r>
              <a:rPr lang="fr"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 du Fonds mondial en plusieurs langues - comme indiqué au bas de la diapositive.</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Nous avons hâte de travailler ensemble pour exploiter collectivement nos forces afin de réaliser la stratégie et la vision de notre </a:t>
            </a:r>
            <a:r>
              <a:rPr lang="fr" sz="1800" b="0" i="0" u="none" baseline="0">
                <a:solidFill>
                  <a:srgbClr val="000000"/>
                </a:solidFill>
                <a:effectLst/>
                <a:latin typeface="Arial" panose="020B0604020202020204" pitchFamily="34" charset="0"/>
                <a:ea typeface="Times New Roman" panose="02020603050405020304" pitchFamily="18" charset="0"/>
              </a:rPr>
              <a:t>partenariat </a:t>
            </a: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d'un monde libéré du fardeau du sida, de la tuberculose et du paludisme et d’une meilleure santé, plus équitable pour tous.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endParaRPr lang="fr" dirty="0"/>
          </a:p>
          <a:p>
            <a:endParaRPr lang="fr" dirty="0"/>
          </a:p>
        </p:txBody>
      </p:sp>
      <p:sp>
        <p:nvSpPr>
          <p:cNvPr id="4" name="Slide Number Placeholder 3"/>
          <p:cNvSpPr>
            <a:spLocks noGrp="1"/>
          </p:cNvSpPr>
          <p:nvPr>
            <p:ph type="sldNum" sz="quarter" idx="5"/>
          </p:nvPr>
        </p:nvSpPr>
        <p:spPr/>
        <p:txBody>
          <a:bodyPr/>
          <a:lstStyle/>
          <a:p>
            <a:pPr algn="l" rtl="0"/>
            <a:fld id="{2C296653-1C84-41DF-A5EB-9B0D045A8211}" type="slidenum">
              <a:rPr/>
              <a:t>17</a:t>
            </a:fld>
            <a:endParaRPr lang="fr"/>
          </a:p>
        </p:txBody>
      </p:sp>
    </p:spTree>
    <p:extLst>
      <p:ext uri="{BB962C8B-B14F-4D97-AF65-F5344CB8AC3E}">
        <p14:creationId xmlns:p14="http://schemas.microsoft.com/office/powerpoint/2010/main" val="3540319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 secteur privé joue un </a:t>
            </a:r>
            <a:r>
              <a:rPr lang="fr" sz="1100" b="0" i="0" u="none" baseline="0" dirty="0">
                <a:solidFill>
                  <a:srgbClr val="000000"/>
                </a:solidFill>
                <a:effectLst/>
                <a:latin typeface="Arial" panose="020B0604020202020204" pitchFamily="34" charset="0"/>
                <a:ea typeface="Calibri" panose="020F0502020204030204" pitchFamily="34" charset="0"/>
              </a:rPr>
              <a:t>rôle important dans la réalisation des priorités de la nouvelle stratégie du partenariat du Fonds mondial.</a:t>
            </a:r>
          </a:p>
          <a:p>
            <a:pPr marL="0" marR="0" lvl="0" indent="0" algn="l" rtl="0">
              <a:spcBef>
                <a:spcPts val="0"/>
              </a:spcBef>
              <a:spcAft>
                <a:spcPts val="0"/>
              </a:spcAft>
              <a:buFont typeface="Arial" panose="020B0604020202020204" pitchFamily="34" charset="0"/>
              <a:buNone/>
            </a:pPr>
            <a:r>
              <a:rPr lang="fr" sz="1100" b="0" i="0" u="none" baseline="0" dirty="0">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gn="l" rtl="0">
              <a:lnSpc>
                <a:spcPts val="700"/>
              </a:lnSpc>
              <a:spcBef>
                <a:spcPts val="0"/>
              </a:spcBef>
              <a:spcAft>
                <a:spcPts val="0"/>
              </a:spcAft>
              <a:buFont typeface="Arial" panose="020B0604020202020204" pitchFamily="34" charset="0"/>
              <a:buChar char="-"/>
            </a:pPr>
            <a:r>
              <a:rPr lang="fr" sz="1100" b="0" i="0" u="none" baseline="0" dirty="0">
                <a:effectLst/>
                <a:latin typeface="Arial" panose="020B0604020202020204" pitchFamily="34" charset="0"/>
                <a:ea typeface="Calibri" panose="020F0502020204030204" pitchFamily="34" charset="0"/>
                <a:cs typeface="Arial" panose="020B0604020202020204" pitchFamily="34" charset="0"/>
              </a:rPr>
              <a:t>Atteindre notre objectif de mettre fin au sida, à la tuberculose et au paludisme exigera d'améliorer l'accès équitable à des services de qualité et abordables partout où les gens cherchent des soins. Dans un certain nombre de contextes importants, un grand nombre de soins sont sollicités au secteur privé.</a:t>
            </a:r>
            <a:endParaRPr lang="fr" sz="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rtl="0">
              <a:lnSpc>
                <a:spcPts val="700"/>
              </a:lnSpc>
              <a:spcBef>
                <a:spcPts val="0"/>
              </a:spcBef>
              <a:spcAft>
                <a:spcPts val="0"/>
              </a:spcAft>
              <a:buFont typeface="Arial" panose="020B0604020202020204" pitchFamily="34" charset="0"/>
              <a:buChar char="-"/>
            </a:pPr>
            <a:r>
              <a:rPr lang="fr" sz="1100" b="0" i="0" u="none" baseline="0" dirty="0">
                <a:effectLst/>
                <a:latin typeface="Arial" panose="020B0604020202020204" pitchFamily="34" charset="0"/>
                <a:ea typeface="Calibri" panose="020F0502020204030204" pitchFamily="34" charset="0"/>
                <a:cs typeface="Arial" panose="020B0604020202020204" pitchFamily="34" charset="0"/>
              </a:rPr>
              <a:t>Ainsi, il sera essentiel d'améliorer la participation, la passation de contrats et la coordination avec les </a:t>
            </a:r>
            <a:r>
              <a:rPr lang="fr" sz="1100" b="0" i="0" u="sng" baseline="0" dirty="0">
                <a:effectLst/>
                <a:latin typeface="Arial" panose="020B0604020202020204" pitchFamily="34" charset="0"/>
                <a:ea typeface="Calibri" panose="020F0502020204030204" pitchFamily="34" charset="0"/>
                <a:cs typeface="Arial" panose="020B0604020202020204" pitchFamily="34" charset="0"/>
              </a:rPr>
              <a:t>prestataires de services du secteur privé au niveau des pays</a:t>
            </a:r>
            <a:r>
              <a:rPr lang="fr" sz="1100" b="0" i="0" u="none" baseline="0" dirty="0">
                <a:effectLst/>
                <a:latin typeface="Arial" panose="020B0604020202020204" pitchFamily="34" charset="0"/>
                <a:ea typeface="Calibri" panose="020F0502020204030204" pitchFamily="34" charset="0"/>
                <a:cs typeface="Arial" panose="020B0604020202020204" pitchFamily="34" charset="0"/>
              </a:rPr>
              <a:t> pour :</a:t>
            </a:r>
            <a:endParaRPr lang="fr" sz="6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Renforcer les résultats de santé grâce à une meilleure qualité et un meilleur accès à des services de santé abordables, rentables, équitables et fondés sur les droits, qui soient conformes aux normes de qualité nationales et aux mécanismes d’assurance.</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Travailler avec les prestataires de soins de santé nationaux, communautaires et autres afin d'intégrer les services et les données connexes pour offrir des soins de qualité centrés sur la personne qui répondent aux besoins des individus en matière de santé.</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Les prestataires de soutien technique et de renforcement des capacités peuvent soutenir cela en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Fournissant un soutien de qualité et le renforcement des capacités nécessaires pour renforcer les capacités nationales et régionales dans des domaines comme les services de laboratoire, la chaîne d'approvisionnement, les services technologiques, la santé numérique, la logistique - en assurant la conformité avec les normes nationales, et les dernières innovations efficaces et intégrées dans les systèmes nationaux.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lnSpc>
                <a:spcPts val="700"/>
              </a:lnSpc>
              <a:spcBef>
                <a:spcPts val="0"/>
              </a:spcBef>
              <a:spcAft>
                <a:spcPts val="0"/>
              </a:spcAft>
              <a:buFont typeface="Arial" panose="020B0604020202020204" pitchFamily="34" charset="0"/>
              <a:buChar char="-"/>
            </a:pPr>
            <a:r>
              <a:rPr lang="fr" sz="1100" b="0" i="0" u="none" baseline="0" dirty="0">
                <a:effectLst/>
                <a:latin typeface="Arial" panose="020B0604020202020204" pitchFamily="34" charset="0"/>
                <a:ea typeface="Calibri" panose="020F0502020204030204" pitchFamily="34" charset="0"/>
                <a:cs typeface="Arial" panose="020B0604020202020204" pitchFamily="34" charset="0"/>
              </a:rPr>
              <a:t>Le secteur privé joue également un rôle important dans l'innovation et la mise à l'échelle de solutions innovantes, qui seront cruciales pour accélérer l'impact. </a:t>
            </a:r>
            <a:r>
              <a:rPr lang="fr" sz="1100" b="0" i="0" u="sng"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Les développeurs, fabricants et fournisseurs de produits</a:t>
            </a: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peuvent donc soutenir cela en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Développant de nouveaux diagnostics, médicaments, schémas thérapeutiques et des vaccins qui soient plus efficaces, et en soutenant la disponibilité équitable à l’échelle de produits et d'innovations abordables.</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Faisant participer le partenariat sur les canaux, les calendriers et les prix des produits pertinents pour une introduction rapide et une mise à l'échelle équitable ; et en garantissant une chaîne d'approvisionnement robuste de produits de qualité avec une durée de vie appropriée.</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Et, bien entendu, les </a:t>
            </a:r>
            <a:r>
              <a:rPr lang="fr" sz="1100" b="0" i="0" u="sng"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donateurs privés</a:t>
            </a: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peuvent appuyer cela et la réalisation globale de la stratégie en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Accroissant les contributions financières et non financières et en appuyant les modèles de financements novateurs.</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1" u="sng"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Ressources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Il existe un certain nombre de ressources disponibles pour aider avec ce qui précède et communiquer les priorités de la stratégie à vos groupes de parties prenantes, comme cette présentation, un résumé, la stratégie elle-même et un aperçu du cadre stratégique </a:t>
            </a:r>
            <a:r>
              <a:rPr lang="fr" sz="1100" b="0" i="0" u="none" baseline="0" dirty="0">
                <a:effectLst/>
                <a:latin typeface="Arial" panose="020B0604020202020204" pitchFamily="34" charset="0"/>
                <a:ea typeface="Times New Roman" panose="02020603050405020304" pitchFamily="18" charset="0"/>
                <a:cs typeface="Arial" panose="020B0604020202020204" pitchFamily="34" charset="0"/>
              </a:rPr>
              <a:t>– ces documents sont tous disponibles sur le site </a:t>
            </a:r>
            <a:r>
              <a:rPr lang="fr" sz="11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 du Fonds mondial en plusieurs langues - comme indiqué au bas de la diapositive.</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Nous avons hâte de travailler ensemble pour exploiter collectivement nos forces afin de réaliser la stratégie et la vision de notre </a:t>
            </a:r>
            <a:r>
              <a:rPr lang="fr" sz="1800" b="0" i="0" u="none" baseline="0" dirty="0">
                <a:solidFill>
                  <a:srgbClr val="000000"/>
                </a:solidFill>
                <a:effectLst/>
                <a:latin typeface="Arial" panose="020B0604020202020204" pitchFamily="34" charset="0"/>
                <a:ea typeface="Times New Roman" panose="02020603050405020304" pitchFamily="18" charset="0"/>
              </a:rPr>
              <a:t>partenariat </a:t>
            </a: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d'un monde libéré du fardeau du sida, de la tuberculose et du paludisme et d’une meilleure santé, plus équitable pour tous.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endParaRPr lang="fr" dirty="0"/>
          </a:p>
          <a:p>
            <a:endParaRPr lang="fr" dirty="0"/>
          </a:p>
        </p:txBody>
      </p:sp>
      <p:sp>
        <p:nvSpPr>
          <p:cNvPr id="4" name="Slide Number Placeholder 3"/>
          <p:cNvSpPr>
            <a:spLocks noGrp="1"/>
          </p:cNvSpPr>
          <p:nvPr>
            <p:ph type="sldNum" sz="quarter" idx="5"/>
          </p:nvPr>
        </p:nvSpPr>
        <p:spPr/>
        <p:txBody>
          <a:bodyPr/>
          <a:lstStyle/>
          <a:p>
            <a:pPr algn="l" rtl="0"/>
            <a:fld id="{2C296653-1C84-41DF-A5EB-9B0D045A8211}" type="slidenum">
              <a:rPr/>
              <a:t>18</a:t>
            </a:fld>
            <a:endParaRPr lang="fr"/>
          </a:p>
        </p:txBody>
      </p:sp>
    </p:spTree>
    <p:extLst>
      <p:ext uri="{BB962C8B-B14F-4D97-AF65-F5344CB8AC3E}">
        <p14:creationId xmlns:p14="http://schemas.microsoft.com/office/powerpoint/2010/main" val="4189921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Les partenaires techniques jouent un </a:t>
            </a:r>
            <a:r>
              <a:rPr lang="fr" sz="1100" b="0" i="0" u="none" baseline="0">
                <a:solidFill>
                  <a:srgbClr val="000000"/>
                </a:solidFill>
                <a:effectLst/>
                <a:latin typeface="Arial" panose="020B0604020202020204" pitchFamily="34" charset="0"/>
                <a:ea typeface="Calibri" panose="020F0502020204030204" pitchFamily="34" charset="0"/>
              </a:rPr>
              <a:t>rôle important dans la réalisation des priorités de la nouvelle stratégie du partenariat du Fonds mondial</a:t>
            </a: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Le rôle des partenaires techniques dans la mise en œuvre de la prochaine stratégie comprend :</a:t>
            </a:r>
            <a:endParaRPr lang="fr"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Élaborer de nouvelles révisions en temps opportun des orientations normatives et d'établissement des priorités fondées sur des données probantes les plus récentes pour orienter une programmation plus efficace, notamment pour la prévention du VIH, du paludisme, les nouveaux domaines d'action de la stratégie et </a:t>
            </a:r>
            <a:r>
              <a:rPr lang="fr" sz="1100" b="0" i="0" u="none" baseline="0">
                <a:solidFill>
                  <a:srgbClr val="000000"/>
                </a:solidFill>
                <a:effectLst/>
                <a:latin typeface="Arial" panose="020B0604020202020204" pitchFamily="34" charset="0"/>
                <a:ea typeface="Yu Mincho" panose="02020400000000000000" pitchFamily="18" charset="-128"/>
                <a:cs typeface="Arial" panose="020B0604020202020204" pitchFamily="34" charset="0"/>
              </a:rPr>
              <a:t>les domaines pertinents de la participation du secteur privé, de la gouvernance et des normes de qualité. </a:t>
            </a:r>
            <a:endParaRPr lang="fr"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Appuyer</a:t>
            </a:r>
            <a:r>
              <a:rPr lang="fr" sz="1100" b="0" i="0" u="none" baseline="0">
                <a:effectLst/>
                <a:latin typeface="Arial" panose="020B0604020202020204" pitchFamily="34" charset="0"/>
                <a:ea typeface="Calibri" panose="020F0502020204030204" pitchFamily="34" charset="0"/>
                <a:cs typeface="Arial" panose="020B0604020202020204" pitchFamily="34" charset="0"/>
              </a:rPr>
              <a:t> la traduction des directives techniques en une mise en œuvre efficace au niveau des pays, en élaborant des outils efficaces qui peuvent être adaptés au contexte du pays et liés à des résultats mesurables – par exemple, pour soutenir la mise à l'échelle des innovations et des modèles de prestation de services efficaces, ou pour soutenir la mise en œuvre du Règlement sanitaire international.</a:t>
            </a:r>
            <a:endParaRPr lang="fr"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Renforcer le soutien technique et le renforcement des capacités reposant sur une description des besoins effectuée par les pays</a:t>
            </a:r>
            <a:r>
              <a:rPr lang="fr" sz="1100" b="0" i="0" u="none" baseline="0">
                <a:effectLst/>
                <a:latin typeface="Arial" panose="020B0604020202020204" pitchFamily="34" charset="0"/>
                <a:ea typeface="Calibri" panose="020F0502020204030204" pitchFamily="34" charset="0"/>
                <a:cs typeface="Arial" panose="020B0604020202020204" pitchFamily="34" charset="0"/>
              </a:rPr>
              <a:t> et </a:t>
            </a: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renforcer les normes de qualité pour ce qui est du soutien technique et le renforcement des capacités, notamment la rapidité, l’alignement, la transparence et la responsabilité.</a:t>
            </a:r>
            <a:endParaRPr lang="fr"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a:effectLst/>
                <a:latin typeface="Arial" panose="020B0604020202020204" pitchFamily="34" charset="0"/>
                <a:ea typeface="Calibri" panose="020F0502020204030204" pitchFamily="34" charset="0"/>
                <a:cs typeface="Arial" panose="020B0604020202020204" pitchFamily="34" charset="0"/>
              </a:rPr>
              <a:t>Appuyer la production et la communication de mises à jour sur la recherche opérationnelle, les données probantes et les meilleures pratiques afin de renforcer les interventions en matière de VIH, de tuberculose et de paludisme et de mettre en œuvre des services de qualité intégrés et robustes centrés sur la personne ;</a:t>
            </a:r>
            <a:r>
              <a:rPr lang="fr" sz="1100" b="0" i="0" u="none" baseline="0">
                <a:effectLst/>
                <a:latin typeface="Arial" panose="020B0604020202020204" pitchFamily="34" charset="0"/>
                <a:ea typeface="Yu Mincho" panose="02020400000000000000" pitchFamily="18" charset="-128"/>
                <a:cs typeface="Arial" panose="020B0604020202020204" pitchFamily="34" charset="0"/>
              </a:rPr>
              <a:t>ainsi qu’</a:t>
            </a:r>
            <a:r>
              <a:rPr lang="fr" sz="1100" b="0" i="0" u="none" baseline="0">
                <a:solidFill>
                  <a:srgbClr val="000000"/>
                </a:solidFill>
                <a:effectLst/>
                <a:latin typeface="Arial" panose="020B0604020202020204" pitchFamily="34" charset="0"/>
                <a:ea typeface="Yu Mincho" panose="02020400000000000000" pitchFamily="18" charset="-128"/>
                <a:cs typeface="Arial" panose="020B0604020202020204" pitchFamily="34" charset="0"/>
              </a:rPr>
              <a:t>aider</a:t>
            </a:r>
            <a:r>
              <a:rPr lang="fr" sz="1100" b="0" i="0" u="none" baseline="0">
                <a:effectLst/>
                <a:latin typeface="Arial" panose="020B0604020202020204" pitchFamily="34" charset="0"/>
                <a:ea typeface="Yu Mincho" panose="02020400000000000000" pitchFamily="18" charset="-128"/>
                <a:cs typeface="Arial" panose="020B0604020202020204" pitchFamily="34" charset="0"/>
              </a:rPr>
              <a:t> les pays à se préparer à introduire de nouveaux produits de santé et des innovations.</a:t>
            </a:r>
            <a:endParaRPr lang="fr"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a:solidFill>
                  <a:srgbClr val="000000"/>
                </a:solidFill>
                <a:effectLst/>
                <a:latin typeface="Arial" panose="020B0604020202020204" pitchFamily="34" charset="0"/>
                <a:ea typeface="Yu Mincho" panose="02020400000000000000" pitchFamily="18" charset="-128"/>
                <a:cs typeface="Arial" panose="020B0604020202020204" pitchFamily="34" charset="0"/>
              </a:rPr>
              <a:t>Soutenir les pays à renforcer leurs systèmes nationaux de données et à utiliser efficacement les données pour la prise de décisions à tous les niveaux, en mettant notamment l’accent sur la collecte des données, les outils numériques, l’assurance qualité, l’analyse, l’interprétation et l’utilisation.</a:t>
            </a: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b="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l" rtl="0">
              <a:spcBef>
                <a:spcPts val="0"/>
              </a:spcBef>
              <a:spcAft>
                <a:spcPts val="0"/>
              </a:spcAft>
              <a:buFont typeface="Courier New" panose="02070309020205020404" pitchFamily="49" charset="0"/>
              <a:buChar char="o"/>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Soutenir des partenariats efficaces entre le gouvernement et les acteurs du secteur non public, et contribuer à la voix diplomatique du partenariat du Fonds mondial pour contester les lois, les politiques et les pratiques néfastes.</a:t>
            </a:r>
            <a:endParaRPr lang="fr" sz="1100" b="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b="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1" u="sng" baseline="0">
                <a:solidFill>
                  <a:srgbClr val="000000"/>
                </a:solidFill>
                <a:effectLst/>
                <a:latin typeface="Arial" panose="020B0604020202020204" pitchFamily="34" charset="0"/>
                <a:ea typeface="Calibri" panose="020F0502020204030204" pitchFamily="34" charset="0"/>
                <a:cs typeface="Arial" panose="020B0604020202020204" pitchFamily="34" charset="0"/>
              </a:rPr>
              <a:t>Ressources </a:t>
            </a:r>
            <a:endParaRPr lang="fr" sz="1100" b="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Il existe un certain nombre de ressources disponibles pour aider avec ce qui précède et communiquer les priorités de la stratégie à vos groupes de parties prenantes, comme cette présentation, un résumé, la stratégie elle-même et un aperçu du cadre stratégique </a:t>
            </a:r>
            <a:r>
              <a:rPr lang="fr" sz="1100" b="0" i="0" u="none" baseline="0">
                <a:effectLst/>
                <a:latin typeface="Arial" panose="020B0604020202020204" pitchFamily="34" charset="0"/>
                <a:ea typeface="Times New Roman" panose="02020603050405020304" pitchFamily="18" charset="0"/>
                <a:cs typeface="Arial" panose="020B0604020202020204" pitchFamily="34" charset="0"/>
              </a:rPr>
              <a:t>– ces documents sont tous disponibles sur le site </a:t>
            </a:r>
            <a:r>
              <a:rPr lang="fr" sz="1100" b="0" i="0" u="none" baseline="0">
                <a:solidFill>
                  <a:srgbClr val="000000"/>
                </a:solidFill>
                <a:effectLst/>
                <a:latin typeface="Arial" panose="020B0604020202020204" pitchFamily="34" charset="0"/>
                <a:ea typeface="Times New Roman" panose="02020603050405020304" pitchFamily="18" charset="0"/>
                <a:cs typeface="Arial" panose="020B0604020202020204" pitchFamily="34" charset="0"/>
              </a:rPr>
              <a:t>Web du Fonds mondial en plusieurs langues - comme indiqué au bas de la diapositive.</a:t>
            </a:r>
            <a:endParaRPr lang="fr" sz="1100" b="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Nous avons hâte de travailler ensemble pour exploiter collectivement nos forces afin de réaliser la stratégie et la vision de notre </a:t>
            </a:r>
            <a:r>
              <a:rPr lang="fr" sz="1800" b="0" i="0" u="none" baseline="0">
                <a:solidFill>
                  <a:srgbClr val="000000"/>
                </a:solidFill>
                <a:effectLst/>
                <a:latin typeface="Arial" panose="020B0604020202020204" pitchFamily="34" charset="0"/>
                <a:ea typeface="Times New Roman" panose="02020603050405020304" pitchFamily="18" charset="0"/>
              </a:rPr>
              <a:t>partenariat </a:t>
            </a: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d'un monde libéré du fardeau du sida, de la tuberculose et du paludisme et d’une meilleure santé, plus équitable pour tous. </a:t>
            </a:r>
            <a:endParaRPr lang="fr" sz="1100" b="0" dirty="0">
              <a:effectLst/>
              <a:latin typeface="Calibri" panose="020F0502020204030204" pitchFamily="34" charset="0"/>
              <a:ea typeface="Calibri" panose="020F0502020204030204" pitchFamily="34" charset="0"/>
              <a:cs typeface="Arial" panose="020B0604020202020204" pitchFamily="34" charset="0"/>
            </a:endParaRPr>
          </a:p>
          <a:p>
            <a:pPr marL="0" marR="0" algn="l" rtl="0">
              <a:spcBef>
                <a:spcPts val="0"/>
              </a:spcBef>
              <a:spcAft>
                <a:spcPts val="0"/>
              </a:spcAft>
            </a:pPr>
            <a:r>
              <a:rPr lang="fr" sz="11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100" b="0" dirty="0">
              <a:effectLst/>
              <a:latin typeface="Calibri" panose="020F0502020204030204" pitchFamily="34" charset="0"/>
              <a:ea typeface="Calibri" panose="020F0502020204030204" pitchFamily="34" charset="0"/>
              <a:cs typeface="Arial" panose="020B0604020202020204" pitchFamily="34" charset="0"/>
            </a:endParaRPr>
          </a:p>
          <a:p>
            <a:endParaRPr lang="fr" dirty="0"/>
          </a:p>
          <a:p>
            <a:endParaRPr lang="fr" dirty="0"/>
          </a:p>
        </p:txBody>
      </p:sp>
      <p:sp>
        <p:nvSpPr>
          <p:cNvPr id="4" name="Slide Number Placeholder 3"/>
          <p:cNvSpPr>
            <a:spLocks noGrp="1"/>
          </p:cNvSpPr>
          <p:nvPr>
            <p:ph type="sldNum" sz="quarter" idx="5"/>
          </p:nvPr>
        </p:nvSpPr>
        <p:spPr/>
        <p:txBody>
          <a:bodyPr/>
          <a:lstStyle/>
          <a:p>
            <a:pPr algn="l" rtl="0"/>
            <a:fld id="{2C296653-1C84-41DF-A5EB-9B0D045A8211}" type="slidenum">
              <a:rPr/>
              <a:t>19</a:t>
            </a:fld>
            <a:endParaRPr lang="fr"/>
          </a:p>
        </p:txBody>
      </p:sp>
    </p:spTree>
    <p:extLst>
      <p:ext uri="{BB962C8B-B14F-4D97-AF65-F5344CB8AC3E}">
        <p14:creationId xmlns:p14="http://schemas.microsoft.com/office/powerpoint/2010/main" val="2326733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600"/>
              </a:spcAft>
              <a:buFont typeface="Arial" panose="020B0604020202020204" pitchFamily="34" charset="0"/>
              <a:buChar char="-"/>
            </a:pPr>
            <a:r>
              <a:rPr lang="fr"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À ce jour, le partenariat du Fonds mondial a obtenu des résultats extraordinaires en matière de lutte contre le VIH, la tuberculose et le paludisme et il a contribué à une meilleure santé dans les pays où il soutient des programmes – avec plus de 44 millions de vies sauvées à ce jour.</a:t>
            </a:r>
            <a:endParaRPr lang="fr"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600"/>
              </a:spcAft>
              <a:buFont typeface="Arial" panose="020B0604020202020204" pitchFamily="34" charset="0"/>
              <a:buChar char="-"/>
            </a:pPr>
            <a:r>
              <a:rPr lang="fr"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Toutefois, le monde n’est plus sur la bonne voie pour atteindre les objectifs de développement durable à l’horizon 2030 et, dans le contexte de la santé mondiale qui évolue rapidement et d’une nouvelle pandémie, une nouvelle stratégie du Fonds mondial est nécessaire pour guider nos efforts collectifs afin de nous remettre sur la bonne voie. </a:t>
            </a:r>
            <a:endParaRPr lang="fr"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600"/>
              </a:spcAft>
              <a:buFont typeface="Arial" panose="020B0604020202020204" pitchFamily="34" charset="0"/>
              <a:buChar char="-"/>
            </a:pPr>
            <a:r>
              <a:rPr lang="fr"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C’est justement ce que vise la nouvelle stratégie du Fonds mondial : « </a:t>
            </a:r>
            <a:r>
              <a:rPr lang="fr" sz="1200" b="0" i="1"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Combattre les pandémies et bâtir un monde plus sain et plus équitable</a:t>
            </a:r>
            <a:r>
              <a:rPr lang="fr"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Elle a été élaborée dans le cadre d’un processus hautement consultatif et elle expose la manière dont le partenariat du Fonds mondial peut collaborer pour accélérer l'impact à l’horizon 2030. </a:t>
            </a:r>
            <a:endParaRPr lang="fr" sz="1200">
              <a:effectLst/>
              <a:latin typeface="Calibri" panose="020F0502020204030204" pitchFamily="34" charset="0"/>
              <a:ea typeface="Calibri" panose="020F0502020204030204" pitchFamily="34" charset="0"/>
              <a:cs typeface="Arial" panose="020B0604020202020204" pitchFamily="34" charset="0"/>
            </a:endParaRPr>
          </a:p>
          <a:p>
            <a:endParaRPr lang="fr"/>
          </a:p>
          <a:p>
            <a:endParaRPr lang="fr"/>
          </a:p>
        </p:txBody>
      </p:sp>
      <p:sp>
        <p:nvSpPr>
          <p:cNvPr id="4" name="Slide Number Placeholder 3"/>
          <p:cNvSpPr>
            <a:spLocks noGrp="1"/>
          </p:cNvSpPr>
          <p:nvPr>
            <p:ph type="sldNum" sz="quarter" idx="5"/>
          </p:nvPr>
        </p:nvSpPr>
        <p:spPr/>
        <p:txBody>
          <a:bodyPr/>
          <a:lstStyle/>
          <a:p>
            <a:pPr algn="l" rtl="0"/>
            <a:fld id="{2C296653-1C84-41DF-A5EB-9B0D045A8211}" type="slidenum">
              <a:rPr/>
              <a:t>2</a:t>
            </a:fld>
            <a:endParaRPr lang="fr"/>
          </a:p>
        </p:txBody>
      </p:sp>
    </p:spTree>
    <p:extLst>
      <p:ext uri="{BB962C8B-B14F-4D97-AF65-F5344CB8AC3E}">
        <p14:creationId xmlns:p14="http://schemas.microsoft.com/office/powerpoint/2010/main" val="1897330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fr"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La vision de la stratégie est un monde libéré des fardeaux du sida, de la tuberculose et du paludisme, et une santé meilleure et plus équitable pour tous.</a:t>
            </a:r>
            <a:endParaRPr lang="fr"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Le mot équitable a été ajouté à la vision du Fonds mondial pour cette période afin de souligner l’engagement du partenariat à lutter contre les inégalités en vue d’atteindre ses objectifs. </a:t>
            </a:r>
            <a:endParaRPr lang="fr" sz="120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La nouvelle stratégie orientera les efforts du partenariat du Fonds mondial pour la période 2023-2028, et son impact sera mesuré en 2030, en même temps que les ODD à l’horizon 2030.</a:t>
            </a:r>
            <a:endParaRPr lang="fr" sz="1200">
              <a:effectLst/>
              <a:latin typeface="Calibri" panose="020F0502020204030204" pitchFamily="34" charset="0"/>
              <a:ea typeface="Calibri" panose="020F0502020204030204" pitchFamily="34" charset="0"/>
              <a:cs typeface="Arial" panose="020B0604020202020204" pitchFamily="34" charset="0"/>
            </a:endParaRPr>
          </a:p>
          <a:p>
            <a:endParaRPr lang="fr"/>
          </a:p>
          <a:p>
            <a:endParaRPr lang="fr"/>
          </a:p>
        </p:txBody>
      </p:sp>
      <p:sp>
        <p:nvSpPr>
          <p:cNvPr id="4" name="Slide Number Placeholder 3"/>
          <p:cNvSpPr>
            <a:spLocks noGrp="1"/>
          </p:cNvSpPr>
          <p:nvPr>
            <p:ph type="sldNum" sz="quarter" idx="5"/>
          </p:nvPr>
        </p:nvSpPr>
        <p:spPr/>
        <p:txBody>
          <a:bodyPr/>
          <a:lstStyle/>
          <a:p>
            <a:pPr algn="l" rtl="0"/>
            <a:fld id="{2C296653-1C84-41DF-A5EB-9B0D045A8211}" type="slidenum">
              <a:rPr/>
              <a:t>3</a:t>
            </a:fld>
            <a:endParaRPr lang="fr"/>
          </a:p>
        </p:txBody>
      </p:sp>
    </p:spTree>
    <p:extLst>
      <p:ext uri="{BB962C8B-B14F-4D97-AF65-F5344CB8AC3E}">
        <p14:creationId xmlns:p14="http://schemas.microsoft.com/office/powerpoint/2010/main" val="219150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fr"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Voici le nouveau cadre stratégique. Son objectif premier est de mettre un terme aux épidémies de sida, de tuberculose et de paludisme. </a:t>
            </a:r>
            <a:endParaRPr lang="fr"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Pour appuyer </a:t>
            </a:r>
            <a:r>
              <a:rPr lang="fr" sz="1200" b="0" i="0" u="none"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la réalisation de cet objectif premier, la stratégie comporte quatre objectifs qui se renforcent et se complètent mutuellement et un objectif évolutif.</a:t>
            </a:r>
            <a:endParaRPr lang="fr" sz="12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200" b="0" i="0" u="none"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Les objectifs qui se renforcent et se complètent mutuellement visent à maximiser des systèmes de santé intégrés et centrés sur la personne, l'engagement et le leadership des communautés les plus touchées</a:t>
            </a:r>
            <a:r>
              <a:rPr lang="fr"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l'équité en matière de santé, l'égalité des genres et les droits humains et à mobiliser davantage de ressources.</a:t>
            </a:r>
            <a:endParaRPr lang="fr"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L’objectif évolutif vise à tirer parti de l’expertise et du modèle inclusif du partenariat du Fonds mondial pour contribuer à la préparation et à la riposte aux pandémies. </a:t>
            </a:r>
            <a:endParaRPr lang="fr"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La stratégie comprend également une section sur les catalyseurs de partenariat qui décrit les rôles et les responsabilités de toutes les parties prenantes dans la réalisation des objectifs de la stratégie.</a:t>
            </a:r>
            <a:endParaRPr lang="fr"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2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Vous verrez que collaborer avec les personnes et les communautés et répondre à leurs besoins en santé est au cœur de la stratégie. En effet, les communautés les plus touchées par les trois maladies sont les mieux placées pour orienter la façon dont les programmes peuvent répondre au mieux à leurs besoins et, dans certains cas, mettre en œuvre et surveiller l'impact des programmes de santé, comme ceux qui s'adressent aux populations clés et vulnérables.</a:t>
            </a:r>
            <a:endParaRPr lang="fr" sz="1200" dirty="0">
              <a:effectLst/>
              <a:latin typeface="Calibri" panose="020F0502020204030204" pitchFamily="34" charset="0"/>
              <a:ea typeface="Calibri" panose="020F0502020204030204" pitchFamily="34" charset="0"/>
              <a:cs typeface="Arial" panose="020B0604020202020204" pitchFamily="34" charset="0"/>
            </a:endParaRPr>
          </a:p>
          <a:p>
            <a:endParaRPr lang="fr" dirty="0"/>
          </a:p>
          <a:p>
            <a:endParaRPr lang="fr" dirty="0"/>
          </a:p>
        </p:txBody>
      </p:sp>
      <p:sp>
        <p:nvSpPr>
          <p:cNvPr id="4" name="Slide Number Placeholder 3"/>
          <p:cNvSpPr>
            <a:spLocks noGrp="1"/>
          </p:cNvSpPr>
          <p:nvPr>
            <p:ph type="sldNum" sz="quarter" idx="5"/>
          </p:nvPr>
        </p:nvSpPr>
        <p:spPr/>
        <p:txBody>
          <a:bodyPr/>
          <a:lstStyle/>
          <a:p>
            <a:pPr algn="l" rtl="0"/>
            <a:fld id="{2C296653-1C84-41DF-A5EB-9B0D045A8211}" type="slidenum">
              <a:rPr/>
              <a:t>4</a:t>
            </a:fld>
            <a:endParaRPr lang="fr"/>
          </a:p>
        </p:txBody>
      </p:sp>
    </p:spTree>
    <p:extLst>
      <p:ext uri="{BB962C8B-B14F-4D97-AF65-F5344CB8AC3E}">
        <p14:creationId xmlns:p14="http://schemas.microsoft.com/office/powerpoint/2010/main" val="213329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fr"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Comme indiqué, l’objectif premier de la stratégie est de mettre un terme aux épidémies de sida, de tuberculose et de paludisme.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Pour ce faire, la stratégie met particulièrement l'accent sur les investissements catalytiques, centrés sur la personne et sur l'exploitation des innovations pour stimuler des progrès plus rapides en vue de mettre fin aux trois maladies.</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Vous verrez dans les deux premières puces en haut de la diapositive </a:t>
            </a:r>
            <a:r>
              <a:rPr lang="fr" sz="1800" b="0" i="1"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Mettre fin au sida, à la tuberculose et au paludisme</a:t>
            </a:r>
            <a:r>
              <a:rPr lang="fr"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que l’accent global est mis sur la réduction de l'incidence et l’élimination des obstacles structurels aux résultats de la lutte contre le VIH, la tuberculose et le paludisme, car ce sont deux des domaines où nous devons faire le plus de progrès pour atteindre nos </a:t>
            </a:r>
            <a:r>
              <a:rPr lang="fr" sz="1800" b="0" i="0" u="none" baseline="0">
                <a:solidFill>
                  <a:srgbClr val="000000"/>
                </a:solidFill>
                <a:effectLst/>
                <a:latin typeface="Arial" panose="020B0604020202020204" pitchFamily="34" charset="0"/>
                <a:ea typeface="Calibri" panose="020F0502020204030204" pitchFamily="34" charset="0"/>
              </a:rPr>
              <a:t>objectifs </a:t>
            </a:r>
            <a:r>
              <a:rPr lang="fr"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collectifs.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Et pour chacune des trois maladies, vous verrez qu’il existe des sous-objectifs spécifiques (les puces sur cette diapositive), pour guider les efforts de notre partenariat en matière de prévention, de traitement et de soins pour les personnes vivant avec et touchées par le VIH, la tuberculose et le paludisme.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1"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[Conseil pour le présentateur : Vous voudrez peut-être attirer l'attention sur des sous-objectifs particuliers pertinents pour le public.]</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endParaRPr lang="fr" dirty="0"/>
          </a:p>
        </p:txBody>
      </p:sp>
      <p:sp>
        <p:nvSpPr>
          <p:cNvPr id="4" name="Slide Number Placeholder 3"/>
          <p:cNvSpPr>
            <a:spLocks noGrp="1"/>
          </p:cNvSpPr>
          <p:nvPr>
            <p:ph type="sldNum" sz="quarter" idx="5"/>
          </p:nvPr>
        </p:nvSpPr>
        <p:spPr/>
        <p:txBody>
          <a:bodyPr/>
          <a:lstStyle/>
          <a:p>
            <a:pPr algn="l" rtl="0"/>
            <a:fld id="{2C296653-1C84-41DF-A5EB-9B0D045A8211}" type="slidenum">
              <a:rPr/>
              <a:t>5</a:t>
            </a:fld>
            <a:endParaRPr lang="fr"/>
          </a:p>
        </p:txBody>
      </p:sp>
    </p:spTree>
    <p:extLst>
      <p:ext uri="{BB962C8B-B14F-4D97-AF65-F5344CB8AC3E}">
        <p14:creationId xmlns:p14="http://schemas.microsoft.com/office/powerpoint/2010/main" val="37163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L’atteinte de notre objectif premier de mettre un terme aux épidémies de sida, de tuberculose et de paludisme reposera sur quatre objectifs qui se renforcent et se complètent mutuellement, qui doivent être poursuivis de manière simultanée et complémentaire pour atteindre les objectifs</a:t>
            </a:r>
            <a:r>
              <a:rPr lang="fr" sz="1800" b="0" i="0" u="none" baseline="0" dirty="0">
                <a:solidFill>
                  <a:srgbClr val="000000"/>
                </a:solidFill>
                <a:effectLst/>
              </a:rPr>
              <a:t> de notre </a:t>
            </a:r>
            <a:r>
              <a:rPr lang="fr" sz="1800" b="0" i="0" u="none" baseline="0" dirty="0">
                <a:solidFill>
                  <a:srgbClr val="000000"/>
                </a:solidFill>
                <a:effectLst/>
                <a:latin typeface="Arial" panose="020B0604020202020204" pitchFamily="34" charset="0"/>
                <a:ea typeface="Calibri" panose="020F0502020204030204" pitchFamily="34" charset="0"/>
              </a:rPr>
              <a:t>partenariat.</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Comme indiqué, le premier de ces objectifs vise à maximiser des systèmes pour la santé intégrés et centrés sur la personne. Le partenariat du Fonds mondial soutiendra les investissements catalytiques dans les systèmes résistants et pérennes pour la santé selon le contexte du pays, qui sont centrés sur la personne et intégrés entre les prestataires de services pour répondre de manière holistique aux besoins de santé des individus, et qui génèrent des résultats dans la lutte contre le VIH, la tuberculose et le paludisme, ainsi que dans les domaines de santé connexes tels que les co-infections et les comorbidités des trois maladies.</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 deuxième vise à maximiser l'engagement et le leadership des communautés les plus touchées afin que personne ne soit laissé pour compte, dans le but d'assurer une prise de décision équilibrée et inclusive autour des ressources du Fonds mondial et d'aider les communautés à gérer des programmes avec lesquels elles sont les mieux placées pour obtenir à la fois plus d’impact et d’équité.</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 troisième vise à maximiser l’équité en matière de santé, l’égalité de genre et les droits humains. Il est essentiel que ces domaines clés soient pleinement intégrés en tant qu’objectifs fondamentaux des programmes soutenus par le Fonds mondial pour améliorer les résultats en matière de VIH, de tuberculose et de paludisme ; afin de veiller à ce que les investissements soient axés sur les droits humains et tiennent compte du genre ; de favoriser un accès plus équitable aux services de santé et de le maintenir ; et d’assurer un impact significatif et durable pour tous, y compris les plus marginalisés.</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quatrième consiste à mobiliser davantage de ressources – tant nationales qu'internationales. Compte tenu des vastes défis financiers mondiaux découlant du COVID-19, l’innovation et l’adaptation efficace des exigences de cofinancement du Fonds mondial seront importantes pour augmenter les ressources nécessaires à la réalisation de nos objectifs, ainsi que pour mettre davantage l’accent sur l’optimisation des ressources (y compris l’équité) et la durabilité des investissements du Fonds mondial.</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1"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[Conseil pour le présentateur : Pour chacun de ces objectifs, vous voudrez peut-être attirer l'attention sur des sous-objectifs en particulier pertinents pour le public.]</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endParaRPr lang="fr" dirty="0"/>
          </a:p>
        </p:txBody>
      </p:sp>
      <p:sp>
        <p:nvSpPr>
          <p:cNvPr id="4" name="Slide Number Placeholder 3"/>
          <p:cNvSpPr>
            <a:spLocks noGrp="1"/>
          </p:cNvSpPr>
          <p:nvPr>
            <p:ph type="sldNum" sz="quarter" idx="5"/>
          </p:nvPr>
        </p:nvSpPr>
        <p:spPr/>
        <p:txBody>
          <a:bodyPr/>
          <a:lstStyle/>
          <a:p>
            <a:pPr algn="l" rtl="0"/>
            <a:fld id="{2C296653-1C84-41DF-A5EB-9B0D045A8211}" type="slidenum">
              <a:rPr/>
              <a:t>6</a:t>
            </a:fld>
            <a:endParaRPr lang="fr"/>
          </a:p>
        </p:txBody>
      </p:sp>
    </p:spTree>
    <p:extLst>
      <p:ext uri="{BB962C8B-B14F-4D97-AF65-F5344CB8AC3E}">
        <p14:creationId xmlns:p14="http://schemas.microsoft.com/office/powerpoint/2010/main" val="269671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fr"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La nouvelle stratégie répond directement aux changements importants de la situation sanitaire mondiale en introduisant un objectif évolutif sur la préparation et la riposte aux pandémies.</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Cet objectif vise à mettre l’expertise et le modèle inclusif du partenariat du Fonds mondial au service de cette priorité mondiale, parallèlement au travail important réalisé par nos partenaires.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L'objectif est décrit comme étant « évolutif », car le Fonds mondial devra rester souple pour s'adapter sur toute la durée de la stratégie, à mesure que le monde et l'architecture sanitaire mondiale continueront d'évoluer en réponse à la pandémie mondiale.</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sng" baseline="0">
                <a:solidFill>
                  <a:srgbClr val="000000"/>
                </a:solidFill>
                <a:effectLst/>
                <a:latin typeface="Arial" panose="020B0604020202020204" pitchFamily="34" charset="0"/>
                <a:ea typeface="Calibri" panose="020F0502020204030204" pitchFamily="34" charset="0"/>
                <a:cs typeface="Arial" panose="020B0604020202020204" pitchFamily="34" charset="0"/>
              </a:rPr>
              <a:t>Au sujet de la riposte aux pandémies</a:t>
            </a:r>
            <a:r>
              <a:rPr lang="fr"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le Fonds mondial a une position unique pour soutenir les pays dans le renforcement de leurs capacités de préparation aux pandémies grâce à l’édification de systèmes inclusifs, résistants et pérennes pour la santé, et de programmes de lutte contre le VIH, la tuberculose et le paludisme mieux à même de prévenir, de détecter et de combattre les menaces de nouvelles maladies infectieuses.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Le Fonds mondial contribuera au renforcement des capacités de préparation aux pandémies des pays grâce, entre autres, à des investissements dans le renforcement des laboratoires, les outils de diagnostic, le soutien aux soins de santé et aux travailleurs pairs, le renforcement des systèmes communautaires et les efforts pour lutter contre la résistance aux antimicrobiens, entre autres domaines.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Le Fonds mondial élabore actuellement des informations et des orientations sur la portée de ces investissements, à temps pour commencer le travail sur le prochain cycle de subventions qui débutera en 2024.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sng" baseline="0">
                <a:solidFill>
                  <a:srgbClr val="000000"/>
                </a:solidFill>
                <a:effectLst/>
                <a:latin typeface="Arial" panose="020B0604020202020204" pitchFamily="34" charset="0"/>
                <a:ea typeface="Calibri" panose="020F0502020204030204" pitchFamily="34" charset="0"/>
                <a:cs typeface="Arial" panose="020B0604020202020204" pitchFamily="34" charset="0"/>
              </a:rPr>
              <a:t>En ce qui concerne la préparation aux pandémies</a:t>
            </a:r>
            <a:r>
              <a:rPr lang="fr" sz="1800" b="0" i="0" u="none"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le travail du Fonds mondial est déjà bien défini par les programmes existants et le C19RM, le dispositif de riposte au COVID-19 du Fonds mondial. Le Fonds mondial continuera à mobiliser des ressources distinctes pour ces efforts, le cas échéant.</a:t>
            </a:r>
            <a:endParaRPr lang="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lgn="l" rtl="0"/>
            <a:fld id="{2C296653-1C84-41DF-A5EB-9B0D045A8211}" type="slidenum">
              <a:rPr/>
              <a:t>7</a:t>
            </a:fld>
            <a:endParaRPr lang="fr"/>
          </a:p>
        </p:txBody>
      </p:sp>
    </p:spTree>
    <p:extLst>
      <p:ext uri="{BB962C8B-B14F-4D97-AF65-F5344CB8AC3E}">
        <p14:creationId xmlns:p14="http://schemas.microsoft.com/office/powerpoint/2010/main" val="23514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 modèle du Fonds mondial est basé sur les principes fondamentaux de l’appropriation par les pays et du partenariat, de sorte que l’atteinte des objectifs de la stratégie dépend de la collaboration de tous les partenaires, pour travailler ensemble, chacun avec des rôles et des responsabilités distincts et complémentaires, afin d’obtenir les meilleurs résultats. </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Les rôles et les responsabilités des gouvernements maîtres d’œuvre, des communautés, de la société civile, des partenaires techniques et de développement, du secteur privé et d'autres intervenants sont décrits dans la section sur les catalyseurs de partenariat de la stratégie.</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rtl="0">
              <a:spcBef>
                <a:spcPts val="0"/>
              </a:spcBef>
              <a:spcAft>
                <a:spcPts val="0"/>
              </a:spcAft>
              <a:buFont typeface="Arial" panose="020B0604020202020204" pitchFamily="34" charset="0"/>
              <a:buChar char="-"/>
            </a:pPr>
            <a:r>
              <a:rPr lang="fr" sz="18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Cette section de la stratégie décrit également d’importants domaines où les activités du partenariat doivent être renforcées pour mettre en œuvre la stratégie : accélérer l'introduction et l'adoption équitables des innovations ; mieux équilibrer les risques financiers et programmatiques afin de créer un environnement propice à l'obtention d'un impact ; renforcer les instances de coordination nationale (ICN) afin d'assurer une participation significative des communautés ; et plus encore.</a:t>
            </a:r>
            <a:endParaRPr lang="fr" sz="1800" dirty="0">
              <a:effectLst/>
              <a:latin typeface="Calibri" panose="020F0502020204030204" pitchFamily="34" charset="0"/>
              <a:ea typeface="Calibri" panose="020F0502020204030204" pitchFamily="34" charset="0"/>
              <a:cs typeface="Arial" panose="020B0604020202020204" pitchFamily="34" charset="0"/>
            </a:endParaRPr>
          </a:p>
          <a:p>
            <a:endParaRPr lang="fr" dirty="0"/>
          </a:p>
        </p:txBody>
      </p:sp>
      <p:sp>
        <p:nvSpPr>
          <p:cNvPr id="4" name="Slide Number Placeholder 3"/>
          <p:cNvSpPr>
            <a:spLocks noGrp="1"/>
          </p:cNvSpPr>
          <p:nvPr>
            <p:ph type="sldNum" sz="quarter" idx="5"/>
          </p:nvPr>
        </p:nvSpPr>
        <p:spPr/>
        <p:txBody>
          <a:bodyPr/>
          <a:lstStyle/>
          <a:p>
            <a:pPr algn="l" rtl="0"/>
            <a:fld id="{2C296653-1C84-41DF-A5EB-9B0D045A8211}" type="slidenum">
              <a:rPr/>
              <a:t>8</a:t>
            </a:fld>
            <a:endParaRPr lang="fr"/>
          </a:p>
        </p:txBody>
      </p:sp>
    </p:spTree>
    <p:extLst>
      <p:ext uri="{BB962C8B-B14F-4D97-AF65-F5344CB8AC3E}">
        <p14:creationId xmlns:p14="http://schemas.microsoft.com/office/powerpoint/2010/main" val="193346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a:buFont typeface="Arial" panose="020B0604020202020204" pitchFamily="34" charset="0"/>
              <a:buChar char="•"/>
            </a:pPr>
            <a:r>
              <a:rPr lang="fr" sz="1800" b="0" i="0" u="none" baseline="0" dirty="0">
                <a:solidFill>
                  <a:srgbClr val="000000"/>
                </a:solidFill>
                <a:effectLst/>
                <a:latin typeface="Arial"/>
                <a:ea typeface="Calibri" panose="020F0502020204030204" pitchFamily="34" charset="0"/>
                <a:cs typeface="Arial"/>
              </a:rPr>
              <a:t>La réalisation des objectifs de la stratégie </a:t>
            </a:r>
            <a:r>
              <a:rPr lang="fr" sz="1800" b="0" i="0" u="none" baseline="0" dirty="0">
                <a:solidFill>
                  <a:srgbClr val="000000"/>
                </a:solidFill>
                <a:latin typeface="Arial"/>
                <a:ea typeface="Calibri" panose="020F0502020204030204" pitchFamily="34" charset="0"/>
                <a:cs typeface="Arial"/>
              </a:rPr>
              <a:t>est</a:t>
            </a:r>
            <a:r>
              <a:rPr lang="fr" sz="1800" b="0" i="0" u="none" baseline="0" dirty="0">
                <a:solidFill>
                  <a:srgbClr val="000000"/>
                </a:solidFill>
                <a:effectLst/>
                <a:latin typeface="Arial"/>
                <a:ea typeface="Calibri" panose="020F0502020204030204" pitchFamily="34" charset="0"/>
                <a:cs typeface="Arial"/>
              </a:rPr>
              <a:t> mesurée au moyen d’un cadre de suivi et d’évaluation exhaustif et responsable, qui comprend des indicateurs clés de performance, ainsi qu’au moyen des plans des partenaires mondiaux et des objectifs et cibles de l’ODD 3.</a:t>
            </a:r>
          </a:p>
          <a:p>
            <a:pPr marL="285750" indent="-285750" algn="l" rtl="0">
              <a:buFont typeface="Arial" panose="020B0604020202020204" pitchFamily="34" charset="0"/>
              <a:buChar char="•"/>
            </a:pPr>
            <a:r>
              <a:rPr lang="fr" sz="1800" b="0" i="0" u="none" baseline="0" dirty="0">
                <a:solidFill>
                  <a:schemeClr val="tx1"/>
                </a:solidFill>
                <a:latin typeface="Arial"/>
                <a:ea typeface="Arial"/>
                <a:cs typeface="Arial"/>
              </a:rPr>
              <a:t>Le cadre de suivi et d’évaluation a pour objectif de faciliter la gestion de la performance, l’apprentissage continu et une meilleure prise de décision en fournissant en temps opportun des informations pertinentes, exhaustives et complètes pour améliorer la qualité, l’efficience et l’efficacité des programmes de santé et donc l’impact des investissements du Fonds mondial.</a:t>
            </a:r>
          </a:p>
          <a:p>
            <a:pPr marL="285750" indent="-285750" algn="l" rtl="0">
              <a:buFont typeface="Arial" panose="020B0604020202020204" pitchFamily="34" charset="0"/>
              <a:buChar char="•"/>
            </a:pPr>
            <a:r>
              <a:rPr lang="fr" sz="1800" b="0" i="0" u="none" strike="noStrike" baseline="0" dirty="0">
                <a:solidFill>
                  <a:srgbClr val="000000"/>
                </a:solidFill>
                <a:effectLst/>
                <a:latin typeface="Arial"/>
                <a:ea typeface="Arial"/>
                <a:cs typeface="Arial"/>
              </a:rPr>
              <a:t>Le cadre de suivi et d’évaluation comprend quatre composantes interdépendantes ; chaque composante comprend des cadres, des systèmes et des outils de mesure interdépendants qui génèrent des données et des éléments probants servant des objectifs et des publics différents autour des subventions du Fonds mondial et des cycles de vie de la </a:t>
            </a:r>
            <a:r>
              <a:rPr lang="fr" sz="1800" b="0" i="0" u="none" baseline="0" dirty="0">
                <a:solidFill>
                  <a:srgbClr val="000000"/>
                </a:solidFill>
                <a:latin typeface="Arial"/>
                <a:ea typeface="Arial"/>
                <a:cs typeface="Arial"/>
              </a:rPr>
              <a:t>stratégie</a:t>
            </a:r>
            <a:r>
              <a:rPr lang="fr" sz="1800" b="0" i="0" u="none" strike="noStrike" baseline="0" dirty="0">
                <a:solidFill>
                  <a:srgbClr val="000000"/>
                </a:solidFill>
                <a:effectLst/>
                <a:latin typeface="Arial"/>
                <a:ea typeface="Arial"/>
                <a:cs typeface="Arial"/>
              </a:rPr>
              <a:t>. Les principaux cadres et outils au sein des composantes comprennent un cadre d’indicateurs clés de performance de la stratégie, un calendrier d’évaluation pluriannuel, des cadres de performance des subventions et des systèmes de suivi du Secrétariat.</a:t>
            </a:r>
            <a:endParaRPr lang="fr" sz="1800" b="0" i="0" u="none" strike="noStrike" dirty="0">
              <a:solidFill>
                <a:srgbClr val="000000"/>
              </a:solidFill>
              <a:effectLst/>
              <a:latin typeface="Calibri"/>
              <a:cs typeface="Calibri"/>
            </a:endParaRPr>
          </a:p>
          <a:p>
            <a:pPr marL="285750" indent="-285750" algn="l" rtl="0">
              <a:buFont typeface="Arial" panose="020B0604020202020204" pitchFamily="34" charset="0"/>
              <a:buChar char="•"/>
            </a:pPr>
            <a:r>
              <a:rPr lang="fr" sz="1800" b="0" i="0" u="none" baseline="0" dirty="0">
                <a:solidFill>
                  <a:schemeClr val="tx1"/>
                </a:solidFill>
                <a:latin typeface="Arial"/>
                <a:ea typeface="Arial"/>
                <a:cs typeface="Arial"/>
              </a:rPr>
              <a:t>Les informations rapportées par les partenaires, provenant de la recherche et les autres données probantes informent ou complètent chaque composante.</a:t>
            </a:r>
          </a:p>
          <a:p>
            <a:pPr marL="285750" indent="-285750" algn="l" rtl="0">
              <a:buFont typeface="Arial" panose="020B0604020202020204" pitchFamily="34" charset="0"/>
              <a:buChar char="•"/>
            </a:pPr>
            <a:r>
              <a:rPr lang="fr" sz="1800" b="0" i="0" u="none" baseline="0" dirty="0">
                <a:solidFill>
                  <a:schemeClr val="tx1"/>
                </a:solidFill>
                <a:latin typeface="Arial"/>
                <a:ea typeface="Arial"/>
                <a:cs typeface="Arial"/>
              </a:rPr>
              <a:t>Collectivement, les informations issues des quatre composantes du cadre de suivi et d’évaluation dressent un tableau exhaustif des progrès accomplis en vue d’atteindre les résultats attendus de la stratégie et de la façon dont le Fonds mondial s’acquitte de son mandat.</a:t>
            </a:r>
          </a:p>
        </p:txBody>
      </p:sp>
      <p:sp>
        <p:nvSpPr>
          <p:cNvPr id="4" name="Slide Number Placeholder 3"/>
          <p:cNvSpPr>
            <a:spLocks noGrp="1"/>
          </p:cNvSpPr>
          <p:nvPr>
            <p:ph type="sldNum" sz="quarter" idx="5"/>
          </p:nvPr>
        </p:nvSpPr>
        <p:spPr/>
        <p:txBody>
          <a:bodyPr/>
          <a:lstStyle/>
          <a:p>
            <a:pPr algn="l" rtl="0"/>
            <a:fld id="{2C296653-1C84-41DF-A5EB-9B0D045A8211}" type="slidenum">
              <a:rPr/>
              <a:t>9</a:t>
            </a:fld>
            <a:endParaRPr lang="fr"/>
          </a:p>
        </p:txBody>
      </p:sp>
    </p:spTree>
    <p:extLst>
      <p:ext uri="{BB962C8B-B14F-4D97-AF65-F5344CB8AC3E}">
        <p14:creationId xmlns:p14="http://schemas.microsoft.com/office/powerpoint/2010/main" val="3998088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8.sv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4.svg"/></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8.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39.xml"/><Relationship Id="rId6" Type="http://schemas.openxmlformats.org/officeDocument/2006/relationships/image" Target="../media/image5.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xml"/><Relationship Id="rId1" Type="http://schemas.openxmlformats.org/officeDocument/2006/relationships/tags" Target="../tags/tag41.xml"/><Relationship Id="rId6" Type="http://schemas.openxmlformats.org/officeDocument/2006/relationships/image" Target="../media/image5.png"/><Relationship Id="rId5" Type="http://schemas.openxmlformats.org/officeDocument/2006/relationships/hyperlink" Target="https://www.theglobalfund.org/" TargetMode="External"/><Relationship Id="rId4" Type="http://schemas.openxmlformats.org/officeDocument/2006/relationships/image" Target="../media/image2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9.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4" name="Picture 3" descr="Logo&#10;&#10;Description automatically generated with medium confidence">
            <a:extLst>
              <a:ext uri="{FF2B5EF4-FFF2-40B4-BE49-F238E27FC236}">
                <a16:creationId xmlns:a16="http://schemas.microsoft.com/office/drawing/2014/main" id="{4B08315B-9B65-496F-B273-CE2197BFD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143" y="0"/>
            <a:ext cx="3425371" cy="1379123"/>
          </a:xfrm>
          <a:prstGeom prst="rect">
            <a:avLst/>
          </a:prstGeom>
        </p:spPr>
      </p:pic>
    </p:spTree>
    <p:extLst>
      <p:ext uri="{BB962C8B-B14F-4D97-AF65-F5344CB8AC3E}">
        <p14:creationId xmlns:p14="http://schemas.microsoft.com/office/powerpoint/2010/main" val="64760351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54918749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4388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15932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336708947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63202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1947325"/>
            <a:ext cx="3678237"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947324"/>
            <a:ext cx="7575999"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33952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13847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2375">
          <p15:clr>
            <a:srgbClr val="FF96FF"/>
          </p15:clr>
        </p15:guide>
        <p15:guide id="5" orient="horz" pos="2511">
          <p15:clr>
            <a:srgbClr val="FF96FF"/>
          </p15:clr>
        </p15:guide>
        <p15:guide id="6" orient="horz" pos="3753">
          <p15:clr>
            <a:srgbClr val="FF96FF"/>
          </p15:clr>
        </p15:guide>
        <p15:guide id="7" pos="226">
          <p15:clr>
            <a:srgbClr val="FF96FF"/>
          </p15:clr>
        </p15:guide>
        <p15:guide id="8" pos="3771">
          <p15:clr>
            <a:srgbClr val="FF96FF"/>
          </p15:clr>
        </p15:guide>
        <p15:guide id="9" pos="3908">
          <p15:clr>
            <a:srgbClr val="FF96FF"/>
          </p15:clr>
        </p15:guide>
        <p15:guide id="10" pos="7453">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99453183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21890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a:t>Add text</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a:t>Add icon or image</a:t>
            </a:r>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a:t>Add text</a:t>
            </a:r>
          </a:p>
          <a:p>
            <a:pPr lvl="1"/>
            <a:r>
              <a:rPr lang="en-US"/>
              <a:t>Second level</a:t>
            </a:r>
          </a:p>
          <a:p>
            <a:pPr lvl="2"/>
            <a:r>
              <a:rPr lang="en-US"/>
              <a:t>Third level</a:t>
            </a:r>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a:t>Add icon or image</a:t>
            </a:r>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a:t>Add text </a:t>
            </a:r>
          </a:p>
          <a:p>
            <a:pPr lvl="1"/>
            <a:r>
              <a:rPr lang="en-US"/>
              <a:t>Second level</a:t>
            </a:r>
          </a:p>
          <a:p>
            <a:pPr lvl="2"/>
            <a:r>
              <a:rPr lang="en-US"/>
              <a:t>Third level</a:t>
            </a:r>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a:t>Add icon or image</a:t>
            </a:r>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58908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435765145" name="image" descr="{&quot;templafy&quot;:{&quot;id&quot;:&quot;5c9d2f43-b9a6-4823-86ee-e9a8a147dd4c&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65542924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42834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a:t>Add image</a:t>
            </a:r>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92733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171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a:lstStyle>
            <a:lvl1pPr marL="0" indent="0" algn="ctr">
              <a:buNone/>
              <a:defRPr/>
            </a:lvl1pPr>
          </a:lstStyle>
          <a:p>
            <a:r>
              <a:rPr lang="en-US"/>
              <a:t>Add image</a:t>
            </a:r>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a:r>
              <a:rPr lang="en-US"/>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 </a:t>
            </a:r>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55006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243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a:lstStyle>
            <a:lvl1pPr marL="0" indent="0" algn="ctr">
              <a:buNone/>
              <a:defRPr/>
            </a:lvl1pPr>
          </a:lstStyle>
          <a:p>
            <a:r>
              <a:rPr lang="en-US"/>
              <a:t>Add image</a:t>
            </a:r>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93076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US"/>
              <a:t>Add image</a:t>
            </a:r>
          </a:p>
        </p:txBody>
      </p:sp>
    </p:spTree>
    <p:extLst>
      <p:ext uri="{BB962C8B-B14F-4D97-AF65-F5344CB8AC3E}">
        <p14:creationId xmlns:p14="http://schemas.microsoft.com/office/powerpoint/2010/main" val="3215230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41883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03087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a:t>Add image</a:t>
            </a:r>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53982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a:t>Add image</a:t>
            </a:r>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6767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Tree>
    <p:extLst>
      <p:ext uri="{BB962C8B-B14F-4D97-AF65-F5344CB8AC3E}">
        <p14:creationId xmlns:p14="http://schemas.microsoft.com/office/powerpoint/2010/main" val="276750277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583166315" name="image" descr="{&quot;templafy&quot;:{&quot;id&quot;:&quot;d0164e93-7f5a-48f2-a347-a735194afd44&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87049961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67301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40568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41337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4294082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88057629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400031720" name="image" descr="{&quot;templafy&quot;:{&quot;id&quot;:&quot;ca4b44cf-499c-4283-9535-f041fbf092f6&quot;}}"/>
          <p:cNvPicPr>
            <a:picLocks noChangeAspect="1"/>
          </p:cNvPicPr>
          <p:nvPr/>
        </p:nvPicPr>
        <p:blipFill>
          <a:blip r:embed="rId4"/>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119763280"/>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981">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867462441" name="image" descr="{&quot;templafy&quot;:{&quot;id&quot;:&quot;9c1588e2-fa53-49ec-9184-ab61cb34c3a5&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49967526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782503526" name="image" descr="{&quot;templafy&quot;:{&quot;id&quot;:&quot;72f1e09f-7db7-401f-9445-22f64d4766cb&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14105332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031124851" name="image" descr="{&quot;templafy&quot;:{&quot;id&quot;:&quot;45083550-8110-4737-ad16-6fb05131ca4f&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34260431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833761249" name="image" descr="{&quot;templafy&quot;:{&quot;id&quot;:&quot;c17a790e-0caa-445d-ba68-0e9e2b3fd090&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15564333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527261314" name="image" descr="{&quot;templafy&quot;:{&quot;id&quot;:&quot;57aeae59-9cb6-45cb-b2ae-d61fa8a61d0a&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5061905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anchor="t" anchorCtr="0">
            <a:noAutofit/>
          </a:bodyPr>
          <a:lstStyle>
            <a:lvl1pPr algn="l">
              <a:defRPr sz="4800"/>
            </a:lvl1pPr>
          </a:lstStyle>
          <a:p>
            <a:r>
              <a:rPr lang="en-US"/>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a:lstStyle>
            <a:lvl1pPr marL="0" indent="0" algn="ctr">
              <a:buNone/>
              <a:defRPr/>
            </a:lvl1pPr>
          </a:lstStyle>
          <a:p>
            <a:r>
              <a:rPr lang="en-US"/>
              <a:t>Add image</a:t>
            </a:r>
          </a:p>
        </p:txBody>
      </p:sp>
      <p:pic>
        <p:nvPicPr>
          <p:cNvPr id="1122788031" name="image" descr="{&quot;templafy&quot;:{&quot;id&quot;:&quot;9cb4acbc-63fd-4675-a42b-9742906a7eb7&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360289417"/>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889016793" name="image" descr="{&quot;templafy&quot;:{&quot;id&quot;:&quot;9b056a12-9ac7-43ee-8054-d6dd5349fa88&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324616680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77">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71309d-0768-4190-a45c-bed4e597ec2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03159302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51299023" name="image" descr="{&quot;templafy&quot;:{&quot;id&quot;:&quot;579cf485-bc44-4ede-aeb7-a7b30dae181e&quot;}}"/>
          <p:cNvPicPr>
            <a:picLocks noChangeAspect="1"/>
          </p:cNvPicPr>
          <p:nvPr/>
        </p:nvPicPr>
        <p:blipFill>
          <a:blip r:embed="rId5"/>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9578000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424758193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46131564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96686136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348351247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44"/>
            </p:custDataLst>
          </p:nvPr>
        </p:nvSpPr>
        <p:spPr>
          <a:xfrm>
            <a:off x="360000" y="270001"/>
            <a:ext cx="11472000" cy="939674"/>
          </a:xfrm>
          <a:prstGeom prst="rect">
            <a:avLst/>
          </a:prstGeom>
        </p:spPr>
        <p:txBody>
          <a:bodyPr vert="horz" lIns="0" tIns="0" rIns="0" bIns="0" rtlCol="0" anchor="t" anchorCtr="0">
            <a:noAutofit/>
          </a:bodyPr>
          <a:lstStyle/>
          <a:p>
            <a:r>
              <a:rPr lang="en-US"/>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45"/>
            </p:custDataLst>
          </p:nvPr>
        </p:nvSpPr>
        <p:spPr>
          <a:xfrm>
            <a:off x="360000" y="1800001"/>
            <a:ext cx="11472000" cy="4157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46"/>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pic>
        <p:nvPicPr>
          <p:cNvPr id="7" name="Picture 6" descr="Logo&#10;&#10;Description automatically generated">
            <a:extLst>
              <a:ext uri="{FF2B5EF4-FFF2-40B4-BE49-F238E27FC236}">
                <a16:creationId xmlns:a16="http://schemas.microsoft.com/office/drawing/2014/main" id="{5AD73F6E-E349-487C-A5FE-796C8200BF9A}"/>
              </a:ext>
            </a:extLst>
          </p:cNvPr>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159657" y="6330362"/>
            <a:ext cx="2069194" cy="373133"/>
          </a:xfrm>
          <a:prstGeom prst="rect">
            <a:avLst/>
          </a:prstGeom>
        </p:spPr>
      </p:pic>
    </p:spTree>
    <p:extLst>
      <p:ext uri="{BB962C8B-B14F-4D97-AF65-F5344CB8AC3E}">
        <p14:creationId xmlns:p14="http://schemas.microsoft.com/office/powerpoint/2010/main" val="6941929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xml"/><Relationship Id="rId2" Type="http://schemas.openxmlformats.org/officeDocument/2006/relationships/customXml" Target="../../customXml/item8.xml"/><Relationship Id="rId1" Type="http://schemas.openxmlformats.org/officeDocument/2006/relationships/customXml" Target="../../customXml/item2.xml"/><Relationship Id="rId6" Type="http://schemas.openxmlformats.org/officeDocument/2006/relationships/slideLayout" Target="../slideLayouts/slideLayout1.xml"/><Relationship Id="rId5" Type="http://schemas.openxmlformats.org/officeDocument/2006/relationships/tags" Target="../tags/tag47.xml"/><Relationship Id="rId4" Type="http://schemas.openxmlformats.org/officeDocument/2006/relationships/tags" Target="../tags/tag46.xml"/></Relationships>
</file>

<file path=ppt/slides/_rels/slide10.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notesSlide" Target="../notesSlides/notesSlide10.xml"/><Relationship Id="rId2" Type="http://schemas.openxmlformats.org/officeDocument/2006/relationships/customXml" Target="../../customXml/item5.xml"/><Relationship Id="rId1" Type="http://schemas.openxmlformats.org/officeDocument/2006/relationships/customXml" Target="../../customXml/item6.xml"/><Relationship Id="rId6" Type="http://schemas.openxmlformats.org/officeDocument/2006/relationships/slideLayout" Target="../slideLayouts/slideLayout33.xml"/><Relationship Id="rId5" Type="http://schemas.openxmlformats.org/officeDocument/2006/relationships/tags" Target="../tags/tag110.xml"/><Relationship Id="rId4" Type="http://schemas.openxmlformats.org/officeDocument/2006/relationships/tags" Target="../tags/tag109.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hyperlink" Target="https://www.theglobalfund.org/media/11713/strategy_globalfund2023-2028_narrative_pt.pdf" TargetMode="External"/><Relationship Id="rId18" Type="http://schemas.openxmlformats.org/officeDocument/2006/relationships/hyperlink" Target="https://www.theglobalfund.org/media/11572/strategy_globalfund2023-2028_executivesummary_it.pdf" TargetMode="External"/><Relationship Id="rId26" Type="http://schemas.openxmlformats.org/officeDocument/2006/relationships/hyperlink" Target="https://www.theglobalfund.org/media/11223/strategy_globalfund2023-2028_framework_en.pdf" TargetMode="External"/><Relationship Id="rId3" Type="http://schemas.openxmlformats.org/officeDocument/2006/relationships/tags" Target="../tags/tag113.xml"/><Relationship Id="rId21" Type="http://schemas.openxmlformats.org/officeDocument/2006/relationships/hyperlink" Target="https://www.theglobalfund.org/media/11530/strategy_globalfund2023-2028_executivesummary_ru.pdf" TargetMode="External"/><Relationship Id="rId34" Type="http://schemas.openxmlformats.org/officeDocument/2006/relationships/image" Target="../media/image44.png"/><Relationship Id="rId7" Type="http://schemas.openxmlformats.org/officeDocument/2006/relationships/slideLayout" Target="../slideLayouts/slideLayout33.xml"/><Relationship Id="rId12" Type="http://schemas.openxmlformats.org/officeDocument/2006/relationships/hyperlink" Target="https://www.theglobalfund.org/media/11613/strategy_globalfund2023-2028_narrative_fr.pdf" TargetMode="External"/><Relationship Id="rId17" Type="http://schemas.openxmlformats.org/officeDocument/2006/relationships/hyperlink" Target="https://www.theglobalfund.org/media/11498/strategy_globalfund2023-2028_executivesummary_fr.pdf" TargetMode="External"/><Relationship Id="rId25" Type="http://schemas.openxmlformats.org/officeDocument/2006/relationships/hyperlink" Target="https://www.theglobalfund.org/media/11876/strategy_globalfund2023-2028_framework_ar.pdf" TargetMode="External"/><Relationship Id="rId33" Type="http://schemas.openxmlformats.org/officeDocument/2006/relationships/image" Target="../media/image43.svg"/><Relationship Id="rId2" Type="http://schemas.openxmlformats.org/officeDocument/2006/relationships/tags" Target="../tags/tag112.xml"/><Relationship Id="rId16" Type="http://schemas.openxmlformats.org/officeDocument/2006/relationships/hyperlink" Target="https://www.theglobalfund.org/media/11502/strategy_globalfund2023-2028_executivesummary_es.pdf" TargetMode="External"/><Relationship Id="rId20" Type="http://schemas.openxmlformats.org/officeDocument/2006/relationships/hyperlink" Target="https://www.theglobalfund.org/media/11531/strategy_globalfund2023-2028_executivesummary_pt.pdf" TargetMode="External"/><Relationship Id="rId29" Type="http://schemas.openxmlformats.org/officeDocument/2006/relationships/hyperlink" Target="https://www.theglobalfund.org/media/11718/strategy_globalfund2023-2028_framework_pt.pdf" TargetMode="Externa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hyperlink" Target="https://www.theglobalfund.org/media/11692/strategy_globalfund2023-2028_narrative_es.pdf" TargetMode="External"/><Relationship Id="rId24" Type="http://schemas.openxmlformats.org/officeDocument/2006/relationships/hyperlink" Target="https://www.theglobalfund.org/media/11587/strategy_globalfund2023-2028_executivesummary_cn.pdf" TargetMode="External"/><Relationship Id="rId32" Type="http://schemas.openxmlformats.org/officeDocument/2006/relationships/image" Target="../media/image42.png"/><Relationship Id="rId5" Type="http://schemas.openxmlformats.org/officeDocument/2006/relationships/tags" Target="../tags/tag115.xml"/><Relationship Id="rId15" Type="http://schemas.openxmlformats.org/officeDocument/2006/relationships/hyperlink" Target="https://www.theglobalfund.org/media/11497/strategy_globalfund2023-2028_executivesummary_en.pdf" TargetMode="External"/><Relationship Id="rId23" Type="http://schemas.openxmlformats.org/officeDocument/2006/relationships/hyperlink" Target="https://www.theglobalfund.org/media/11573/strategy_globalfund2023-2028_executivesummary_ar.pdf" TargetMode="External"/><Relationship Id="rId28" Type="http://schemas.openxmlformats.org/officeDocument/2006/relationships/hyperlink" Target="https://www.theglobalfund.org/media/11255/strategy_globalfund2023-2028_framework_fr.pdf" TargetMode="External"/><Relationship Id="rId10" Type="http://schemas.openxmlformats.org/officeDocument/2006/relationships/hyperlink" Target="https://www.theglobalfund.org/media/11612/strategy_globalfund2023-2028_narrative_en.pdf" TargetMode="External"/><Relationship Id="rId19" Type="http://schemas.openxmlformats.org/officeDocument/2006/relationships/hyperlink" Target="https://www.theglobalfund.org/media/11532/strategy_globalfund2023-2028_executivesummary_jp.pdf" TargetMode="External"/><Relationship Id="rId31" Type="http://schemas.openxmlformats.org/officeDocument/2006/relationships/hyperlink" Target="https://www.theglobalfund.org/en/strategy/" TargetMode="External"/><Relationship Id="rId4" Type="http://schemas.openxmlformats.org/officeDocument/2006/relationships/tags" Target="../tags/tag114.xml"/><Relationship Id="rId9" Type="http://schemas.openxmlformats.org/officeDocument/2006/relationships/hyperlink" Target="https://www.theglobalfund.org/media/11877/strategy_globalfund2023-2028_narrative_ar.pdf" TargetMode="External"/><Relationship Id="rId14" Type="http://schemas.openxmlformats.org/officeDocument/2006/relationships/hyperlink" Target="https://www.theglobalfund.org/media/11693/strategy_globalfund2023-2028_narrative_ru.pdf" TargetMode="External"/><Relationship Id="rId22" Type="http://schemas.openxmlformats.org/officeDocument/2006/relationships/hyperlink" Target="https://www.theglobalfund.org/media/11617/strategy_globalfund2023-2028_executivesummary_de.pdf" TargetMode="External"/><Relationship Id="rId27" Type="http://schemas.openxmlformats.org/officeDocument/2006/relationships/hyperlink" Target="https://www.theglobalfund.org/media/11720/strategy_globalfund2023-2028_framework_es.pdf" TargetMode="External"/><Relationship Id="rId30" Type="http://schemas.openxmlformats.org/officeDocument/2006/relationships/hyperlink" Target="https://www.theglobalfund.org/media/11719/strategy_globalfund2023-2028_framework_ru.pdf" TargetMode="Externa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3" Type="http://schemas.openxmlformats.org/officeDocument/2006/relationships/tags" Target="../tags/tag119.xml"/><Relationship Id="rId7" Type="http://schemas.openxmlformats.org/officeDocument/2006/relationships/notesSlide" Target="../notesSlides/notesSlide12.xml"/><Relationship Id="rId12" Type="http://schemas.openxmlformats.org/officeDocument/2006/relationships/slide" Target="slide17.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13.xml"/><Relationship Id="rId11" Type="http://schemas.openxmlformats.org/officeDocument/2006/relationships/slide" Target="slide16.xml"/><Relationship Id="rId5" Type="http://schemas.openxmlformats.org/officeDocument/2006/relationships/tags" Target="../tags/tag121.xml"/><Relationship Id="rId10" Type="http://schemas.openxmlformats.org/officeDocument/2006/relationships/slide" Target="slide15.xml"/><Relationship Id="rId4" Type="http://schemas.openxmlformats.org/officeDocument/2006/relationships/tags" Target="../tags/tag120.xml"/><Relationship Id="rId9" Type="http://schemas.openxmlformats.org/officeDocument/2006/relationships/slide" Target="slide14.xml"/><Relationship Id="rId14" Type="http://schemas.openxmlformats.org/officeDocument/2006/relationships/slide" Target="slide19.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hyperlink" Target="https://www.theglobalfund.org/media/11713/strategy_globalfund2023-2028_narrative_pt.pdf" TargetMode="External"/><Relationship Id="rId18" Type="http://schemas.openxmlformats.org/officeDocument/2006/relationships/hyperlink" Target="https://www.theglobalfund.org/media/11572/strategy_globalfund2023-2028_executivesummary_it.pdf" TargetMode="External"/><Relationship Id="rId26" Type="http://schemas.openxmlformats.org/officeDocument/2006/relationships/hyperlink" Target="https://www.theglobalfund.org/media/11223/strategy_globalfund2023-2028_framework_en.pdf" TargetMode="External"/><Relationship Id="rId3" Type="http://schemas.openxmlformats.org/officeDocument/2006/relationships/tags" Target="../tags/tag124.xml"/><Relationship Id="rId21" Type="http://schemas.openxmlformats.org/officeDocument/2006/relationships/hyperlink" Target="https://www.theglobalfund.org/media/11530/strategy_globalfund2023-2028_executivesummary_ru.pdf" TargetMode="External"/><Relationship Id="rId34" Type="http://schemas.openxmlformats.org/officeDocument/2006/relationships/image" Target="../media/image43.svg"/><Relationship Id="rId7" Type="http://schemas.openxmlformats.org/officeDocument/2006/relationships/slideLayout" Target="../slideLayouts/slideLayout33.xml"/><Relationship Id="rId12" Type="http://schemas.openxmlformats.org/officeDocument/2006/relationships/hyperlink" Target="https://www.theglobalfund.org/media/11613/strategy_globalfund2023-2028_narrative_fr.pdf" TargetMode="External"/><Relationship Id="rId17" Type="http://schemas.openxmlformats.org/officeDocument/2006/relationships/hyperlink" Target="https://www.theglobalfund.org/media/11498/strategy_globalfund2023-2028_executivesummary_fr.pdf" TargetMode="External"/><Relationship Id="rId25" Type="http://schemas.openxmlformats.org/officeDocument/2006/relationships/hyperlink" Target="https://www.theglobalfund.org/media/11876/strategy_globalfund2023-2028_framework_ar.pdf" TargetMode="External"/><Relationship Id="rId33" Type="http://schemas.openxmlformats.org/officeDocument/2006/relationships/image" Target="../media/image42.png"/><Relationship Id="rId2" Type="http://schemas.openxmlformats.org/officeDocument/2006/relationships/tags" Target="../tags/tag123.xml"/><Relationship Id="rId16" Type="http://schemas.openxmlformats.org/officeDocument/2006/relationships/hyperlink" Target="https://www.theglobalfund.org/media/11502/strategy_globalfund2023-2028_executivesummary_es.pdf" TargetMode="External"/><Relationship Id="rId20" Type="http://schemas.openxmlformats.org/officeDocument/2006/relationships/hyperlink" Target="https://www.theglobalfund.org/media/11531/strategy_globalfund2023-2028_executivesummary_pt.pdf" TargetMode="External"/><Relationship Id="rId29" Type="http://schemas.openxmlformats.org/officeDocument/2006/relationships/hyperlink" Target="https://www.theglobalfund.org/media/11718/strategy_globalfund2023-2028_framework_pt.pdf" TargetMode="Externa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hyperlink" Target="https://www.theglobalfund.org/media/11692/strategy_globalfund2023-2028_narrative_es.pdf" TargetMode="External"/><Relationship Id="rId24" Type="http://schemas.openxmlformats.org/officeDocument/2006/relationships/hyperlink" Target="https://www.theglobalfund.org/media/11587/strategy_globalfund2023-2028_executivesummary_cn.pdf" TargetMode="External"/><Relationship Id="rId32" Type="http://schemas.openxmlformats.org/officeDocument/2006/relationships/hyperlink" Target="https://www.theglobalfund.org/en/strategy/" TargetMode="External"/><Relationship Id="rId5" Type="http://schemas.openxmlformats.org/officeDocument/2006/relationships/tags" Target="../tags/tag126.xml"/><Relationship Id="rId15" Type="http://schemas.openxmlformats.org/officeDocument/2006/relationships/hyperlink" Target="https://www.theglobalfund.org/media/11497/strategy_globalfund2023-2028_executivesummary_en.pdf" TargetMode="External"/><Relationship Id="rId23" Type="http://schemas.openxmlformats.org/officeDocument/2006/relationships/hyperlink" Target="https://www.theglobalfund.org/media/11573/strategy_globalfund2023-2028_executivesummary_ar.pdf" TargetMode="External"/><Relationship Id="rId28" Type="http://schemas.openxmlformats.org/officeDocument/2006/relationships/hyperlink" Target="https://www.theglobalfund.org/media/11255/strategy_globalfund2023-2028_framework_fr.pdf" TargetMode="External"/><Relationship Id="rId10" Type="http://schemas.openxmlformats.org/officeDocument/2006/relationships/hyperlink" Target="https://www.theglobalfund.org/media/11612/strategy_globalfund2023-2028_narrative_en.pdf" TargetMode="External"/><Relationship Id="rId19" Type="http://schemas.openxmlformats.org/officeDocument/2006/relationships/hyperlink" Target="https://www.theglobalfund.org/media/11532/strategy_globalfund2023-2028_executivesummary_jp.pdf" TargetMode="External"/><Relationship Id="rId31" Type="http://schemas.openxmlformats.org/officeDocument/2006/relationships/hyperlink" Target="mailto:ccm@theglobalfund.org" TargetMode="External"/><Relationship Id="rId4" Type="http://schemas.openxmlformats.org/officeDocument/2006/relationships/tags" Target="../tags/tag125.xml"/><Relationship Id="rId9" Type="http://schemas.openxmlformats.org/officeDocument/2006/relationships/hyperlink" Target="https://www.theglobalfund.org/media/11877/strategy_globalfund2023-2028_narrative_ar.pdf" TargetMode="External"/><Relationship Id="rId14" Type="http://schemas.openxmlformats.org/officeDocument/2006/relationships/hyperlink" Target="https://www.theglobalfund.org/media/11693/strategy_globalfund2023-2028_narrative_ru.pdf" TargetMode="External"/><Relationship Id="rId22" Type="http://schemas.openxmlformats.org/officeDocument/2006/relationships/hyperlink" Target="https://www.theglobalfund.org/media/11617/strategy_globalfund2023-2028_executivesummary_de.pdf" TargetMode="External"/><Relationship Id="rId27" Type="http://schemas.openxmlformats.org/officeDocument/2006/relationships/hyperlink" Target="https://www.theglobalfund.org/media/11720/strategy_globalfund2023-2028_framework_es.pdf" TargetMode="External"/><Relationship Id="rId30" Type="http://schemas.openxmlformats.org/officeDocument/2006/relationships/hyperlink" Target="https://www.theglobalfund.org/media/11719/strategy_globalfund2023-2028_framework_ru.pdf" TargetMode="External"/><Relationship Id="rId35"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hyperlink" Target="https://www.theglobalfund.org/media/11613/strategy_globalfund2023-2028_narrative_fr.pdf" TargetMode="External"/><Relationship Id="rId18" Type="http://schemas.openxmlformats.org/officeDocument/2006/relationships/hyperlink" Target="https://www.theglobalfund.org/media/11498/strategy_globalfund2023-2028_executivesummary_fr.pdf" TargetMode="External"/><Relationship Id="rId26" Type="http://schemas.openxmlformats.org/officeDocument/2006/relationships/hyperlink" Target="https://www.theglobalfund.org/media/11876/strategy_globalfund2023-2028_framework_ar.pdf" TargetMode="External"/><Relationship Id="rId3" Type="http://schemas.openxmlformats.org/officeDocument/2006/relationships/tags" Target="../tags/tag130.xml"/><Relationship Id="rId21" Type="http://schemas.openxmlformats.org/officeDocument/2006/relationships/hyperlink" Target="https://www.theglobalfund.org/media/11531/strategy_globalfund2023-2028_executivesummary_pt.pdf" TargetMode="External"/><Relationship Id="rId34" Type="http://schemas.openxmlformats.org/officeDocument/2006/relationships/image" Target="../media/image43.svg"/><Relationship Id="rId7" Type="http://schemas.openxmlformats.org/officeDocument/2006/relationships/tags" Target="../tags/tag134.xml"/><Relationship Id="rId12" Type="http://schemas.openxmlformats.org/officeDocument/2006/relationships/hyperlink" Target="https://www.theglobalfund.org/media/11692/strategy_globalfund2023-2028_narrative_es.pdf" TargetMode="External"/><Relationship Id="rId17" Type="http://schemas.openxmlformats.org/officeDocument/2006/relationships/hyperlink" Target="https://www.theglobalfund.org/media/11502/strategy_globalfund2023-2028_executivesummary_es.pdf" TargetMode="External"/><Relationship Id="rId25" Type="http://schemas.openxmlformats.org/officeDocument/2006/relationships/hyperlink" Target="https://www.theglobalfund.org/media/11587/strategy_globalfund2023-2028_executivesummary_cn.pdf" TargetMode="External"/><Relationship Id="rId33" Type="http://schemas.openxmlformats.org/officeDocument/2006/relationships/image" Target="../media/image42.png"/><Relationship Id="rId2" Type="http://schemas.openxmlformats.org/officeDocument/2006/relationships/tags" Target="../tags/tag129.xml"/><Relationship Id="rId16" Type="http://schemas.openxmlformats.org/officeDocument/2006/relationships/hyperlink" Target="https://www.theglobalfund.org/media/11497/strategy_globalfund2023-2028_executivesummary_en.pdf" TargetMode="External"/><Relationship Id="rId20" Type="http://schemas.openxmlformats.org/officeDocument/2006/relationships/hyperlink" Target="https://www.theglobalfund.org/media/11532/strategy_globalfund2023-2028_executivesummary_jp.pdf" TargetMode="External"/><Relationship Id="rId29" Type="http://schemas.openxmlformats.org/officeDocument/2006/relationships/hyperlink" Target="https://www.theglobalfund.org/media/11255/strategy_globalfund2023-2028_framework_fr.pdf" TargetMode="Externa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hyperlink" Target="https://www.theglobalfund.org/media/11612/strategy_globalfund2023-2028_narrative_en.pdf" TargetMode="External"/><Relationship Id="rId24" Type="http://schemas.openxmlformats.org/officeDocument/2006/relationships/hyperlink" Target="https://www.theglobalfund.org/media/11573/strategy_globalfund2023-2028_executivesummary_ar.pdf" TargetMode="External"/><Relationship Id="rId32" Type="http://schemas.openxmlformats.org/officeDocument/2006/relationships/hyperlink" Target="https://www.theglobalfund.org/en/strategy/" TargetMode="External"/><Relationship Id="rId5" Type="http://schemas.openxmlformats.org/officeDocument/2006/relationships/tags" Target="../tags/tag132.xml"/><Relationship Id="rId15" Type="http://schemas.openxmlformats.org/officeDocument/2006/relationships/hyperlink" Target="https://www.theglobalfund.org/media/11693/strategy_globalfund2023-2028_narrative_ru.pdf" TargetMode="External"/><Relationship Id="rId23" Type="http://schemas.openxmlformats.org/officeDocument/2006/relationships/hyperlink" Target="https://www.theglobalfund.org/media/11617/strategy_globalfund2023-2028_executivesummary_de.pdf" TargetMode="External"/><Relationship Id="rId28" Type="http://schemas.openxmlformats.org/officeDocument/2006/relationships/hyperlink" Target="https://www.theglobalfund.org/media/11720/strategy_globalfund2023-2028_framework_es.pdf" TargetMode="External"/><Relationship Id="rId10" Type="http://schemas.openxmlformats.org/officeDocument/2006/relationships/hyperlink" Target="https://www.theglobalfund.org/media/11877/strategy_globalfund2023-2028_narrative_ar.pdf" TargetMode="External"/><Relationship Id="rId19" Type="http://schemas.openxmlformats.org/officeDocument/2006/relationships/hyperlink" Target="https://www.theglobalfund.org/media/11572/strategy_globalfund2023-2028_executivesummary_it.pdf" TargetMode="External"/><Relationship Id="rId31" Type="http://schemas.openxmlformats.org/officeDocument/2006/relationships/hyperlink" Target="https://www.theglobalfund.org/media/11719/strategy_globalfund2023-2028_framework_ru.pdf" TargetMode="External"/><Relationship Id="rId4" Type="http://schemas.openxmlformats.org/officeDocument/2006/relationships/tags" Target="../tags/tag131.xml"/><Relationship Id="rId9" Type="http://schemas.openxmlformats.org/officeDocument/2006/relationships/notesSlide" Target="../notesSlides/notesSlide14.xml"/><Relationship Id="rId14" Type="http://schemas.openxmlformats.org/officeDocument/2006/relationships/hyperlink" Target="https://www.theglobalfund.org/media/11713/strategy_globalfund2023-2028_narrative_pt.pdf" TargetMode="External"/><Relationship Id="rId22" Type="http://schemas.openxmlformats.org/officeDocument/2006/relationships/hyperlink" Target="https://www.theglobalfund.org/media/11530/strategy_globalfund2023-2028_executivesummary_ru.pdf" TargetMode="External"/><Relationship Id="rId27" Type="http://schemas.openxmlformats.org/officeDocument/2006/relationships/hyperlink" Target="https://www.theglobalfund.org/media/11223/strategy_globalfund2023-2028_framework_en.pdf" TargetMode="External"/><Relationship Id="rId30" Type="http://schemas.openxmlformats.org/officeDocument/2006/relationships/hyperlink" Target="https://www.theglobalfund.org/media/11718/strategy_globalfund2023-2028_framework_pt.pdf" TargetMode="External"/><Relationship Id="rId35"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hyperlink" Target="https://www.theglobalfund.org/media/11613/strategy_globalfund2023-2028_narrative_fr.pdf" TargetMode="External"/><Relationship Id="rId18" Type="http://schemas.openxmlformats.org/officeDocument/2006/relationships/hyperlink" Target="https://www.theglobalfund.org/media/11498/strategy_globalfund2023-2028_executivesummary_fr.pdf" TargetMode="External"/><Relationship Id="rId26" Type="http://schemas.openxmlformats.org/officeDocument/2006/relationships/hyperlink" Target="https://www.theglobalfund.org/media/11876/strategy_globalfund2023-2028_framework_ar.pdf" TargetMode="External"/><Relationship Id="rId3" Type="http://schemas.openxmlformats.org/officeDocument/2006/relationships/tags" Target="../tags/tag137.xml"/><Relationship Id="rId21" Type="http://schemas.openxmlformats.org/officeDocument/2006/relationships/hyperlink" Target="https://www.theglobalfund.org/media/11531/strategy_globalfund2023-2028_executivesummary_pt.pdf" TargetMode="External"/><Relationship Id="rId34" Type="http://schemas.openxmlformats.org/officeDocument/2006/relationships/image" Target="../media/image43.svg"/><Relationship Id="rId7" Type="http://schemas.openxmlformats.org/officeDocument/2006/relationships/tags" Target="../tags/tag141.xml"/><Relationship Id="rId12" Type="http://schemas.openxmlformats.org/officeDocument/2006/relationships/hyperlink" Target="https://www.theglobalfund.org/media/11692/strategy_globalfund2023-2028_narrative_es.pdf" TargetMode="External"/><Relationship Id="rId17" Type="http://schemas.openxmlformats.org/officeDocument/2006/relationships/hyperlink" Target="https://www.theglobalfund.org/media/11502/strategy_globalfund2023-2028_executivesummary_es.pdf" TargetMode="External"/><Relationship Id="rId25" Type="http://schemas.openxmlformats.org/officeDocument/2006/relationships/hyperlink" Target="https://www.theglobalfund.org/media/11587/strategy_globalfund2023-2028_executivesummary_cn.pdf" TargetMode="External"/><Relationship Id="rId33" Type="http://schemas.openxmlformats.org/officeDocument/2006/relationships/image" Target="../media/image42.png"/><Relationship Id="rId2" Type="http://schemas.openxmlformats.org/officeDocument/2006/relationships/tags" Target="../tags/tag136.xml"/><Relationship Id="rId16" Type="http://schemas.openxmlformats.org/officeDocument/2006/relationships/hyperlink" Target="https://www.theglobalfund.org/media/11497/strategy_globalfund2023-2028_executivesummary_en.pdf" TargetMode="External"/><Relationship Id="rId20" Type="http://schemas.openxmlformats.org/officeDocument/2006/relationships/hyperlink" Target="https://www.theglobalfund.org/media/11532/strategy_globalfund2023-2028_executivesummary_jp.pdf" TargetMode="External"/><Relationship Id="rId29" Type="http://schemas.openxmlformats.org/officeDocument/2006/relationships/hyperlink" Target="https://www.theglobalfund.org/media/11255/strategy_globalfund2023-2028_framework_fr.pdf" TargetMode="Externa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hyperlink" Target="https://www.theglobalfund.org/media/11612/strategy_globalfund2023-2028_narrative_en.pdf" TargetMode="External"/><Relationship Id="rId24" Type="http://schemas.openxmlformats.org/officeDocument/2006/relationships/hyperlink" Target="https://www.theglobalfund.org/media/11573/strategy_globalfund2023-2028_executivesummary_ar.pdf" TargetMode="External"/><Relationship Id="rId32" Type="http://schemas.openxmlformats.org/officeDocument/2006/relationships/hyperlink" Target="https://www.theglobalfund.org/en/strategy/" TargetMode="External"/><Relationship Id="rId5" Type="http://schemas.openxmlformats.org/officeDocument/2006/relationships/tags" Target="../tags/tag139.xml"/><Relationship Id="rId15" Type="http://schemas.openxmlformats.org/officeDocument/2006/relationships/hyperlink" Target="https://www.theglobalfund.org/media/11693/strategy_globalfund2023-2028_narrative_ru.pdf" TargetMode="External"/><Relationship Id="rId23" Type="http://schemas.openxmlformats.org/officeDocument/2006/relationships/hyperlink" Target="https://www.theglobalfund.org/media/11617/strategy_globalfund2023-2028_executivesummary_de.pdf" TargetMode="External"/><Relationship Id="rId28" Type="http://schemas.openxmlformats.org/officeDocument/2006/relationships/hyperlink" Target="https://www.theglobalfund.org/media/11720/strategy_globalfund2023-2028_framework_es.pdf" TargetMode="External"/><Relationship Id="rId10" Type="http://schemas.openxmlformats.org/officeDocument/2006/relationships/hyperlink" Target="https://www.theglobalfund.org/media/11877/strategy_globalfund2023-2028_narrative_ar.pdf" TargetMode="External"/><Relationship Id="rId19" Type="http://schemas.openxmlformats.org/officeDocument/2006/relationships/hyperlink" Target="https://www.theglobalfund.org/media/11572/strategy_globalfund2023-2028_executivesummary_it.pdf" TargetMode="External"/><Relationship Id="rId31" Type="http://schemas.openxmlformats.org/officeDocument/2006/relationships/hyperlink" Target="https://www.theglobalfund.org/media/11719/strategy_globalfund2023-2028_framework_ru.pdf" TargetMode="External"/><Relationship Id="rId4" Type="http://schemas.openxmlformats.org/officeDocument/2006/relationships/tags" Target="../tags/tag138.xml"/><Relationship Id="rId9" Type="http://schemas.openxmlformats.org/officeDocument/2006/relationships/notesSlide" Target="../notesSlides/notesSlide15.xml"/><Relationship Id="rId14" Type="http://schemas.openxmlformats.org/officeDocument/2006/relationships/hyperlink" Target="https://www.theglobalfund.org/media/11713/strategy_globalfund2023-2028_narrative_pt.pdf" TargetMode="External"/><Relationship Id="rId22" Type="http://schemas.openxmlformats.org/officeDocument/2006/relationships/hyperlink" Target="https://www.theglobalfund.org/media/11530/strategy_globalfund2023-2028_executivesummary_ru.pdf" TargetMode="External"/><Relationship Id="rId27" Type="http://schemas.openxmlformats.org/officeDocument/2006/relationships/hyperlink" Target="https://www.theglobalfund.org/media/11223/strategy_globalfund2023-2028_framework_en.pdf" TargetMode="External"/><Relationship Id="rId30" Type="http://schemas.openxmlformats.org/officeDocument/2006/relationships/hyperlink" Target="https://www.theglobalfund.org/media/11718/strategy_globalfund2023-2028_framework_pt.pdf" TargetMode="External"/><Relationship Id="rId35"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hyperlink" Target="https://www.theglobalfund.org/media/11613/strategy_globalfund2023-2028_narrative_fr.pdf" TargetMode="External"/><Relationship Id="rId18" Type="http://schemas.openxmlformats.org/officeDocument/2006/relationships/hyperlink" Target="https://www.theglobalfund.org/media/11498/strategy_globalfund2023-2028_executivesummary_fr.pdf" TargetMode="External"/><Relationship Id="rId26" Type="http://schemas.openxmlformats.org/officeDocument/2006/relationships/hyperlink" Target="https://www.theglobalfund.org/media/11876/strategy_globalfund2023-2028_framework_ar.pdf" TargetMode="External"/><Relationship Id="rId3" Type="http://schemas.openxmlformats.org/officeDocument/2006/relationships/tags" Target="../tags/tag144.xml"/><Relationship Id="rId21" Type="http://schemas.openxmlformats.org/officeDocument/2006/relationships/hyperlink" Target="https://www.theglobalfund.org/media/11531/strategy_globalfund2023-2028_executivesummary_pt.pdf" TargetMode="External"/><Relationship Id="rId34" Type="http://schemas.openxmlformats.org/officeDocument/2006/relationships/image" Target="../media/image42.png"/><Relationship Id="rId7" Type="http://schemas.openxmlformats.org/officeDocument/2006/relationships/tags" Target="../tags/tag148.xml"/><Relationship Id="rId12" Type="http://schemas.openxmlformats.org/officeDocument/2006/relationships/hyperlink" Target="https://www.theglobalfund.org/media/11692/strategy_globalfund2023-2028_narrative_es.pdf" TargetMode="External"/><Relationship Id="rId17" Type="http://schemas.openxmlformats.org/officeDocument/2006/relationships/hyperlink" Target="https://www.theglobalfund.org/media/11502/strategy_globalfund2023-2028_executivesummary_es.pdf" TargetMode="External"/><Relationship Id="rId25" Type="http://schemas.openxmlformats.org/officeDocument/2006/relationships/hyperlink" Target="https://www.theglobalfund.org/media/11587/strategy_globalfund2023-2028_executivesummary_cn.pdf" TargetMode="External"/><Relationship Id="rId33" Type="http://schemas.openxmlformats.org/officeDocument/2006/relationships/hyperlink" Target="https://www.theglobalfund.org/en/strategy/" TargetMode="External"/><Relationship Id="rId2" Type="http://schemas.openxmlformats.org/officeDocument/2006/relationships/tags" Target="../tags/tag143.xml"/><Relationship Id="rId16" Type="http://schemas.openxmlformats.org/officeDocument/2006/relationships/hyperlink" Target="https://www.theglobalfund.org/media/11497/strategy_globalfund2023-2028_executivesummary_en.pdf" TargetMode="External"/><Relationship Id="rId20" Type="http://schemas.openxmlformats.org/officeDocument/2006/relationships/hyperlink" Target="https://www.theglobalfund.org/media/11532/strategy_globalfund2023-2028_executivesummary_jp.pdf" TargetMode="External"/><Relationship Id="rId29" Type="http://schemas.openxmlformats.org/officeDocument/2006/relationships/hyperlink" Target="https://www.theglobalfund.org/media/11255/strategy_globalfund2023-2028_framework_fr.pdf" TargetMode="Externa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hyperlink" Target="https://www.theglobalfund.org/media/11612/strategy_globalfund2023-2028_narrative_en.pdf" TargetMode="External"/><Relationship Id="rId24" Type="http://schemas.openxmlformats.org/officeDocument/2006/relationships/hyperlink" Target="https://www.theglobalfund.org/media/11573/strategy_globalfund2023-2028_executivesummary_ar.pdf" TargetMode="External"/><Relationship Id="rId32" Type="http://schemas.openxmlformats.org/officeDocument/2006/relationships/hyperlink" Target="https://data.theglobalfund.org/" TargetMode="External"/><Relationship Id="rId5" Type="http://schemas.openxmlformats.org/officeDocument/2006/relationships/tags" Target="../tags/tag146.xml"/><Relationship Id="rId15" Type="http://schemas.openxmlformats.org/officeDocument/2006/relationships/hyperlink" Target="https://www.theglobalfund.org/media/11693/strategy_globalfund2023-2028_narrative_ru.pdf" TargetMode="External"/><Relationship Id="rId23" Type="http://schemas.openxmlformats.org/officeDocument/2006/relationships/hyperlink" Target="https://www.theglobalfund.org/media/11617/strategy_globalfund2023-2028_executivesummary_de.pdf" TargetMode="External"/><Relationship Id="rId28" Type="http://schemas.openxmlformats.org/officeDocument/2006/relationships/hyperlink" Target="https://www.theglobalfund.org/media/11720/strategy_globalfund2023-2028_framework_es.pdf" TargetMode="External"/><Relationship Id="rId36" Type="http://schemas.openxmlformats.org/officeDocument/2006/relationships/image" Target="../media/image44.png"/><Relationship Id="rId10" Type="http://schemas.openxmlformats.org/officeDocument/2006/relationships/hyperlink" Target="https://www.theglobalfund.org/media/11877/strategy_globalfund2023-2028_narrative_ar.pdf" TargetMode="External"/><Relationship Id="rId19" Type="http://schemas.openxmlformats.org/officeDocument/2006/relationships/hyperlink" Target="https://www.theglobalfund.org/media/11572/strategy_globalfund2023-2028_executivesummary_it.pdf" TargetMode="External"/><Relationship Id="rId31" Type="http://schemas.openxmlformats.org/officeDocument/2006/relationships/hyperlink" Target="https://www.theglobalfund.org/media/11719/strategy_globalfund2023-2028_framework_ru.pdf" TargetMode="External"/><Relationship Id="rId4" Type="http://schemas.openxmlformats.org/officeDocument/2006/relationships/tags" Target="../tags/tag145.xml"/><Relationship Id="rId9" Type="http://schemas.openxmlformats.org/officeDocument/2006/relationships/notesSlide" Target="../notesSlides/notesSlide16.xml"/><Relationship Id="rId14" Type="http://schemas.openxmlformats.org/officeDocument/2006/relationships/hyperlink" Target="https://www.theglobalfund.org/media/11713/strategy_globalfund2023-2028_narrative_pt.pdf" TargetMode="External"/><Relationship Id="rId22" Type="http://schemas.openxmlformats.org/officeDocument/2006/relationships/hyperlink" Target="https://www.theglobalfund.org/media/11530/strategy_globalfund2023-2028_executivesummary_ru.pdf" TargetMode="External"/><Relationship Id="rId27" Type="http://schemas.openxmlformats.org/officeDocument/2006/relationships/hyperlink" Target="https://www.theglobalfund.org/media/11223/strategy_globalfund2023-2028_framework_en.pdf" TargetMode="External"/><Relationship Id="rId30" Type="http://schemas.openxmlformats.org/officeDocument/2006/relationships/hyperlink" Target="https://www.theglobalfund.org/media/11718/strategy_globalfund2023-2028_framework_pt.pdf" TargetMode="External"/><Relationship Id="rId35" Type="http://schemas.openxmlformats.org/officeDocument/2006/relationships/image" Target="../media/image43.sv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13" Type="http://schemas.openxmlformats.org/officeDocument/2006/relationships/hyperlink" Target="https://www.theglobalfund.org/media/11713/strategy_globalfund2023-2028_narrative_pt.pdf" TargetMode="External"/><Relationship Id="rId18" Type="http://schemas.openxmlformats.org/officeDocument/2006/relationships/hyperlink" Target="https://www.theglobalfund.org/media/11572/strategy_globalfund2023-2028_executivesummary_it.pdf" TargetMode="External"/><Relationship Id="rId26" Type="http://schemas.openxmlformats.org/officeDocument/2006/relationships/hyperlink" Target="https://www.theglobalfund.org/media/11223/strategy_globalfund2023-2028_framework_en.pdf" TargetMode="External"/><Relationship Id="rId3" Type="http://schemas.openxmlformats.org/officeDocument/2006/relationships/tags" Target="../tags/tag151.xml"/><Relationship Id="rId21" Type="http://schemas.openxmlformats.org/officeDocument/2006/relationships/hyperlink" Target="https://www.theglobalfund.org/media/11530/strategy_globalfund2023-2028_executivesummary_ru.pdf" TargetMode="External"/><Relationship Id="rId34" Type="http://schemas.openxmlformats.org/officeDocument/2006/relationships/image" Target="../media/image43.svg"/><Relationship Id="rId7" Type="http://schemas.openxmlformats.org/officeDocument/2006/relationships/slideLayout" Target="../slideLayouts/slideLayout33.xml"/><Relationship Id="rId12" Type="http://schemas.openxmlformats.org/officeDocument/2006/relationships/hyperlink" Target="https://www.theglobalfund.org/media/11613/strategy_globalfund2023-2028_narrative_fr.pdf" TargetMode="External"/><Relationship Id="rId17" Type="http://schemas.openxmlformats.org/officeDocument/2006/relationships/hyperlink" Target="https://www.theglobalfund.org/media/11498/strategy_globalfund2023-2028_executivesummary_fr.pdf" TargetMode="External"/><Relationship Id="rId25" Type="http://schemas.openxmlformats.org/officeDocument/2006/relationships/hyperlink" Target="https://www.theglobalfund.org/media/11876/strategy_globalfund2023-2028_framework_ar.pdf" TargetMode="External"/><Relationship Id="rId33" Type="http://schemas.openxmlformats.org/officeDocument/2006/relationships/image" Target="../media/image42.png"/><Relationship Id="rId2" Type="http://schemas.openxmlformats.org/officeDocument/2006/relationships/tags" Target="../tags/tag150.xml"/><Relationship Id="rId16" Type="http://schemas.openxmlformats.org/officeDocument/2006/relationships/hyperlink" Target="https://www.theglobalfund.org/media/11502/strategy_globalfund2023-2028_executivesummary_es.pdf" TargetMode="External"/><Relationship Id="rId20" Type="http://schemas.openxmlformats.org/officeDocument/2006/relationships/hyperlink" Target="https://www.theglobalfund.org/media/11531/strategy_globalfund2023-2028_executivesummary_pt.pdf" TargetMode="External"/><Relationship Id="rId29" Type="http://schemas.openxmlformats.org/officeDocument/2006/relationships/hyperlink" Target="https://www.theglobalfund.org/media/11718/strategy_globalfund2023-2028_framework_pt.pdf" TargetMode="Externa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hyperlink" Target="https://www.theglobalfund.org/media/11692/strategy_globalfund2023-2028_narrative_es.pdf" TargetMode="External"/><Relationship Id="rId24" Type="http://schemas.openxmlformats.org/officeDocument/2006/relationships/hyperlink" Target="https://www.theglobalfund.org/media/11587/strategy_globalfund2023-2028_executivesummary_cn.pdf" TargetMode="External"/><Relationship Id="rId32" Type="http://schemas.openxmlformats.org/officeDocument/2006/relationships/hyperlink" Target="https://www.theglobalfund.org/en/strategy/" TargetMode="External"/><Relationship Id="rId5" Type="http://schemas.openxmlformats.org/officeDocument/2006/relationships/tags" Target="../tags/tag153.xml"/><Relationship Id="rId15" Type="http://schemas.openxmlformats.org/officeDocument/2006/relationships/hyperlink" Target="https://www.theglobalfund.org/media/11497/strategy_globalfund2023-2028_executivesummary_en.pdf" TargetMode="External"/><Relationship Id="rId23" Type="http://schemas.openxmlformats.org/officeDocument/2006/relationships/hyperlink" Target="https://www.theglobalfund.org/media/11573/strategy_globalfund2023-2028_executivesummary_ar.pdf" TargetMode="External"/><Relationship Id="rId28" Type="http://schemas.openxmlformats.org/officeDocument/2006/relationships/hyperlink" Target="https://www.theglobalfund.org/media/11255/strategy_globalfund2023-2028_framework_fr.pdf" TargetMode="External"/><Relationship Id="rId10" Type="http://schemas.openxmlformats.org/officeDocument/2006/relationships/hyperlink" Target="https://www.theglobalfund.org/media/11612/strategy_globalfund2023-2028_narrative_en.pdf" TargetMode="External"/><Relationship Id="rId19" Type="http://schemas.openxmlformats.org/officeDocument/2006/relationships/hyperlink" Target="https://www.theglobalfund.org/media/11532/strategy_globalfund2023-2028_executivesummary_jp.pdf" TargetMode="External"/><Relationship Id="rId31" Type="http://schemas.openxmlformats.org/officeDocument/2006/relationships/hyperlink" Target="mailto:lfacoordinationteam@theglobalfund.org" TargetMode="External"/><Relationship Id="rId4" Type="http://schemas.openxmlformats.org/officeDocument/2006/relationships/tags" Target="../tags/tag152.xml"/><Relationship Id="rId9" Type="http://schemas.openxmlformats.org/officeDocument/2006/relationships/hyperlink" Target="https://www.theglobalfund.org/media/11877/strategy_globalfund2023-2028_narrative_ar.pdf" TargetMode="External"/><Relationship Id="rId14" Type="http://schemas.openxmlformats.org/officeDocument/2006/relationships/hyperlink" Target="https://www.theglobalfund.org/media/11693/strategy_globalfund2023-2028_narrative_ru.pdf" TargetMode="External"/><Relationship Id="rId22" Type="http://schemas.openxmlformats.org/officeDocument/2006/relationships/hyperlink" Target="https://www.theglobalfund.org/media/11617/strategy_globalfund2023-2028_executivesummary_de.pdf" TargetMode="External"/><Relationship Id="rId27" Type="http://schemas.openxmlformats.org/officeDocument/2006/relationships/hyperlink" Target="https://www.theglobalfund.org/media/11720/strategy_globalfund2023-2028_framework_es.pdf" TargetMode="External"/><Relationship Id="rId30" Type="http://schemas.openxmlformats.org/officeDocument/2006/relationships/hyperlink" Target="https://www.theglobalfund.org/media/11719/strategy_globalfund2023-2028_framework_ru.pdf" TargetMode="External"/><Relationship Id="rId35"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13" Type="http://schemas.openxmlformats.org/officeDocument/2006/relationships/hyperlink" Target="https://www.theglobalfund.org/media/11713/strategy_globalfund2023-2028_narrative_pt.pdf" TargetMode="External"/><Relationship Id="rId18" Type="http://schemas.openxmlformats.org/officeDocument/2006/relationships/hyperlink" Target="https://www.theglobalfund.org/media/11572/strategy_globalfund2023-2028_executivesummary_it.pdf" TargetMode="External"/><Relationship Id="rId26" Type="http://schemas.openxmlformats.org/officeDocument/2006/relationships/hyperlink" Target="https://www.theglobalfund.org/media/11223/strategy_globalfund2023-2028_framework_en.pdf" TargetMode="External"/><Relationship Id="rId3" Type="http://schemas.openxmlformats.org/officeDocument/2006/relationships/tags" Target="../tags/tag157.xml"/><Relationship Id="rId21" Type="http://schemas.openxmlformats.org/officeDocument/2006/relationships/hyperlink" Target="https://www.theglobalfund.org/media/11530/strategy_globalfund2023-2028_executivesummary_ru.pdf" TargetMode="External"/><Relationship Id="rId34" Type="http://schemas.openxmlformats.org/officeDocument/2006/relationships/image" Target="../media/image43.svg"/><Relationship Id="rId7" Type="http://schemas.openxmlformats.org/officeDocument/2006/relationships/slideLayout" Target="../slideLayouts/slideLayout33.xml"/><Relationship Id="rId12" Type="http://schemas.openxmlformats.org/officeDocument/2006/relationships/hyperlink" Target="https://www.theglobalfund.org/media/11613/strategy_globalfund2023-2028_narrative_fr.pdf" TargetMode="External"/><Relationship Id="rId17" Type="http://schemas.openxmlformats.org/officeDocument/2006/relationships/hyperlink" Target="https://www.theglobalfund.org/media/11498/strategy_globalfund2023-2028_executivesummary_fr.pdf" TargetMode="External"/><Relationship Id="rId25" Type="http://schemas.openxmlformats.org/officeDocument/2006/relationships/hyperlink" Target="https://www.theglobalfund.org/media/11876/strategy_globalfund2023-2028_framework_ar.pdf" TargetMode="External"/><Relationship Id="rId33" Type="http://schemas.openxmlformats.org/officeDocument/2006/relationships/image" Target="../media/image42.png"/><Relationship Id="rId2" Type="http://schemas.openxmlformats.org/officeDocument/2006/relationships/tags" Target="../tags/tag156.xml"/><Relationship Id="rId16" Type="http://schemas.openxmlformats.org/officeDocument/2006/relationships/hyperlink" Target="https://www.theglobalfund.org/media/11502/strategy_globalfund2023-2028_executivesummary_es.pdf" TargetMode="External"/><Relationship Id="rId20" Type="http://schemas.openxmlformats.org/officeDocument/2006/relationships/hyperlink" Target="https://www.theglobalfund.org/media/11531/strategy_globalfund2023-2028_executivesummary_pt.pdf" TargetMode="External"/><Relationship Id="rId29" Type="http://schemas.openxmlformats.org/officeDocument/2006/relationships/hyperlink" Target="https://www.theglobalfund.org/media/11718/strategy_globalfund2023-2028_framework_pt.pdf" TargetMode="Externa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hyperlink" Target="https://www.theglobalfund.org/media/11692/strategy_globalfund2023-2028_narrative_es.pdf" TargetMode="External"/><Relationship Id="rId24" Type="http://schemas.openxmlformats.org/officeDocument/2006/relationships/hyperlink" Target="https://www.theglobalfund.org/media/11587/strategy_globalfund2023-2028_executivesummary_cn.pdf" TargetMode="External"/><Relationship Id="rId32" Type="http://schemas.openxmlformats.org/officeDocument/2006/relationships/hyperlink" Target="https://www.theglobalfund.org/en/strategy/" TargetMode="External"/><Relationship Id="rId5" Type="http://schemas.openxmlformats.org/officeDocument/2006/relationships/tags" Target="../tags/tag159.xml"/><Relationship Id="rId15" Type="http://schemas.openxmlformats.org/officeDocument/2006/relationships/hyperlink" Target="https://www.theglobalfund.org/media/11497/strategy_globalfund2023-2028_executivesummary_en.pdf" TargetMode="External"/><Relationship Id="rId23" Type="http://schemas.openxmlformats.org/officeDocument/2006/relationships/hyperlink" Target="https://www.theglobalfund.org/media/11573/strategy_globalfund2023-2028_executivesummary_ar.pdf" TargetMode="External"/><Relationship Id="rId28" Type="http://schemas.openxmlformats.org/officeDocument/2006/relationships/hyperlink" Target="https://www.theglobalfund.org/media/11255/strategy_globalfund2023-2028_framework_fr.pdf" TargetMode="External"/><Relationship Id="rId10" Type="http://schemas.openxmlformats.org/officeDocument/2006/relationships/hyperlink" Target="https://www.theglobalfund.org/media/11612/strategy_globalfund2023-2028_narrative_en.pdf" TargetMode="External"/><Relationship Id="rId19" Type="http://schemas.openxmlformats.org/officeDocument/2006/relationships/hyperlink" Target="https://www.theglobalfund.org/media/11532/strategy_globalfund2023-2028_executivesummary_jp.pdf" TargetMode="External"/><Relationship Id="rId31" Type="http://schemas.openxmlformats.org/officeDocument/2006/relationships/hyperlink" Target="mailto:privatesector@theglobalfund.org" TargetMode="External"/><Relationship Id="rId4" Type="http://schemas.openxmlformats.org/officeDocument/2006/relationships/tags" Target="../tags/tag158.xml"/><Relationship Id="rId9" Type="http://schemas.openxmlformats.org/officeDocument/2006/relationships/hyperlink" Target="https://www.theglobalfund.org/media/11877/strategy_globalfund2023-2028_narrative_ar.pdf" TargetMode="External"/><Relationship Id="rId14" Type="http://schemas.openxmlformats.org/officeDocument/2006/relationships/hyperlink" Target="https://www.theglobalfund.org/media/11693/strategy_globalfund2023-2028_narrative_ru.pdf" TargetMode="External"/><Relationship Id="rId22" Type="http://schemas.openxmlformats.org/officeDocument/2006/relationships/hyperlink" Target="https://www.theglobalfund.org/media/11617/strategy_globalfund2023-2028_executivesummary_de.pdf" TargetMode="External"/><Relationship Id="rId27" Type="http://schemas.openxmlformats.org/officeDocument/2006/relationships/hyperlink" Target="https://www.theglobalfund.org/media/11720/strategy_globalfund2023-2028_framework_es.pdf" TargetMode="External"/><Relationship Id="rId30" Type="http://schemas.openxmlformats.org/officeDocument/2006/relationships/hyperlink" Target="https://www.theglobalfund.org/media/11719/strategy_globalfund2023-2028_framework_ru.pdf" TargetMode="External"/><Relationship Id="rId35"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13" Type="http://schemas.openxmlformats.org/officeDocument/2006/relationships/hyperlink" Target="https://www.theglobalfund.org/media/11713/strategy_globalfund2023-2028_narrative_pt.pdf" TargetMode="External"/><Relationship Id="rId18" Type="http://schemas.openxmlformats.org/officeDocument/2006/relationships/hyperlink" Target="https://www.theglobalfund.org/media/11572/strategy_globalfund2023-2028_executivesummary_it.pdf" TargetMode="External"/><Relationship Id="rId26" Type="http://schemas.openxmlformats.org/officeDocument/2006/relationships/hyperlink" Target="https://www.theglobalfund.org/media/11223/strategy_globalfund2023-2028_framework_en.pdf" TargetMode="External"/><Relationship Id="rId3" Type="http://schemas.openxmlformats.org/officeDocument/2006/relationships/tags" Target="../tags/tag163.xml"/><Relationship Id="rId21" Type="http://schemas.openxmlformats.org/officeDocument/2006/relationships/hyperlink" Target="https://www.theglobalfund.org/media/11530/strategy_globalfund2023-2028_executivesummary_ru.pdf" TargetMode="External"/><Relationship Id="rId34" Type="http://schemas.openxmlformats.org/officeDocument/2006/relationships/image" Target="../media/image44.png"/><Relationship Id="rId7" Type="http://schemas.openxmlformats.org/officeDocument/2006/relationships/slideLayout" Target="../slideLayouts/slideLayout33.xml"/><Relationship Id="rId12" Type="http://schemas.openxmlformats.org/officeDocument/2006/relationships/hyperlink" Target="https://www.theglobalfund.org/media/11613/strategy_globalfund2023-2028_narrative_fr.pdf" TargetMode="External"/><Relationship Id="rId17" Type="http://schemas.openxmlformats.org/officeDocument/2006/relationships/hyperlink" Target="https://www.theglobalfund.org/media/11498/strategy_globalfund2023-2028_executivesummary_fr.pdf" TargetMode="External"/><Relationship Id="rId25" Type="http://schemas.openxmlformats.org/officeDocument/2006/relationships/hyperlink" Target="https://www.theglobalfund.org/media/11876/strategy_globalfund2023-2028_framework_ar.pdf" TargetMode="External"/><Relationship Id="rId33" Type="http://schemas.openxmlformats.org/officeDocument/2006/relationships/image" Target="../media/image43.svg"/><Relationship Id="rId2" Type="http://schemas.openxmlformats.org/officeDocument/2006/relationships/tags" Target="../tags/tag162.xml"/><Relationship Id="rId16" Type="http://schemas.openxmlformats.org/officeDocument/2006/relationships/hyperlink" Target="https://www.theglobalfund.org/media/11502/strategy_globalfund2023-2028_executivesummary_es.pdf" TargetMode="External"/><Relationship Id="rId20" Type="http://schemas.openxmlformats.org/officeDocument/2006/relationships/hyperlink" Target="https://www.theglobalfund.org/media/11531/strategy_globalfund2023-2028_executivesummary_pt.pdf" TargetMode="External"/><Relationship Id="rId29" Type="http://schemas.openxmlformats.org/officeDocument/2006/relationships/hyperlink" Target="https://www.theglobalfund.org/media/11718/strategy_globalfund2023-2028_framework_pt.pdf" TargetMode="Externa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hyperlink" Target="https://www.theglobalfund.org/media/11692/strategy_globalfund2023-2028_narrative_es.pdf" TargetMode="External"/><Relationship Id="rId24" Type="http://schemas.openxmlformats.org/officeDocument/2006/relationships/hyperlink" Target="https://www.theglobalfund.org/media/11587/strategy_globalfund2023-2028_executivesummary_cn.pdf" TargetMode="External"/><Relationship Id="rId32" Type="http://schemas.openxmlformats.org/officeDocument/2006/relationships/image" Target="../media/image42.png"/><Relationship Id="rId5" Type="http://schemas.openxmlformats.org/officeDocument/2006/relationships/tags" Target="../tags/tag165.xml"/><Relationship Id="rId15" Type="http://schemas.openxmlformats.org/officeDocument/2006/relationships/hyperlink" Target="https://www.theglobalfund.org/media/11497/strategy_globalfund2023-2028_executivesummary_en.pdf" TargetMode="External"/><Relationship Id="rId23" Type="http://schemas.openxmlformats.org/officeDocument/2006/relationships/hyperlink" Target="https://www.theglobalfund.org/media/11573/strategy_globalfund2023-2028_executivesummary_ar.pdf" TargetMode="External"/><Relationship Id="rId28" Type="http://schemas.openxmlformats.org/officeDocument/2006/relationships/hyperlink" Target="https://www.theglobalfund.org/media/11255/strategy_globalfund2023-2028_framework_fr.pdf" TargetMode="External"/><Relationship Id="rId10" Type="http://schemas.openxmlformats.org/officeDocument/2006/relationships/hyperlink" Target="https://www.theglobalfund.org/media/11612/strategy_globalfund2023-2028_narrative_en.pdf" TargetMode="External"/><Relationship Id="rId19" Type="http://schemas.openxmlformats.org/officeDocument/2006/relationships/hyperlink" Target="https://www.theglobalfund.org/media/11532/strategy_globalfund2023-2028_executivesummary_jp.pdf" TargetMode="External"/><Relationship Id="rId31" Type="http://schemas.openxmlformats.org/officeDocument/2006/relationships/hyperlink" Target="https://www.theglobalfund.org/en/strategy/" TargetMode="External"/><Relationship Id="rId4" Type="http://schemas.openxmlformats.org/officeDocument/2006/relationships/tags" Target="../tags/tag164.xml"/><Relationship Id="rId9" Type="http://schemas.openxmlformats.org/officeDocument/2006/relationships/hyperlink" Target="https://www.theglobalfund.org/media/11877/strategy_globalfund2023-2028_narrative_ar.pdf" TargetMode="External"/><Relationship Id="rId14" Type="http://schemas.openxmlformats.org/officeDocument/2006/relationships/hyperlink" Target="https://www.theglobalfund.org/media/11693/strategy_globalfund2023-2028_narrative_ru.pdf" TargetMode="External"/><Relationship Id="rId22" Type="http://schemas.openxmlformats.org/officeDocument/2006/relationships/hyperlink" Target="https://www.theglobalfund.org/media/11617/strategy_globalfund2023-2028_executivesummary_de.pdf" TargetMode="External"/><Relationship Id="rId27" Type="http://schemas.openxmlformats.org/officeDocument/2006/relationships/hyperlink" Target="https://www.theglobalfund.org/media/11720/strategy_globalfund2023-2028_framework_es.pdf" TargetMode="External"/><Relationship Id="rId30" Type="http://schemas.openxmlformats.org/officeDocument/2006/relationships/hyperlink" Target="https://www.theglobalfund.org/media/11719/strategy_globalfund2023-2028_framework_ru.pdf"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image" Target="../media/image26.png"/><Relationship Id="rId26" Type="http://schemas.openxmlformats.org/officeDocument/2006/relationships/image" Target="../media/image34.svg"/><Relationship Id="rId3" Type="http://schemas.openxmlformats.org/officeDocument/2006/relationships/tags" Target="../tags/tag50.xml"/><Relationship Id="rId21" Type="http://schemas.openxmlformats.org/officeDocument/2006/relationships/image" Target="../media/image29.png"/><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notesSlide" Target="../notesSlides/notesSlide2.xml"/><Relationship Id="rId25" Type="http://schemas.openxmlformats.org/officeDocument/2006/relationships/image" Target="../media/image33.png"/><Relationship Id="rId2" Type="http://schemas.openxmlformats.org/officeDocument/2006/relationships/tags" Target="../tags/tag49.xml"/><Relationship Id="rId16" Type="http://schemas.openxmlformats.org/officeDocument/2006/relationships/slideLayout" Target="../slideLayouts/slideLayout33.xml"/><Relationship Id="rId20" Type="http://schemas.openxmlformats.org/officeDocument/2006/relationships/image" Target="../media/image28.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image" Target="../media/image32.svg"/><Relationship Id="rId5" Type="http://schemas.openxmlformats.org/officeDocument/2006/relationships/tags" Target="../tags/tag52.xml"/><Relationship Id="rId15" Type="http://schemas.openxmlformats.org/officeDocument/2006/relationships/tags" Target="../tags/tag62.xml"/><Relationship Id="rId23" Type="http://schemas.openxmlformats.org/officeDocument/2006/relationships/image" Target="../media/image31.png"/><Relationship Id="rId10" Type="http://schemas.openxmlformats.org/officeDocument/2006/relationships/tags" Target="../tags/tag57.xml"/><Relationship Id="rId19" Type="http://schemas.openxmlformats.org/officeDocument/2006/relationships/image" Target="../media/image27.png"/><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slideLayout" Target="../slideLayouts/slideLayout33.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tags" Target="../tags/tag7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image" Target="../media/image35.png"/><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36.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notesSlide" Target="../notesSlides/notesSlide4.xml"/><Relationship Id="rId5" Type="http://schemas.openxmlformats.org/officeDocument/2006/relationships/slideLayout" Target="../slideLayouts/slideLayout33.xml"/><Relationship Id="rId4" Type="http://schemas.openxmlformats.org/officeDocument/2006/relationships/tags" Target="../tags/tag78.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81.xml"/><Relationship Id="rId7" Type="http://schemas.openxmlformats.org/officeDocument/2006/relationships/notesSlide" Target="../notesSlides/notesSlide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Layout" Target="../slideLayouts/slideLayout33.xml"/><Relationship Id="rId5" Type="http://schemas.openxmlformats.org/officeDocument/2006/relationships/tags" Target="../tags/tag83.xml"/><Relationship Id="rId4" Type="http://schemas.openxmlformats.org/officeDocument/2006/relationships/tags" Target="../tags/tag82.xml"/><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39.png"/><Relationship Id="rId5" Type="http://schemas.openxmlformats.org/officeDocument/2006/relationships/tags" Target="../tags/tag88.xml"/><Relationship Id="rId10" Type="http://schemas.openxmlformats.org/officeDocument/2006/relationships/image" Target="../media/image38.png"/><Relationship Id="rId4" Type="http://schemas.openxmlformats.org/officeDocument/2006/relationships/tags" Target="../tags/tag87.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41.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40.png"/><Relationship Id="rId5" Type="http://schemas.openxmlformats.org/officeDocument/2006/relationships/tags" Target="../tags/tag95.xml"/><Relationship Id="rId10" Type="http://schemas.openxmlformats.org/officeDocument/2006/relationships/notesSlide" Target="../notesSlides/notesSlide7.xml"/><Relationship Id="rId4" Type="http://schemas.openxmlformats.org/officeDocument/2006/relationships/tags" Target="../tags/tag94.xml"/><Relationship Id="rId9"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image" Target="../media/image40.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notesSlide" Target="../notesSlides/notesSlide8.xml"/><Relationship Id="rId5" Type="http://schemas.openxmlformats.org/officeDocument/2006/relationships/tags" Target="../tags/tag103.xml"/><Relationship Id="rId10" Type="http://schemas.openxmlformats.org/officeDocument/2006/relationships/slideLayout" Target="../slideLayouts/slideLayout33.xml"/><Relationship Id="rId4" Type="http://schemas.openxmlformats.org/officeDocument/2006/relationships/tags" Target="../tags/tag102.xml"/><Relationship Id="rId9" Type="http://schemas.openxmlformats.org/officeDocument/2006/relationships/tags" Target="../tags/tag10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E622-B484-4C5E-9FA1-B84DACEEB997}"/>
              </a:ext>
            </a:extLst>
          </p:cNvPr>
          <p:cNvSpPr>
            <a:spLocks noGrp="1"/>
          </p:cNvSpPr>
          <p:nvPr>
            <p:ph type="ctrTitle"/>
            <p:custDataLst>
              <p:tags r:id="rId3"/>
            </p:custDataLst>
          </p:nvPr>
        </p:nvSpPr>
        <p:spPr>
          <a:xfrm>
            <a:off x="358773" y="1798637"/>
            <a:ext cx="9507121" cy="2173288"/>
          </a:xfrm>
        </p:spPr>
        <p:txBody>
          <a:bodyPr/>
          <a:lstStyle/>
          <a:p>
            <a:pPr algn="l" rtl="0">
              <a:lnSpc>
                <a:spcPct val="130000"/>
              </a:lnSpc>
              <a:spcAft>
                <a:spcPts val="600"/>
              </a:spcAft>
            </a:pPr>
            <a:r>
              <a:rPr lang="fr" sz="3200" b="0" i="0" u="none" baseline="0" dirty="0">
                <a:solidFill>
                  <a:srgbClr val="000000"/>
                </a:solidFill>
                <a:effectLst/>
                <a:latin typeface="Arial Black" panose="020B0A04020102020204" pitchFamily="34" charset="0"/>
                <a:ea typeface="Calibri" panose="020F0502020204030204" pitchFamily="34" charset="0"/>
              </a:rPr>
              <a:t>Combattre les pandémies et bâtir un monde plus sain et plus équitable</a:t>
            </a:r>
            <a:br>
              <a:rPr lang="fr" sz="1800" i="1" dirty="0">
                <a:solidFill>
                  <a:srgbClr val="000000"/>
                </a:solidFill>
                <a:effectLst/>
                <a:latin typeface="Arial" panose="020B0604020202020204" pitchFamily="34" charset="0"/>
                <a:ea typeface="Calibri" panose="020F0502020204030204" pitchFamily="34" charset="0"/>
              </a:rPr>
            </a:br>
            <a:br>
              <a:rPr lang="fr" sz="1800" i="1" dirty="0">
                <a:solidFill>
                  <a:srgbClr val="000000"/>
                </a:solidFill>
                <a:effectLst/>
                <a:latin typeface="Arial" panose="020B0604020202020204" pitchFamily="34" charset="0"/>
                <a:ea typeface="Calibri" panose="020F0502020204030204" pitchFamily="34" charset="0"/>
              </a:rPr>
            </a:br>
            <a:r>
              <a:rPr lang="fr" sz="28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Vue d’ensemble de la nouvelle stratégie du Fonds mondial</a:t>
            </a:r>
            <a:endParaRPr lang="fr" sz="1800" dirty="0">
              <a:solidFill>
                <a:srgbClr val="000000"/>
              </a:solidFill>
              <a:latin typeface="Arial" panose="020B0604020202020204" pitchFamily="34" charset="0"/>
            </a:endParaRPr>
          </a:p>
        </p:txBody>
      </p:sp>
      <p:sp>
        <p:nvSpPr>
          <p:cNvPr id="3" name="Text Placeholder 2">
            <a:extLst>
              <a:ext uri="{FF2B5EF4-FFF2-40B4-BE49-F238E27FC236}">
                <a16:creationId xmlns:a16="http://schemas.microsoft.com/office/drawing/2014/main" id="{F46AFC8C-067F-4462-89BD-CA42D043C081}"/>
              </a:ext>
            </a:extLst>
          </p:cNvPr>
          <p:cNvSpPr>
            <a:spLocks noGrp="1"/>
          </p:cNvSpPr>
          <p:nvPr>
            <p:ph type="body" sz="quarter" idx="11"/>
            <p:custDataLst>
              <p:tags r:id="rId4"/>
            </p:custDataLst>
          </p:nvPr>
        </p:nvSpPr>
        <p:spPr/>
        <p:txBody>
          <a:bodyPr>
            <a:normAutofit/>
          </a:bodyPr>
          <a:lstStyle/>
          <a:p>
            <a:pPr algn="l" rtl="0"/>
            <a:r>
              <a:rPr lang="fr" sz="2400" b="0" i="0" u="none" baseline="0" dirty="0">
                <a:latin typeface="Arial" panose="020B0604020202020204" pitchFamily="34" charset="0"/>
                <a:ea typeface="Arial" panose="020B0604020202020204" pitchFamily="34" charset="0"/>
                <a:cs typeface="Arial" panose="020B0604020202020204" pitchFamily="34" charset="0"/>
              </a:rPr>
              <a:t>[Insérer le nom de la réunion] </a:t>
            </a:r>
          </a:p>
          <a:p>
            <a:pPr algn="l" rtl="0"/>
            <a:r>
              <a:rPr lang="fr" sz="2400" b="0" i="0" u="none" baseline="0" dirty="0">
                <a:latin typeface="Arial" panose="020B0604020202020204" pitchFamily="34" charset="0"/>
                <a:ea typeface="Arial" panose="020B0604020202020204" pitchFamily="34" charset="0"/>
                <a:cs typeface="Arial" panose="020B0604020202020204" pitchFamily="34" charset="0"/>
              </a:rPr>
              <a:t>[Insérer la date]</a:t>
            </a:r>
          </a:p>
          <a:p>
            <a:endParaRPr lang="fr"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3B6B16B-D381-4958-9988-D518056A75AB}"/>
              </a:ext>
            </a:extLst>
          </p:cNvPr>
          <p:cNvSpPr txBox="1"/>
          <p:nvPr>
            <p:custDataLst>
              <p:tags r:id="rId5"/>
            </p:custDataLst>
          </p:nvPr>
        </p:nvSpPr>
        <p:spPr>
          <a:xfrm>
            <a:off x="10564236" y="6456172"/>
            <a:ext cx="1627764" cy="276999"/>
          </a:xfrm>
          <a:prstGeom prst="rect">
            <a:avLst/>
          </a:prstGeom>
          <a:noFill/>
        </p:spPr>
        <p:txBody>
          <a:bodyPr wrap="square" rtlCol="0">
            <a:spAutoFit/>
          </a:bodyPr>
          <a:lstStyle/>
          <a:p>
            <a:pPr algn="ctr" rtl="0"/>
            <a:r>
              <a:rPr lang="fr" sz="1200" b="0" i="0" u="none" baseline="0" dirty="0">
                <a:solidFill>
                  <a:schemeClr val="bg1">
                    <a:lumMod val="75000"/>
                  </a:schemeClr>
                </a:solidFill>
                <a:latin typeface="Arial" panose="020B0604020202020204" pitchFamily="34" charset="0"/>
                <a:ea typeface="Arial" panose="020B0604020202020204" pitchFamily="34" charset="0"/>
                <a:cs typeface="Arial" panose="020B0604020202020204" pitchFamily="34" charset="0"/>
              </a:rPr>
              <a:t>Mars 2022</a:t>
            </a:r>
          </a:p>
        </p:txBody>
      </p:sp>
    </p:spTree>
    <p:custDataLst>
      <p:custData r:id="rId1"/>
      <p:custData r:id="rId2"/>
    </p:custDataLst>
    <p:extLst>
      <p:ext uri="{BB962C8B-B14F-4D97-AF65-F5344CB8AC3E}">
        <p14:creationId xmlns:p14="http://schemas.microsoft.com/office/powerpoint/2010/main" val="258533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66FF0E-6EEB-4726-8259-4A09F3257D46}"/>
              </a:ext>
            </a:extLst>
          </p:cNvPr>
          <p:cNvSpPr>
            <a:spLocks noGrp="1"/>
          </p:cNvSpPr>
          <p:nvPr>
            <p:ph type="title"/>
            <p:custDataLst>
              <p:tags r:id="rId3"/>
            </p:custDataLst>
          </p:nvPr>
        </p:nvSpPr>
        <p:spPr>
          <a:xfrm>
            <a:off x="320609" y="193291"/>
            <a:ext cx="11832000" cy="646331"/>
          </a:xfrm>
        </p:spPr>
        <p:txBody>
          <a:bodyPr/>
          <a:lstStyle/>
          <a:p>
            <a:pPr algn="l" rtl="0"/>
            <a:r>
              <a:rPr lang="fr" b="0" i="0" u="none" baseline="0" dirty="0"/>
              <a:t>En quoi cette nouvelle stratégie est-elle différente ?</a:t>
            </a:r>
            <a:br>
              <a:rPr lang="fr" dirty="0"/>
            </a:br>
            <a:endParaRPr lang="fr" dirty="0"/>
          </a:p>
        </p:txBody>
      </p:sp>
      <p:sp>
        <p:nvSpPr>
          <p:cNvPr id="10" name="Slide Number Placeholder 2">
            <a:extLst>
              <a:ext uri="{FF2B5EF4-FFF2-40B4-BE49-F238E27FC236}">
                <a16:creationId xmlns:a16="http://schemas.microsoft.com/office/drawing/2014/main" id="{74DCC385-92B2-46D3-8B92-F7642F217DB7}"/>
              </a:ext>
            </a:extLst>
          </p:cNvPr>
          <p:cNvSpPr>
            <a:spLocks noGrp="1"/>
          </p:cNvSpPr>
          <p:nvPr>
            <p:ph type="sldNum" sz="quarter" idx="12"/>
            <p:custDataLst>
              <p:tags r:id="rId4"/>
            </p:custDataLst>
          </p:nvPr>
        </p:nvSpPr>
        <p:spPr>
          <a:xfrm>
            <a:off x="10934700" y="6203950"/>
            <a:ext cx="897300" cy="365125"/>
          </a:xfrm>
        </p:spPr>
        <p:txBody>
          <a:bodyPr/>
          <a:lstStyle/>
          <a:p>
            <a:pPr algn="r" rtl="0"/>
            <a:fld id="{DCCF19E6-0AFE-4CD6-AF5E-0E70B26414FC}" type="slidenum">
              <a:rPr/>
              <a:t>10</a:t>
            </a:fld>
            <a:endParaRPr lang="fr"/>
          </a:p>
        </p:txBody>
      </p:sp>
      <p:grpSp>
        <p:nvGrpSpPr>
          <p:cNvPr id="2" name="Group 1">
            <a:extLst>
              <a:ext uri="{FF2B5EF4-FFF2-40B4-BE49-F238E27FC236}">
                <a16:creationId xmlns:a16="http://schemas.microsoft.com/office/drawing/2014/main" id="{B9171AC7-9AE8-46A7-865E-9EB837504E70}"/>
              </a:ext>
            </a:extLst>
          </p:cNvPr>
          <p:cNvGrpSpPr/>
          <p:nvPr>
            <p:custDataLst>
              <p:tags r:id="rId5"/>
            </p:custDataLst>
          </p:nvPr>
        </p:nvGrpSpPr>
        <p:grpSpPr>
          <a:xfrm>
            <a:off x="382861" y="839930"/>
            <a:ext cx="11449139" cy="5264252"/>
            <a:chOff x="382861" y="839930"/>
            <a:chExt cx="11449139" cy="5264252"/>
          </a:xfrm>
        </p:grpSpPr>
        <p:grpSp>
          <p:nvGrpSpPr>
            <p:cNvPr id="11" name="Group 10">
              <a:extLst>
                <a:ext uri="{FF2B5EF4-FFF2-40B4-BE49-F238E27FC236}">
                  <a16:creationId xmlns:a16="http://schemas.microsoft.com/office/drawing/2014/main" id="{ECBE5F1E-58BF-4013-B9B9-289ABA8CD8E8}"/>
                </a:ext>
              </a:extLst>
            </p:cNvPr>
            <p:cNvGrpSpPr/>
            <p:nvPr/>
          </p:nvGrpSpPr>
          <p:grpSpPr>
            <a:xfrm>
              <a:off x="382861" y="839930"/>
              <a:ext cx="5595028" cy="914400"/>
              <a:chOff x="382861" y="1170671"/>
              <a:chExt cx="5595028" cy="914400"/>
            </a:xfrm>
          </p:grpSpPr>
          <p:sp>
            <p:nvSpPr>
              <p:cNvPr id="12" name="Rectangle 11">
                <a:extLst>
                  <a:ext uri="{FF2B5EF4-FFF2-40B4-BE49-F238E27FC236}">
                    <a16:creationId xmlns:a16="http://schemas.microsoft.com/office/drawing/2014/main" id="{DC15873C-A219-4BD8-9CD6-C7316C026445}"/>
                  </a:ext>
                </a:extLst>
              </p:cNvPr>
              <p:cNvSpPr/>
              <p:nvPr/>
            </p:nvSpPr>
            <p:spPr>
              <a:xfrm>
                <a:off x="535261" y="1170671"/>
                <a:ext cx="5442628"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13" name="Rectangle 12">
                <a:extLst>
                  <a:ext uri="{FF2B5EF4-FFF2-40B4-BE49-F238E27FC236}">
                    <a16:creationId xmlns:a16="http://schemas.microsoft.com/office/drawing/2014/main" id="{4D67B932-1D73-44BA-B090-FF64376ED214}"/>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600" b="0" i="0" u="none" baseline="0">
                    <a:solidFill>
                      <a:sysClr val="windowText" lastClr="000000"/>
                    </a:solidFill>
                    <a:latin typeface="+mj-lt"/>
                    <a:ea typeface="+mj-lt"/>
                    <a:cs typeface="+mj-lt"/>
                  </a:rPr>
                  <a:t>1</a:t>
                </a:r>
              </a:p>
            </p:txBody>
          </p:sp>
          <p:sp>
            <p:nvSpPr>
              <p:cNvPr id="14" name="TextBox 13">
                <a:extLst>
                  <a:ext uri="{FF2B5EF4-FFF2-40B4-BE49-F238E27FC236}">
                    <a16:creationId xmlns:a16="http://schemas.microsoft.com/office/drawing/2014/main" id="{B925857B-D663-4DDE-9032-0938C12F977D}"/>
                  </a:ext>
                </a:extLst>
              </p:cNvPr>
              <p:cNvSpPr txBox="1"/>
              <p:nvPr/>
            </p:nvSpPr>
            <p:spPr>
              <a:xfrm>
                <a:off x="861422" y="1304706"/>
                <a:ext cx="5116467" cy="646331"/>
              </a:xfrm>
              <a:prstGeom prst="rect">
                <a:avLst/>
              </a:prstGeom>
              <a:noFill/>
            </p:spPr>
            <p:txBody>
              <a:bodyPr wrap="square" lIns="91440" tIns="45720" rIns="91440" bIns="45720" anchor="t">
                <a:spAutoFit/>
              </a:bodyPr>
              <a:lstStyle/>
              <a:p>
                <a:pPr marL="0" marR="0" lvl="0" indent="0" algn="l" defTabSz="914400" rtl="0" eaLnBrk="1" latinLnBrk="0" hangingPunct="1">
                  <a:lnSpc>
                    <a:spcPct val="100000"/>
                  </a:lnSpc>
                  <a:spcBef>
                    <a:spcPts val="0"/>
                  </a:spcBef>
                  <a:spcAft>
                    <a:spcPts val="1500"/>
                  </a:spcAft>
                  <a:buFont typeface="+mj-lt"/>
                  <a:buNone/>
                </a:pPr>
                <a:r>
                  <a:rPr lang="fr" sz="1800" b="1" i="0" u="none" kern="1200" baseline="0" dirty="0">
                    <a:solidFill>
                      <a:schemeClr val="tx1"/>
                    </a:solidFill>
                    <a:effectLst/>
                    <a:latin typeface="+mn-lt"/>
                    <a:ea typeface="Arial" panose="020B0604020202020204" pitchFamily="34" charset="0"/>
                    <a:cs typeface="Times New Roman" panose="02020603050405020304" pitchFamily="18" charset="0"/>
                  </a:rPr>
                  <a:t>Se concentrer davantage sur la prévention </a:t>
                </a:r>
                <a:r>
                  <a:rPr lang="fr" sz="1800" b="0" i="0" u="none" kern="1200" baseline="0" dirty="0">
                    <a:solidFill>
                      <a:schemeClr val="tx1"/>
                    </a:solidFill>
                    <a:effectLst/>
                    <a:latin typeface="+mn-lt"/>
                    <a:ea typeface="Arial" panose="020B0604020202020204" pitchFamily="34" charset="0"/>
                    <a:cs typeface="Times New Roman" panose="02020603050405020304" pitchFamily="18" charset="0"/>
                  </a:rPr>
                  <a:t>des trois maladies.</a:t>
                </a:r>
                <a:r>
                  <a:rPr lang="fr" sz="1800" b="1" i="0" u="none" kern="1200" baseline="0" dirty="0">
                    <a:solidFill>
                      <a:schemeClr val="tx1"/>
                    </a:solidFill>
                    <a:effectLst/>
                    <a:latin typeface="+mn-lt"/>
                    <a:ea typeface="Arial" panose="020B0604020202020204" pitchFamily="34" charset="0"/>
                    <a:cs typeface="Times New Roman" panose="02020603050405020304" pitchFamily="18" charset="0"/>
                  </a:rPr>
                  <a:t> </a:t>
                </a:r>
                <a:endParaRPr lang="fr" sz="1800" b="0" kern="1200" dirty="0">
                  <a:solidFill>
                    <a:schemeClr val="tx1"/>
                  </a:solidFill>
                  <a:effectLst/>
                  <a:latin typeface="+mn-lt"/>
                  <a:ea typeface="Arial" panose="020B060402020202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C735761B-0F2C-4011-8A35-A9113A8CEB03}"/>
                </a:ext>
              </a:extLst>
            </p:cNvPr>
            <p:cNvGrpSpPr/>
            <p:nvPr/>
          </p:nvGrpSpPr>
          <p:grpSpPr>
            <a:xfrm>
              <a:off x="382861" y="1925161"/>
              <a:ext cx="5595028" cy="914400"/>
              <a:chOff x="382861" y="1194120"/>
              <a:chExt cx="5595028" cy="1372758"/>
            </a:xfrm>
          </p:grpSpPr>
          <p:sp>
            <p:nvSpPr>
              <p:cNvPr id="16" name="Rectangle 15">
                <a:extLst>
                  <a:ext uri="{FF2B5EF4-FFF2-40B4-BE49-F238E27FC236}">
                    <a16:creationId xmlns:a16="http://schemas.microsoft.com/office/drawing/2014/main" id="{959D16EE-58BE-4D86-BA59-E6F55D6FD184}"/>
                  </a:ext>
                </a:extLst>
              </p:cNvPr>
              <p:cNvSpPr/>
              <p:nvPr/>
            </p:nvSpPr>
            <p:spPr>
              <a:xfrm>
                <a:off x="535261" y="1194120"/>
                <a:ext cx="5442628" cy="13727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17" name="Rectangle 16">
                <a:extLst>
                  <a:ext uri="{FF2B5EF4-FFF2-40B4-BE49-F238E27FC236}">
                    <a16:creationId xmlns:a16="http://schemas.microsoft.com/office/drawing/2014/main" id="{5C6D1FFB-9378-405B-8FE6-1A7E9A7A3680}"/>
                  </a:ext>
                </a:extLst>
              </p:cNvPr>
              <p:cNvSpPr/>
              <p:nvPr/>
            </p:nvSpPr>
            <p:spPr>
              <a:xfrm>
                <a:off x="382861" y="1194120"/>
                <a:ext cx="455339" cy="13727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600" b="0" i="0" u="none" baseline="0">
                    <a:solidFill>
                      <a:sysClr val="windowText" lastClr="000000"/>
                    </a:solidFill>
                    <a:latin typeface="+mj-lt"/>
                    <a:ea typeface="+mj-lt"/>
                    <a:cs typeface="+mj-lt"/>
                  </a:rPr>
                  <a:t>2</a:t>
                </a:r>
              </a:p>
            </p:txBody>
          </p:sp>
          <p:sp>
            <p:nvSpPr>
              <p:cNvPr id="18" name="TextBox 17">
                <a:extLst>
                  <a:ext uri="{FF2B5EF4-FFF2-40B4-BE49-F238E27FC236}">
                    <a16:creationId xmlns:a16="http://schemas.microsoft.com/office/drawing/2014/main" id="{D82F9C32-4E3F-44AB-8E06-242791ABA4CB}"/>
                  </a:ext>
                </a:extLst>
              </p:cNvPr>
              <p:cNvSpPr txBox="1"/>
              <p:nvPr/>
            </p:nvSpPr>
            <p:spPr>
              <a:xfrm>
                <a:off x="861422" y="1395342"/>
                <a:ext cx="5116467" cy="970315"/>
              </a:xfrm>
              <a:prstGeom prst="rect">
                <a:avLst/>
              </a:prstGeom>
              <a:noFill/>
            </p:spPr>
            <p:txBody>
              <a:bodyPr wrap="square">
                <a:spAutoFit/>
              </a:bodyPr>
              <a:lstStyle/>
              <a:p>
                <a:pPr algn="l" rtl="0">
                  <a:spcBef>
                    <a:spcPts val="600"/>
                  </a:spcBef>
                  <a:defRPr/>
                </a:pPr>
                <a:r>
                  <a:rPr lang="fr" dirty="0">
                    <a:solidFill>
                      <a:prstClr val="black"/>
                    </a:solidFill>
                  </a:rPr>
                  <a:t>Mettre </a:t>
                </a:r>
                <a:r>
                  <a:rPr lang="fr" b="1" dirty="0">
                    <a:cs typeface="Times New Roman" panose="02020603050405020304" pitchFamily="18" charset="0"/>
                  </a:rPr>
                  <a:t>davantage l'accent sur des services intégrés et centrés sur la personne.</a:t>
                </a:r>
              </a:p>
            </p:txBody>
          </p:sp>
        </p:grpSp>
        <p:grpSp>
          <p:nvGrpSpPr>
            <p:cNvPr id="19" name="Group 18">
              <a:extLst>
                <a:ext uri="{FF2B5EF4-FFF2-40B4-BE49-F238E27FC236}">
                  <a16:creationId xmlns:a16="http://schemas.microsoft.com/office/drawing/2014/main" id="{A6350737-FC4D-4D29-B580-58D70D378310}"/>
                </a:ext>
              </a:extLst>
            </p:cNvPr>
            <p:cNvGrpSpPr/>
            <p:nvPr/>
          </p:nvGrpSpPr>
          <p:grpSpPr>
            <a:xfrm>
              <a:off x="382861" y="3010392"/>
              <a:ext cx="5595029" cy="914400"/>
              <a:chOff x="382861" y="1170671"/>
              <a:chExt cx="5595029" cy="914400"/>
            </a:xfrm>
          </p:grpSpPr>
          <p:sp>
            <p:nvSpPr>
              <p:cNvPr id="20" name="Rectangle 19">
                <a:extLst>
                  <a:ext uri="{FF2B5EF4-FFF2-40B4-BE49-F238E27FC236}">
                    <a16:creationId xmlns:a16="http://schemas.microsoft.com/office/drawing/2014/main" id="{DCAAFB54-2C49-44D1-8AF9-417F007615E8}"/>
                  </a:ext>
                </a:extLst>
              </p:cNvPr>
              <p:cNvSpPr/>
              <p:nvPr/>
            </p:nvSpPr>
            <p:spPr>
              <a:xfrm>
                <a:off x="535261"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21" name="Rectangle 20">
                <a:extLst>
                  <a:ext uri="{FF2B5EF4-FFF2-40B4-BE49-F238E27FC236}">
                    <a16:creationId xmlns:a16="http://schemas.microsoft.com/office/drawing/2014/main" id="{5D252BE5-6797-4B59-8AA0-6DF2656CF97F}"/>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600" b="0" i="0" u="none" baseline="0">
                    <a:solidFill>
                      <a:sysClr val="windowText" lastClr="000000"/>
                    </a:solidFill>
                    <a:latin typeface="+mj-lt"/>
                    <a:ea typeface="+mj-lt"/>
                    <a:cs typeface="+mj-lt"/>
                  </a:rPr>
                  <a:t>3</a:t>
                </a:r>
              </a:p>
            </p:txBody>
          </p:sp>
          <p:sp>
            <p:nvSpPr>
              <p:cNvPr id="22" name="TextBox 21">
                <a:extLst>
                  <a:ext uri="{FF2B5EF4-FFF2-40B4-BE49-F238E27FC236}">
                    <a16:creationId xmlns:a16="http://schemas.microsoft.com/office/drawing/2014/main" id="{1E811AE5-E89D-46B1-B956-F9C6FD380D72}"/>
                  </a:ext>
                </a:extLst>
              </p:cNvPr>
              <p:cNvSpPr txBox="1"/>
              <p:nvPr/>
            </p:nvSpPr>
            <p:spPr>
              <a:xfrm>
                <a:off x="861421" y="1170671"/>
                <a:ext cx="5112657" cy="877163"/>
              </a:xfrm>
              <a:prstGeom prst="rect">
                <a:avLst/>
              </a:prstGeom>
              <a:noFill/>
            </p:spPr>
            <p:txBody>
              <a:bodyPr wrap="square">
                <a:spAutoFit/>
              </a:bodyPr>
              <a:lstStyle/>
              <a:p>
                <a:pPr algn="l" rtl="0">
                  <a:spcBef>
                    <a:spcPts val="600"/>
                  </a:spcBef>
                  <a:defRPr/>
                </a:pPr>
                <a:r>
                  <a:rPr kumimoji="0" lang="fr" sz="17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Adopter une approche plus systématique pour </a:t>
                </a:r>
                <a:r>
                  <a:rPr kumimoji="0" lang="fr" sz="1700" b="1"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soutenir le développement et l’intégration des systèmes communautaires pour la santé.</a:t>
                </a:r>
                <a:r>
                  <a:rPr kumimoji="0" lang="fr" sz="17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 </a:t>
                </a:r>
              </a:p>
            </p:txBody>
          </p:sp>
        </p:grpSp>
        <p:grpSp>
          <p:nvGrpSpPr>
            <p:cNvPr id="23" name="Group 22">
              <a:extLst>
                <a:ext uri="{FF2B5EF4-FFF2-40B4-BE49-F238E27FC236}">
                  <a16:creationId xmlns:a16="http://schemas.microsoft.com/office/drawing/2014/main" id="{18739199-F537-42A0-BAE0-8E62F5475581}"/>
                </a:ext>
              </a:extLst>
            </p:cNvPr>
            <p:cNvGrpSpPr/>
            <p:nvPr/>
          </p:nvGrpSpPr>
          <p:grpSpPr>
            <a:xfrm>
              <a:off x="382861" y="4095623"/>
              <a:ext cx="5595029" cy="914400"/>
              <a:chOff x="382861" y="1170671"/>
              <a:chExt cx="5595029" cy="914400"/>
            </a:xfrm>
          </p:grpSpPr>
          <p:sp>
            <p:nvSpPr>
              <p:cNvPr id="24" name="Rectangle 23">
                <a:extLst>
                  <a:ext uri="{FF2B5EF4-FFF2-40B4-BE49-F238E27FC236}">
                    <a16:creationId xmlns:a16="http://schemas.microsoft.com/office/drawing/2014/main" id="{892EAF26-BC7F-43D0-AE7E-BDFCF4A0EEA7}"/>
                  </a:ext>
                </a:extLst>
              </p:cNvPr>
              <p:cNvSpPr/>
              <p:nvPr/>
            </p:nvSpPr>
            <p:spPr>
              <a:xfrm>
                <a:off x="535261"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25" name="Rectangle 24">
                <a:extLst>
                  <a:ext uri="{FF2B5EF4-FFF2-40B4-BE49-F238E27FC236}">
                    <a16:creationId xmlns:a16="http://schemas.microsoft.com/office/drawing/2014/main" id="{886B83C3-1912-4E1B-8F1D-7317F12FEB01}"/>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600" b="0" i="0" u="none" baseline="0">
                    <a:solidFill>
                      <a:sysClr val="windowText" lastClr="000000"/>
                    </a:solidFill>
                    <a:latin typeface="+mj-lt"/>
                    <a:ea typeface="+mj-lt"/>
                    <a:cs typeface="+mj-lt"/>
                  </a:rPr>
                  <a:t>4</a:t>
                </a:r>
              </a:p>
            </p:txBody>
          </p:sp>
          <p:sp>
            <p:nvSpPr>
              <p:cNvPr id="26" name="TextBox 25">
                <a:extLst>
                  <a:ext uri="{FF2B5EF4-FFF2-40B4-BE49-F238E27FC236}">
                    <a16:creationId xmlns:a16="http://schemas.microsoft.com/office/drawing/2014/main" id="{F68B8FF5-0B84-4D14-B501-27B13E12A8A5}"/>
                  </a:ext>
                </a:extLst>
              </p:cNvPr>
              <p:cNvSpPr txBox="1"/>
              <p:nvPr/>
            </p:nvSpPr>
            <p:spPr>
              <a:xfrm>
                <a:off x="838200" y="1207600"/>
                <a:ext cx="5139690" cy="877163"/>
              </a:xfrm>
              <a:prstGeom prst="rect">
                <a:avLst/>
              </a:prstGeom>
              <a:noFill/>
            </p:spPr>
            <p:txBody>
              <a:bodyPr wrap="square">
                <a:spAutoFit/>
              </a:bodyPr>
              <a:lstStyle/>
              <a:p>
                <a:pPr algn="l" rtl="0">
                  <a:spcBef>
                    <a:spcPts val="600"/>
                  </a:spcBef>
                  <a:defRPr/>
                </a:pPr>
                <a:r>
                  <a:rPr kumimoji="0" lang="fr" sz="1700" b="1"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Accorder une voix et un rôle plus importants aux communautés </a:t>
                </a:r>
                <a:r>
                  <a:rPr kumimoji="0" lang="fr" sz="17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vivant avec les maladies et affectées par ces dernières.</a:t>
                </a:r>
              </a:p>
            </p:txBody>
          </p:sp>
        </p:grpSp>
        <p:grpSp>
          <p:nvGrpSpPr>
            <p:cNvPr id="27" name="Group 26">
              <a:extLst>
                <a:ext uri="{FF2B5EF4-FFF2-40B4-BE49-F238E27FC236}">
                  <a16:creationId xmlns:a16="http://schemas.microsoft.com/office/drawing/2014/main" id="{CE5A553A-D68D-47B7-939A-B5F7F3AB4A10}"/>
                </a:ext>
              </a:extLst>
            </p:cNvPr>
            <p:cNvGrpSpPr/>
            <p:nvPr/>
          </p:nvGrpSpPr>
          <p:grpSpPr>
            <a:xfrm>
              <a:off x="382861" y="5180852"/>
              <a:ext cx="5853748" cy="914400"/>
              <a:chOff x="382861" y="1170671"/>
              <a:chExt cx="5853748" cy="914400"/>
            </a:xfrm>
          </p:grpSpPr>
          <p:sp>
            <p:nvSpPr>
              <p:cNvPr id="28" name="Rectangle 27">
                <a:extLst>
                  <a:ext uri="{FF2B5EF4-FFF2-40B4-BE49-F238E27FC236}">
                    <a16:creationId xmlns:a16="http://schemas.microsoft.com/office/drawing/2014/main" id="{1CA37449-31BD-4032-B9C4-A138F0B86E0D}"/>
                  </a:ext>
                </a:extLst>
              </p:cNvPr>
              <p:cNvSpPr/>
              <p:nvPr/>
            </p:nvSpPr>
            <p:spPr>
              <a:xfrm>
                <a:off x="535260"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29" name="Rectangle 28">
                <a:extLst>
                  <a:ext uri="{FF2B5EF4-FFF2-40B4-BE49-F238E27FC236}">
                    <a16:creationId xmlns:a16="http://schemas.microsoft.com/office/drawing/2014/main" id="{D90A0351-1B58-41DA-A693-1D3856008362}"/>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600" b="0" i="0" u="none" baseline="0">
                    <a:solidFill>
                      <a:sysClr val="windowText" lastClr="000000"/>
                    </a:solidFill>
                    <a:latin typeface="+mj-lt"/>
                    <a:ea typeface="+mj-lt"/>
                    <a:cs typeface="+mj-lt"/>
                  </a:rPr>
                  <a:t>5</a:t>
                </a:r>
              </a:p>
            </p:txBody>
          </p:sp>
          <p:sp>
            <p:nvSpPr>
              <p:cNvPr id="30" name="TextBox 29">
                <a:extLst>
                  <a:ext uri="{FF2B5EF4-FFF2-40B4-BE49-F238E27FC236}">
                    <a16:creationId xmlns:a16="http://schemas.microsoft.com/office/drawing/2014/main" id="{1C533923-CE88-4031-BCAB-704E030EF169}"/>
                  </a:ext>
                </a:extLst>
              </p:cNvPr>
              <p:cNvSpPr txBox="1"/>
              <p:nvPr/>
            </p:nvSpPr>
            <p:spPr>
              <a:xfrm>
                <a:off x="884280" y="1190658"/>
                <a:ext cx="5352329" cy="830997"/>
              </a:xfrm>
              <a:prstGeom prst="rect">
                <a:avLst/>
              </a:prstGeom>
              <a:noFill/>
            </p:spPr>
            <p:txBody>
              <a:bodyPr wrap="square">
                <a:spAutoFit/>
              </a:bodyPr>
              <a:lstStyle/>
              <a:p>
                <a:pPr algn="l" rtl="0">
                  <a:spcBef>
                    <a:spcPts val="600"/>
                  </a:spcBef>
                  <a:defRPr/>
                </a:pPr>
                <a:r>
                  <a:rPr kumimoji="0" lang="fr" sz="16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Prendre des mesures renforcées pour </a:t>
                </a:r>
                <a:r>
                  <a:rPr kumimoji="0" lang="fr" sz="1600" b="1"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lever les obstacles liés aux inégalités, au genre et aux droits humains qui entravent l’accès aux services</a:t>
                </a:r>
                <a:r>
                  <a:rPr kumimoji="0" lang="fr" sz="16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a:t>
                </a:r>
                <a:endParaRPr lang="fr" sz="1600" dirty="0">
                  <a:solidFill>
                    <a:prstClr val="black"/>
                  </a:solidFill>
                  <a:ea typeface="Calibri" panose="020F0502020204030204" pitchFamily="34" charset="0"/>
                </a:endParaRPr>
              </a:p>
            </p:txBody>
          </p:sp>
        </p:grpSp>
        <p:grpSp>
          <p:nvGrpSpPr>
            <p:cNvPr id="33" name="Group 32">
              <a:extLst>
                <a:ext uri="{FF2B5EF4-FFF2-40B4-BE49-F238E27FC236}">
                  <a16:creationId xmlns:a16="http://schemas.microsoft.com/office/drawing/2014/main" id="{2F2BEA02-DA28-48A2-AB0C-44E7B766D3E5}"/>
                </a:ext>
              </a:extLst>
            </p:cNvPr>
            <p:cNvGrpSpPr/>
            <p:nvPr/>
          </p:nvGrpSpPr>
          <p:grpSpPr>
            <a:xfrm>
              <a:off x="6236971" y="839930"/>
              <a:ext cx="5595028" cy="914400"/>
              <a:chOff x="382861" y="1170671"/>
              <a:chExt cx="5595028" cy="914400"/>
            </a:xfrm>
          </p:grpSpPr>
          <p:sp>
            <p:nvSpPr>
              <p:cNvPr id="50" name="Rectangle 49">
                <a:extLst>
                  <a:ext uri="{FF2B5EF4-FFF2-40B4-BE49-F238E27FC236}">
                    <a16:creationId xmlns:a16="http://schemas.microsoft.com/office/drawing/2014/main" id="{373A4843-846C-44AF-9318-755295A3F29B}"/>
                  </a:ext>
                </a:extLst>
              </p:cNvPr>
              <p:cNvSpPr/>
              <p:nvPr/>
            </p:nvSpPr>
            <p:spPr>
              <a:xfrm>
                <a:off x="535261" y="1170671"/>
                <a:ext cx="5442628"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51" name="Rectangle 50">
                <a:extLst>
                  <a:ext uri="{FF2B5EF4-FFF2-40B4-BE49-F238E27FC236}">
                    <a16:creationId xmlns:a16="http://schemas.microsoft.com/office/drawing/2014/main" id="{1DDA8571-ED69-47B9-ACCE-825C03E0479D}"/>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600" b="0" i="0" u="none" baseline="0">
                    <a:solidFill>
                      <a:sysClr val="windowText" lastClr="000000"/>
                    </a:solidFill>
                    <a:latin typeface="+mj-lt"/>
                    <a:ea typeface="+mj-lt"/>
                    <a:cs typeface="+mj-lt"/>
                  </a:rPr>
                  <a:t>6</a:t>
                </a:r>
              </a:p>
            </p:txBody>
          </p:sp>
          <p:sp>
            <p:nvSpPr>
              <p:cNvPr id="52" name="TextBox 51">
                <a:extLst>
                  <a:ext uri="{FF2B5EF4-FFF2-40B4-BE49-F238E27FC236}">
                    <a16:creationId xmlns:a16="http://schemas.microsoft.com/office/drawing/2014/main" id="{08D823FC-70CA-4DDA-84E9-64640DB500F5}"/>
                  </a:ext>
                </a:extLst>
              </p:cNvPr>
              <p:cNvSpPr txBox="1"/>
              <p:nvPr/>
            </p:nvSpPr>
            <p:spPr>
              <a:xfrm>
                <a:off x="861422" y="1304706"/>
                <a:ext cx="5116467" cy="646331"/>
              </a:xfrm>
              <a:prstGeom prst="rect">
                <a:avLst/>
              </a:prstGeom>
              <a:noFill/>
            </p:spPr>
            <p:txBody>
              <a:bodyPr wrap="square" lIns="91440" tIns="45720" rIns="91440" bIns="45720" anchor="t">
                <a:spAutoFit/>
              </a:bodyPr>
              <a:lstStyle/>
              <a:p>
                <a:pPr algn="l" rtl="0">
                  <a:spcBef>
                    <a:spcPts val="600"/>
                  </a:spcBef>
                  <a:defRPr/>
                </a:pPr>
                <a:r>
                  <a:rPr lang="fr" b="1" dirty="0">
                    <a:cs typeface="Times New Roman" panose="02020603050405020304" pitchFamily="18" charset="0"/>
                  </a:rPr>
                  <a:t>Mettre davantage l’accent sur la pérennité programmatique et financière. </a:t>
                </a:r>
              </a:p>
            </p:txBody>
          </p:sp>
        </p:grpSp>
        <p:grpSp>
          <p:nvGrpSpPr>
            <p:cNvPr id="34" name="Group 33">
              <a:extLst>
                <a:ext uri="{FF2B5EF4-FFF2-40B4-BE49-F238E27FC236}">
                  <a16:creationId xmlns:a16="http://schemas.microsoft.com/office/drawing/2014/main" id="{71A10E0E-481B-4F30-8841-89C1ED78878A}"/>
                </a:ext>
              </a:extLst>
            </p:cNvPr>
            <p:cNvGrpSpPr/>
            <p:nvPr/>
          </p:nvGrpSpPr>
          <p:grpSpPr>
            <a:xfrm>
              <a:off x="6236971" y="1925161"/>
              <a:ext cx="5595028" cy="946836"/>
              <a:chOff x="382861" y="1194120"/>
              <a:chExt cx="5595028" cy="1421453"/>
            </a:xfrm>
          </p:grpSpPr>
          <p:sp>
            <p:nvSpPr>
              <p:cNvPr id="47" name="Rectangle 46">
                <a:extLst>
                  <a:ext uri="{FF2B5EF4-FFF2-40B4-BE49-F238E27FC236}">
                    <a16:creationId xmlns:a16="http://schemas.microsoft.com/office/drawing/2014/main" id="{D6AB5BF5-3D54-4991-B08B-5E2DB767A61E}"/>
                  </a:ext>
                </a:extLst>
              </p:cNvPr>
              <p:cNvSpPr/>
              <p:nvPr/>
            </p:nvSpPr>
            <p:spPr>
              <a:xfrm>
                <a:off x="535261" y="1194120"/>
                <a:ext cx="5442628" cy="13727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48" name="Rectangle 47">
                <a:extLst>
                  <a:ext uri="{FF2B5EF4-FFF2-40B4-BE49-F238E27FC236}">
                    <a16:creationId xmlns:a16="http://schemas.microsoft.com/office/drawing/2014/main" id="{6ADA0154-CB54-4770-9A63-7886C5DC3187}"/>
                  </a:ext>
                </a:extLst>
              </p:cNvPr>
              <p:cNvSpPr/>
              <p:nvPr/>
            </p:nvSpPr>
            <p:spPr>
              <a:xfrm>
                <a:off x="382861" y="1194120"/>
                <a:ext cx="455339" cy="13727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600" b="0" i="0" u="none" baseline="0">
                    <a:solidFill>
                      <a:sysClr val="windowText" lastClr="000000"/>
                    </a:solidFill>
                    <a:latin typeface="+mj-lt"/>
                    <a:ea typeface="+mj-lt"/>
                    <a:cs typeface="+mj-lt"/>
                  </a:rPr>
                  <a:t>7</a:t>
                </a:r>
              </a:p>
            </p:txBody>
          </p:sp>
          <p:sp>
            <p:nvSpPr>
              <p:cNvPr id="49" name="TextBox 48">
                <a:extLst>
                  <a:ext uri="{FF2B5EF4-FFF2-40B4-BE49-F238E27FC236}">
                    <a16:creationId xmlns:a16="http://schemas.microsoft.com/office/drawing/2014/main" id="{034F762C-D5A8-4164-A093-4A90F655049C}"/>
                  </a:ext>
                </a:extLst>
              </p:cNvPr>
              <p:cNvSpPr txBox="1"/>
              <p:nvPr/>
            </p:nvSpPr>
            <p:spPr>
              <a:xfrm>
                <a:off x="838200" y="1229409"/>
                <a:ext cx="5116467" cy="1386164"/>
              </a:xfrm>
              <a:prstGeom prst="rect">
                <a:avLst/>
              </a:prstGeom>
              <a:noFill/>
            </p:spPr>
            <p:txBody>
              <a:bodyPr wrap="square">
                <a:spAutoFit/>
              </a:bodyPr>
              <a:lstStyle/>
              <a:p>
                <a:pPr algn="l" rtl="0">
                  <a:spcBef>
                    <a:spcPts val="600"/>
                  </a:spcBef>
                  <a:defRPr/>
                </a:pPr>
                <a:r>
                  <a:rPr lang="fr" dirty="0">
                    <a:solidFill>
                      <a:prstClr val="black"/>
                    </a:solidFill>
                  </a:rPr>
                  <a:t>Se concentrer davantage sur </a:t>
                </a:r>
                <a:r>
                  <a:rPr lang="fr" b="1" dirty="0">
                    <a:cs typeface="Times New Roman" panose="02020603050405020304" pitchFamily="18" charset="0"/>
                  </a:rPr>
                  <a:t>l’accélération du déploiement équitable d’innovations et de l’accès égalitaire à ces dernières. </a:t>
                </a:r>
              </a:p>
            </p:txBody>
          </p:sp>
        </p:grpSp>
        <p:grpSp>
          <p:nvGrpSpPr>
            <p:cNvPr id="35" name="Group 34">
              <a:extLst>
                <a:ext uri="{FF2B5EF4-FFF2-40B4-BE49-F238E27FC236}">
                  <a16:creationId xmlns:a16="http://schemas.microsoft.com/office/drawing/2014/main" id="{867D5814-C651-4916-8B31-CDBC88B63C7C}"/>
                </a:ext>
              </a:extLst>
            </p:cNvPr>
            <p:cNvGrpSpPr/>
            <p:nvPr/>
          </p:nvGrpSpPr>
          <p:grpSpPr>
            <a:xfrm>
              <a:off x="6236971" y="3010392"/>
              <a:ext cx="5595029" cy="914400"/>
              <a:chOff x="382861" y="1170671"/>
              <a:chExt cx="5595029" cy="914400"/>
            </a:xfrm>
          </p:grpSpPr>
          <p:sp>
            <p:nvSpPr>
              <p:cNvPr id="44" name="Rectangle 43">
                <a:extLst>
                  <a:ext uri="{FF2B5EF4-FFF2-40B4-BE49-F238E27FC236}">
                    <a16:creationId xmlns:a16="http://schemas.microsoft.com/office/drawing/2014/main" id="{9F642DBA-1C92-40B2-8F41-2D20D7D6B33A}"/>
                  </a:ext>
                </a:extLst>
              </p:cNvPr>
              <p:cNvSpPr/>
              <p:nvPr/>
            </p:nvSpPr>
            <p:spPr>
              <a:xfrm>
                <a:off x="535261"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45" name="Rectangle 44">
                <a:extLst>
                  <a:ext uri="{FF2B5EF4-FFF2-40B4-BE49-F238E27FC236}">
                    <a16:creationId xmlns:a16="http://schemas.microsoft.com/office/drawing/2014/main" id="{E9615D91-666E-4044-B8B5-E58C44DB2EE0}"/>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600" b="0" i="0" u="none" baseline="0">
                    <a:solidFill>
                      <a:sysClr val="windowText" lastClr="000000"/>
                    </a:solidFill>
                    <a:latin typeface="+mj-lt"/>
                    <a:ea typeface="+mj-lt"/>
                    <a:cs typeface="+mj-lt"/>
                  </a:rPr>
                  <a:t>8</a:t>
                </a:r>
              </a:p>
            </p:txBody>
          </p:sp>
          <p:sp>
            <p:nvSpPr>
              <p:cNvPr id="46" name="TextBox 45">
                <a:extLst>
                  <a:ext uri="{FF2B5EF4-FFF2-40B4-BE49-F238E27FC236}">
                    <a16:creationId xmlns:a16="http://schemas.microsoft.com/office/drawing/2014/main" id="{180E37BE-5658-401F-B61A-30DBF7D0F628}"/>
                  </a:ext>
                </a:extLst>
              </p:cNvPr>
              <p:cNvSpPr txBox="1"/>
              <p:nvPr/>
            </p:nvSpPr>
            <p:spPr>
              <a:xfrm>
                <a:off x="905986" y="1203105"/>
                <a:ext cx="4701176" cy="646331"/>
              </a:xfrm>
              <a:prstGeom prst="rect">
                <a:avLst/>
              </a:prstGeom>
              <a:noFill/>
            </p:spPr>
            <p:txBody>
              <a:bodyPr wrap="square">
                <a:spAutoFit/>
              </a:bodyPr>
              <a:lstStyle/>
              <a:p>
                <a:pPr algn="l" rtl="0">
                  <a:spcBef>
                    <a:spcPts val="600"/>
                  </a:spcBef>
                  <a:defRPr/>
                </a:pPr>
                <a:r>
                  <a:rPr kumimoji="0" lang="fr"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Porter une </a:t>
                </a:r>
                <a:r>
                  <a:rPr kumimoji="0" lang="fr" b="1"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attention beaucoup plus grande à la prise de décision fondée sur les données</a:t>
                </a:r>
                <a:r>
                  <a:rPr kumimoji="0" lang="fr"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a:t>
                </a:r>
              </a:p>
            </p:txBody>
          </p:sp>
        </p:grpSp>
        <p:grpSp>
          <p:nvGrpSpPr>
            <p:cNvPr id="36" name="Group 35">
              <a:extLst>
                <a:ext uri="{FF2B5EF4-FFF2-40B4-BE49-F238E27FC236}">
                  <a16:creationId xmlns:a16="http://schemas.microsoft.com/office/drawing/2014/main" id="{A840AE91-7D25-45EA-BFF9-7BBF1203695D}"/>
                </a:ext>
              </a:extLst>
            </p:cNvPr>
            <p:cNvGrpSpPr/>
            <p:nvPr/>
          </p:nvGrpSpPr>
          <p:grpSpPr>
            <a:xfrm>
              <a:off x="6236971" y="4095623"/>
              <a:ext cx="5595029" cy="914400"/>
              <a:chOff x="382861" y="1170671"/>
              <a:chExt cx="5595029" cy="914400"/>
            </a:xfrm>
          </p:grpSpPr>
          <p:sp>
            <p:nvSpPr>
              <p:cNvPr id="41" name="Rectangle 40">
                <a:extLst>
                  <a:ext uri="{FF2B5EF4-FFF2-40B4-BE49-F238E27FC236}">
                    <a16:creationId xmlns:a16="http://schemas.microsoft.com/office/drawing/2014/main" id="{97D23B22-6595-4D53-A626-5EB7226BC9BE}"/>
                  </a:ext>
                </a:extLst>
              </p:cNvPr>
              <p:cNvSpPr/>
              <p:nvPr/>
            </p:nvSpPr>
            <p:spPr>
              <a:xfrm>
                <a:off x="535261"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42" name="Rectangle 41">
                <a:extLst>
                  <a:ext uri="{FF2B5EF4-FFF2-40B4-BE49-F238E27FC236}">
                    <a16:creationId xmlns:a16="http://schemas.microsoft.com/office/drawing/2014/main" id="{7BEB3120-22A9-47F3-8A18-D85CBAD03075}"/>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600" b="0" i="0" u="none" baseline="0">
                    <a:solidFill>
                      <a:sysClr val="windowText" lastClr="000000"/>
                    </a:solidFill>
                    <a:latin typeface="+mj-lt"/>
                    <a:ea typeface="+mj-lt"/>
                    <a:cs typeface="+mj-lt"/>
                  </a:rPr>
                  <a:t>9</a:t>
                </a:r>
              </a:p>
            </p:txBody>
          </p:sp>
          <p:sp>
            <p:nvSpPr>
              <p:cNvPr id="43" name="TextBox 42">
                <a:extLst>
                  <a:ext uri="{FF2B5EF4-FFF2-40B4-BE49-F238E27FC236}">
                    <a16:creationId xmlns:a16="http://schemas.microsoft.com/office/drawing/2014/main" id="{0D8A5ADD-5987-461D-9F76-F9ACC20614FE}"/>
                  </a:ext>
                </a:extLst>
              </p:cNvPr>
              <p:cNvSpPr txBox="1"/>
              <p:nvPr/>
            </p:nvSpPr>
            <p:spPr>
              <a:xfrm>
                <a:off x="861422" y="1170671"/>
                <a:ext cx="5116106" cy="830997"/>
              </a:xfrm>
              <a:prstGeom prst="rect">
                <a:avLst/>
              </a:prstGeom>
              <a:noFill/>
            </p:spPr>
            <p:txBody>
              <a:bodyPr wrap="square">
                <a:spAutoFit/>
              </a:bodyPr>
              <a:lstStyle/>
              <a:p>
                <a:pPr algn="l" rtl="0">
                  <a:spcBef>
                    <a:spcPts val="600"/>
                  </a:spcBef>
                  <a:defRPr/>
                </a:pPr>
                <a:r>
                  <a:rPr kumimoji="0" lang="fr" sz="16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Reconnaître le rôle que </a:t>
                </a:r>
                <a:r>
                  <a:rPr kumimoji="0" lang="fr" sz="1600" b="1"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le partenariat du Fonds mondial </a:t>
                </a:r>
                <a:r>
                  <a:rPr kumimoji="0" lang="fr" sz="16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peut et devrait jouer dans </a:t>
                </a:r>
                <a:r>
                  <a:rPr kumimoji="0" lang="fr" sz="1600" b="1"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la préparation et la riposte aux pandémies, et l’assumer pleinement</a:t>
                </a:r>
                <a:r>
                  <a:rPr kumimoji="0" lang="fr" sz="1600"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a:t>
                </a:r>
              </a:p>
            </p:txBody>
          </p:sp>
        </p:grpSp>
        <p:grpSp>
          <p:nvGrpSpPr>
            <p:cNvPr id="37" name="Group 36">
              <a:extLst>
                <a:ext uri="{FF2B5EF4-FFF2-40B4-BE49-F238E27FC236}">
                  <a16:creationId xmlns:a16="http://schemas.microsoft.com/office/drawing/2014/main" id="{D2F54CBF-1B83-4EB4-B618-B1DCF417F3DD}"/>
                </a:ext>
              </a:extLst>
            </p:cNvPr>
            <p:cNvGrpSpPr/>
            <p:nvPr/>
          </p:nvGrpSpPr>
          <p:grpSpPr>
            <a:xfrm>
              <a:off x="6236971" y="5180852"/>
              <a:ext cx="5595028" cy="923330"/>
              <a:chOff x="382861" y="1170671"/>
              <a:chExt cx="5595028" cy="923330"/>
            </a:xfrm>
          </p:grpSpPr>
          <p:sp>
            <p:nvSpPr>
              <p:cNvPr id="38" name="Rectangle 37">
                <a:extLst>
                  <a:ext uri="{FF2B5EF4-FFF2-40B4-BE49-F238E27FC236}">
                    <a16:creationId xmlns:a16="http://schemas.microsoft.com/office/drawing/2014/main" id="{E1EE2674-A1AA-4C94-937A-9EDABE09D471}"/>
                  </a:ext>
                </a:extLst>
              </p:cNvPr>
              <p:cNvSpPr/>
              <p:nvPr/>
            </p:nvSpPr>
            <p:spPr>
              <a:xfrm>
                <a:off x="535260" y="1170671"/>
                <a:ext cx="5442629" cy="9144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39" name="Rectangle 38">
                <a:extLst>
                  <a:ext uri="{FF2B5EF4-FFF2-40B4-BE49-F238E27FC236}">
                    <a16:creationId xmlns:a16="http://schemas.microsoft.com/office/drawing/2014/main" id="{6A4E075E-B300-46F1-AE55-750EFD68A3B3}"/>
                  </a:ext>
                </a:extLst>
              </p:cNvPr>
              <p:cNvSpPr/>
              <p:nvPr/>
            </p:nvSpPr>
            <p:spPr>
              <a:xfrm>
                <a:off x="382861" y="1170671"/>
                <a:ext cx="455339" cy="914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600" b="0" i="0" u="none" baseline="0">
                    <a:solidFill>
                      <a:sysClr val="windowText" lastClr="000000"/>
                    </a:solidFill>
                    <a:latin typeface="+mj-lt"/>
                    <a:ea typeface="+mj-lt"/>
                    <a:cs typeface="+mj-lt"/>
                  </a:rPr>
                  <a:t>10</a:t>
                </a:r>
              </a:p>
            </p:txBody>
          </p:sp>
          <p:sp>
            <p:nvSpPr>
              <p:cNvPr id="40" name="TextBox 39">
                <a:extLst>
                  <a:ext uri="{FF2B5EF4-FFF2-40B4-BE49-F238E27FC236}">
                    <a16:creationId xmlns:a16="http://schemas.microsoft.com/office/drawing/2014/main" id="{B27CFB30-9020-4CEB-B9A5-261929E2C88C}"/>
                  </a:ext>
                </a:extLst>
              </p:cNvPr>
              <p:cNvSpPr txBox="1"/>
              <p:nvPr/>
            </p:nvSpPr>
            <p:spPr>
              <a:xfrm>
                <a:off x="861421" y="1170671"/>
                <a:ext cx="5116106" cy="923330"/>
              </a:xfrm>
              <a:prstGeom prst="rect">
                <a:avLst/>
              </a:prstGeom>
              <a:noFill/>
            </p:spPr>
            <p:txBody>
              <a:bodyPr wrap="square">
                <a:spAutoFit/>
              </a:bodyPr>
              <a:lstStyle/>
              <a:p>
                <a:pPr algn="l" rtl="0">
                  <a:spcBef>
                    <a:spcPts val="600"/>
                  </a:spcBef>
                  <a:defRPr/>
                </a:pPr>
                <a:r>
                  <a:rPr kumimoji="0" lang="fr" b="1"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Définir clairement les rôles et les responsabilités</a:t>
                </a:r>
                <a:r>
                  <a:rPr kumimoji="0" lang="fr" b="0" i="0" u="none" strike="noStrike" kern="1200" cap="none" spc="0" normalizeH="0" baseline="0" dirty="0">
                    <a:ln>
                      <a:noFill/>
                    </a:ln>
                    <a:solidFill>
                      <a:prstClr val="black"/>
                    </a:solidFill>
                    <a:effectLst/>
                    <a:uLnTx/>
                    <a:uFillTx/>
                    <a:latin typeface="Arial"/>
                    <a:ea typeface="Times New Roman" panose="02020603050405020304" pitchFamily="18" charset="0"/>
                    <a:cs typeface="+mn-cs"/>
                  </a:rPr>
                  <a:t> des partenaires du Fonds mondial sur tous les aspects de la stratégie.</a:t>
                </a:r>
              </a:p>
            </p:txBody>
          </p:sp>
        </p:grpSp>
      </p:grpSp>
    </p:spTree>
    <p:custDataLst>
      <p:custData r:id="rId1"/>
      <p:custData r:id="rId2"/>
    </p:custDataLst>
    <p:extLst>
      <p:ext uri="{BB962C8B-B14F-4D97-AF65-F5344CB8AC3E}">
        <p14:creationId xmlns:p14="http://schemas.microsoft.com/office/powerpoint/2010/main" val="214998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custDataLst>
              <p:tags r:id="rId1"/>
            </p:custDataLst>
          </p:nvPr>
        </p:nvSpPr>
        <p:spPr/>
        <p:txBody>
          <a:bodyPr/>
          <a:lstStyle/>
          <a:p>
            <a:pPr algn="r" rtl="0"/>
            <a:fld id="{DCCF19E6-0AFE-4CD6-AF5E-0E70B26414FC}" type="slidenum">
              <a:rPr/>
              <a:t>11</a:t>
            </a:fld>
            <a:endParaRPr lang="fr"/>
          </a:p>
        </p:txBody>
      </p:sp>
      <p:sp>
        <p:nvSpPr>
          <p:cNvPr id="2" name="Title 1">
            <a:extLst>
              <a:ext uri="{FF2B5EF4-FFF2-40B4-BE49-F238E27FC236}">
                <a16:creationId xmlns:a16="http://schemas.microsoft.com/office/drawing/2014/main" id="{2896392B-C168-4FC4-A79F-7D1E2AD302E5}"/>
              </a:ext>
            </a:extLst>
          </p:cNvPr>
          <p:cNvSpPr>
            <a:spLocks noGrp="1"/>
          </p:cNvSpPr>
          <p:nvPr>
            <p:ph type="title"/>
            <p:custDataLst>
              <p:tags r:id="rId2"/>
            </p:custDataLst>
          </p:nvPr>
        </p:nvSpPr>
        <p:spPr/>
        <p:txBody>
          <a:bodyPr>
            <a:normAutofit/>
          </a:bodyPr>
          <a:lstStyle/>
          <a:p>
            <a:pPr algn="l" rtl="0"/>
            <a:r>
              <a:rPr lang="fr" sz="3200" b="0" i="0" u="none" baseline="0" dirty="0">
                <a:latin typeface="Arial Black" panose="020B0A04020102020204" pitchFamily="34" charset="0"/>
                <a:cs typeface="Arial" panose="020B0604020202020204" pitchFamily="34" charset="0"/>
              </a:rPr>
              <a:t>Prochaines étapes</a:t>
            </a:r>
          </a:p>
        </p:txBody>
      </p:sp>
      <p:sp>
        <p:nvSpPr>
          <p:cNvPr id="30" name="TextBox 29">
            <a:extLst>
              <a:ext uri="{FF2B5EF4-FFF2-40B4-BE49-F238E27FC236}">
                <a16:creationId xmlns:a16="http://schemas.microsoft.com/office/drawing/2014/main" id="{218ACC23-73AD-44DC-8675-4513A943FB57}"/>
              </a:ext>
            </a:extLst>
          </p:cNvPr>
          <p:cNvSpPr txBox="1"/>
          <p:nvPr>
            <p:custDataLst>
              <p:tags r:id="rId3"/>
            </p:custDataLst>
          </p:nvPr>
        </p:nvSpPr>
        <p:spPr>
          <a:xfrm>
            <a:off x="2298419" y="807136"/>
            <a:ext cx="9893581" cy="4585871"/>
          </a:xfrm>
          <a:prstGeom prst="rect">
            <a:avLst/>
          </a:prstGeom>
          <a:noFill/>
        </p:spPr>
        <p:txBody>
          <a:bodyPr wrap="square">
            <a:spAutoFit/>
          </a:bodyPr>
          <a:lstStyle/>
          <a:p>
            <a:pPr marL="285750" marR="0" lvl="0" indent="-285750" algn="l" rtl="0">
              <a:buFont typeface="Arial" panose="020B0604020202020204" pitchFamily="34" charset="0"/>
              <a:buChar char="•"/>
            </a:pPr>
            <a:r>
              <a:rPr lang="fr" sz="2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Il est important que </a:t>
            </a:r>
            <a:r>
              <a:rPr lang="fr" sz="2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toutes les parties prenantes</a:t>
            </a:r>
            <a:r>
              <a:rPr lang="fr" sz="2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du partenariat du Fonds mondial </a:t>
            </a:r>
            <a:r>
              <a:rPr lang="fr" sz="2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réfléchissent aux changements qu’elles peuvent apporter</a:t>
            </a:r>
            <a:r>
              <a:rPr lang="fr" sz="2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pour atteindre les objectifs de notre stratégie – en fonction des rôles et des responsabilités définis dans la section catalyseurs de partenariat.</a:t>
            </a:r>
          </a:p>
          <a:p>
            <a:pPr marR="0" lvl="0" algn="l" rtl="0"/>
            <a:endParaRPr lang="fr"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buFont typeface="Arial" panose="020B0604020202020204" pitchFamily="34" charset="0"/>
              <a:buChar char="•"/>
            </a:pPr>
            <a:r>
              <a:rPr lang="fr" sz="2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 </a:t>
            </a:r>
            <a:r>
              <a:rPr lang="fr" sz="2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Secrétariat </a:t>
            </a:r>
            <a:r>
              <a:rPr lang="fr" sz="2400" b="1" i="0" u="none" baseline="0" dirty="0">
                <a:solidFill>
                  <a:srgbClr val="000000"/>
                </a:solidFill>
                <a:latin typeface="Arial" panose="020B0604020202020204" pitchFamily="34" charset="0"/>
                <a:ea typeface="Calibri" panose="020F0502020204030204" pitchFamily="34" charset="0"/>
                <a:cs typeface="Arial" panose="020B0604020202020204" pitchFamily="34" charset="0"/>
              </a:rPr>
              <a:t>a</a:t>
            </a:r>
            <a:r>
              <a:rPr lang="fr" sz="2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 sz="2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mis à jour les politiques, les lignes directrices, les documents et les outils pertinents</a:t>
            </a:r>
            <a:r>
              <a:rPr lang="fr" sz="2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pour le prochain cycle de subventions qui débutera en 2024. </a:t>
            </a:r>
          </a:p>
          <a:p>
            <a:pPr marR="0" lvl="0" algn="l" rtl="0"/>
            <a:endParaRPr lang="fr"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lgn="l" rtl="0">
              <a:buFont typeface="Arial" panose="020B0604020202020204" pitchFamily="34" charset="0"/>
              <a:buChar char="•"/>
            </a:pPr>
            <a:r>
              <a:rPr lang="fr" sz="2400" b="0" i="0" u="none" baseline="0" dirty="0">
                <a:effectLst/>
                <a:latin typeface="Arial" panose="020B0604020202020204" pitchFamily="34" charset="0"/>
                <a:ea typeface="Calibri" panose="020F0502020204030204" pitchFamily="34" charset="0"/>
                <a:cs typeface="Arial" panose="020B0604020202020204" pitchFamily="34" charset="0"/>
              </a:rPr>
              <a:t>Nous avons hâte de </a:t>
            </a:r>
            <a:r>
              <a:rPr lang="fr" sz="2400" b="1" i="0" u="none" baseline="0" dirty="0">
                <a:effectLst/>
                <a:latin typeface="Arial" panose="020B0604020202020204" pitchFamily="34" charset="0"/>
                <a:ea typeface="Calibri" panose="020F0502020204030204" pitchFamily="34" charset="0"/>
                <a:cs typeface="Arial" panose="020B0604020202020204" pitchFamily="34" charset="0"/>
              </a:rPr>
              <a:t>travailler ensemble pour réaliser notre vision</a:t>
            </a:r>
            <a:r>
              <a:rPr lang="fr" sz="2400" b="0" i="0" u="none" baseline="0" dirty="0">
                <a:effectLst/>
                <a:latin typeface="Arial" panose="020B0604020202020204" pitchFamily="34" charset="0"/>
                <a:ea typeface="Calibri" panose="020F0502020204030204" pitchFamily="34" charset="0"/>
                <a:cs typeface="Arial" panose="020B0604020202020204" pitchFamily="34" charset="0"/>
              </a:rPr>
              <a:t> d'un monde libéré du fardeau du sida, de la tuberculose et du paludisme et d’une meilleure santé pour tous</a:t>
            </a:r>
            <a:r>
              <a:rPr lang="fr" sz="2000" b="0" i="0" u="none" baseline="0" dirty="0">
                <a:effectLst/>
                <a:latin typeface="Arial" panose="020B0604020202020204" pitchFamily="34" charset="0"/>
                <a:ea typeface="Calibri" panose="020F0502020204030204" pitchFamily="34" charset="0"/>
                <a:cs typeface="Arial" panose="020B0604020202020204" pitchFamily="34" charset="0"/>
              </a:rPr>
              <a:t>. </a:t>
            </a:r>
          </a:p>
        </p:txBody>
      </p:sp>
      <p:cxnSp>
        <p:nvCxnSpPr>
          <p:cNvPr id="6" name="Straight Connector 5">
            <a:extLst>
              <a:ext uri="{FF2B5EF4-FFF2-40B4-BE49-F238E27FC236}">
                <a16:creationId xmlns:a16="http://schemas.microsoft.com/office/drawing/2014/main" id="{93241950-B221-4208-9538-4DB23E94FCC8}"/>
              </a:ext>
            </a:extLst>
          </p:cNvPr>
          <p:cNvCxnSpPr>
            <a:cxnSpLocks/>
          </p:cNvCxnSpPr>
          <p:nvPr>
            <p:custDataLst>
              <p:tags r:id="rId4"/>
            </p:custDataLst>
          </p:nvPr>
        </p:nvCxnSpPr>
        <p:spPr>
          <a:xfrm>
            <a:off x="2417401" y="772568"/>
            <a:ext cx="9418320" cy="0"/>
          </a:xfrm>
          <a:prstGeom prst="line">
            <a:avLst/>
          </a:prstGeom>
        </p:spPr>
        <p:style>
          <a:lnRef idx="1">
            <a:schemeClr val="dk1"/>
          </a:lnRef>
          <a:fillRef idx="0">
            <a:schemeClr val="dk1"/>
          </a:fillRef>
          <a:effectRef idx="0">
            <a:schemeClr val="dk1"/>
          </a:effectRef>
          <a:fontRef idx="minor">
            <a:schemeClr val="tx1"/>
          </a:fontRef>
        </p:style>
      </p:cxnSp>
      <p:grpSp>
        <p:nvGrpSpPr>
          <p:cNvPr id="32" name="Group 31">
            <a:extLst>
              <a:ext uri="{FF2B5EF4-FFF2-40B4-BE49-F238E27FC236}">
                <a16:creationId xmlns:a16="http://schemas.microsoft.com/office/drawing/2014/main" id="{7FAEC91F-8487-4E3C-A6C7-D084E80B8387}"/>
              </a:ext>
            </a:extLst>
          </p:cNvPr>
          <p:cNvGrpSpPr/>
          <p:nvPr>
            <p:custDataLst>
              <p:tags r:id="rId5"/>
            </p:custDataLst>
          </p:nvPr>
        </p:nvGrpSpPr>
        <p:grpSpPr>
          <a:xfrm>
            <a:off x="2417401" y="5393007"/>
            <a:ext cx="9893581" cy="1209779"/>
            <a:chOff x="2417401" y="474979"/>
            <a:chExt cx="9893581" cy="1209779"/>
          </a:xfrm>
        </p:grpSpPr>
        <p:cxnSp>
          <p:nvCxnSpPr>
            <p:cNvPr id="33" name="Straight Connector 32">
              <a:extLst>
                <a:ext uri="{FF2B5EF4-FFF2-40B4-BE49-F238E27FC236}">
                  <a16:creationId xmlns:a16="http://schemas.microsoft.com/office/drawing/2014/main" id="{E4D9CBDF-87FE-438A-B7A9-55B283C54522}"/>
                </a:ext>
              </a:extLst>
            </p:cNvPr>
            <p:cNvCxnSpPr>
              <a:cxnSpLocks/>
            </p:cNvCxnSpPr>
            <p:nvPr/>
          </p:nvCxnSpPr>
          <p:spPr>
            <a:xfrm>
              <a:off x="2417401" y="474979"/>
              <a:ext cx="9418320" cy="0"/>
            </a:xfrm>
            <a:prstGeom prst="line">
              <a:avLst/>
            </a:prstGeom>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244BA1A7-4B32-41AD-AB51-9E0C3AA7B8B4}"/>
                </a:ext>
              </a:extLst>
            </p:cNvPr>
            <p:cNvSpPr/>
            <p:nvPr/>
          </p:nvSpPr>
          <p:spPr>
            <a:xfrm>
              <a:off x="2896745" y="509546"/>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200"/>
                </a:spcAft>
              </a:pPr>
              <a:r>
                <a:rPr lang="fr" sz="1600" b="0" i="0" u="none" baseline="0" dirty="0">
                  <a:solidFill>
                    <a:schemeClr val="tx1"/>
                  </a:solidFill>
                  <a:latin typeface="Arial Black" panose="020B0A04020102020204" pitchFamily="34" charset="0"/>
                  <a:cs typeface="Arial" panose="020B0604020202020204" pitchFamily="34" charset="0"/>
                </a:rPr>
                <a:t>Ressources</a:t>
              </a:r>
              <a:endParaRPr lang="fr" sz="2000" dirty="0">
                <a:solidFill>
                  <a:schemeClr val="tx1"/>
                </a:solidFill>
                <a:latin typeface="Segoe UI" panose="020B0502040204020203" pitchFamily="34" charset="0"/>
                <a:cs typeface="Segoe UI" panose="020B0502040204020203" pitchFamily="34" charset="0"/>
              </a:endParaRPr>
            </a:p>
            <a:p>
              <a:pPr marL="285750" indent="-285750" algn="l" rtl="0">
                <a:spcAft>
                  <a:spcPts val="200"/>
                </a:spcAft>
                <a:buFont typeface="Arial" panose="020B0604020202020204" pitchFamily="34" charset="0"/>
                <a:buChar char="•"/>
              </a:pPr>
              <a:r>
                <a:rPr lang="fr"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Stratégie du Fonds mondial pour la période 2023-2028 : </a:t>
              </a:r>
              <a:r>
                <a:rPr lang="fr" sz="1200" b="0" i="0" u="sng" baseline="0" dirty="0">
                  <a:solidFill>
                    <a:schemeClr val="accent2"/>
                  </a:solidFill>
                </a:rPr>
                <a:t> </a:t>
              </a:r>
              <a:r>
                <a:rPr lang="fr" sz="1200" b="0" i="0" u="sng" baseline="0" dirty="0">
                  <a:solidFill>
                    <a:schemeClr val="accent2"/>
                  </a:solidFill>
                  <a:hlinkClick r:id="rId9" tooltip="strategy_globalfund2023-2028_narrative_ar.pdf">
                    <a:extLst>
                      <a:ext uri="{A12FA001-AC4F-418D-AE19-62706E023703}">
                        <ahyp:hlinkClr xmlns:ahyp="http://schemas.microsoft.com/office/drawing/2018/hyperlinkcolor" val="tx"/>
                      </a:ext>
                    </a:extLst>
                  </a:hlinkClick>
                </a:rPr>
                <a:t>عربي</a:t>
              </a:r>
              <a:r>
                <a:rPr lang="fr" sz="1200" b="0" i="0" u="none" baseline="0" dirty="0">
                  <a:solidFill>
                    <a:schemeClr val="tx1"/>
                  </a:solidFill>
                  <a:effectLst/>
                </a:rPr>
                <a:t>|</a:t>
              </a:r>
              <a:r>
                <a:rPr lang="fr" sz="1200" b="0" i="0" u="none" baseline="0" dirty="0">
                  <a:solidFill>
                    <a:schemeClr val="accent2"/>
                  </a:solidFill>
                  <a:effectLst/>
                </a:rPr>
                <a:t> </a:t>
              </a:r>
              <a:r>
                <a:rPr lang="fr" sz="1200" b="0" i="0" u="sng" baseline="0" dirty="0">
                  <a:solidFill>
                    <a:schemeClr val="accent2"/>
                  </a:solidFill>
                  <a:effectLst/>
                  <a:hlinkClick r:id="rId10"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200" b="0" i="0" u="none" baseline="0" dirty="0">
                  <a:solidFill>
                    <a:schemeClr val="accent2"/>
                  </a:solidFill>
                  <a:effectLst/>
                </a:rPr>
                <a:t> </a:t>
              </a:r>
              <a:r>
                <a:rPr lang="fr" sz="1200" b="0" i="0" u="none" baseline="0" dirty="0">
                  <a:solidFill>
                    <a:schemeClr val="tx1"/>
                  </a:solidFill>
                  <a:effectLst/>
                </a:rPr>
                <a:t>|</a:t>
              </a:r>
              <a:r>
                <a:rPr lang="fr" sz="1200" b="0" i="0" u="none" baseline="0" dirty="0">
                  <a:solidFill>
                    <a:schemeClr val="accent2"/>
                  </a:solidFill>
                  <a:effectLst/>
                </a:rPr>
                <a:t> </a:t>
              </a:r>
              <a:r>
                <a:rPr lang="fr" sz="1200" b="0" i="0" u="sng" baseline="0" dirty="0">
                  <a:solidFill>
                    <a:schemeClr val="accent2"/>
                  </a:solidFill>
                  <a:effectLst/>
                  <a:hlinkClick r:id="rId11"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200" b="0" i="0" u="none" baseline="0" dirty="0">
                  <a:solidFill>
                    <a:schemeClr val="accent2"/>
                  </a:solidFill>
                  <a:effectLst/>
                </a:rPr>
                <a:t> </a:t>
              </a:r>
              <a:r>
                <a:rPr lang="fr" sz="1200" b="0" i="0" u="none" baseline="0" dirty="0">
                  <a:solidFill>
                    <a:schemeClr val="tx1"/>
                  </a:solidFill>
                  <a:effectLst/>
                </a:rPr>
                <a:t>| </a:t>
              </a:r>
              <a:r>
                <a:rPr lang="fr" sz="1200" b="0" i="0" u="sng" baseline="0" dirty="0">
                  <a:solidFill>
                    <a:schemeClr val="accent2"/>
                  </a:solidFill>
                  <a:effectLst/>
                  <a:hlinkClick r:id="rId12"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200" b="0" i="0" u="none" baseline="0" dirty="0">
                  <a:solidFill>
                    <a:schemeClr val="accent2"/>
                  </a:solidFill>
                  <a:effectLst/>
                </a:rPr>
                <a:t> </a:t>
              </a:r>
              <a:r>
                <a:rPr lang="fr" sz="1200" b="0" i="0" u="none" baseline="0" dirty="0">
                  <a:solidFill>
                    <a:schemeClr val="tx1"/>
                  </a:solidFill>
                  <a:effectLst/>
                </a:rPr>
                <a:t>|</a:t>
              </a:r>
              <a:r>
                <a:rPr lang="fr" sz="1200" b="0" i="0" u="none" baseline="0" dirty="0">
                  <a:solidFill>
                    <a:schemeClr val="accent2"/>
                  </a:solidFill>
                  <a:effectLst/>
                </a:rPr>
                <a:t> </a:t>
              </a:r>
              <a:r>
                <a:rPr lang="fr" sz="1200" b="0" i="0" u="sng" baseline="0" dirty="0">
                  <a:solidFill>
                    <a:schemeClr val="accent2"/>
                  </a:solidFill>
                  <a:effectLst/>
                  <a:hlinkClick r:id="rId13"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fr" sz="1200" b="0" i="0" u="none" baseline="0" dirty="0">
                  <a:solidFill>
                    <a:schemeClr val="tx1"/>
                  </a:solidFill>
                  <a:effectLst/>
                </a:rPr>
                <a:t> |</a:t>
              </a:r>
              <a:r>
                <a:rPr lang="fr" sz="1200" b="0" i="0" u="none" baseline="0" dirty="0">
                  <a:solidFill>
                    <a:schemeClr val="accent2"/>
                  </a:solidFill>
                  <a:effectLst/>
                </a:rPr>
                <a:t> </a:t>
              </a:r>
              <a:r>
                <a:rPr lang="fr" sz="1200" b="0" i="0" u="sng" baseline="0" dirty="0">
                  <a:solidFill>
                    <a:schemeClr val="accent2"/>
                  </a:solidFill>
                  <a:effectLst/>
                  <a:hlinkClick r:id="rId14"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fr" sz="1200" i="0" dirty="0">
                <a:solidFill>
                  <a:srgbClr val="000000"/>
                </a:solidFill>
                <a:effectLst/>
              </a:endParaRPr>
            </a:p>
            <a:p>
              <a:pPr marL="285750" indent="-285750" algn="l" rtl="0">
                <a:spcAft>
                  <a:spcPts val="200"/>
                </a:spcAft>
                <a:buFont typeface="Arial" panose="020B0604020202020204" pitchFamily="34" charset="0"/>
                <a:buChar char="•"/>
              </a:pPr>
              <a:r>
                <a:rPr lang="fr"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Résumé : </a:t>
              </a:r>
              <a:r>
                <a:rPr lang="fr" sz="1200" b="0" i="0" u="sng" baseline="0" dirty="0">
                  <a:solidFill>
                    <a:schemeClr val="accent2"/>
                  </a:solidFill>
                  <a:effectLst/>
                  <a:hlinkClick r:id="rId15"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200" b="0" i="0" u="none" baseline="0" dirty="0">
                  <a:solidFill>
                    <a:schemeClr val="tx1"/>
                  </a:solidFill>
                  <a:effectLst/>
                </a:rPr>
                <a:t> | </a:t>
              </a:r>
              <a:r>
                <a:rPr lang="fr" sz="1200" b="0" i="0" u="sng" baseline="0" dirty="0">
                  <a:solidFill>
                    <a:schemeClr val="accent2"/>
                  </a:solidFill>
                  <a:effectLst/>
                  <a:hlinkClick r:id="rId16"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200" b="0" i="0" u="none" baseline="0" dirty="0">
                  <a:solidFill>
                    <a:schemeClr val="tx1"/>
                  </a:solidFill>
                  <a:effectLst/>
                </a:rPr>
                <a:t> | </a:t>
              </a:r>
              <a:r>
                <a:rPr lang="fr" sz="1200" b="0" i="0" u="sng" baseline="0" dirty="0">
                  <a:solidFill>
                    <a:schemeClr val="accent2"/>
                  </a:solidFill>
                  <a:effectLst/>
                  <a:hlinkClick r:id="rId17"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200" b="0" i="0" u="none" baseline="0" dirty="0">
                  <a:solidFill>
                    <a:schemeClr val="tx1"/>
                  </a:solidFill>
                  <a:effectLst/>
                </a:rPr>
                <a:t> | </a:t>
              </a:r>
              <a:r>
                <a:rPr lang="fr" sz="1200" b="0" i="0" u="sng" baseline="0" dirty="0">
                  <a:solidFill>
                    <a:schemeClr val="accent2"/>
                  </a:solidFill>
                  <a:effectLst/>
                  <a:hlinkClick r:id="rId18"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fr" sz="1200" b="0" i="0" u="none" baseline="0" dirty="0">
                  <a:solidFill>
                    <a:schemeClr val="tx1"/>
                  </a:solidFill>
                  <a:effectLst/>
                </a:rPr>
                <a:t> |</a:t>
              </a:r>
              <a:r>
                <a:rPr lang="fr" sz="1200" b="0" i="0" u="sng" baseline="0" dirty="0">
                  <a:solidFill>
                    <a:schemeClr val="accent2"/>
                  </a:solidFill>
                  <a:effectLst/>
                  <a:hlinkClick r:id="rId19"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fr" sz="1200" b="0" i="0" u="none" baseline="0" dirty="0">
                  <a:solidFill>
                    <a:schemeClr val="tx1"/>
                  </a:solidFill>
                  <a:effectLst/>
                </a:rPr>
                <a:t>| </a:t>
              </a:r>
              <a:r>
                <a:rPr lang="fr" sz="1200" b="0" i="0" u="sng" baseline="0" dirty="0">
                  <a:solidFill>
                    <a:schemeClr val="accent2"/>
                  </a:solidFill>
                  <a:effectLst/>
                  <a:hlinkClick r:id="rId20"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fr" sz="1200" b="0" i="0" u="none" baseline="0" dirty="0">
                  <a:solidFill>
                    <a:schemeClr val="tx1"/>
                  </a:solidFill>
                  <a:effectLst/>
                </a:rPr>
                <a:t> | </a:t>
              </a:r>
              <a:r>
                <a:rPr lang="fr" sz="1200" b="0" i="0" u="sng" baseline="0" dirty="0">
                  <a:solidFill>
                    <a:schemeClr val="accent2"/>
                  </a:solidFill>
                  <a:effectLst/>
                  <a:hlinkClick r:id="rId21"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fr" sz="1200" b="0" i="0" u="sng" baseline="0" dirty="0">
                  <a:solidFill>
                    <a:schemeClr val="accent2"/>
                  </a:solidFill>
                  <a:effectLst/>
                </a:rPr>
                <a:t> </a:t>
              </a:r>
              <a:r>
                <a:rPr lang="fr" sz="1200" b="0" i="0" u="none" baseline="0" dirty="0">
                  <a:solidFill>
                    <a:schemeClr val="tx1"/>
                  </a:solidFill>
                  <a:effectLst/>
                </a:rPr>
                <a:t>| </a:t>
              </a:r>
              <a:r>
                <a:rPr lang="fr" sz="1200" b="0" i="0" u="sng" baseline="0" dirty="0">
                  <a:solidFill>
                    <a:schemeClr val="accent2"/>
                  </a:solidFill>
                  <a:effectLst/>
                  <a:hlinkClick r:id="rId22"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fr" sz="1200" b="0" i="0" u="none" baseline="0" dirty="0">
                  <a:solidFill>
                    <a:schemeClr val="tx1"/>
                  </a:solidFill>
                  <a:effectLst/>
                </a:rPr>
                <a:t> |</a:t>
              </a:r>
              <a:r>
                <a:rPr lang="fr" sz="1200" b="1" i="0" u="sng" baseline="0" dirty="0">
                  <a:solidFill>
                    <a:schemeClr val="accent2"/>
                  </a:solidFill>
                  <a:effectLst/>
                  <a:hlinkClick r:id="rId23" tooltip="مكافحة الأوبئة وبناء عالمٍ أكثر صحةً وإنصافاً">
                    <a:extLst>
                      <a:ext uri="{A12FA001-AC4F-418D-AE19-62706E023703}">
                        <ahyp:hlinkClr xmlns:ahyp="http://schemas.microsoft.com/office/drawing/2018/hyperlinkcolor" val="tx"/>
                      </a:ext>
                    </a:extLst>
                  </a:hlinkClick>
                </a:rPr>
                <a:t> عربي</a:t>
              </a:r>
              <a:r>
                <a:rPr lang="fr" sz="1200" b="1" i="0" u="none" baseline="0" dirty="0">
                  <a:solidFill>
                    <a:schemeClr val="accent2"/>
                  </a:solidFill>
                  <a:effectLst/>
                </a:rPr>
                <a:t> </a:t>
              </a:r>
              <a:r>
                <a:rPr lang="fr" sz="1200" b="0" i="0" u="none" baseline="0" dirty="0">
                  <a:solidFill>
                    <a:schemeClr val="accent2"/>
                  </a:solidFill>
                  <a:effectLst/>
                </a:rPr>
                <a:t> </a:t>
              </a:r>
              <a:r>
                <a:rPr lang="fr" sz="1200" b="0" i="0" u="none" baseline="0" dirty="0">
                  <a:solidFill>
                    <a:schemeClr val="tx1"/>
                  </a:solidFill>
                  <a:effectLst/>
                </a:rPr>
                <a:t>| </a:t>
              </a:r>
              <a:r>
                <a:rPr lang="fr" sz="1200" b="0" i="0" u="none" baseline="0" dirty="0">
                  <a:solidFill>
                    <a:schemeClr val="accent2"/>
                  </a:solidFill>
                  <a:hlinkClick r:id="rId24" tooltip="抗击大流行病，建设一个更健康、更公平的世界 - 全球基金2023-2028年战略">
                    <a:extLst>
                      <a:ext uri="{A12FA001-AC4F-418D-AE19-62706E023703}">
                        <ahyp:hlinkClr xmlns:ahyp="http://schemas.microsoft.com/office/drawing/2018/hyperlinkcolor" val="tx"/>
                      </a:ext>
                    </a:extLst>
                  </a:hlinkClick>
                </a:rPr>
                <a:t>中文</a:t>
              </a:r>
              <a:r>
                <a:rPr lang="fr" sz="1200" b="0" i="0" u="none" baseline="0" dirty="0">
                  <a:solidFill>
                    <a:schemeClr val="accent2"/>
                  </a:solidFill>
                </a:rPr>
                <a:t> </a:t>
              </a:r>
              <a:endParaRPr lang="fr" sz="1200" dirty="0">
                <a:solidFill>
                  <a:schemeClr val="accent2"/>
                </a:solidFill>
              </a:endParaRPr>
            </a:p>
            <a:p>
              <a:pPr marL="285750" indent="-285750" algn="l" rtl="0">
                <a:spcAft>
                  <a:spcPts val="200"/>
                </a:spcAft>
                <a:buFont typeface="Arial" panose="020B0604020202020204" pitchFamily="34" charset="0"/>
                <a:buChar char="•"/>
              </a:pPr>
              <a:r>
                <a:rPr lang="fr"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Cadre stratégique : </a:t>
              </a:r>
              <a:r>
                <a:rPr lang="fr" sz="1200" b="0" i="0" u="sng" baseline="0" dirty="0">
                  <a:solidFill>
                    <a:schemeClr val="accent2"/>
                  </a:solidFill>
                  <a:hlinkClick r:id="rId25" tooltip="strategy_globalfund2023-2028_framework_ar.pdf">
                    <a:extLst>
                      <a:ext uri="{A12FA001-AC4F-418D-AE19-62706E023703}">
                        <ahyp:hlinkClr xmlns:ahyp="http://schemas.microsoft.com/office/drawing/2018/hyperlinkcolor" val="tx"/>
                      </a:ext>
                    </a:extLst>
                  </a:hlinkClick>
                </a:rPr>
                <a:t>عربي</a:t>
              </a:r>
              <a:r>
                <a:rPr lang="fr" sz="1200" b="0" i="0" u="sng" baseline="0" dirty="0">
                  <a:solidFill>
                    <a:schemeClr val="accent2"/>
                  </a:solidFill>
                </a:rPr>
                <a:t>  </a:t>
              </a:r>
              <a:r>
                <a:rPr lang="fr" sz="1200" b="0" i="0" u="none" baseline="0" dirty="0">
                  <a:solidFill>
                    <a:schemeClr val="tx1"/>
                  </a:solidFill>
                  <a:effectLst/>
                </a:rPr>
                <a:t>| </a:t>
              </a:r>
              <a:r>
                <a:rPr lang="fr" sz="1200" b="0" i="0" u="sng" baseline="0" dirty="0">
                  <a:solidFill>
                    <a:schemeClr val="accent2"/>
                  </a:solidFill>
                  <a:effectLst/>
                  <a:hlinkClick r:id="rId26" tooltip="The Global Fund 2023-2028 Strategy Framework">
                    <a:extLst>
                      <a:ext uri="{A12FA001-AC4F-418D-AE19-62706E023703}">
                        <ahyp:hlinkClr xmlns:ahyp="http://schemas.microsoft.com/office/drawing/2018/hyperlinkcolor" val="tx"/>
                      </a:ext>
                    </a:extLst>
                  </a:hlinkClick>
                </a:rPr>
                <a:t>English</a:t>
              </a:r>
              <a:r>
                <a:rPr lang="fr" sz="1200" b="0" i="0" u="none" baseline="0" dirty="0">
                  <a:solidFill>
                    <a:schemeClr val="tx1"/>
                  </a:solidFill>
                  <a:effectLst/>
                </a:rPr>
                <a:t> | </a:t>
              </a:r>
              <a:r>
                <a:rPr lang="fr" sz="1200" b="0" i="0" u="sng" baseline="0" dirty="0">
                  <a:solidFill>
                    <a:schemeClr val="accent2"/>
                  </a:solidFill>
                  <a:effectLst/>
                  <a:hlinkClick r:id="rId27" tooltip="Marco de la Estrategia del Fondo Mundial (2023-2028)">
                    <a:extLst>
                      <a:ext uri="{A12FA001-AC4F-418D-AE19-62706E023703}">
                        <ahyp:hlinkClr xmlns:ahyp="http://schemas.microsoft.com/office/drawing/2018/hyperlinkcolor" val="tx"/>
                      </a:ext>
                    </a:extLst>
                  </a:hlinkClick>
                </a:rPr>
                <a:t>Español</a:t>
              </a:r>
              <a:r>
                <a:rPr lang="fr" sz="1200" b="0" i="0" u="none" baseline="0" dirty="0">
                  <a:solidFill>
                    <a:schemeClr val="accent2"/>
                  </a:solidFill>
                  <a:effectLst/>
                </a:rPr>
                <a:t> | </a:t>
              </a:r>
              <a:r>
                <a:rPr lang="fr" sz="1200" b="0" i="0" u="sng" baseline="0" dirty="0">
                  <a:solidFill>
                    <a:schemeClr val="accent2"/>
                  </a:solidFill>
                  <a:effectLst/>
                  <a:hlinkClick r:id="rId28" tooltip="Cadre stratégique du Fonds mondial 2023 2028">
                    <a:extLst>
                      <a:ext uri="{A12FA001-AC4F-418D-AE19-62706E023703}">
                        <ahyp:hlinkClr xmlns:ahyp="http://schemas.microsoft.com/office/drawing/2018/hyperlinkcolor" val="tx"/>
                      </a:ext>
                    </a:extLst>
                  </a:hlinkClick>
                </a:rPr>
                <a:t>Français</a:t>
              </a:r>
              <a:r>
                <a:rPr lang="fr" sz="1200" b="0" i="0" u="none" baseline="0" dirty="0">
                  <a:solidFill>
                    <a:schemeClr val="tx1"/>
                  </a:solidFill>
                  <a:effectLst/>
                </a:rPr>
                <a:t> | </a:t>
              </a:r>
              <a:r>
                <a:rPr lang="fr" sz="1200" b="0" i="0" u="sng" baseline="0" dirty="0">
                  <a:solidFill>
                    <a:schemeClr val="accent2"/>
                  </a:solidFill>
                  <a:effectLst/>
                  <a:hlinkClick r:id="rId29" tooltip="O Quadro da Estratégia do Fundo Global (2023-2028)">
                    <a:extLst>
                      <a:ext uri="{A12FA001-AC4F-418D-AE19-62706E023703}">
                        <ahyp:hlinkClr xmlns:ahyp="http://schemas.microsoft.com/office/drawing/2018/hyperlinkcolor" val="tx"/>
                      </a:ext>
                    </a:extLst>
                  </a:hlinkClick>
                </a:rPr>
                <a:t>Português</a:t>
              </a:r>
              <a:r>
                <a:rPr lang="fr" sz="1200" b="0" i="0" u="none" baseline="0" dirty="0">
                  <a:solidFill>
                    <a:schemeClr val="tx1"/>
                  </a:solidFill>
                  <a:effectLst/>
                </a:rPr>
                <a:t> | </a:t>
              </a:r>
              <a:r>
                <a:rPr lang="fr" sz="1200" b="0" i="0" u="sng" baseline="0" dirty="0">
                  <a:solidFill>
                    <a:schemeClr val="accent2"/>
                  </a:solidFill>
                  <a:effectLst/>
                  <a:hlinkClick r:id="rId30"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fr" sz="1200" b="0" i="0" u="sng" baseline="0" dirty="0">
                <a:solidFill>
                  <a:schemeClr val="accent2"/>
                </a:solidFill>
                <a:effectLst/>
              </a:endParaRPr>
            </a:p>
            <a:p>
              <a:pPr marL="285750" indent="-285750" algn="l" rtl="0">
                <a:spcAft>
                  <a:spcPts val="200"/>
                </a:spcAft>
                <a:buFont typeface="Arial" panose="020B0604020202020204" pitchFamily="34" charset="0"/>
                <a:buChar char="•"/>
              </a:pPr>
              <a:r>
                <a:rPr kumimoji="0" lang="fr" altLang="en-US" sz="1200" strike="noStrike" cap="none" normalizeH="0" dirty="0">
                  <a:ln>
                    <a:noFill/>
                  </a:ln>
                  <a:solidFill>
                    <a:schemeClr val="tx1"/>
                  </a:solidFill>
                </a:rPr>
                <a:t>Cadre de suivi </a:t>
              </a:r>
              <a:r>
                <a:rPr lang="fr" altLang="en-US" sz="1200" dirty="0">
                  <a:solidFill>
                    <a:schemeClr val="tx1"/>
                  </a:solidFill>
                </a:rPr>
                <a:t>et d’évaluation : </a:t>
              </a:r>
              <a:r>
                <a:rPr lang="en-US" altLang="en-US" sz="1200" u="sng" dirty="0">
                  <a:solidFill>
                    <a:schemeClr val="accent2"/>
                  </a:solidFill>
                </a:rPr>
                <a:t>https://www.theglobalfund.org/fr/monitoring-evaluation/</a:t>
              </a:r>
              <a:endParaRPr kumimoji="0" lang="fr" altLang="en-US" sz="1200" i="0" strike="noStrike" cap="none" normalizeH="0" baseline="0" dirty="0">
                <a:ln>
                  <a:noFill/>
                </a:ln>
                <a:solidFill>
                  <a:srgbClr val="000000"/>
                </a:solidFill>
                <a:effectLst/>
              </a:endParaRPr>
            </a:p>
            <a:p>
              <a:pPr marL="285750" indent="-285750" algn="l" rtl="0">
                <a:spcAft>
                  <a:spcPts val="200"/>
                </a:spcAft>
                <a:buFont typeface="Arial" panose="020B0604020202020204" pitchFamily="34" charset="0"/>
                <a:buChar char="•"/>
              </a:pPr>
              <a:r>
                <a:rPr lang="fr"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Pour plus d'informations, rendez-vous sur : </a:t>
              </a:r>
              <a:r>
                <a:rPr lang="fr"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31">
                    <a:extLst>
                      <a:ext uri="{A12FA001-AC4F-418D-AE19-62706E023703}">
                        <ahyp:hlinkClr xmlns:ahyp="http://schemas.microsoft.com/office/drawing/2018/hyperlinkcolor" val="tx"/>
                      </a:ext>
                    </a:extLst>
                  </a:hlinkClick>
                </a:rPr>
                <a:t>https://www.theglobalfund.org/fr/strategy/</a:t>
              </a:r>
              <a:r>
                <a:rPr lang="fr"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fr" altLang="en-US" sz="1200" i="0" strike="noStrike" cap="none" normalizeH="0" baseline="0" dirty="0">
                <a:ln>
                  <a:noFill/>
                </a:ln>
                <a:solidFill>
                  <a:schemeClr val="accent2"/>
                </a:solidFill>
                <a:effectLst/>
                <a:cs typeface="Arial" panose="020B0604020202020204" pitchFamily="34" charset="0"/>
              </a:endParaRPr>
            </a:p>
          </p:txBody>
        </p:sp>
      </p:grpSp>
      <p:grpSp>
        <p:nvGrpSpPr>
          <p:cNvPr id="12" name="Group 11">
            <a:extLst>
              <a:ext uri="{FF2B5EF4-FFF2-40B4-BE49-F238E27FC236}">
                <a16:creationId xmlns:a16="http://schemas.microsoft.com/office/drawing/2014/main" id="{1F75F4D7-F1DD-4F2C-B390-3CEC0F0DE29E}"/>
              </a:ext>
            </a:extLst>
          </p:cNvPr>
          <p:cNvGrpSpPr/>
          <p:nvPr>
            <p:custDataLst>
              <p:tags r:id="rId6"/>
            </p:custDataLst>
          </p:nvPr>
        </p:nvGrpSpPr>
        <p:grpSpPr>
          <a:xfrm>
            <a:off x="371114" y="1322395"/>
            <a:ext cx="1828800" cy="1896405"/>
            <a:chOff x="371114" y="764233"/>
            <a:chExt cx="1828800" cy="1896405"/>
          </a:xfrm>
        </p:grpSpPr>
        <p:grpSp>
          <p:nvGrpSpPr>
            <p:cNvPr id="13" name="Group 12">
              <a:extLst>
                <a:ext uri="{FF2B5EF4-FFF2-40B4-BE49-F238E27FC236}">
                  <a16:creationId xmlns:a16="http://schemas.microsoft.com/office/drawing/2014/main" id="{3A7E5F62-78E4-4C7C-A2ED-F690D216E786}"/>
                </a:ext>
              </a:extLst>
            </p:cNvPr>
            <p:cNvGrpSpPr/>
            <p:nvPr/>
          </p:nvGrpSpPr>
          <p:grpSpPr>
            <a:xfrm>
              <a:off x="371114" y="831838"/>
              <a:ext cx="1828800" cy="1828800"/>
              <a:chOff x="371114" y="738001"/>
              <a:chExt cx="1828800" cy="1828800"/>
            </a:xfrm>
          </p:grpSpPr>
          <p:pic>
            <p:nvPicPr>
              <p:cNvPr id="15" name="Graphic 14" descr="Road with solid fill">
                <a:extLst>
                  <a:ext uri="{FF2B5EF4-FFF2-40B4-BE49-F238E27FC236}">
                    <a16:creationId xmlns:a16="http://schemas.microsoft.com/office/drawing/2014/main" id="{8DFF7095-6EA3-49CE-B21C-D45B0E0596A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71114" y="738001"/>
                <a:ext cx="1828800" cy="1828800"/>
              </a:xfrm>
              <a:prstGeom prst="rect">
                <a:avLst/>
              </a:prstGeom>
            </p:spPr>
          </p:pic>
          <p:sp>
            <p:nvSpPr>
              <p:cNvPr id="16" name="Rectangle 15">
                <a:extLst>
                  <a:ext uri="{FF2B5EF4-FFF2-40B4-BE49-F238E27FC236}">
                    <a16:creationId xmlns:a16="http://schemas.microsoft.com/office/drawing/2014/main" id="{4E3FDD8B-2ECA-4562-AAB8-54AAF156EDC5}"/>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17" name="Rectangle 16">
                <a:extLst>
                  <a:ext uri="{FF2B5EF4-FFF2-40B4-BE49-F238E27FC236}">
                    <a16:creationId xmlns:a16="http://schemas.microsoft.com/office/drawing/2014/main" id="{EE48EB1F-27C3-4B65-9208-D725330FC443}"/>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pic>
          <p:nvPicPr>
            <p:cNvPr id="14" name="Picture 2" descr="SDG Metadata Translation Project - SDG Metadata Translation Project">
              <a:extLst>
                <a:ext uri="{FF2B5EF4-FFF2-40B4-BE49-F238E27FC236}">
                  <a16:creationId xmlns:a16="http://schemas.microsoft.com/office/drawing/2014/main" id="{BB30CF53-349F-4942-A356-ED274C22A879}"/>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8234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9A650A-61A9-4446-93F5-0118589AADE7}"/>
              </a:ext>
            </a:extLst>
          </p:cNvPr>
          <p:cNvSpPr/>
          <p:nvPr>
            <p:custDataLst>
              <p:tags r:id="rId1"/>
            </p:custDataLst>
          </p:nvPr>
        </p:nvSpPr>
        <p:spPr>
          <a:xfrm>
            <a:off x="0" y="911860"/>
            <a:ext cx="12192000" cy="49047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3" name="Slide Number Placeholder 2">
            <a:extLst>
              <a:ext uri="{FF2B5EF4-FFF2-40B4-BE49-F238E27FC236}">
                <a16:creationId xmlns:a16="http://schemas.microsoft.com/office/drawing/2014/main" id="{16F9B0E6-8928-4B92-8B25-BD4DB5E55343}"/>
              </a:ext>
            </a:extLst>
          </p:cNvPr>
          <p:cNvSpPr>
            <a:spLocks noGrp="1"/>
          </p:cNvSpPr>
          <p:nvPr>
            <p:ph type="sldNum" sz="quarter" idx="12"/>
            <p:custDataLst>
              <p:tags r:id="rId2"/>
            </p:custDataLst>
          </p:nvPr>
        </p:nvSpPr>
        <p:spPr/>
        <p:txBody>
          <a:bodyPr/>
          <a:lstStyle/>
          <a:p>
            <a:pPr algn="r" rtl="0"/>
            <a:fld id="{DCCF19E6-0AFE-4CD6-AF5E-0E70B26414FC}" type="slidenum">
              <a:rPr/>
              <a:t>12</a:t>
            </a:fld>
            <a:endParaRPr lang="fr"/>
          </a:p>
        </p:txBody>
      </p:sp>
      <p:sp>
        <p:nvSpPr>
          <p:cNvPr id="5" name="Content Placeholder 4">
            <a:extLst>
              <a:ext uri="{FF2B5EF4-FFF2-40B4-BE49-F238E27FC236}">
                <a16:creationId xmlns:a16="http://schemas.microsoft.com/office/drawing/2014/main" id="{32AC97C4-5E62-41C4-AFEA-082A2A89514C}"/>
              </a:ext>
            </a:extLst>
          </p:cNvPr>
          <p:cNvSpPr>
            <a:spLocks noGrp="1"/>
          </p:cNvSpPr>
          <p:nvPr>
            <p:ph sz="quarter" idx="18"/>
            <p:custDataLst>
              <p:tags r:id="rId3"/>
            </p:custDataLst>
          </p:nvPr>
        </p:nvSpPr>
        <p:spPr>
          <a:xfrm>
            <a:off x="190501" y="1147763"/>
            <a:ext cx="12001500" cy="4002087"/>
          </a:xfrm>
        </p:spPr>
        <p:txBody>
          <a:bodyPr/>
          <a:lstStyle/>
          <a:p>
            <a:pPr marL="0" indent="0" algn="ctr" rtl="0">
              <a:lnSpc>
                <a:spcPct val="100000"/>
              </a:lnSpc>
              <a:spcBef>
                <a:spcPts val="0"/>
              </a:spcBef>
              <a:spcAft>
                <a:spcPts val="600"/>
              </a:spcAft>
              <a:buNone/>
            </a:pPr>
            <a:r>
              <a:rPr lang="fr" sz="1800" dirty="0">
                <a:cs typeface="Arial" panose="020B0604020202020204" pitchFamily="34" charset="0"/>
              </a:rPr>
              <a:t>Diapositives sur les prochaines étapes sur mesure pour les différentes parties prenantes.</a:t>
            </a:r>
          </a:p>
          <a:p>
            <a:pPr marL="0" indent="0" algn="ctr" rtl="0">
              <a:lnSpc>
                <a:spcPct val="100000"/>
              </a:lnSpc>
              <a:spcBef>
                <a:spcPts val="0"/>
              </a:spcBef>
              <a:spcAft>
                <a:spcPts val="600"/>
              </a:spcAft>
              <a:buNone/>
            </a:pPr>
            <a:r>
              <a:rPr lang="fr" sz="1800" dirty="0">
                <a:cs typeface="Arial" panose="020B0604020202020204" pitchFamily="34" charset="0"/>
              </a:rPr>
              <a:t>(à utiliser à la place de la diapositive 11)</a:t>
            </a:r>
          </a:p>
          <a:p>
            <a:pPr marL="0" indent="0" algn="l" rtl="0">
              <a:lnSpc>
                <a:spcPct val="100000"/>
              </a:lnSpc>
              <a:spcBef>
                <a:spcPts val="0"/>
              </a:spcBef>
              <a:spcAft>
                <a:spcPts val="600"/>
              </a:spcAft>
              <a:buNone/>
            </a:pPr>
            <a:endParaRPr lang="fr" sz="1800" dirty="0">
              <a:solidFill>
                <a:schemeClr val="tx1">
                  <a:lumMod val="95000"/>
                  <a:lumOff val="5000"/>
                </a:schemeClr>
              </a:solidFill>
              <a:latin typeface="+mn-lt"/>
              <a:cs typeface="Arial" panose="020B0604020202020204" pitchFamily="34" charset="0"/>
            </a:endParaRPr>
          </a:p>
          <a:p>
            <a:pPr marL="0" indent="0" algn="l" rtl="0">
              <a:lnSpc>
                <a:spcPct val="100000"/>
              </a:lnSpc>
              <a:spcBef>
                <a:spcPts val="0"/>
              </a:spcBef>
              <a:spcAft>
                <a:spcPts val="600"/>
              </a:spcAft>
              <a:buNone/>
            </a:pPr>
            <a:r>
              <a:rPr lang="fr" sz="1800" b="0" i="0" u="none" baseline="0" dirty="0">
                <a:solidFill>
                  <a:schemeClr val="tx1">
                    <a:lumMod val="95000"/>
                    <a:lumOff val="5000"/>
                  </a:schemeClr>
                </a:solidFill>
                <a:latin typeface="+mn-lt"/>
                <a:cs typeface="Arial" panose="020B0604020202020204" pitchFamily="34" charset="0"/>
              </a:rPr>
              <a:t>Dans la section suivante, vous trouverez des diapositives personnalisées qui peuvent être utilisées auprès des parties prenantes suivantes :</a:t>
            </a:r>
          </a:p>
          <a:p>
            <a:pPr marL="342900" indent="-342900" algn="l" rtl="0">
              <a:lnSpc>
                <a:spcPct val="100000"/>
              </a:lnSpc>
              <a:spcBef>
                <a:spcPts val="0"/>
              </a:spcBef>
              <a:spcAft>
                <a:spcPts val="600"/>
              </a:spcAft>
              <a:buClr>
                <a:schemeClr val="tx1"/>
              </a:buClr>
              <a:buFont typeface="Arial" panose="020B0604020202020204" pitchFamily="34" charset="0"/>
              <a:buChar char="•"/>
            </a:pPr>
            <a:r>
              <a:rPr lang="fr" sz="1800" b="0" i="0" u="none" baseline="0" dirty="0">
                <a:solidFill>
                  <a:schemeClr val="accent2"/>
                </a:solidFill>
                <a:latin typeface="+mn-lt"/>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Instances de coordination nationale (ICN)</a:t>
            </a:r>
            <a:endParaRPr lang="fr" sz="1800" dirty="0">
              <a:solidFill>
                <a:schemeClr val="accent2"/>
              </a:solidFill>
              <a:latin typeface="+mn-lt"/>
              <a:cs typeface="Arial" panose="020B0604020202020204" pitchFamily="34" charset="0"/>
            </a:endParaRPr>
          </a:p>
          <a:p>
            <a:pPr marL="342900" indent="-342900" algn="l" rtl="0">
              <a:lnSpc>
                <a:spcPct val="100000"/>
              </a:lnSpc>
              <a:spcBef>
                <a:spcPts val="0"/>
              </a:spcBef>
              <a:spcAft>
                <a:spcPts val="600"/>
              </a:spcAft>
              <a:buClr>
                <a:schemeClr val="tx1"/>
              </a:buClr>
              <a:buFont typeface="Arial" panose="020B0604020202020204" pitchFamily="34" charset="0"/>
              <a:buChar char="•"/>
            </a:pPr>
            <a:r>
              <a:rPr lang="fr" sz="1800" b="0" i="0" u="none" baseline="0" dirty="0">
                <a:solidFill>
                  <a:schemeClr val="accent2"/>
                </a:solidFill>
                <a:latin typeface="+mn-lt"/>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Communautés et société civile</a:t>
            </a:r>
            <a:endParaRPr lang="fr" sz="1800" dirty="0">
              <a:solidFill>
                <a:schemeClr val="accent2"/>
              </a:solidFill>
              <a:latin typeface="+mn-lt"/>
              <a:cs typeface="Arial" panose="020B0604020202020204" pitchFamily="34" charset="0"/>
            </a:endParaRPr>
          </a:p>
          <a:p>
            <a:pPr marL="342900" indent="-342900" algn="l" rtl="0">
              <a:lnSpc>
                <a:spcPct val="100000"/>
              </a:lnSpc>
              <a:spcBef>
                <a:spcPts val="0"/>
              </a:spcBef>
              <a:spcAft>
                <a:spcPts val="600"/>
              </a:spcAft>
              <a:buClr>
                <a:schemeClr val="tx1"/>
              </a:buClr>
              <a:buFont typeface="Arial" panose="020B0604020202020204" pitchFamily="34" charset="0"/>
              <a:buChar char="•"/>
            </a:pPr>
            <a:r>
              <a:rPr lang="fr" sz="1800" b="0" i="0" u="none" baseline="0" dirty="0">
                <a:solidFill>
                  <a:schemeClr val="accent2"/>
                </a:solidFill>
                <a:latin typeface="+mn-lt"/>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Partenaires de développement</a:t>
            </a:r>
            <a:r>
              <a:rPr lang="fr" sz="1800" b="0" i="0" u="none" baseline="0" dirty="0">
                <a:solidFill>
                  <a:schemeClr val="tx1">
                    <a:lumMod val="95000"/>
                    <a:lumOff val="5000"/>
                  </a:schemeClr>
                </a:solidFill>
                <a:latin typeface="+mn-lt"/>
                <a:cs typeface="Arial" panose="020B0604020202020204" pitchFamily="34" charset="0"/>
              </a:rPr>
              <a:t> (organisations bilatérales et multilatérales qui apportent des ressources et des compétences)</a:t>
            </a:r>
          </a:p>
          <a:p>
            <a:pPr marL="342900" indent="-342900" algn="l" rtl="0">
              <a:lnSpc>
                <a:spcPct val="100000"/>
              </a:lnSpc>
              <a:spcBef>
                <a:spcPts val="0"/>
              </a:spcBef>
              <a:spcAft>
                <a:spcPts val="600"/>
              </a:spcAft>
              <a:buClr>
                <a:schemeClr val="tx1"/>
              </a:buClr>
              <a:buFont typeface="Arial" panose="020B0604020202020204" pitchFamily="34" charset="0"/>
              <a:buChar char="•"/>
            </a:pPr>
            <a:r>
              <a:rPr lang="fr" sz="1800" b="0" i="0" u="none" baseline="0" dirty="0">
                <a:solidFill>
                  <a:schemeClr val="accent2"/>
                </a:solidFill>
                <a:latin typeface="+mn-lt"/>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Maîtres d’œuvre</a:t>
            </a:r>
            <a:endParaRPr lang="fr" sz="1800" dirty="0">
              <a:solidFill>
                <a:schemeClr val="accent2"/>
              </a:solidFill>
              <a:latin typeface="+mn-lt"/>
              <a:cs typeface="Arial" panose="020B0604020202020204" pitchFamily="34" charset="0"/>
            </a:endParaRPr>
          </a:p>
          <a:p>
            <a:pPr marL="342900" indent="-342900" algn="l" rtl="0">
              <a:lnSpc>
                <a:spcPct val="100000"/>
              </a:lnSpc>
              <a:spcBef>
                <a:spcPts val="0"/>
              </a:spcBef>
              <a:spcAft>
                <a:spcPts val="600"/>
              </a:spcAft>
              <a:buClr>
                <a:schemeClr val="tx1"/>
              </a:buClr>
              <a:buFont typeface="Arial" panose="020B0604020202020204" pitchFamily="34" charset="0"/>
              <a:buChar char="•"/>
            </a:pPr>
            <a:r>
              <a:rPr lang="fr" sz="1800" b="0" i="0" u="none" baseline="0" dirty="0">
                <a:solidFill>
                  <a:schemeClr val="accent2"/>
                </a:solidFill>
                <a:latin typeface="+mn-lt"/>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Agents locaux du Fonds</a:t>
            </a:r>
            <a:endParaRPr lang="fr" sz="1800" dirty="0">
              <a:solidFill>
                <a:schemeClr val="accent2"/>
              </a:solidFill>
              <a:latin typeface="+mn-lt"/>
              <a:cs typeface="Arial" panose="020B0604020202020204" pitchFamily="34" charset="0"/>
            </a:endParaRPr>
          </a:p>
          <a:p>
            <a:pPr marL="342900" indent="-342900" algn="l" rtl="0">
              <a:lnSpc>
                <a:spcPct val="100000"/>
              </a:lnSpc>
              <a:spcBef>
                <a:spcPts val="0"/>
              </a:spcBef>
              <a:spcAft>
                <a:spcPts val="600"/>
              </a:spcAft>
              <a:buClr>
                <a:schemeClr val="tx1"/>
              </a:buClr>
              <a:buFont typeface="Arial" panose="020B0604020202020204" pitchFamily="34" charset="0"/>
              <a:buChar char="•"/>
            </a:pPr>
            <a:r>
              <a:rPr lang="fr" sz="1800" b="0" i="0" u="none" baseline="0" dirty="0">
                <a:solidFill>
                  <a:schemeClr val="accent2"/>
                </a:solidFill>
                <a:latin typeface="+mn-lt"/>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Secteur privé</a:t>
            </a:r>
            <a:endParaRPr lang="fr" sz="1800" dirty="0">
              <a:solidFill>
                <a:schemeClr val="accent2"/>
              </a:solidFill>
              <a:latin typeface="+mn-lt"/>
              <a:cs typeface="Arial" panose="020B0604020202020204" pitchFamily="34" charset="0"/>
            </a:endParaRPr>
          </a:p>
          <a:p>
            <a:pPr marL="342900" indent="-342900" algn="l" rtl="0">
              <a:lnSpc>
                <a:spcPct val="100000"/>
              </a:lnSpc>
              <a:spcBef>
                <a:spcPts val="0"/>
              </a:spcBef>
              <a:spcAft>
                <a:spcPts val="600"/>
              </a:spcAft>
              <a:buClr>
                <a:schemeClr val="tx1"/>
              </a:buClr>
              <a:buFont typeface="Arial" panose="020B0604020202020204" pitchFamily="34" charset="0"/>
              <a:buChar char="•"/>
            </a:pPr>
            <a:r>
              <a:rPr lang="fr" sz="1800" b="0" i="0" u="none" baseline="0" dirty="0">
                <a:solidFill>
                  <a:schemeClr val="accent2"/>
                </a:solidFill>
                <a:latin typeface="+mn-lt"/>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Partenaires techniques </a:t>
            </a:r>
            <a:endParaRPr lang="fr" sz="1800" dirty="0">
              <a:solidFill>
                <a:schemeClr val="accent2"/>
              </a:solidFill>
              <a:latin typeface="+mn-lt"/>
              <a:cs typeface="Arial" panose="020B0604020202020204" pitchFamily="34" charset="0"/>
            </a:endParaRPr>
          </a:p>
          <a:p>
            <a:pPr algn="l" rtl="0">
              <a:lnSpc>
                <a:spcPct val="100000"/>
              </a:lnSpc>
              <a:spcBef>
                <a:spcPts val="0"/>
              </a:spcBef>
              <a:spcAft>
                <a:spcPts val="600"/>
              </a:spcAft>
            </a:pPr>
            <a:endParaRPr lang="fr" dirty="0">
              <a:latin typeface="+mn-lt"/>
            </a:endParaRPr>
          </a:p>
        </p:txBody>
      </p:sp>
      <p:sp>
        <p:nvSpPr>
          <p:cNvPr id="2" name="Title 1">
            <a:extLst>
              <a:ext uri="{FF2B5EF4-FFF2-40B4-BE49-F238E27FC236}">
                <a16:creationId xmlns:a16="http://schemas.microsoft.com/office/drawing/2014/main" id="{2896392B-C168-4FC4-A79F-7D1E2AD302E5}"/>
              </a:ext>
            </a:extLst>
          </p:cNvPr>
          <p:cNvSpPr>
            <a:spLocks noGrp="1"/>
          </p:cNvSpPr>
          <p:nvPr>
            <p:ph type="title"/>
            <p:custDataLst>
              <p:tags r:id="rId4"/>
            </p:custDataLst>
          </p:nvPr>
        </p:nvSpPr>
        <p:spPr/>
        <p:txBody>
          <a:bodyPr>
            <a:normAutofit/>
          </a:bodyPr>
          <a:lstStyle/>
          <a:p>
            <a:pPr algn="l" rtl="0"/>
            <a:r>
              <a:rPr lang="fr" sz="3200" b="0" i="0" u="none" baseline="0">
                <a:latin typeface="Arial Black" panose="020B0A04020102020204" pitchFamily="34" charset="0"/>
                <a:cs typeface="Arial" panose="020B0604020202020204" pitchFamily="34" charset="0"/>
              </a:rPr>
              <a:t>Annexe</a:t>
            </a:r>
          </a:p>
        </p:txBody>
      </p:sp>
      <p:sp>
        <p:nvSpPr>
          <p:cNvPr id="10" name="Title 1">
            <a:extLst>
              <a:ext uri="{FF2B5EF4-FFF2-40B4-BE49-F238E27FC236}">
                <a16:creationId xmlns:a16="http://schemas.microsoft.com/office/drawing/2014/main" id="{D09A9545-5AFB-411B-8BB6-4020BC8C81A6}"/>
              </a:ext>
            </a:extLst>
          </p:cNvPr>
          <p:cNvSpPr txBox="1">
            <a:spLocks/>
          </p:cNvSpPr>
          <p:nvPr>
            <p:custDataLst>
              <p:tags r:id="rId5"/>
            </p:custDataLst>
          </p:nvPr>
        </p:nvSpPr>
        <p:spPr>
          <a:xfrm>
            <a:off x="914238" y="4727873"/>
            <a:ext cx="12097751" cy="45298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a:lnSpc>
                <a:spcPct val="100000"/>
              </a:lnSpc>
            </a:pPr>
            <a:endParaRPr lang="fr"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48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custDataLst>
              <p:tags r:id="rId1"/>
            </p:custDataLst>
          </p:nvPr>
        </p:nvSpPr>
        <p:spPr/>
        <p:txBody>
          <a:bodyPr/>
          <a:lstStyle/>
          <a:p>
            <a:pPr algn="r" rtl="0"/>
            <a:fld id="{DCCF19E6-0AFE-4CD6-AF5E-0E70B26414FC}" type="slidenum">
              <a:rPr/>
              <a:t>13</a:t>
            </a:fld>
            <a:endParaRPr lang="fr"/>
          </a:p>
        </p:txBody>
      </p:sp>
      <p:sp>
        <p:nvSpPr>
          <p:cNvPr id="2" name="Title 1">
            <a:extLst>
              <a:ext uri="{FF2B5EF4-FFF2-40B4-BE49-F238E27FC236}">
                <a16:creationId xmlns:a16="http://schemas.microsoft.com/office/drawing/2014/main" id="{2896392B-C168-4FC4-A79F-7D1E2AD302E5}"/>
              </a:ext>
            </a:extLst>
          </p:cNvPr>
          <p:cNvSpPr>
            <a:spLocks noGrp="1"/>
          </p:cNvSpPr>
          <p:nvPr>
            <p:ph type="title"/>
            <p:custDataLst>
              <p:tags r:id="rId2"/>
            </p:custDataLst>
          </p:nvPr>
        </p:nvSpPr>
        <p:spPr>
          <a:xfrm>
            <a:off x="360181" y="174605"/>
            <a:ext cx="11471638" cy="468000"/>
          </a:xfrm>
        </p:spPr>
        <p:txBody>
          <a:bodyPr>
            <a:normAutofit/>
          </a:bodyPr>
          <a:lstStyle/>
          <a:p>
            <a:pPr algn="l" rtl="0"/>
            <a:r>
              <a:rPr lang="fr" sz="2300" b="0" i="0" u="none" baseline="0" dirty="0">
                <a:latin typeface="Arial Black" panose="020B0A04020102020204" pitchFamily="34" charset="0"/>
                <a:cs typeface="Arial" panose="020B0604020202020204" pitchFamily="34" charset="0"/>
              </a:rPr>
              <a:t>Prochaines </a:t>
            </a:r>
            <a:r>
              <a:rPr lang="fr" sz="2300" dirty="0">
                <a:latin typeface="Arial Black" panose="020B0A04020102020204" pitchFamily="34" charset="0"/>
                <a:cs typeface="Arial" panose="020B0604020202020204" pitchFamily="34" charset="0"/>
              </a:rPr>
              <a:t>étapes : Que signifie la nouvelle stratégie pour les ICN ? </a:t>
            </a:r>
          </a:p>
        </p:txBody>
      </p:sp>
      <p:sp>
        <p:nvSpPr>
          <p:cNvPr id="26" name="TextBox 25">
            <a:extLst>
              <a:ext uri="{FF2B5EF4-FFF2-40B4-BE49-F238E27FC236}">
                <a16:creationId xmlns:a16="http://schemas.microsoft.com/office/drawing/2014/main" id="{E0832877-82D6-474D-8B5D-0289EB1DB7F8}"/>
              </a:ext>
            </a:extLst>
          </p:cNvPr>
          <p:cNvSpPr txBox="1"/>
          <p:nvPr>
            <p:custDataLst>
              <p:tags r:id="rId3"/>
            </p:custDataLst>
          </p:nvPr>
        </p:nvSpPr>
        <p:spPr>
          <a:xfrm>
            <a:off x="1618048" y="1462484"/>
            <a:ext cx="10573952" cy="3985706"/>
          </a:xfrm>
          <a:prstGeom prst="rect">
            <a:avLst/>
          </a:prstGeom>
          <a:noFill/>
        </p:spPr>
        <p:txBody>
          <a:bodyPr wrap="square">
            <a:spAutoFit/>
          </a:bodyPr>
          <a:lstStyle/>
          <a:p>
            <a:pPr marR="0" lvl="0" algn="l" rtl="0">
              <a:spcAft>
                <a:spcPts val="0"/>
              </a:spcAft>
            </a:pPr>
            <a:r>
              <a:rPr lang="fr" sz="1900" b="0" i="0" u="none" baseline="0" dirty="0">
                <a:effectLst/>
                <a:latin typeface="+mj-lt"/>
                <a:ea typeface="Calibri" panose="020F0502020204030204" pitchFamily="34" charset="0"/>
                <a:cs typeface="Arial" panose="020B0604020202020204" pitchFamily="34" charset="0"/>
              </a:rPr>
              <a:t>Renforcer la gouvernance de l’ICN</a:t>
            </a:r>
          </a:p>
          <a:p>
            <a:pPr marL="285750" marR="0" lvl="0" indent="-285750" algn="l" rtl="0">
              <a:spcAft>
                <a:spcPts val="0"/>
              </a:spcAft>
              <a:buFont typeface="Arial" panose="020B0604020202020204" pitchFamily="34" charset="0"/>
              <a:buChar char="•"/>
            </a:pPr>
            <a:r>
              <a:rPr lang="fr" sz="1600" b="0" i="0" u="none" baseline="0" dirty="0">
                <a:effectLst/>
                <a:latin typeface="Arial" panose="020B0604020202020204" pitchFamily="34" charset="0"/>
                <a:ea typeface="Calibri" panose="020F0502020204030204" pitchFamily="34" charset="0"/>
                <a:cs typeface="Arial" panose="020B0604020202020204" pitchFamily="34" charset="0"/>
              </a:rPr>
              <a:t>Assurer une prise de décision équilibrée et inclusive concernant l'utilisation des ressources du Fonds mondial, en particulier la participation significative des communautés, y compris des populations clés. </a:t>
            </a:r>
          </a:p>
          <a:p>
            <a:pPr marL="285750" marR="0" lvl="0" indent="-285750" algn="l" rtl="0">
              <a:spcAft>
                <a:spcPts val="0"/>
              </a:spcAft>
              <a:buFont typeface="Arial" panose="020B0604020202020204" pitchFamily="34" charset="0"/>
              <a:buChar char="•"/>
            </a:pPr>
            <a:r>
              <a:rPr lang="fr" sz="1600" b="0" i="0" u="none" baseline="0" dirty="0">
                <a:effectLst/>
                <a:latin typeface="Arial" panose="020B0604020202020204" pitchFamily="34" charset="0"/>
                <a:ea typeface="Calibri" panose="020F0502020204030204" pitchFamily="34" charset="0"/>
                <a:cs typeface="Arial" panose="020B0604020202020204" pitchFamily="34" charset="0"/>
              </a:rPr>
              <a:t>Consolider le positionnement et l’alignement des ICN sur les structures nationales afin de renforcer la mise en œuvre efficace des priorités de la stratégie (p. ex., systèmes résistants et pérennes pour la santé, préparation et riposte aux pandémies) et de renforcer la pérennité.</a:t>
            </a:r>
          </a:p>
          <a:p>
            <a:pPr marR="0" lvl="0" algn="l" rtl="0">
              <a:spcAft>
                <a:spcPts val="0"/>
              </a:spcAft>
            </a:pPr>
            <a:endParaRPr lang="fr" sz="400" dirty="0">
              <a:latin typeface="Arial" panose="020B0604020202020204" pitchFamily="34" charset="0"/>
              <a:ea typeface="Calibri" panose="020F0502020204030204" pitchFamily="34" charset="0"/>
              <a:cs typeface="Arial" panose="020B0604020202020204" pitchFamily="34" charset="0"/>
            </a:endParaRPr>
          </a:p>
          <a:p>
            <a:pPr marR="0" lvl="0" algn="l" rtl="0">
              <a:spcAft>
                <a:spcPts val="0"/>
              </a:spcAft>
            </a:pPr>
            <a:r>
              <a:rPr lang="fr" sz="1900" b="0" i="0" u="none" baseline="0" dirty="0">
                <a:effectLst/>
                <a:latin typeface="+mj-lt"/>
                <a:ea typeface="Calibri" panose="020F0502020204030204" pitchFamily="34" charset="0"/>
                <a:cs typeface="Arial" panose="020B0604020202020204" pitchFamily="34" charset="0"/>
              </a:rPr>
              <a:t>Appuyer la prise de décisions concernant les nouvelles priorités de la stratégie </a:t>
            </a:r>
          </a:p>
          <a:p>
            <a:pPr marL="285750" marR="0" lvl="0" indent="-285750" algn="l" rtl="0">
              <a:spcAft>
                <a:spcPts val="0"/>
              </a:spcAft>
              <a:buFont typeface="Arial" panose="020B0604020202020204" pitchFamily="34" charset="0"/>
              <a:buChar char="•"/>
            </a:pPr>
            <a:r>
              <a:rPr lang="fr" sz="1600" b="0" i="0" u="none" baseline="0" dirty="0">
                <a:effectLst/>
                <a:latin typeface="Arial" panose="020B0604020202020204" pitchFamily="34" charset="0"/>
                <a:ea typeface="Calibri" panose="020F0502020204030204" pitchFamily="34" charset="0"/>
                <a:cs typeface="Arial" panose="020B0604020202020204" pitchFamily="34" charset="0"/>
              </a:rPr>
              <a:t>Communiquer les priorités de la stratégie aux parties prenantes et s’assurer qu’elles sont intégrées dans le cycle de vie des processus de la subvention et du Fonds mondial. </a:t>
            </a:r>
          </a:p>
          <a:p>
            <a:pPr marL="285750" marR="0" lvl="0" indent="-285750" algn="l" rtl="0">
              <a:spcAft>
                <a:spcPts val="0"/>
              </a:spcAft>
              <a:buFont typeface="Arial" panose="020B0604020202020204" pitchFamily="34" charset="0"/>
              <a:buChar char="•"/>
            </a:pPr>
            <a:r>
              <a:rPr lang="fr" sz="1600" b="0" i="0" u="none" baseline="0" dirty="0">
                <a:effectLst/>
                <a:latin typeface="Arial" panose="020B0604020202020204" pitchFamily="34" charset="0"/>
                <a:ea typeface="Calibri" panose="020F0502020204030204" pitchFamily="34" charset="0"/>
                <a:cs typeface="Arial" panose="020B0604020202020204" pitchFamily="34" charset="0"/>
              </a:rPr>
              <a:t>Promouvoir de nouveaux partenariats (p. ex., multisectoriels pour éliminer les obstacles structurels aux résultats de la lutte contre le VIH, la tuberculose et le paludisme, avec les parties prenantes de la préparation et de la riposte aux pandémies et du secteur privé) et de nouveaux liens (p. ex., pour créer des services intégrés, centrés sur la personne et de qualité) pour atteindre les objectifs de la stratégie.</a:t>
            </a:r>
          </a:p>
          <a:p>
            <a:pPr marL="285750" marR="0" lvl="0" indent="-285750" algn="l" rtl="0">
              <a:spcAft>
                <a:spcPts val="0"/>
              </a:spcAft>
              <a:buFont typeface="Arial" panose="020B0604020202020204" pitchFamily="34" charset="0"/>
              <a:buChar char="•"/>
            </a:pPr>
            <a:r>
              <a:rPr lang="fr" sz="1600" b="0" i="0" u="none" baseline="0" dirty="0">
                <a:effectLst/>
                <a:latin typeface="Arial" panose="020B0604020202020204" pitchFamily="34" charset="0"/>
                <a:ea typeface="Calibri" panose="020F0502020204030204" pitchFamily="34" charset="0"/>
                <a:cs typeface="Arial" panose="020B0604020202020204" pitchFamily="34" charset="0"/>
              </a:rPr>
              <a:t>Envisager d’ajuster la liste des membres composant l’ICN pour apporter de nouvelles compétences pertinentes.</a:t>
            </a:r>
          </a:p>
        </p:txBody>
      </p:sp>
      <p:grpSp>
        <p:nvGrpSpPr>
          <p:cNvPr id="38" name="Group 37">
            <a:extLst>
              <a:ext uri="{FF2B5EF4-FFF2-40B4-BE49-F238E27FC236}">
                <a16:creationId xmlns:a16="http://schemas.microsoft.com/office/drawing/2014/main" id="{25490EFC-4688-475B-82B1-599477A4CE02}"/>
              </a:ext>
            </a:extLst>
          </p:cNvPr>
          <p:cNvGrpSpPr/>
          <p:nvPr>
            <p:custDataLst>
              <p:tags r:id="rId4"/>
            </p:custDataLst>
          </p:nvPr>
        </p:nvGrpSpPr>
        <p:grpSpPr>
          <a:xfrm>
            <a:off x="1965030" y="5506194"/>
            <a:ext cx="9866789" cy="1177201"/>
            <a:chOff x="2263493" y="722851"/>
            <a:chExt cx="9866789" cy="1177201"/>
          </a:xfrm>
        </p:grpSpPr>
        <p:cxnSp>
          <p:nvCxnSpPr>
            <p:cNvPr id="39" name="Straight Connector 38">
              <a:extLst>
                <a:ext uri="{FF2B5EF4-FFF2-40B4-BE49-F238E27FC236}">
                  <a16:creationId xmlns:a16="http://schemas.microsoft.com/office/drawing/2014/main" id="{CCCD2640-027D-4376-B590-2010485A2D3D}"/>
                </a:ext>
              </a:extLst>
            </p:cNvPr>
            <p:cNvCxnSpPr>
              <a:cxnSpLocks/>
            </p:cNvCxnSpPr>
            <p:nvPr/>
          </p:nvCxnSpPr>
          <p:spPr>
            <a:xfrm>
              <a:off x="2263493" y="722851"/>
              <a:ext cx="9418320" cy="0"/>
            </a:xfrm>
            <a:prstGeom prst="line">
              <a:avLst/>
            </a:prstGeom>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B5F81FA5-C85F-440C-8127-64216FB4BD66}"/>
                </a:ext>
              </a:extLst>
            </p:cNvPr>
            <p:cNvSpPr/>
            <p:nvPr/>
          </p:nvSpPr>
          <p:spPr>
            <a:xfrm>
              <a:off x="2716045" y="724840"/>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200"/>
                </a:spcAft>
              </a:pPr>
              <a:r>
                <a:rPr lang="fr" sz="1600" b="0" i="0" u="none" baseline="0" dirty="0">
                  <a:solidFill>
                    <a:schemeClr val="tx1"/>
                  </a:solidFill>
                  <a:latin typeface="Arial Black" panose="020B0A04020102020204" pitchFamily="34" charset="0"/>
                  <a:cs typeface="Arial" panose="020B0604020202020204" pitchFamily="34" charset="0"/>
                </a:rPr>
                <a:t>Ressources</a:t>
              </a:r>
              <a:endParaRPr lang="fr" sz="1600" dirty="0">
                <a:solidFill>
                  <a:schemeClr val="tx1"/>
                </a:solidFill>
                <a:latin typeface="Segoe UI" panose="020B0502040204020203" pitchFamily="34" charset="0"/>
                <a:cs typeface="Segoe UI" panose="020B0502040204020203" pitchFamily="34" charset="0"/>
              </a:endParaRPr>
            </a:p>
            <a:p>
              <a:pPr marL="285750" indent="-285750" algn="l" rtl="0">
                <a:spcAft>
                  <a:spcPts val="200"/>
                </a:spcAft>
                <a:buFont typeface="Arial" panose="020B0604020202020204" pitchFamily="34" charset="0"/>
                <a:buChar char="•"/>
              </a:pPr>
              <a:r>
                <a:rPr lang="fr"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Stratégie du Fonds mondial pour la période 2023-2028 : </a:t>
              </a:r>
              <a:r>
                <a:rPr lang="fr" sz="1200" b="0" i="0" u="sng" baseline="0" dirty="0">
                  <a:solidFill>
                    <a:schemeClr val="accent2"/>
                  </a:solidFill>
                </a:rPr>
                <a:t> </a:t>
              </a:r>
              <a:r>
                <a:rPr lang="fr" sz="1200" b="0" i="0" u="sng" baseline="0" dirty="0">
                  <a:solidFill>
                    <a:schemeClr val="accent2"/>
                  </a:solidFill>
                  <a:hlinkClick r:id="rId9" tooltip="strategy_globalfund2023-2028_narrative_ar.pdf">
                    <a:extLst>
                      <a:ext uri="{A12FA001-AC4F-418D-AE19-62706E023703}">
                        <ahyp:hlinkClr xmlns:ahyp="http://schemas.microsoft.com/office/drawing/2018/hyperlinkcolor" val="tx"/>
                      </a:ext>
                    </a:extLst>
                  </a:hlinkClick>
                </a:rPr>
                <a:t>عربي</a:t>
              </a:r>
              <a:r>
                <a:rPr lang="fr" sz="1200" b="0" i="0" u="none" baseline="0" dirty="0">
                  <a:solidFill>
                    <a:schemeClr val="tx1"/>
                  </a:solidFill>
                  <a:effectLst/>
                </a:rPr>
                <a:t>|</a:t>
              </a:r>
              <a:r>
                <a:rPr lang="fr" sz="1200" b="0" i="0" u="none" baseline="0" dirty="0">
                  <a:solidFill>
                    <a:schemeClr val="accent2"/>
                  </a:solidFill>
                  <a:effectLst/>
                </a:rPr>
                <a:t> </a:t>
              </a:r>
              <a:r>
                <a:rPr lang="fr" sz="1200" b="0" i="0" u="sng" baseline="0" dirty="0">
                  <a:solidFill>
                    <a:schemeClr val="accent2"/>
                  </a:solidFill>
                  <a:effectLst/>
                  <a:hlinkClick r:id="rId10"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200" b="0" i="0" u="none" baseline="0" dirty="0">
                  <a:solidFill>
                    <a:schemeClr val="accent2"/>
                  </a:solidFill>
                  <a:effectLst/>
                </a:rPr>
                <a:t> </a:t>
              </a:r>
              <a:r>
                <a:rPr lang="fr" sz="1200" b="0" i="0" u="none" baseline="0" dirty="0">
                  <a:solidFill>
                    <a:schemeClr val="tx1"/>
                  </a:solidFill>
                  <a:effectLst/>
                </a:rPr>
                <a:t>|</a:t>
              </a:r>
              <a:r>
                <a:rPr lang="fr" sz="1200" b="0" i="0" u="none" baseline="0" dirty="0">
                  <a:solidFill>
                    <a:schemeClr val="accent2"/>
                  </a:solidFill>
                  <a:effectLst/>
                </a:rPr>
                <a:t> </a:t>
              </a:r>
              <a:r>
                <a:rPr lang="fr" sz="1200" b="0" i="0" u="sng" baseline="0" dirty="0">
                  <a:solidFill>
                    <a:schemeClr val="accent2"/>
                  </a:solidFill>
                  <a:effectLst/>
                  <a:hlinkClick r:id="rId11"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200" b="0" i="0" u="none" baseline="0" dirty="0">
                  <a:solidFill>
                    <a:schemeClr val="accent2"/>
                  </a:solidFill>
                  <a:effectLst/>
                </a:rPr>
                <a:t> </a:t>
              </a:r>
              <a:r>
                <a:rPr lang="fr" sz="1200" b="0" i="0" u="none" baseline="0" dirty="0">
                  <a:solidFill>
                    <a:schemeClr val="tx1"/>
                  </a:solidFill>
                  <a:effectLst/>
                </a:rPr>
                <a:t>| </a:t>
              </a:r>
              <a:r>
                <a:rPr lang="fr" sz="1200" b="0" i="0" u="sng" baseline="0" dirty="0">
                  <a:solidFill>
                    <a:schemeClr val="accent2"/>
                  </a:solidFill>
                  <a:effectLst/>
                  <a:hlinkClick r:id="rId12"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200" b="0" i="0" u="none" baseline="0" dirty="0">
                  <a:solidFill>
                    <a:schemeClr val="accent2"/>
                  </a:solidFill>
                  <a:effectLst/>
                </a:rPr>
                <a:t> </a:t>
              </a:r>
              <a:r>
                <a:rPr lang="fr" sz="1200" b="0" i="0" u="none" baseline="0" dirty="0">
                  <a:solidFill>
                    <a:schemeClr val="tx1"/>
                  </a:solidFill>
                  <a:effectLst/>
                </a:rPr>
                <a:t>|</a:t>
              </a:r>
              <a:r>
                <a:rPr lang="fr" sz="1200" b="0" i="0" u="none" baseline="0" dirty="0">
                  <a:solidFill>
                    <a:schemeClr val="accent2"/>
                  </a:solidFill>
                  <a:effectLst/>
                </a:rPr>
                <a:t> </a:t>
              </a:r>
              <a:r>
                <a:rPr lang="fr" sz="1200" b="0" i="0" u="sng" baseline="0" dirty="0">
                  <a:solidFill>
                    <a:schemeClr val="accent2"/>
                  </a:solidFill>
                  <a:effectLst/>
                  <a:hlinkClick r:id="rId13"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fr" sz="1200" b="0" i="0" u="none" baseline="0" dirty="0">
                  <a:solidFill>
                    <a:schemeClr val="tx1"/>
                  </a:solidFill>
                  <a:effectLst/>
                </a:rPr>
                <a:t> |</a:t>
              </a:r>
              <a:r>
                <a:rPr lang="fr" sz="1200" b="0" i="0" u="none" baseline="0" dirty="0">
                  <a:solidFill>
                    <a:schemeClr val="accent2"/>
                  </a:solidFill>
                  <a:effectLst/>
                </a:rPr>
                <a:t> </a:t>
              </a:r>
              <a:r>
                <a:rPr lang="fr" sz="1200" b="0" i="0" u="sng" baseline="0" dirty="0">
                  <a:solidFill>
                    <a:schemeClr val="accent2"/>
                  </a:solidFill>
                  <a:effectLst/>
                  <a:hlinkClick r:id="rId14"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r>
                <a:rPr lang="fr" sz="1200" b="0" i="0" u="sng" baseline="0" dirty="0">
                  <a:solidFill>
                    <a:schemeClr val="accent2"/>
                  </a:solidFill>
                  <a:effectLst/>
                </a:rPr>
                <a:t> </a:t>
              </a:r>
              <a:endParaRPr lang="fr" sz="1200" i="0" dirty="0">
                <a:solidFill>
                  <a:srgbClr val="000000"/>
                </a:solidFill>
                <a:effectLst/>
              </a:endParaRPr>
            </a:p>
            <a:p>
              <a:pPr marL="285750" indent="-285750" algn="l" rtl="0">
                <a:spcAft>
                  <a:spcPts val="200"/>
                </a:spcAft>
                <a:buFont typeface="Arial" panose="020B0604020202020204" pitchFamily="34" charset="0"/>
                <a:buChar char="•"/>
              </a:pPr>
              <a:r>
                <a:rPr lang="fr"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Résumé : </a:t>
              </a:r>
              <a:r>
                <a:rPr lang="fr" sz="1200" b="0" i="0" u="sng" baseline="0" dirty="0">
                  <a:solidFill>
                    <a:schemeClr val="accent2"/>
                  </a:solidFill>
                  <a:effectLst/>
                  <a:hlinkClick r:id="rId15"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200" b="0" i="0" u="none" baseline="0" dirty="0">
                  <a:solidFill>
                    <a:schemeClr val="tx1"/>
                  </a:solidFill>
                  <a:effectLst/>
                </a:rPr>
                <a:t> | </a:t>
              </a:r>
              <a:r>
                <a:rPr lang="fr" sz="1200" b="0" i="0" u="sng" baseline="0" dirty="0">
                  <a:solidFill>
                    <a:schemeClr val="accent2"/>
                  </a:solidFill>
                  <a:effectLst/>
                  <a:hlinkClick r:id="rId16"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200" b="0" i="0" u="none" baseline="0" dirty="0">
                  <a:solidFill>
                    <a:schemeClr val="tx1"/>
                  </a:solidFill>
                  <a:effectLst/>
                </a:rPr>
                <a:t> | </a:t>
              </a:r>
              <a:r>
                <a:rPr lang="fr" sz="1200" b="0" i="0" u="sng" baseline="0" dirty="0">
                  <a:solidFill>
                    <a:schemeClr val="accent2"/>
                  </a:solidFill>
                  <a:effectLst/>
                  <a:hlinkClick r:id="rId17"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200" b="0" i="0" u="none" baseline="0" dirty="0">
                  <a:solidFill>
                    <a:schemeClr val="tx1"/>
                  </a:solidFill>
                  <a:effectLst/>
                </a:rPr>
                <a:t> | </a:t>
              </a:r>
              <a:r>
                <a:rPr lang="fr" sz="1200" b="0" i="0" u="sng" baseline="0" dirty="0">
                  <a:solidFill>
                    <a:schemeClr val="accent2"/>
                  </a:solidFill>
                  <a:effectLst/>
                  <a:hlinkClick r:id="rId18"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fr" sz="1200" b="0" i="0" u="none" baseline="0" dirty="0">
                  <a:solidFill>
                    <a:schemeClr val="tx1"/>
                  </a:solidFill>
                  <a:effectLst/>
                </a:rPr>
                <a:t> |</a:t>
              </a:r>
              <a:r>
                <a:rPr lang="fr" sz="1200" b="0" i="0" u="sng" baseline="0" dirty="0">
                  <a:solidFill>
                    <a:schemeClr val="accent2"/>
                  </a:solidFill>
                  <a:effectLst/>
                  <a:hlinkClick r:id="rId19"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fr" sz="1200" b="0" i="0" u="none" baseline="0" dirty="0">
                  <a:solidFill>
                    <a:schemeClr val="tx1"/>
                  </a:solidFill>
                  <a:effectLst/>
                </a:rPr>
                <a:t>| </a:t>
              </a:r>
              <a:r>
                <a:rPr lang="fr" sz="1200" b="0" i="0" u="sng" baseline="0" dirty="0">
                  <a:solidFill>
                    <a:schemeClr val="accent2"/>
                  </a:solidFill>
                  <a:effectLst/>
                  <a:hlinkClick r:id="rId20"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fr" sz="1200" b="0" i="0" u="none" baseline="0" dirty="0">
                  <a:solidFill>
                    <a:schemeClr val="tx1"/>
                  </a:solidFill>
                  <a:effectLst/>
                </a:rPr>
                <a:t> | </a:t>
              </a:r>
              <a:r>
                <a:rPr lang="fr" sz="1200" b="0" i="0" u="sng" baseline="0" dirty="0">
                  <a:solidFill>
                    <a:schemeClr val="accent2"/>
                  </a:solidFill>
                  <a:effectLst/>
                  <a:hlinkClick r:id="rId21"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fr" sz="1200" b="0" i="0" u="sng" baseline="0" dirty="0">
                  <a:solidFill>
                    <a:schemeClr val="accent2"/>
                  </a:solidFill>
                  <a:effectLst/>
                </a:rPr>
                <a:t> </a:t>
              </a:r>
              <a:r>
                <a:rPr lang="fr" sz="1200" b="0" i="0" u="none" baseline="0" dirty="0">
                  <a:solidFill>
                    <a:schemeClr val="tx1"/>
                  </a:solidFill>
                  <a:effectLst/>
                </a:rPr>
                <a:t>| </a:t>
              </a:r>
              <a:r>
                <a:rPr lang="fr" sz="1200" b="0" i="0" u="sng" baseline="0" dirty="0">
                  <a:solidFill>
                    <a:schemeClr val="accent2"/>
                  </a:solidFill>
                  <a:effectLst/>
                  <a:hlinkClick r:id="rId22"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fr" sz="1200" b="0" i="0" u="none" baseline="0" dirty="0">
                  <a:solidFill>
                    <a:schemeClr val="tx1"/>
                  </a:solidFill>
                  <a:effectLst/>
                </a:rPr>
                <a:t> |</a:t>
              </a:r>
              <a:r>
                <a:rPr lang="fr" sz="1200" b="1" i="0" u="sng" baseline="0" dirty="0">
                  <a:solidFill>
                    <a:schemeClr val="accent2"/>
                  </a:solidFill>
                  <a:effectLst/>
                  <a:hlinkClick r:id="rId23" tooltip="مكافحة الأوبئة وبناء عالمٍ أكثر صحةً وإنصافاً">
                    <a:extLst>
                      <a:ext uri="{A12FA001-AC4F-418D-AE19-62706E023703}">
                        <ahyp:hlinkClr xmlns:ahyp="http://schemas.microsoft.com/office/drawing/2018/hyperlinkcolor" val="tx"/>
                      </a:ext>
                    </a:extLst>
                  </a:hlinkClick>
                </a:rPr>
                <a:t> عربي</a:t>
              </a:r>
              <a:r>
                <a:rPr lang="fr" sz="1200" b="1" i="0" u="none" baseline="0" dirty="0">
                  <a:solidFill>
                    <a:schemeClr val="accent2"/>
                  </a:solidFill>
                  <a:effectLst/>
                </a:rPr>
                <a:t> </a:t>
              </a:r>
              <a:r>
                <a:rPr lang="fr" sz="1200" b="0" i="0" u="none" baseline="0" dirty="0">
                  <a:solidFill>
                    <a:schemeClr val="accent2"/>
                  </a:solidFill>
                  <a:effectLst/>
                </a:rPr>
                <a:t> </a:t>
              </a:r>
              <a:r>
                <a:rPr lang="fr" sz="1200" b="0" i="0" u="none" baseline="0" dirty="0">
                  <a:solidFill>
                    <a:schemeClr val="tx1"/>
                  </a:solidFill>
                  <a:effectLst/>
                </a:rPr>
                <a:t>| </a:t>
              </a:r>
              <a:r>
                <a:rPr lang="fr" sz="1200" b="0" i="0" u="sng" baseline="0" dirty="0">
                  <a:solidFill>
                    <a:schemeClr val="accent2"/>
                  </a:solidFill>
                  <a:hlinkClick r:id="rId24" tooltip="抗击大流行病，建设一个更健康、更公平的世界 - 全球基金2023-2028年战略">
                    <a:extLst>
                      <a:ext uri="{A12FA001-AC4F-418D-AE19-62706E023703}">
                        <ahyp:hlinkClr xmlns:ahyp="http://schemas.microsoft.com/office/drawing/2018/hyperlinkcolor" val="tx"/>
                      </a:ext>
                    </a:extLst>
                  </a:hlinkClick>
                </a:rPr>
                <a:t>中文</a:t>
              </a:r>
              <a:r>
                <a:rPr lang="fr" sz="1200" b="0" i="0" u="sng" baseline="0" dirty="0">
                  <a:solidFill>
                    <a:schemeClr val="accent2"/>
                  </a:solidFill>
                </a:rPr>
                <a:t> </a:t>
              </a:r>
              <a:endParaRPr lang="fr" sz="1200" u="sng" dirty="0">
                <a:solidFill>
                  <a:schemeClr val="accent2"/>
                </a:solidFill>
              </a:endParaRPr>
            </a:p>
            <a:p>
              <a:pPr marL="285750" indent="-285750" algn="l" rtl="0">
                <a:spcAft>
                  <a:spcPts val="200"/>
                </a:spcAft>
                <a:buFont typeface="Arial" panose="020B0604020202020204" pitchFamily="34" charset="0"/>
                <a:buChar char="•"/>
              </a:pPr>
              <a:r>
                <a:rPr lang="fr"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Cadre stratégique : </a:t>
              </a:r>
              <a:r>
                <a:rPr lang="fr" sz="1200" b="0" i="0" u="sng" baseline="0" dirty="0">
                  <a:solidFill>
                    <a:schemeClr val="accent2"/>
                  </a:solidFill>
                  <a:hlinkClick r:id="rId25" tooltip="strategy_globalfund2023-2028_framework_ar.pdf">
                    <a:extLst>
                      <a:ext uri="{A12FA001-AC4F-418D-AE19-62706E023703}">
                        <ahyp:hlinkClr xmlns:ahyp="http://schemas.microsoft.com/office/drawing/2018/hyperlinkcolor" val="tx"/>
                      </a:ext>
                    </a:extLst>
                  </a:hlinkClick>
                </a:rPr>
                <a:t>عربي</a:t>
              </a:r>
              <a:r>
                <a:rPr lang="fr" sz="1200" b="0" i="0" u="sng" baseline="0" dirty="0">
                  <a:solidFill>
                    <a:schemeClr val="accent2"/>
                  </a:solidFill>
                </a:rPr>
                <a:t>  </a:t>
              </a:r>
              <a:r>
                <a:rPr lang="fr" sz="1200" b="0" i="0" u="none" baseline="0" dirty="0">
                  <a:solidFill>
                    <a:schemeClr val="tx1"/>
                  </a:solidFill>
                  <a:effectLst/>
                </a:rPr>
                <a:t>| </a:t>
              </a:r>
              <a:r>
                <a:rPr lang="fr" sz="1200" b="0" i="0" u="sng" baseline="0" dirty="0">
                  <a:solidFill>
                    <a:schemeClr val="accent2"/>
                  </a:solidFill>
                  <a:effectLst/>
                  <a:hlinkClick r:id="rId26" tooltip="The Global Fund 2023-2028 Strategy Framework">
                    <a:extLst>
                      <a:ext uri="{A12FA001-AC4F-418D-AE19-62706E023703}">
                        <ahyp:hlinkClr xmlns:ahyp="http://schemas.microsoft.com/office/drawing/2018/hyperlinkcolor" val="tx"/>
                      </a:ext>
                    </a:extLst>
                  </a:hlinkClick>
                </a:rPr>
                <a:t>English</a:t>
              </a:r>
              <a:r>
                <a:rPr lang="fr" sz="1200" b="0" i="0" u="none" baseline="0" dirty="0">
                  <a:solidFill>
                    <a:schemeClr val="tx1"/>
                  </a:solidFill>
                  <a:effectLst/>
                </a:rPr>
                <a:t> | </a:t>
              </a:r>
              <a:r>
                <a:rPr lang="fr" sz="1200" b="0" i="0" u="sng" baseline="0" dirty="0">
                  <a:solidFill>
                    <a:schemeClr val="accent2"/>
                  </a:solidFill>
                  <a:effectLst/>
                  <a:hlinkClick r:id="rId27" tooltip="Marco de la Estrategia del Fondo Mundial (2023-2028)">
                    <a:extLst>
                      <a:ext uri="{A12FA001-AC4F-418D-AE19-62706E023703}">
                        <ahyp:hlinkClr xmlns:ahyp="http://schemas.microsoft.com/office/drawing/2018/hyperlinkcolor" val="tx"/>
                      </a:ext>
                    </a:extLst>
                  </a:hlinkClick>
                </a:rPr>
                <a:t>Español</a:t>
              </a:r>
              <a:r>
                <a:rPr lang="fr" sz="1200" b="0" i="0" u="none" baseline="0" dirty="0">
                  <a:solidFill>
                    <a:schemeClr val="accent2"/>
                  </a:solidFill>
                  <a:effectLst/>
                </a:rPr>
                <a:t> | </a:t>
              </a:r>
              <a:r>
                <a:rPr lang="fr" sz="1200" b="0" i="0" u="sng" baseline="0" dirty="0">
                  <a:solidFill>
                    <a:schemeClr val="accent2"/>
                  </a:solidFill>
                  <a:effectLst/>
                  <a:hlinkClick r:id="rId28" tooltip="Cadre stratégique du Fonds mondial 2023 2028">
                    <a:extLst>
                      <a:ext uri="{A12FA001-AC4F-418D-AE19-62706E023703}">
                        <ahyp:hlinkClr xmlns:ahyp="http://schemas.microsoft.com/office/drawing/2018/hyperlinkcolor" val="tx"/>
                      </a:ext>
                    </a:extLst>
                  </a:hlinkClick>
                </a:rPr>
                <a:t>Français</a:t>
              </a:r>
              <a:r>
                <a:rPr lang="fr" sz="1200" b="0" i="0" u="none" baseline="0" dirty="0">
                  <a:solidFill>
                    <a:schemeClr val="tx1"/>
                  </a:solidFill>
                  <a:effectLst/>
                </a:rPr>
                <a:t> | </a:t>
              </a:r>
              <a:r>
                <a:rPr lang="fr" sz="1200" b="0" i="0" u="sng" baseline="0" dirty="0">
                  <a:solidFill>
                    <a:schemeClr val="accent2"/>
                  </a:solidFill>
                  <a:effectLst/>
                  <a:hlinkClick r:id="rId29" tooltip="O Quadro da Estratégia do Fundo Global (2023-2028)">
                    <a:extLst>
                      <a:ext uri="{A12FA001-AC4F-418D-AE19-62706E023703}">
                        <ahyp:hlinkClr xmlns:ahyp="http://schemas.microsoft.com/office/drawing/2018/hyperlinkcolor" val="tx"/>
                      </a:ext>
                    </a:extLst>
                  </a:hlinkClick>
                </a:rPr>
                <a:t>Português</a:t>
              </a:r>
              <a:r>
                <a:rPr lang="fr" sz="1200" b="0" i="0" u="none" baseline="0" dirty="0">
                  <a:solidFill>
                    <a:schemeClr val="tx1"/>
                  </a:solidFill>
                  <a:effectLst/>
                </a:rPr>
                <a:t> | </a:t>
              </a:r>
              <a:r>
                <a:rPr lang="fr" sz="1200" b="0" i="0" u="sng" baseline="0" dirty="0">
                  <a:solidFill>
                    <a:schemeClr val="accent2"/>
                  </a:solidFill>
                  <a:effectLst/>
                  <a:hlinkClick r:id="rId30"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fr" sz="1200" b="0" i="0" u="sng" baseline="0" dirty="0">
                <a:solidFill>
                  <a:schemeClr val="accent2"/>
                </a:solidFill>
                <a:effectLst/>
              </a:endParaRPr>
            </a:p>
            <a:p>
              <a:pPr marL="285750" indent="-285750">
                <a:spcAft>
                  <a:spcPts val="200"/>
                </a:spcAft>
                <a:buFont typeface="Arial" panose="020B0604020202020204" pitchFamily="34" charset="0"/>
                <a:buChar char="•"/>
              </a:pPr>
              <a:r>
                <a:rPr kumimoji="0" lang="fr" altLang="en-US" sz="1200" strike="noStrike" cap="none" normalizeH="0" dirty="0">
                  <a:ln>
                    <a:noFill/>
                  </a:ln>
                  <a:solidFill>
                    <a:schemeClr val="tx1"/>
                  </a:solidFill>
                </a:rPr>
                <a:t>Cadre de suivi </a:t>
              </a:r>
              <a:r>
                <a:rPr lang="fr" altLang="en-US" sz="1200" dirty="0">
                  <a:solidFill>
                    <a:schemeClr val="tx1"/>
                  </a:solidFill>
                </a:rPr>
                <a:t>et d’évaluation : </a:t>
              </a:r>
              <a:r>
                <a:rPr lang="en-US" altLang="en-US" sz="1200" u="sng" dirty="0">
                  <a:solidFill>
                    <a:schemeClr val="accent2"/>
                  </a:solidFill>
                </a:rPr>
                <a:t>https://www.theglobalfund.org/fr/monitoring-evaluation/</a:t>
              </a:r>
              <a:endParaRPr kumimoji="0" lang="fr" altLang="en-US" sz="1200" i="0" strike="noStrike" cap="none" normalizeH="0" baseline="0" dirty="0">
                <a:ln>
                  <a:noFill/>
                </a:ln>
                <a:solidFill>
                  <a:srgbClr val="000000"/>
                </a:solidFill>
                <a:effectLst/>
              </a:endParaRPr>
            </a:p>
            <a:p>
              <a:pPr marL="285750" indent="-285750" algn="l" rtl="0">
                <a:spcAft>
                  <a:spcPts val="200"/>
                </a:spcAft>
                <a:buFont typeface="Arial" panose="020B0604020202020204" pitchFamily="34" charset="0"/>
                <a:buChar char="•"/>
              </a:pPr>
              <a:r>
                <a:rPr lang="fr"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Contact : </a:t>
              </a:r>
              <a:r>
                <a:rPr lang="fr"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31">
                    <a:extLst>
                      <a:ext uri="{A12FA001-AC4F-418D-AE19-62706E023703}">
                        <ahyp:hlinkClr xmlns:ahyp="http://schemas.microsoft.com/office/drawing/2018/hyperlinkcolor" val="tx"/>
                      </a:ext>
                    </a:extLst>
                  </a:hlinkClick>
                </a:rPr>
                <a:t>ccm@theglobalfund.org</a:t>
              </a:r>
              <a:r>
                <a:rPr lang="fr"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r>
                <a:rPr lang="fr" sz="1200" b="0" i="0" u="none" baseline="0" dirty="0">
                  <a:solidFill>
                    <a:schemeClr val="tx1"/>
                  </a:solidFill>
                  <a:effectLst/>
                  <a:latin typeface="Arial" panose="020B0604020202020204" pitchFamily="34" charset="0"/>
                  <a:ea typeface="Arial" panose="020B0604020202020204" pitchFamily="34" charset="0"/>
                  <a:cs typeface="Arial" panose="020B0604020202020204" pitchFamily="34" charset="0"/>
                </a:rPr>
                <a:t>ou</a:t>
              </a:r>
              <a:r>
                <a:rPr lang="fr"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pour plus d’informations, rendez-vous sur : </a:t>
              </a:r>
              <a:r>
                <a:rPr lang="fr"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32">
                    <a:extLst>
                      <a:ext uri="{A12FA001-AC4F-418D-AE19-62706E023703}">
                        <ahyp:hlinkClr xmlns:ahyp="http://schemas.microsoft.com/office/drawing/2018/hyperlinkcolor" val="tx"/>
                      </a:ext>
                    </a:extLst>
                  </a:hlinkClick>
                </a:rPr>
                <a:t>https://www.theglobalfund.org/en/strategy/</a:t>
              </a:r>
              <a:r>
                <a:rPr lang="fr"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fr" altLang="en-US" sz="1200" i="0" strike="noStrike" cap="none" normalizeH="0" baseline="0" dirty="0">
                <a:ln>
                  <a:noFill/>
                </a:ln>
                <a:solidFill>
                  <a:schemeClr val="accent2"/>
                </a:solidFill>
                <a:effectLst/>
                <a:cs typeface="Arial" panose="020B0604020202020204" pitchFamily="34" charset="0"/>
              </a:endParaRPr>
            </a:p>
          </p:txBody>
        </p:sp>
      </p:grpSp>
      <p:grpSp>
        <p:nvGrpSpPr>
          <p:cNvPr id="13" name="Group 12">
            <a:extLst>
              <a:ext uri="{FF2B5EF4-FFF2-40B4-BE49-F238E27FC236}">
                <a16:creationId xmlns:a16="http://schemas.microsoft.com/office/drawing/2014/main" id="{E9B5FE6E-5392-4097-9396-ABBB93709865}"/>
              </a:ext>
            </a:extLst>
          </p:cNvPr>
          <p:cNvGrpSpPr/>
          <p:nvPr>
            <p:custDataLst>
              <p:tags r:id="rId5"/>
            </p:custDataLst>
          </p:nvPr>
        </p:nvGrpSpPr>
        <p:grpSpPr>
          <a:xfrm>
            <a:off x="0" y="2089473"/>
            <a:ext cx="1652986" cy="1896405"/>
            <a:chOff x="371114" y="764233"/>
            <a:chExt cx="1828800" cy="1896405"/>
          </a:xfrm>
        </p:grpSpPr>
        <p:grpSp>
          <p:nvGrpSpPr>
            <p:cNvPr id="14" name="Group 13">
              <a:extLst>
                <a:ext uri="{FF2B5EF4-FFF2-40B4-BE49-F238E27FC236}">
                  <a16:creationId xmlns:a16="http://schemas.microsoft.com/office/drawing/2014/main" id="{E98EED2D-4DC2-4463-9152-8ABA767350BA}"/>
                </a:ext>
              </a:extLst>
            </p:cNvPr>
            <p:cNvGrpSpPr/>
            <p:nvPr/>
          </p:nvGrpSpPr>
          <p:grpSpPr>
            <a:xfrm>
              <a:off x="371114" y="819207"/>
              <a:ext cx="1828800" cy="1841431"/>
              <a:chOff x="371114" y="725370"/>
              <a:chExt cx="1828800" cy="1841431"/>
            </a:xfrm>
          </p:grpSpPr>
          <p:pic>
            <p:nvPicPr>
              <p:cNvPr id="16" name="Graphic 15" descr="Road with solid fill">
                <a:extLst>
                  <a:ext uri="{FF2B5EF4-FFF2-40B4-BE49-F238E27FC236}">
                    <a16:creationId xmlns:a16="http://schemas.microsoft.com/office/drawing/2014/main" id="{89697116-09B6-4B9C-979A-60244D52482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371114" y="738001"/>
                <a:ext cx="1828800" cy="1828800"/>
              </a:xfrm>
              <a:prstGeom prst="rect">
                <a:avLst/>
              </a:prstGeom>
            </p:spPr>
          </p:pic>
          <p:sp>
            <p:nvSpPr>
              <p:cNvPr id="17" name="Rectangle 16">
                <a:extLst>
                  <a:ext uri="{FF2B5EF4-FFF2-40B4-BE49-F238E27FC236}">
                    <a16:creationId xmlns:a16="http://schemas.microsoft.com/office/drawing/2014/main" id="{9D88F7FE-E47B-44F7-8EC2-4D6EA5D4EBEE}"/>
                  </a:ext>
                </a:extLst>
              </p:cNvPr>
              <p:cNvSpPr/>
              <p:nvPr/>
            </p:nvSpPr>
            <p:spPr>
              <a:xfrm>
                <a:off x="612436" y="980501"/>
                <a:ext cx="511284"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18" name="Rectangle 17">
                <a:extLst>
                  <a:ext uri="{FF2B5EF4-FFF2-40B4-BE49-F238E27FC236}">
                    <a16:creationId xmlns:a16="http://schemas.microsoft.com/office/drawing/2014/main" id="{34279D25-48E7-405D-84E5-36ADB1F07FEF}"/>
                  </a:ext>
                </a:extLst>
              </p:cNvPr>
              <p:cNvSpPr/>
              <p:nvPr/>
            </p:nvSpPr>
            <p:spPr>
              <a:xfrm>
                <a:off x="1612619" y="725370"/>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pic>
          <p:nvPicPr>
            <p:cNvPr id="15" name="Picture 2" descr="SDG Metadata Translation Project - SDG Metadata Translation Project">
              <a:extLst>
                <a:ext uri="{FF2B5EF4-FFF2-40B4-BE49-F238E27FC236}">
                  <a16:creationId xmlns:a16="http://schemas.microsoft.com/office/drawing/2014/main" id="{B860A462-2B55-47E6-8388-3F408F57DE33}"/>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57B0589E-22F7-4A39-9304-3BE21E4CB555}"/>
              </a:ext>
            </a:extLst>
          </p:cNvPr>
          <p:cNvSpPr txBox="1"/>
          <p:nvPr>
            <p:custDataLst>
              <p:tags r:id="rId6"/>
            </p:custDataLst>
          </p:nvPr>
        </p:nvSpPr>
        <p:spPr>
          <a:xfrm>
            <a:off x="275683" y="696594"/>
            <a:ext cx="11406130" cy="707886"/>
          </a:xfrm>
          <a:prstGeom prst="rect">
            <a:avLst/>
          </a:prstGeom>
          <a:solidFill>
            <a:schemeClr val="tx2">
              <a:lumMod val="20000"/>
              <a:lumOff val="80000"/>
            </a:schemeClr>
          </a:solidFill>
          <a:ln>
            <a:noFill/>
          </a:ln>
          <a:effectLst/>
        </p:spPr>
        <p:txBody>
          <a:bodyPr wrap="square">
            <a:spAutoFit/>
          </a:bodyPr>
          <a:lstStyle/>
          <a:p>
            <a:pPr marR="0" lvl="0" algn="ctr" rtl="0">
              <a:spcBef>
                <a:spcPts val="0"/>
              </a:spcBef>
              <a:spcAft>
                <a:spcPts val="0"/>
              </a:spcAft>
            </a:pPr>
            <a:r>
              <a:rPr lang="fr" sz="2000" b="0" i="0" u="none" baseline="0" dirty="0">
                <a:effectLst/>
                <a:latin typeface="+mj-lt"/>
                <a:ea typeface="Calibri" panose="020F0502020204030204" pitchFamily="34" charset="0"/>
                <a:cs typeface="Arial" panose="020B0604020202020204" pitchFamily="34" charset="0"/>
              </a:rPr>
              <a:t>Les ICN jouent un rôle important dans la réalisation des priorités de la nouvelle stratégie du partenariat du Fonds mondial</a:t>
            </a:r>
          </a:p>
        </p:txBody>
      </p:sp>
    </p:spTree>
    <p:extLst>
      <p:ext uri="{BB962C8B-B14F-4D97-AF65-F5344CB8AC3E}">
        <p14:creationId xmlns:p14="http://schemas.microsoft.com/office/powerpoint/2010/main" val="79875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custDataLst>
              <p:tags r:id="rId1"/>
            </p:custDataLst>
          </p:nvPr>
        </p:nvSpPr>
        <p:spPr/>
        <p:txBody>
          <a:bodyPr/>
          <a:lstStyle/>
          <a:p>
            <a:pPr algn="r" rtl="0"/>
            <a:fld id="{DCCF19E6-0AFE-4CD6-AF5E-0E70B26414FC}" type="slidenum">
              <a:rPr/>
              <a:t>14</a:t>
            </a:fld>
            <a:endParaRPr lang="fr"/>
          </a:p>
        </p:txBody>
      </p:sp>
      <p:sp>
        <p:nvSpPr>
          <p:cNvPr id="2" name="Title 1">
            <a:extLst>
              <a:ext uri="{FF2B5EF4-FFF2-40B4-BE49-F238E27FC236}">
                <a16:creationId xmlns:a16="http://schemas.microsoft.com/office/drawing/2014/main" id="{2896392B-C168-4FC4-A79F-7D1E2AD302E5}"/>
              </a:ext>
            </a:extLst>
          </p:cNvPr>
          <p:cNvSpPr>
            <a:spLocks noGrp="1"/>
          </p:cNvSpPr>
          <p:nvPr>
            <p:ph type="title"/>
            <p:custDataLst>
              <p:tags r:id="rId2"/>
            </p:custDataLst>
          </p:nvPr>
        </p:nvSpPr>
        <p:spPr>
          <a:xfrm>
            <a:off x="360181" y="174269"/>
            <a:ext cx="11471638" cy="468000"/>
          </a:xfrm>
        </p:spPr>
        <p:txBody>
          <a:bodyPr>
            <a:noAutofit/>
          </a:bodyPr>
          <a:lstStyle/>
          <a:p>
            <a:pPr algn="l" rtl="0"/>
            <a:r>
              <a:rPr lang="fr" sz="2400" dirty="0">
                <a:cs typeface="Arial" panose="020B0604020202020204" pitchFamily="34" charset="0"/>
              </a:rPr>
              <a:t>Prochaines étapes : Que signifie la nouvelle stratégie pour les communautés et la société civile ?</a:t>
            </a:r>
          </a:p>
        </p:txBody>
      </p:sp>
      <p:sp>
        <p:nvSpPr>
          <p:cNvPr id="40" name="TextBox 39">
            <a:extLst>
              <a:ext uri="{FF2B5EF4-FFF2-40B4-BE49-F238E27FC236}">
                <a16:creationId xmlns:a16="http://schemas.microsoft.com/office/drawing/2014/main" id="{9769114A-9D1C-48C7-89B3-75EEC45C4E99}"/>
              </a:ext>
            </a:extLst>
          </p:cNvPr>
          <p:cNvSpPr txBox="1"/>
          <p:nvPr>
            <p:custDataLst>
              <p:tags r:id="rId3"/>
            </p:custDataLst>
          </p:nvPr>
        </p:nvSpPr>
        <p:spPr>
          <a:xfrm>
            <a:off x="0" y="915435"/>
            <a:ext cx="11782425" cy="646331"/>
          </a:xfrm>
          <a:prstGeom prst="rect">
            <a:avLst/>
          </a:prstGeom>
          <a:solidFill>
            <a:schemeClr val="tx2">
              <a:lumMod val="20000"/>
              <a:lumOff val="80000"/>
            </a:schemeClr>
          </a:solidFill>
          <a:ln>
            <a:noFill/>
          </a:ln>
          <a:effectLst/>
        </p:spPr>
        <p:txBody>
          <a:bodyPr wrap="square">
            <a:spAutoFit/>
          </a:bodyPr>
          <a:lstStyle>
            <a:defPPr>
              <a:defRPr lang="fr"/>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0"/>
            <a:r>
              <a:rPr lang="fr" sz="1800" b="0" i="0" u="none" baseline="0" dirty="0"/>
              <a:t>Les communautés et la société civile jouent un rôle important dans la réalisation de la nouvelle stratégie du partenariat du Fonds mondial</a:t>
            </a:r>
          </a:p>
        </p:txBody>
      </p:sp>
      <p:sp>
        <p:nvSpPr>
          <p:cNvPr id="42" name="TextBox 41">
            <a:extLst>
              <a:ext uri="{FF2B5EF4-FFF2-40B4-BE49-F238E27FC236}">
                <a16:creationId xmlns:a16="http://schemas.microsoft.com/office/drawing/2014/main" id="{954CD58F-1D59-4577-9B3D-85B7C04043E3}"/>
              </a:ext>
            </a:extLst>
          </p:cNvPr>
          <p:cNvSpPr txBox="1"/>
          <p:nvPr>
            <p:custDataLst>
              <p:tags r:id="rId4"/>
            </p:custDataLst>
          </p:nvPr>
        </p:nvSpPr>
        <p:spPr>
          <a:xfrm>
            <a:off x="1876295" y="1701699"/>
            <a:ext cx="9774599" cy="3947234"/>
          </a:xfrm>
          <a:prstGeom prst="rect">
            <a:avLst/>
          </a:prstGeom>
          <a:noFill/>
        </p:spPr>
        <p:txBody>
          <a:bodyPr wrap="square">
            <a:spAutoFit/>
          </a:bodyPr>
          <a:lstStyle/>
          <a:p>
            <a:pPr marL="342900" marR="0" lvl="0" indent="-342900" algn="l" rtl="0">
              <a:spcAft>
                <a:spcPts val="300"/>
              </a:spcAft>
              <a:buFont typeface="Arial" panose="020B0604020202020204" pitchFamily="34" charset="0"/>
              <a:buChar char="•"/>
            </a:pP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Contribuer à la </a:t>
            </a: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prise de décisions de l’ICN </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afin de s’assurer que les programmes sont les mieux placés pour </a:t>
            </a: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réaliser les priorités de la stratégie</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a:t>
            </a: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répondre aux besoins des communautés</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y compris les populations clés et vulnérables et les populations sous-représentées.</a:t>
            </a:r>
            <a:endParaRPr lang="fr"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rtl="0">
              <a:spcAft>
                <a:spcPts val="300"/>
              </a:spcAft>
              <a:buFont typeface="Arial" panose="020B0604020202020204" pitchFamily="34" charset="0"/>
              <a:buChar char="•"/>
            </a:pP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Diriger des programmes</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où les communautés ou la société civile sont les mieux placées pour répondre aux besoins des individus - aux niveaux du récipiendaire principal, du sous-récipiendaire, du sous-sous-récipiendaire et au niveau communautaire.</a:t>
            </a:r>
            <a:endParaRPr lang="fr" sz="1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l" rtl="0">
              <a:spcAft>
                <a:spcPts val="300"/>
              </a:spcAft>
              <a:buFont typeface="Arial" panose="020B0604020202020204" pitchFamily="34" charset="0"/>
              <a:buChar char="•"/>
            </a:pP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Souligner l'</a:t>
            </a: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importance d’un</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 sz="1400" b="1" i="0" u="none" baseline="0" dirty="0">
                <a:solidFill>
                  <a:srgbClr val="000000"/>
                </a:solidFill>
                <a:latin typeface="Arial" panose="020B0604020202020204" pitchFamily="34" charset="0"/>
                <a:ea typeface="Calibri" panose="020F0502020204030204" pitchFamily="34" charset="0"/>
                <a:cs typeface="Arial" panose="020B0604020202020204" pitchFamily="34" charset="0"/>
              </a:rPr>
              <a:t>suivi mené par la communauté </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et</a:t>
            </a: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d’un </a:t>
            </a: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support technique </a:t>
            </a:r>
            <a:r>
              <a:rPr lang="fr" sz="1400" b="1" i="0" u="none" baseline="0" dirty="0">
                <a:solidFill>
                  <a:srgbClr val="000000"/>
                </a:solidFill>
                <a:latin typeface="Arial" panose="020B0604020202020204" pitchFamily="34" charset="0"/>
                <a:ea typeface="Calibri" panose="020F0502020204030204" pitchFamily="34" charset="0"/>
                <a:cs typeface="Arial" panose="020B0604020202020204" pitchFamily="34" charset="0"/>
              </a:rPr>
              <a:t>fourni par </a:t>
            </a: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les communautés et la société civile</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pour guider la mise en œuvre efficace du programme.</a:t>
            </a:r>
            <a:r>
              <a:rPr lang="fr" sz="1400" b="0" i="0" u="none" baseline="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fr"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rtl="0">
              <a:spcAft>
                <a:spcPts val="300"/>
              </a:spcAft>
              <a:buFont typeface="Arial" panose="020B0604020202020204" pitchFamily="34" charset="0"/>
              <a:buChar char="•"/>
            </a:pP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Renforcer les systèmes communautaires</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établir des partenariats avec le gouvernement, le secteur privé et d'autres prestataires de soins de santé pour </a:t>
            </a: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intégrer les services</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fournir des </a:t>
            </a: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soins centrés sur la personne</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fr"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rtl="0">
              <a:spcAft>
                <a:spcPts val="300"/>
              </a:spcAft>
              <a:buFont typeface="Arial" panose="020B0604020202020204" pitchFamily="34" charset="0"/>
              <a:buChar char="•"/>
            </a:pP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Soutenir la </a:t>
            </a: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collaboration entre les secteurs</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et </a:t>
            </a: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lutter contre les lois, les politiques et les pratiques néfastes</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pour éliminer les déterminants structurels des résultats en matière de VIH, de tuberculose et de paludisme, notamment les obstacles liés aux droits humains, les obstacles liés au genre et les inégalités, et promouvoir des programmes adaptés aux jeunes et aux jeunes des populations clés. </a:t>
            </a:r>
          </a:p>
          <a:p>
            <a:pPr marL="342900" indent="-342900" algn="l" rtl="0">
              <a:spcAft>
                <a:spcPts val="300"/>
              </a:spcAft>
              <a:buFont typeface="Arial" panose="020B0604020202020204" pitchFamily="34" charset="0"/>
              <a:buChar char="•"/>
            </a:pP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Établir de nouveaux partenariats avec la communauté et la société civile</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pour mettre en œuvre la stratégie, y compris avec les </a:t>
            </a: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personnes handicapées et celles atteintes de troubles mentaux, </a:t>
            </a:r>
            <a:r>
              <a:rPr lang="fr" sz="1400" b="0" i="0" u="none" baseline="0" dirty="0">
                <a:solidFill>
                  <a:srgbClr val="000000"/>
                </a:solidFill>
                <a:latin typeface="Arial" panose="020B0604020202020204" pitchFamily="34" charset="0"/>
                <a:ea typeface="Calibri" panose="020F0502020204030204" pitchFamily="34" charset="0"/>
                <a:cs typeface="Arial" panose="020B0604020202020204" pitchFamily="34" charset="0"/>
              </a:rPr>
              <a:t>ce qui </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fait partie intégrante de la </a:t>
            </a:r>
            <a:r>
              <a:rPr lang="fr" sz="14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préparation aux pandémies</a:t>
            </a:r>
            <a:r>
              <a:rPr lang="fr" sz="14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4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50" name="Straight Connector 49">
            <a:extLst>
              <a:ext uri="{FF2B5EF4-FFF2-40B4-BE49-F238E27FC236}">
                <a16:creationId xmlns:a16="http://schemas.microsoft.com/office/drawing/2014/main" id="{85939ED7-BFAB-4AAB-BD2A-78BC327F332E}"/>
              </a:ext>
            </a:extLst>
          </p:cNvPr>
          <p:cNvCxnSpPr>
            <a:cxnSpLocks/>
          </p:cNvCxnSpPr>
          <p:nvPr>
            <p:custDataLst>
              <p:tags r:id="rId5"/>
            </p:custDataLst>
          </p:nvPr>
        </p:nvCxnSpPr>
        <p:spPr>
          <a:xfrm>
            <a:off x="2232574" y="5648933"/>
            <a:ext cx="9418320" cy="0"/>
          </a:xfrm>
          <a:prstGeom prst="line">
            <a:avLst/>
          </a:prstGeom>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EC6AAEB3-D360-41D2-87E9-65233CAC2633}"/>
              </a:ext>
            </a:extLst>
          </p:cNvPr>
          <p:cNvSpPr/>
          <p:nvPr>
            <p:custDataLst>
              <p:tags r:id="rId6"/>
            </p:custDataLst>
          </p:nvPr>
        </p:nvSpPr>
        <p:spPr>
          <a:xfrm>
            <a:off x="2777763" y="5616344"/>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100"/>
              </a:spcAft>
            </a:pPr>
            <a:r>
              <a:rPr lang="fr" sz="1600" b="0" i="0" u="none" baseline="0" dirty="0">
                <a:solidFill>
                  <a:schemeClr val="tx1"/>
                </a:solidFill>
                <a:latin typeface="Arial Black" panose="020B0A04020102020204" pitchFamily="34" charset="0"/>
                <a:cs typeface="Arial" panose="020B0604020202020204" pitchFamily="34" charset="0"/>
              </a:rPr>
              <a:t>Ressources</a:t>
            </a:r>
            <a:endParaRPr lang="fr" dirty="0">
              <a:solidFill>
                <a:schemeClr val="tx1"/>
              </a:solidFill>
              <a:latin typeface="Segoe UI" panose="020B0502040204020203" pitchFamily="34" charset="0"/>
              <a:cs typeface="Segoe UI" panose="020B0502040204020203" pitchFamily="34" charset="0"/>
            </a:endParaRPr>
          </a:p>
          <a:p>
            <a:pPr marL="285750" indent="-285750" algn="l" rtl="0">
              <a:spcAft>
                <a:spcPts val="100"/>
              </a:spcAft>
              <a:buFont typeface="Arial" panose="020B0604020202020204" pitchFamily="34" charset="0"/>
              <a:buChar char="•"/>
            </a:pPr>
            <a:r>
              <a:rPr lang="fr" sz="11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Stratégie du Fonds mondial pour la période 2023-2028 : </a:t>
            </a:r>
            <a:r>
              <a:rPr lang="fr" sz="1100" b="0" i="0" u="sng" baseline="0" dirty="0">
                <a:solidFill>
                  <a:schemeClr val="accent2"/>
                </a:solidFill>
              </a:rPr>
              <a:t> </a:t>
            </a:r>
            <a:r>
              <a:rPr lang="fr" sz="1100" b="0" i="0" u="sng" baseline="0" dirty="0">
                <a:solidFill>
                  <a:schemeClr val="accent2"/>
                </a:solidFill>
                <a:hlinkClick r:id="rId10" tooltip="strategy_globalfund2023-2028_narrative_ar.pdf">
                  <a:extLst>
                    <a:ext uri="{A12FA001-AC4F-418D-AE19-62706E023703}">
                      <ahyp:hlinkClr xmlns:ahyp="http://schemas.microsoft.com/office/drawing/2018/hyperlinkcolor" val="tx"/>
                    </a:ext>
                  </a:extLst>
                </a:hlinkClick>
              </a:rPr>
              <a:t>عربي</a:t>
            </a:r>
            <a:r>
              <a:rPr lang="fr" sz="1100" b="0" i="0" u="none" baseline="0" dirty="0">
                <a:solidFill>
                  <a:schemeClr val="tx1"/>
                </a:solidFill>
                <a:effectLst/>
              </a:rPr>
              <a:t>|</a:t>
            </a:r>
            <a:r>
              <a:rPr lang="fr" sz="1100" b="0" i="0" u="none" baseline="0" dirty="0">
                <a:solidFill>
                  <a:schemeClr val="accent2"/>
                </a:solidFill>
                <a:effectLst/>
              </a:rPr>
              <a:t> </a:t>
            </a:r>
            <a:r>
              <a:rPr lang="fr" sz="1100" b="0" i="0" u="sng" baseline="0" dirty="0">
                <a:solidFill>
                  <a:schemeClr val="accent2"/>
                </a:solidFill>
                <a:effectLst/>
                <a:hlinkClick r:id="rId11"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100" b="0" i="0" u="none" baseline="0" dirty="0">
                <a:solidFill>
                  <a:schemeClr val="accent2"/>
                </a:solidFill>
                <a:effectLst/>
              </a:rPr>
              <a:t> </a:t>
            </a:r>
            <a:r>
              <a:rPr lang="fr" sz="1100" b="0" i="0" u="none" baseline="0" dirty="0">
                <a:solidFill>
                  <a:schemeClr val="tx1"/>
                </a:solidFill>
                <a:effectLst/>
              </a:rPr>
              <a:t>|</a:t>
            </a:r>
            <a:r>
              <a:rPr lang="fr" sz="1100" b="0" i="0" u="none" baseline="0" dirty="0">
                <a:solidFill>
                  <a:schemeClr val="accent2"/>
                </a:solidFill>
                <a:effectLst/>
              </a:rPr>
              <a:t> </a:t>
            </a:r>
            <a:r>
              <a:rPr lang="fr" sz="1100" b="0" i="0" u="sng" baseline="0" dirty="0">
                <a:solidFill>
                  <a:schemeClr val="accent2"/>
                </a:solidFill>
                <a:effectLst/>
                <a:hlinkClick r:id="rId12"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100" b="0" i="0" u="none" baseline="0" dirty="0">
                <a:solidFill>
                  <a:schemeClr val="accent2"/>
                </a:solidFill>
                <a:effectLst/>
              </a:rPr>
              <a:t> </a:t>
            </a:r>
            <a:r>
              <a:rPr lang="fr" sz="1100" b="0" i="0" u="none" baseline="0" dirty="0">
                <a:solidFill>
                  <a:schemeClr val="tx1"/>
                </a:solidFill>
                <a:effectLst/>
              </a:rPr>
              <a:t>| </a:t>
            </a:r>
            <a:r>
              <a:rPr lang="fr" sz="1100" b="0" i="0" u="sng" baseline="0" dirty="0">
                <a:solidFill>
                  <a:schemeClr val="accent2"/>
                </a:solidFill>
                <a:effectLst/>
                <a:hlinkClick r:id="rId13"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100" b="0" i="0" u="none" baseline="0" dirty="0">
                <a:solidFill>
                  <a:schemeClr val="accent2"/>
                </a:solidFill>
                <a:effectLst/>
              </a:rPr>
              <a:t> </a:t>
            </a:r>
            <a:r>
              <a:rPr lang="fr" sz="1100" b="0" i="0" u="none" baseline="0" dirty="0">
                <a:solidFill>
                  <a:schemeClr val="tx1"/>
                </a:solidFill>
                <a:effectLst/>
              </a:rPr>
              <a:t>|</a:t>
            </a:r>
            <a:r>
              <a:rPr lang="fr" sz="1100" b="0" i="0" u="none" baseline="0" dirty="0">
                <a:solidFill>
                  <a:schemeClr val="accent2"/>
                </a:solidFill>
                <a:effectLst/>
              </a:rPr>
              <a:t> </a:t>
            </a:r>
            <a:r>
              <a:rPr lang="fr" sz="1100" b="0" i="0" u="sng" baseline="0" dirty="0">
                <a:solidFill>
                  <a:schemeClr val="accent2"/>
                </a:solidFill>
                <a:effectLst/>
                <a:hlinkClick r:id="rId14"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fr" sz="1100" b="0" i="0" u="none" baseline="0" dirty="0">
                <a:solidFill>
                  <a:schemeClr val="tx1"/>
                </a:solidFill>
                <a:effectLst/>
              </a:rPr>
              <a:t> |</a:t>
            </a:r>
            <a:r>
              <a:rPr lang="fr" sz="1100" b="0" i="0" u="none" baseline="0" dirty="0">
                <a:solidFill>
                  <a:schemeClr val="accent2"/>
                </a:solidFill>
                <a:effectLst/>
              </a:rPr>
              <a:t> </a:t>
            </a:r>
            <a:r>
              <a:rPr lang="fr" sz="1100" b="0" i="0" u="sng" baseline="0" dirty="0">
                <a:solidFill>
                  <a:schemeClr val="accent2"/>
                </a:solidFill>
                <a:effectLst/>
                <a:hlinkClick r:id="rId15"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fr" sz="1100" i="0" dirty="0">
              <a:solidFill>
                <a:srgbClr val="000000"/>
              </a:solidFill>
              <a:effectLst/>
            </a:endParaRPr>
          </a:p>
          <a:p>
            <a:pPr marL="285750" indent="-285750" algn="l" rtl="0">
              <a:spcAft>
                <a:spcPts val="100"/>
              </a:spcAft>
              <a:buFont typeface="Arial" panose="020B0604020202020204" pitchFamily="34" charset="0"/>
              <a:buChar char="•"/>
            </a:pPr>
            <a:r>
              <a:rPr lang="fr" sz="11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Résumé : </a:t>
            </a:r>
            <a:r>
              <a:rPr lang="fr" sz="1100" b="0" i="0" u="sng" baseline="0" dirty="0">
                <a:solidFill>
                  <a:schemeClr val="accent2"/>
                </a:solidFill>
                <a:effectLst/>
                <a:hlinkClick r:id="rId16"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100" b="0" i="0" u="none" baseline="0" dirty="0">
                <a:solidFill>
                  <a:schemeClr val="tx1"/>
                </a:solidFill>
                <a:effectLst/>
              </a:rPr>
              <a:t> | </a:t>
            </a:r>
            <a:r>
              <a:rPr lang="fr" sz="1100" b="0" i="0" u="sng" baseline="0" dirty="0">
                <a:solidFill>
                  <a:schemeClr val="accent2"/>
                </a:solidFill>
                <a:effectLst/>
                <a:hlinkClick r:id="rId17"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100" b="0" i="0" u="none" baseline="0" dirty="0">
                <a:solidFill>
                  <a:schemeClr val="tx1"/>
                </a:solidFill>
                <a:effectLst/>
              </a:rPr>
              <a:t> | </a:t>
            </a:r>
            <a:r>
              <a:rPr lang="fr" sz="1100" b="0" i="0" u="sng" baseline="0" dirty="0">
                <a:solidFill>
                  <a:schemeClr val="accent2"/>
                </a:solidFill>
                <a:effectLst/>
                <a:hlinkClick r:id="rId18"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100" b="0" i="0" u="none" baseline="0" dirty="0">
                <a:solidFill>
                  <a:schemeClr val="tx1"/>
                </a:solidFill>
                <a:effectLst/>
              </a:rPr>
              <a:t> | </a:t>
            </a:r>
            <a:r>
              <a:rPr lang="fr" sz="1100" b="0" i="0" u="sng" baseline="0" dirty="0">
                <a:solidFill>
                  <a:schemeClr val="accent2"/>
                </a:solidFill>
                <a:effectLst/>
                <a:hlinkClick r:id="rId19"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fr" sz="1100" b="0" i="0" u="none" baseline="0" dirty="0">
                <a:solidFill>
                  <a:schemeClr val="tx1"/>
                </a:solidFill>
                <a:effectLst/>
              </a:rPr>
              <a:t> |</a:t>
            </a:r>
            <a:r>
              <a:rPr lang="fr" sz="1100" b="0" i="0" u="sng" baseline="0" dirty="0">
                <a:solidFill>
                  <a:schemeClr val="accent2"/>
                </a:solidFill>
                <a:effectLst/>
                <a:hlinkClick r:id="rId20"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fr" sz="1100" b="0" i="0" u="none" baseline="0" dirty="0">
                <a:solidFill>
                  <a:schemeClr val="tx1"/>
                </a:solidFill>
                <a:effectLst/>
              </a:rPr>
              <a:t>| </a:t>
            </a:r>
            <a:r>
              <a:rPr lang="fr" sz="1100" b="0" i="0" u="sng" baseline="0" dirty="0">
                <a:solidFill>
                  <a:schemeClr val="accent2"/>
                </a:solidFill>
                <a:effectLst/>
                <a:hlinkClick r:id="rId21"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fr" sz="1100" b="0" i="0" u="none" baseline="0" dirty="0">
                <a:solidFill>
                  <a:schemeClr val="tx1"/>
                </a:solidFill>
                <a:effectLst/>
              </a:rPr>
              <a:t> | </a:t>
            </a:r>
            <a:r>
              <a:rPr lang="fr" sz="1100" b="0" i="0" u="sng" baseline="0" dirty="0">
                <a:solidFill>
                  <a:schemeClr val="accent2"/>
                </a:solidFill>
                <a:effectLst/>
                <a:hlinkClick r:id="rId22"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fr" sz="1100" b="0" i="0" u="sng" baseline="0" dirty="0">
                <a:solidFill>
                  <a:schemeClr val="accent2"/>
                </a:solidFill>
                <a:effectLst/>
              </a:rPr>
              <a:t> </a:t>
            </a:r>
            <a:r>
              <a:rPr lang="fr" sz="1100" b="0" i="0" u="none" baseline="0" dirty="0">
                <a:solidFill>
                  <a:schemeClr val="tx1"/>
                </a:solidFill>
                <a:effectLst/>
              </a:rPr>
              <a:t>| </a:t>
            </a:r>
            <a:r>
              <a:rPr lang="fr" sz="1100" b="0" i="0" u="sng" baseline="0" dirty="0">
                <a:solidFill>
                  <a:schemeClr val="accent2"/>
                </a:solidFill>
                <a:effectLst/>
                <a:hlinkClick r:id="rId23"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fr" sz="1100" b="0" i="0" u="none" baseline="0" dirty="0">
                <a:solidFill>
                  <a:schemeClr val="tx1"/>
                </a:solidFill>
                <a:effectLst/>
              </a:rPr>
              <a:t> |</a:t>
            </a:r>
            <a:r>
              <a:rPr lang="fr" sz="1100" b="1" i="0" u="sng" baseline="0" dirty="0">
                <a:solidFill>
                  <a:schemeClr val="accent2"/>
                </a:solidFill>
                <a:effectLst/>
                <a:hlinkClick r:id="rId24" tooltip="مكافحة الأوبئة وبناء عالمٍ أكثر صحةً وإنصافاً">
                  <a:extLst>
                    <a:ext uri="{A12FA001-AC4F-418D-AE19-62706E023703}">
                      <ahyp:hlinkClr xmlns:ahyp="http://schemas.microsoft.com/office/drawing/2018/hyperlinkcolor" val="tx"/>
                    </a:ext>
                  </a:extLst>
                </a:hlinkClick>
              </a:rPr>
              <a:t> عربي</a:t>
            </a:r>
            <a:r>
              <a:rPr lang="fr" sz="1100" b="1" i="0" u="none" baseline="0" dirty="0">
                <a:solidFill>
                  <a:schemeClr val="accent2"/>
                </a:solidFill>
                <a:effectLst/>
              </a:rPr>
              <a:t> </a:t>
            </a:r>
            <a:r>
              <a:rPr lang="fr" sz="1100" b="0" i="0" u="none" baseline="0" dirty="0">
                <a:solidFill>
                  <a:schemeClr val="accent2"/>
                </a:solidFill>
                <a:effectLst/>
              </a:rPr>
              <a:t> </a:t>
            </a:r>
            <a:r>
              <a:rPr lang="fr" sz="1100" b="0" i="0" u="none" baseline="0" dirty="0">
                <a:solidFill>
                  <a:schemeClr val="tx1"/>
                </a:solidFill>
                <a:effectLst/>
              </a:rPr>
              <a:t>| </a:t>
            </a:r>
            <a:r>
              <a:rPr lang="fr" sz="1100" b="0" i="0" u="sng" baseline="0" dirty="0">
                <a:solidFill>
                  <a:schemeClr val="accent2"/>
                </a:solidFill>
                <a:hlinkClick r:id="rId25"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fr" sz="1100" b="0" i="0" u="sng" baseline="0" dirty="0">
                <a:solidFill>
                  <a:schemeClr val="accent2"/>
                </a:solidFill>
                <a:effectLst/>
                <a:hlinkClick r:id="rId25"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fr" sz="1100" b="0" i="0" u="none" baseline="0" dirty="0">
                <a:solidFill>
                  <a:schemeClr val="accent2"/>
                </a:solidFill>
                <a:effectLst/>
              </a:rPr>
              <a:t> </a:t>
            </a:r>
            <a:endParaRPr lang="fr" sz="1100" dirty="0">
              <a:solidFill>
                <a:schemeClr val="accent2"/>
              </a:solidFill>
              <a:cs typeface="Arial" panose="020B0604020202020204" pitchFamily="34" charset="0"/>
            </a:endParaRPr>
          </a:p>
          <a:p>
            <a:pPr marL="285750" indent="-285750" algn="l" rtl="0">
              <a:spcAft>
                <a:spcPts val="100"/>
              </a:spcAft>
              <a:buFont typeface="Arial" panose="020B0604020202020204" pitchFamily="34" charset="0"/>
              <a:buChar char="•"/>
            </a:pPr>
            <a:r>
              <a:rPr lang="fr" sz="11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Cadre stratégique : </a:t>
            </a:r>
            <a:r>
              <a:rPr lang="fr" sz="1100" b="0" i="0" u="sng" baseline="0" dirty="0">
                <a:solidFill>
                  <a:schemeClr val="accent2"/>
                </a:solidFill>
                <a:hlinkClick r:id="rId26" tooltip="strategy_globalfund2023-2028_framework_ar.pdf">
                  <a:extLst>
                    <a:ext uri="{A12FA001-AC4F-418D-AE19-62706E023703}">
                      <ahyp:hlinkClr xmlns:ahyp="http://schemas.microsoft.com/office/drawing/2018/hyperlinkcolor" val="tx"/>
                    </a:ext>
                  </a:extLst>
                </a:hlinkClick>
              </a:rPr>
              <a:t>عربي</a:t>
            </a:r>
            <a:r>
              <a:rPr lang="fr" sz="1100" b="0" i="0" u="sng" baseline="0" dirty="0">
                <a:solidFill>
                  <a:schemeClr val="accent2"/>
                </a:solidFill>
              </a:rPr>
              <a:t>  </a:t>
            </a:r>
            <a:r>
              <a:rPr lang="fr" sz="1100" b="0" i="0" u="none" baseline="0" dirty="0">
                <a:solidFill>
                  <a:schemeClr val="tx1"/>
                </a:solidFill>
                <a:effectLst/>
              </a:rPr>
              <a:t>| </a:t>
            </a:r>
            <a:r>
              <a:rPr lang="fr" sz="1100" b="0" i="0" u="sng" baseline="0" dirty="0">
                <a:solidFill>
                  <a:schemeClr val="accent2"/>
                </a:solidFill>
                <a:effectLst/>
                <a:hlinkClick r:id="rId27" tooltip="The Global Fund 2023-2028 Strategy Framework">
                  <a:extLst>
                    <a:ext uri="{A12FA001-AC4F-418D-AE19-62706E023703}">
                      <ahyp:hlinkClr xmlns:ahyp="http://schemas.microsoft.com/office/drawing/2018/hyperlinkcolor" val="tx"/>
                    </a:ext>
                  </a:extLst>
                </a:hlinkClick>
              </a:rPr>
              <a:t>English</a:t>
            </a:r>
            <a:r>
              <a:rPr lang="fr" sz="1100" b="0" i="0" u="none" baseline="0" dirty="0">
                <a:solidFill>
                  <a:schemeClr val="tx1"/>
                </a:solidFill>
                <a:effectLst/>
              </a:rPr>
              <a:t> | </a:t>
            </a:r>
            <a:r>
              <a:rPr lang="fr" sz="1100" b="0" i="0" u="sng" baseline="0" dirty="0">
                <a:solidFill>
                  <a:schemeClr val="accent2"/>
                </a:solidFill>
                <a:effectLst/>
                <a:hlinkClick r:id="rId28" tooltip="Marco de la Estrategia del Fondo Mundial (2023-2028)">
                  <a:extLst>
                    <a:ext uri="{A12FA001-AC4F-418D-AE19-62706E023703}">
                      <ahyp:hlinkClr xmlns:ahyp="http://schemas.microsoft.com/office/drawing/2018/hyperlinkcolor" val="tx"/>
                    </a:ext>
                  </a:extLst>
                </a:hlinkClick>
              </a:rPr>
              <a:t>Español</a:t>
            </a:r>
            <a:r>
              <a:rPr lang="fr" sz="1100" b="0" i="0" u="none" baseline="0" dirty="0">
                <a:solidFill>
                  <a:schemeClr val="accent2"/>
                </a:solidFill>
                <a:effectLst/>
              </a:rPr>
              <a:t> | </a:t>
            </a:r>
            <a:r>
              <a:rPr lang="fr" sz="1100" b="0" i="0" u="sng" baseline="0" dirty="0">
                <a:solidFill>
                  <a:schemeClr val="accent2"/>
                </a:solidFill>
                <a:effectLst/>
                <a:hlinkClick r:id="rId29" tooltip="Cadre stratégique du Fonds mondial 2023 2028">
                  <a:extLst>
                    <a:ext uri="{A12FA001-AC4F-418D-AE19-62706E023703}">
                      <ahyp:hlinkClr xmlns:ahyp="http://schemas.microsoft.com/office/drawing/2018/hyperlinkcolor" val="tx"/>
                    </a:ext>
                  </a:extLst>
                </a:hlinkClick>
              </a:rPr>
              <a:t>Français</a:t>
            </a:r>
            <a:r>
              <a:rPr lang="fr" sz="1100" b="0" i="0" u="none" baseline="0" dirty="0">
                <a:solidFill>
                  <a:schemeClr val="tx1"/>
                </a:solidFill>
                <a:effectLst/>
              </a:rPr>
              <a:t> | </a:t>
            </a:r>
            <a:r>
              <a:rPr lang="fr" sz="1100" b="0" i="0" u="sng" baseline="0" dirty="0">
                <a:solidFill>
                  <a:schemeClr val="accent2"/>
                </a:solidFill>
                <a:effectLst/>
                <a:hlinkClick r:id="rId30" tooltip="O Quadro da Estratégia do Fundo Global (2023-2028)">
                  <a:extLst>
                    <a:ext uri="{A12FA001-AC4F-418D-AE19-62706E023703}">
                      <ahyp:hlinkClr xmlns:ahyp="http://schemas.microsoft.com/office/drawing/2018/hyperlinkcolor" val="tx"/>
                    </a:ext>
                  </a:extLst>
                </a:hlinkClick>
              </a:rPr>
              <a:t>Português</a:t>
            </a:r>
            <a:r>
              <a:rPr lang="fr" sz="1100" b="0" i="0" u="none" baseline="0" dirty="0">
                <a:solidFill>
                  <a:schemeClr val="tx1"/>
                </a:solidFill>
                <a:effectLst/>
              </a:rPr>
              <a:t> | </a:t>
            </a:r>
            <a:r>
              <a:rPr lang="fr" sz="1100" b="0" i="0" u="sng" baseline="0" dirty="0">
                <a:solidFill>
                  <a:schemeClr val="accent2"/>
                </a:solidFill>
                <a:effectLst/>
                <a:hlinkClick r:id="rId31"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fr" sz="1100" b="0" i="0" u="sng" baseline="0" dirty="0">
              <a:solidFill>
                <a:schemeClr val="accent2"/>
              </a:solidFill>
              <a:effectLst/>
            </a:endParaRPr>
          </a:p>
          <a:p>
            <a:pPr marL="285750" indent="-285750">
              <a:spcAft>
                <a:spcPts val="100"/>
              </a:spcAft>
              <a:buFont typeface="Arial" panose="020B0604020202020204" pitchFamily="34" charset="0"/>
              <a:buChar char="•"/>
            </a:pPr>
            <a:r>
              <a:rPr kumimoji="0" lang="fr" altLang="en-US" sz="1100" strike="noStrike" cap="none" normalizeH="0" dirty="0">
                <a:ln>
                  <a:noFill/>
                </a:ln>
                <a:solidFill>
                  <a:schemeClr val="tx1"/>
                </a:solidFill>
              </a:rPr>
              <a:t>Cadre de suivi </a:t>
            </a:r>
            <a:r>
              <a:rPr lang="fr" altLang="en-US" sz="1100" dirty="0">
                <a:solidFill>
                  <a:schemeClr val="tx1"/>
                </a:solidFill>
              </a:rPr>
              <a:t>et d’évaluation : </a:t>
            </a:r>
            <a:r>
              <a:rPr lang="en-US" altLang="en-US" sz="1100" u="sng" dirty="0">
                <a:solidFill>
                  <a:schemeClr val="accent2"/>
                </a:solidFill>
              </a:rPr>
              <a:t>https://www.theglobalfund.org/fr/monitoring-evaluation/</a:t>
            </a:r>
            <a:endParaRPr kumimoji="0" lang="fr" altLang="en-US" sz="1100" i="0" strike="noStrike" cap="none" normalizeH="0" baseline="0" dirty="0">
              <a:ln>
                <a:noFill/>
              </a:ln>
              <a:solidFill>
                <a:srgbClr val="000000"/>
              </a:solidFill>
              <a:effectLst/>
            </a:endParaRPr>
          </a:p>
          <a:p>
            <a:pPr marL="285750" indent="-285750" algn="l" rtl="0">
              <a:spcAft>
                <a:spcPts val="100"/>
              </a:spcAft>
              <a:buFont typeface="Arial" panose="020B0604020202020204" pitchFamily="34" charset="0"/>
              <a:buChar char="•"/>
            </a:pPr>
            <a:r>
              <a:rPr lang="fr" sz="11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Pour plus d'informations, rendez-vous sur : </a:t>
            </a:r>
            <a:r>
              <a:rPr lang="fr" sz="11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32">
                  <a:extLst>
                    <a:ext uri="{A12FA001-AC4F-418D-AE19-62706E023703}">
                      <ahyp:hlinkClr xmlns:ahyp="http://schemas.microsoft.com/office/drawing/2018/hyperlinkcolor" val="tx"/>
                    </a:ext>
                  </a:extLst>
                </a:hlinkClick>
              </a:rPr>
              <a:t>https://www.theglobalfund.org/fr/strategy/</a:t>
            </a:r>
            <a:r>
              <a:rPr lang="fr" sz="11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fr" altLang="en-US" sz="1100" i="0" strike="noStrike" cap="none" normalizeH="0" baseline="0" dirty="0">
              <a:ln>
                <a:noFill/>
              </a:ln>
              <a:solidFill>
                <a:schemeClr val="accent2"/>
              </a:solidFill>
              <a:effectLst/>
              <a:cs typeface="Arial" panose="020B0604020202020204" pitchFamily="34" charset="0"/>
            </a:endParaRPr>
          </a:p>
        </p:txBody>
      </p:sp>
      <p:grpSp>
        <p:nvGrpSpPr>
          <p:cNvPr id="20" name="Group 19">
            <a:extLst>
              <a:ext uri="{FF2B5EF4-FFF2-40B4-BE49-F238E27FC236}">
                <a16:creationId xmlns:a16="http://schemas.microsoft.com/office/drawing/2014/main" id="{077F8AD3-4105-4C1A-82AF-94AD367E4F61}"/>
              </a:ext>
            </a:extLst>
          </p:cNvPr>
          <p:cNvGrpSpPr/>
          <p:nvPr>
            <p:custDataLst>
              <p:tags r:id="rId7"/>
            </p:custDataLst>
          </p:nvPr>
        </p:nvGrpSpPr>
        <p:grpSpPr>
          <a:xfrm>
            <a:off x="0" y="1996717"/>
            <a:ext cx="1847850" cy="1896405"/>
            <a:chOff x="371114" y="764233"/>
            <a:chExt cx="1828800" cy="1896405"/>
          </a:xfrm>
        </p:grpSpPr>
        <p:grpSp>
          <p:nvGrpSpPr>
            <p:cNvPr id="21" name="Group 20">
              <a:extLst>
                <a:ext uri="{FF2B5EF4-FFF2-40B4-BE49-F238E27FC236}">
                  <a16:creationId xmlns:a16="http://schemas.microsoft.com/office/drawing/2014/main" id="{8B8FA3D4-E1D9-4504-BF48-06F883DE9C80}"/>
                </a:ext>
              </a:extLst>
            </p:cNvPr>
            <p:cNvGrpSpPr/>
            <p:nvPr/>
          </p:nvGrpSpPr>
          <p:grpSpPr>
            <a:xfrm>
              <a:off x="371114" y="831838"/>
              <a:ext cx="1828800" cy="1828800"/>
              <a:chOff x="371114" y="738001"/>
              <a:chExt cx="1828800" cy="1828800"/>
            </a:xfrm>
          </p:grpSpPr>
          <p:pic>
            <p:nvPicPr>
              <p:cNvPr id="23" name="Graphic 22" descr="Road with solid fill">
                <a:extLst>
                  <a:ext uri="{FF2B5EF4-FFF2-40B4-BE49-F238E27FC236}">
                    <a16:creationId xmlns:a16="http://schemas.microsoft.com/office/drawing/2014/main" id="{4ADC4AA2-A6EA-458B-897D-BE1D0E80B423}"/>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371114" y="738001"/>
                <a:ext cx="1828800" cy="1828800"/>
              </a:xfrm>
              <a:prstGeom prst="rect">
                <a:avLst/>
              </a:prstGeom>
            </p:spPr>
          </p:pic>
          <p:sp>
            <p:nvSpPr>
              <p:cNvPr id="24" name="Rectangle 23">
                <a:extLst>
                  <a:ext uri="{FF2B5EF4-FFF2-40B4-BE49-F238E27FC236}">
                    <a16:creationId xmlns:a16="http://schemas.microsoft.com/office/drawing/2014/main" id="{2DB665EC-7015-471B-B768-CED64BE5E8DD}"/>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25" name="Rectangle 24">
                <a:extLst>
                  <a:ext uri="{FF2B5EF4-FFF2-40B4-BE49-F238E27FC236}">
                    <a16:creationId xmlns:a16="http://schemas.microsoft.com/office/drawing/2014/main" id="{1F89687D-6949-4130-9548-35F039B0A1AA}"/>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pic>
          <p:nvPicPr>
            <p:cNvPr id="22" name="Picture 2" descr="SDG Metadata Translation Project - SDG Metadata Translation Project">
              <a:extLst>
                <a:ext uri="{FF2B5EF4-FFF2-40B4-BE49-F238E27FC236}">
                  <a16:creationId xmlns:a16="http://schemas.microsoft.com/office/drawing/2014/main" id="{26E1FE10-3F24-4DE4-8119-99E5966AC4BC}"/>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279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custDataLst>
              <p:tags r:id="rId1"/>
            </p:custDataLst>
          </p:nvPr>
        </p:nvSpPr>
        <p:spPr/>
        <p:txBody>
          <a:bodyPr/>
          <a:lstStyle/>
          <a:p>
            <a:pPr algn="r" rtl="0"/>
            <a:fld id="{DCCF19E6-0AFE-4CD6-AF5E-0E70B26414FC}" type="slidenum">
              <a:rPr/>
              <a:t>15</a:t>
            </a:fld>
            <a:endParaRPr lang="fr"/>
          </a:p>
        </p:txBody>
      </p:sp>
      <p:sp>
        <p:nvSpPr>
          <p:cNvPr id="2" name="Title 1">
            <a:extLst>
              <a:ext uri="{FF2B5EF4-FFF2-40B4-BE49-F238E27FC236}">
                <a16:creationId xmlns:a16="http://schemas.microsoft.com/office/drawing/2014/main" id="{2896392B-C168-4FC4-A79F-7D1E2AD302E5}"/>
              </a:ext>
            </a:extLst>
          </p:cNvPr>
          <p:cNvSpPr>
            <a:spLocks noGrp="1"/>
          </p:cNvSpPr>
          <p:nvPr>
            <p:ph type="title"/>
            <p:custDataLst>
              <p:tags r:id="rId2"/>
            </p:custDataLst>
          </p:nvPr>
        </p:nvSpPr>
        <p:spPr>
          <a:xfrm>
            <a:off x="360000" y="155701"/>
            <a:ext cx="11471638" cy="468000"/>
          </a:xfrm>
        </p:spPr>
        <p:txBody>
          <a:bodyPr>
            <a:noAutofit/>
          </a:bodyPr>
          <a:lstStyle/>
          <a:p>
            <a:pPr algn="l" rtl="0"/>
            <a:r>
              <a:rPr lang="fr" sz="2200" dirty="0">
                <a:cs typeface="Arial" panose="020B0604020202020204" pitchFamily="34" charset="0"/>
              </a:rPr>
              <a:t>Prochaines étapes : Que signifie la nouvelle stratégie pour les partenaires de développement ?</a:t>
            </a:r>
          </a:p>
        </p:txBody>
      </p:sp>
      <p:sp>
        <p:nvSpPr>
          <p:cNvPr id="28" name="TextBox 27">
            <a:extLst>
              <a:ext uri="{FF2B5EF4-FFF2-40B4-BE49-F238E27FC236}">
                <a16:creationId xmlns:a16="http://schemas.microsoft.com/office/drawing/2014/main" id="{A4583316-3698-4A75-92FE-FCDAB2366810}"/>
              </a:ext>
            </a:extLst>
          </p:cNvPr>
          <p:cNvSpPr txBox="1"/>
          <p:nvPr>
            <p:custDataLst>
              <p:tags r:id="rId3"/>
            </p:custDataLst>
          </p:nvPr>
        </p:nvSpPr>
        <p:spPr>
          <a:xfrm>
            <a:off x="2417401" y="6280158"/>
            <a:ext cx="9312635" cy="577081"/>
          </a:xfrm>
          <a:prstGeom prst="rect">
            <a:avLst/>
          </a:prstGeom>
          <a:solidFill>
            <a:schemeClr val="bg1"/>
          </a:solidFill>
        </p:spPr>
        <p:txBody>
          <a:bodyPr wrap="square">
            <a:spAutoFit/>
          </a:bodyPr>
          <a:lstStyle/>
          <a:p>
            <a:pPr marL="0" marR="0" algn="l" rtl="0">
              <a:spcBef>
                <a:spcPts val="0"/>
              </a:spcBef>
              <a:spcAft>
                <a:spcPts val="0"/>
              </a:spcAft>
            </a:pPr>
            <a:r>
              <a:rPr lang="fr" sz="1050" b="0" i="0" u="none" baseline="30000">
                <a:effectLst/>
                <a:latin typeface="Arial" panose="020B0604020202020204" pitchFamily="34" charset="0"/>
                <a:ea typeface="Calibri" panose="020F0502020204030204" pitchFamily="34" charset="0"/>
                <a:cs typeface="Arial" panose="020B0604020202020204" pitchFamily="34" charset="0"/>
              </a:rPr>
              <a:t>1 </a:t>
            </a:r>
            <a:r>
              <a:rPr lang="fr" sz="1050" b="0" i="0" u="none" baseline="0">
                <a:effectLst/>
                <a:latin typeface="Arial" panose="020B0604020202020204" pitchFamily="34" charset="0"/>
                <a:ea typeface="Calibri" panose="020F0502020204030204" pitchFamily="34" charset="0"/>
                <a:cs typeface="Arial" panose="020B0604020202020204" pitchFamily="34" charset="0"/>
              </a:rPr>
              <a:t>Cela comprend les organisations bilatérales et multilatérales fournissant des ressources et de l’expertise (et souvent des capacités de mise en œuvre sur le terrain), notamment des donateurs au Fonds mondial, des donateurs de programmes bilatéraux et des organisations spécialisées</a:t>
            </a:r>
            <a:r>
              <a:rPr lang="fr" sz="1050" b="0" i="0" u="none" baseline="0">
                <a:latin typeface="Arial" panose="020B0604020202020204" pitchFamily="34" charset="0"/>
                <a:ea typeface="Arial" panose="020B0604020202020204" pitchFamily="34" charset="0"/>
                <a:cs typeface="Arial" panose="020B0604020202020204" pitchFamily="34" charset="0"/>
              </a:rPr>
              <a:t>. Les partenaires de développement ne comprennent pas les partenaires techniques du Fonds mondial, qui constituent leur propre catégorie de parties prenantes.</a:t>
            </a:r>
          </a:p>
        </p:txBody>
      </p:sp>
      <p:sp>
        <p:nvSpPr>
          <p:cNvPr id="35" name="TextBox 34">
            <a:extLst>
              <a:ext uri="{FF2B5EF4-FFF2-40B4-BE49-F238E27FC236}">
                <a16:creationId xmlns:a16="http://schemas.microsoft.com/office/drawing/2014/main" id="{58F3FC02-04ED-4CD8-8612-AEB52223B1EB}"/>
              </a:ext>
            </a:extLst>
          </p:cNvPr>
          <p:cNvSpPr txBox="1"/>
          <p:nvPr>
            <p:custDataLst>
              <p:tags r:id="rId4"/>
            </p:custDataLst>
          </p:nvPr>
        </p:nvSpPr>
        <p:spPr>
          <a:xfrm>
            <a:off x="153627" y="901086"/>
            <a:ext cx="11678011" cy="707886"/>
          </a:xfrm>
          <a:prstGeom prst="rect">
            <a:avLst/>
          </a:prstGeom>
          <a:solidFill>
            <a:schemeClr val="tx2">
              <a:lumMod val="20000"/>
              <a:lumOff val="80000"/>
            </a:schemeClr>
          </a:solidFill>
          <a:ln>
            <a:noFill/>
          </a:ln>
          <a:effectLst/>
        </p:spPr>
        <p:txBody>
          <a:bodyPr wrap="square">
            <a:spAutoFit/>
          </a:bodyPr>
          <a:lstStyle>
            <a:defPPr>
              <a:defRPr lang="fr"/>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0"/>
            <a:r>
              <a:rPr lang="fr" b="0" i="0" u="none" baseline="0" dirty="0"/>
              <a:t>Les partenaires de développement</a:t>
            </a:r>
            <a:r>
              <a:rPr lang="fr" b="0" i="0" u="none" baseline="30000" dirty="0"/>
              <a:t>1</a:t>
            </a:r>
            <a:r>
              <a:rPr lang="fr" b="0" i="0" u="none" baseline="0" dirty="0"/>
              <a:t> jouent un rôle important dans la réalisation de la nouvelle stratégie du partenariat du Fonds mondial</a:t>
            </a:r>
          </a:p>
        </p:txBody>
      </p:sp>
      <p:sp>
        <p:nvSpPr>
          <p:cNvPr id="37" name="TextBox 36">
            <a:extLst>
              <a:ext uri="{FF2B5EF4-FFF2-40B4-BE49-F238E27FC236}">
                <a16:creationId xmlns:a16="http://schemas.microsoft.com/office/drawing/2014/main" id="{183FA848-9D48-4407-9FF4-DDD5EE7CA509}"/>
              </a:ext>
            </a:extLst>
          </p:cNvPr>
          <p:cNvSpPr txBox="1"/>
          <p:nvPr>
            <p:custDataLst>
              <p:tags r:id="rId5"/>
            </p:custDataLst>
          </p:nvPr>
        </p:nvSpPr>
        <p:spPr>
          <a:xfrm>
            <a:off x="1733551" y="1759204"/>
            <a:ext cx="10047286" cy="3031599"/>
          </a:xfrm>
          <a:prstGeom prst="rect">
            <a:avLst/>
          </a:prstGeom>
          <a:noFill/>
        </p:spPr>
        <p:txBody>
          <a:bodyPr wrap="square">
            <a:spAutoFit/>
          </a:bodyPr>
          <a:lstStyle/>
          <a:p>
            <a:pPr marL="285750" marR="0" lvl="0" indent="-285750" algn="l" rtl="0">
              <a:spcBef>
                <a:spcPts val="0"/>
              </a:spcBef>
              <a:spcAft>
                <a:spcPts val="600"/>
              </a:spcAft>
              <a:buFont typeface="Arial" panose="020B0604020202020204" pitchFamily="34" charset="0"/>
              <a:buChar char="•"/>
            </a:pPr>
            <a:r>
              <a:rPr lang="fr" sz="16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Aligner le soutien sur des plans nationaux robustes et des priorités communes,</a:t>
            </a:r>
            <a:r>
              <a:rPr lang="fr" sz="16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par exemple, sur les investissements dans des systèmes de services et de données de qualité intégrés et centrés sur la personne</a:t>
            </a:r>
            <a:r>
              <a:rPr lang="fr" sz="16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ou éliminer les déterminants structurels des résultats en matière de VIH, de tuberculose et de paludisme.</a:t>
            </a:r>
            <a:r>
              <a:rPr lang="fr" sz="16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spcBef>
                <a:spcPts val="0"/>
              </a:spcBef>
              <a:spcAft>
                <a:spcPts val="600"/>
              </a:spcAft>
              <a:buFont typeface="Arial" panose="020B0604020202020204" pitchFamily="34" charset="0"/>
              <a:buChar char="•"/>
            </a:pPr>
            <a:r>
              <a:rPr lang="fr" sz="16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Collaborer sur la possibilité de </a:t>
            </a:r>
            <a:r>
              <a:rPr lang="fr" sz="1600" b="1"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tirer parti de l'augmentation des fonds nationaux et de donateurs supplémentaires, en optimisant les ressources et un impact pérenne sur la santé</a:t>
            </a:r>
            <a:r>
              <a:rPr lang="fr" sz="16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notamment par </a:t>
            </a:r>
            <a:r>
              <a:rPr lang="fr" sz="16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participation et le cofinancement de financements mixtes et de modèles de financement innovants</a:t>
            </a:r>
            <a:r>
              <a:rPr lang="fr" sz="1600" b="0" i="0" u="none" baseline="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fr"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spcBef>
                <a:spcPts val="0"/>
              </a:spcBef>
              <a:spcAft>
                <a:spcPts val="600"/>
              </a:spcAft>
              <a:buFont typeface="Arial" panose="020B0604020202020204" pitchFamily="34" charset="0"/>
              <a:buChar char="•"/>
            </a:pPr>
            <a:r>
              <a:rPr lang="fr" sz="16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Collaborer plus tôt pour aider à </a:t>
            </a:r>
            <a:r>
              <a:rPr lang="fr" sz="1600" b="1"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lancer et mettre à l’échelle des innovations efficaces</a:t>
            </a:r>
            <a:r>
              <a:rPr lang="fr" sz="16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notamment par des investissements ciblés, des garanties et des efforts de façonnage du marché.</a:t>
            </a:r>
            <a:endParaRPr lang="fr"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spcBef>
                <a:spcPts val="0"/>
              </a:spcBef>
              <a:spcAft>
                <a:spcPts val="600"/>
              </a:spcAft>
              <a:buFont typeface="Arial" panose="020B0604020202020204" pitchFamily="34" charset="0"/>
              <a:buChar char="•"/>
            </a:pPr>
            <a:r>
              <a:rPr lang="fr" sz="16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Contribuer à la </a:t>
            </a:r>
            <a:r>
              <a:rPr lang="fr" sz="16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voix diplomatique </a:t>
            </a:r>
            <a:r>
              <a:rPr lang="fr" sz="16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du partenariat du Fonds mondial </a:t>
            </a:r>
            <a:r>
              <a:rPr lang="fr" sz="16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pour contester les lois, les politiques et les pratiques néfastes</a:t>
            </a:r>
            <a:r>
              <a:rPr lang="fr" sz="16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fr" sz="16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44" name="Group 43">
            <a:extLst>
              <a:ext uri="{FF2B5EF4-FFF2-40B4-BE49-F238E27FC236}">
                <a16:creationId xmlns:a16="http://schemas.microsoft.com/office/drawing/2014/main" id="{B859A84C-6480-4B04-A0E8-C72294A66620}"/>
              </a:ext>
            </a:extLst>
          </p:cNvPr>
          <p:cNvGrpSpPr/>
          <p:nvPr>
            <p:custDataLst>
              <p:tags r:id="rId6"/>
            </p:custDataLst>
          </p:nvPr>
        </p:nvGrpSpPr>
        <p:grpSpPr>
          <a:xfrm>
            <a:off x="2048034" y="4863609"/>
            <a:ext cx="9783604" cy="1184970"/>
            <a:chOff x="2102918" y="753220"/>
            <a:chExt cx="9783604" cy="1184970"/>
          </a:xfrm>
        </p:grpSpPr>
        <p:cxnSp>
          <p:nvCxnSpPr>
            <p:cNvPr id="45" name="Straight Connector 44">
              <a:extLst>
                <a:ext uri="{FF2B5EF4-FFF2-40B4-BE49-F238E27FC236}">
                  <a16:creationId xmlns:a16="http://schemas.microsoft.com/office/drawing/2014/main" id="{C9A795B1-921D-440A-B126-F7A93E2338F8}"/>
                </a:ext>
              </a:extLst>
            </p:cNvPr>
            <p:cNvCxnSpPr>
              <a:cxnSpLocks/>
            </p:cNvCxnSpPr>
            <p:nvPr/>
          </p:nvCxnSpPr>
          <p:spPr>
            <a:xfrm>
              <a:off x="2102918" y="753220"/>
              <a:ext cx="9418320" cy="0"/>
            </a:xfrm>
            <a:prstGeom prst="line">
              <a:avLst/>
            </a:prstGeom>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35D36B2C-2C87-4AB5-9555-35C75D2EE94D}"/>
                </a:ext>
              </a:extLst>
            </p:cNvPr>
            <p:cNvSpPr/>
            <p:nvPr/>
          </p:nvSpPr>
          <p:spPr>
            <a:xfrm>
              <a:off x="2472285" y="762978"/>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200"/>
                </a:spcAft>
              </a:pPr>
              <a:r>
                <a:rPr lang="fr" b="0" i="0" u="none" baseline="0" dirty="0">
                  <a:solidFill>
                    <a:schemeClr val="tx1"/>
                  </a:solidFill>
                  <a:latin typeface="Arial Black" panose="020B0A04020102020204" pitchFamily="34" charset="0"/>
                  <a:cs typeface="Arial" panose="020B0604020202020204" pitchFamily="34" charset="0"/>
                </a:rPr>
                <a:t>Ressources</a:t>
              </a:r>
              <a:endParaRPr lang="fr" dirty="0">
                <a:solidFill>
                  <a:schemeClr val="tx1"/>
                </a:solidFill>
                <a:latin typeface="Segoe UI" panose="020B0502040204020203" pitchFamily="34" charset="0"/>
                <a:cs typeface="Segoe UI" panose="020B0502040204020203" pitchFamily="34" charset="0"/>
              </a:endParaRPr>
            </a:p>
            <a:p>
              <a:pPr marL="285750" indent="-285750" algn="l" rtl="0">
                <a:spcAft>
                  <a:spcPts val="200"/>
                </a:spcAft>
                <a:buFont typeface="Arial" panose="020B0604020202020204" pitchFamily="34" charset="0"/>
                <a:buChar char="•"/>
              </a:pPr>
              <a:r>
                <a:rPr lang="fr"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Stratégie du Fonds mondial pour la période 2023-2028 : </a:t>
              </a:r>
              <a:r>
                <a:rPr lang="fr" sz="1200" b="0" i="0" u="sng" baseline="0" dirty="0">
                  <a:solidFill>
                    <a:schemeClr val="accent2"/>
                  </a:solidFill>
                </a:rPr>
                <a:t> </a:t>
              </a:r>
              <a:r>
                <a:rPr lang="fr" sz="1200" b="0" i="0" u="sng" baseline="0" dirty="0">
                  <a:solidFill>
                    <a:schemeClr val="accent2"/>
                  </a:solidFill>
                  <a:hlinkClick r:id="rId10" tooltip="strategy_globalfund2023-2028_narrative_ar.pdf">
                    <a:extLst>
                      <a:ext uri="{A12FA001-AC4F-418D-AE19-62706E023703}">
                        <ahyp:hlinkClr xmlns:ahyp="http://schemas.microsoft.com/office/drawing/2018/hyperlinkcolor" val="tx"/>
                      </a:ext>
                    </a:extLst>
                  </a:hlinkClick>
                </a:rPr>
                <a:t>عربي</a:t>
              </a:r>
              <a:r>
                <a:rPr lang="fr" sz="1200" b="0" i="0" u="none" baseline="0" dirty="0">
                  <a:solidFill>
                    <a:schemeClr val="tx1"/>
                  </a:solidFill>
                  <a:effectLst/>
                </a:rPr>
                <a:t>|</a:t>
              </a:r>
              <a:r>
                <a:rPr lang="fr" sz="1200" b="0" i="0" u="none" baseline="0" dirty="0">
                  <a:solidFill>
                    <a:schemeClr val="accent2"/>
                  </a:solidFill>
                  <a:effectLst/>
                </a:rPr>
                <a:t> </a:t>
              </a:r>
              <a:r>
                <a:rPr lang="fr" sz="1200" b="0" i="0" u="sng" baseline="0" dirty="0">
                  <a:solidFill>
                    <a:schemeClr val="accent2"/>
                  </a:solidFill>
                  <a:effectLst/>
                  <a:hlinkClick r:id="rId11"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200" b="0" i="0" u="none" baseline="0" dirty="0">
                  <a:solidFill>
                    <a:schemeClr val="accent2"/>
                  </a:solidFill>
                  <a:effectLst/>
                </a:rPr>
                <a:t> </a:t>
              </a:r>
              <a:r>
                <a:rPr lang="fr" sz="1200" b="0" i="0" u="none" baseline="0" dirty="0">
                  <a:solidFill>
                    <a:schemeClr val="tx1"/>
                  </a:solidFill>
                  <a:effectLst/>
                </a:rPr>
                <a:t>|</a:t>
              </a:r>
              <a:r>
                <a:rPr lang="fr" sz="1200" b="0" i="0" u="none" baseline="0" dirty="0">
                  <a:solidFill>
                    <a:schemeClr val="accent2"/>
                  </a:solidFill>
                  <a:effectLst/>
                </a:rPr>
                <a:t> </a:t>
              </a:r>
              <a:r>
                <a:rPr lang="fr" sz="1200" b="0" i="0" u="sng" baseline="0" dirty="0">
                  <a:solidFill>
                    <a:schemeClr val="accent2"/>
                  </a:solidFill>
                  <a:effectLst/>
                  <a:hlinkClick r:id="rId12"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200" b="0" i="0" u="none" baseline="0" dirty="0">
                  <a:solidFill>
                    <a:schemeClr val="accent2"/>
                  </a:solidFill>
                  <a:effectLst/>
                </a:rPr>
                <a:t> </a:t>
              </a:r>
              <a:r>
                <a:rPr lang="fr" sz="1200" b="0" i="0" u="none" baseline="0" dirty="0">
                  <a:solidFill>
                    <a:schemeClr val="tx1"/>
                  </a:solidFill>
                  <a:effectLst/>
                </a:rPr>
                <a:t>| </a:t>
              </a:r>
              <a:r>
                <a:rPr lang="fr" sz="1200" b="0" i="0" u="sng" baseline="0" dirty="0">
                  <a:solidFill>
                    <a:schemeClr val="accent2"/>
                  </a:solidFill>
                  <a:effectLst/>
                  <a:hlinkClick r:id="rId13"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200" b="0" i="0" u="none" baseline="0" dirty="0">
                  <a:solidFill>
                    <a:schemeClr val="accent2"/>
                  </a:solidFill>
                  <a:effectLst/>
                </a:rPr>
                <a:t> </a:t>
              </a:r>
              <a:r>
                <a:rPr lang="fr" sz="1200" b="0" i="0" u="none" baseline="0" dirty="0">
                  <a:solidFill>
                    <a:schemeClr val="tx1"/>
                  </a:solidFill>
                  <a:effectLst/>
                </a:rPr>
                <a:t>|</a:t>
              </a:r>
              <a:r>
                <a:rPr lang="fr" sz="1200" b="0" i="0" u="none" baseline="0" dirty="0">
                  <a:solidFill>
                    <a:schemeClr val="accent2"/>
                  </a:solidFill>
                  <a:effectLst/>
                </a:rPr>
                <a:t> </a:t>
              </a:r>
              <a:r>
                <a:rPr lang="fr" sz="1200" b="0" i="0" u="sng" baseline="0" dirty="0">
                  <a:solidFill>
                    <a:schemeClr val="accent2"/>
                  </a:solidFill>
                  <a:effectLst/>
                  <a:hlinkClick r:id="rId14"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fr" sz="1200" b="0" i="0" u="none" baseline="0" dirty="0">
                  <a:solidFill>
                    <a:schemeClr val="tx1"/>
                  </a:solidFill>
                  <a:effectLst/>
                </a:rPr>
                <a:t> |</a:t>
              </a:r>
              <a:r>
                <a:rPr lang="fr" sz="1200" b="0" i="0" u="none" baseline="0" dirty="0">
                  <a:solidFill>
                    <a:schemeClr val="accent2"/>
                  </a:solidFill>
                  <a:effectLst/>
                </a:rPr>
                <a:t> </a:t>
              </a:r>
              <a:r>
                <a:rPr lang="fr" sz="1200" b="0" i="0" u="sng" baseline="0" dirty="0">
                  <a:solidFill>
                    <a:schemeClr val="accent2"/>
                  </a:solidFill>
                  <a:effectLst/>
                  <a:hlinkClick r:id="rId15"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fr" sz="1200" i="0" dirty="0">
                <a:solidFill>
                  <a:srgbClr val="000000"/>
                </a:solidFill>
                <a:effectLst/>
              </a:endParaRPr>
            </a:p>
            <a:p>
              <a:pPr marL="285750" indent="-285750" algn="l" rtl="0">
                <a:spcAft>
                  <a:spcPts val="200"/>
                </a:spcAft>
                <a:buFont typeface="Arial" panose="020B0604020202020204" pitchFamily="34" charset="0"/>
                <a:buChar char="•"/>
              </a:pPr>
              <a:r>
                <a:rPr lang="fr"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Résumé : </a:t>
              </a:r>
              <a:r>
                <a:rPr lang="fr" sz="1200" b="0" i="0" u="sng" baseline="0" dirty="0">
                  <a:solidFill>
                    <a:schemeClr val="accent2"/>
                  </a:solidFill>
                  <a:effectLst/>
                  <a:hlinkClick r:id="rId16"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200" b="0" i="0" u="none" baseline="0" dirty="0">
                  <a:solidFill>
                    <a:schemeClr val="tx1"/>
                  </a:solidFill>
                  <a:effectLst/>
                </a:rPr>
                <a:t> | </a:t>
              </a:r>
              <a:r>
                <a:rPr lang="fr" sz="1200" b="0" i="0" u="sng" baseline="0" dirty="0">
                  <a:solidFill>
                    <a:schemeClr val="accent2"/>
                  </a:solidFill>
                  <a:effectLst/>
                  <a:hlinkClick r:id="rId17"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200" b="0" i="0" u="none" baseline="0" dirty="0">
                  <a:solidFill>
                    <a:schemeClr val="tx1"/>
                  </a:solidFill>
                  <a:effectLst/>
                </a:rPr>
                <a:t> | </a:t>
              </a:r>
              <a:r>
                <a:rPr lang="fr" sz="1200" b="0" i="0" u="sng" baseline="0" dirty="0">
                  <a:solidFill>
                    <a:schemeClr val="accent2"/>
                  </a:solidFill>
                  <a:effectLst/>
                  <a:hlinkClick r:id="rId18"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200" b="0" i="0" u="none" baseline="0" dirty="0">
                  <a:solidFill>
                    <a:schemeClr val="tx1"/>
                  </a:solidFill>
                  <a:effectLst/>
                </a:rPr>
                <a:t> | </a:t>
              </a:r>
              <a:r>
                <a:rPr lang="fr" sz="1200" b="0" i="0" u="sng" baseline="0" dirty="0">
                  <a:solidFill>
                    <a:schemeClr val="accent2"/>
                  </a:solidFill>
                  <a:effectLst/>
                  <a:hlinkClick r:id="rId19"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fr" sz="1200" b="0" i="0" u="none" baseline="0" dirty="0">
                  <a:solidFill>
                    <a:schemeClr val="tx1"/>
                  </a:solidFill>
                  <a:effectLst/>
                </a:rPr>
                <a:t> |</a:t>
              </a:r>
              <a:r>
                <a:rPr lang="fr" sz="1200" b="0" i="0" u="sng" baseline="0" dirty="0">
                  <a:solidFill>
                    <a:schemeClr val="accent2"/>
                  </a:solidFill>
                  <a:effectLst/>
                  <a:hlinkClick r:id="rId20"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fr" sz="1200" b="0" i="0" u="none" baseline="0" dirty="0">
                  <a:solidFill>
                    <a:schemeClr val="tx1"/>
                  </a:solidFill>
                  <a:effectLst/>
                </a:rPr>
                <a:t>| </a:t>
              </a:r>
              <a:r>
                <a:rPr lang="fr" sz="1200" b="0" i="0" u="sng" baseline="0" dirty="0">
                  <a:solidFill>
                    <a:schemeClr val="accent2"/>
                  </a:solidFill>
                  <a:effectLst/>
                  <a:hlinkClick r:id="rId21"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fr" sz="1200" b="0" i="0" u="none" baseline="0" dirty="0">
                  <a:solidFill>
                    <a:schemeClr val="tx1"/>
                  </a:solidFill>
                  <a:effectLst/>
                </a:rPr>
                <a:t> | </a:t>
              </a:r>
              <a:r>
                <a:rPr lang="fr" sz="1200" b="0" i="0" u="sng" baseline="0" dirty="0">
                  <a:solidFill>
                    <a:schemeClr val="accent2"/>
                  </a:solidFill>
                  <a:effectLst/>
                  <a:hlinkClick r:id="rId22"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fr" sz="1200" b="0" i="0" u="sng" baseline="0" dirty="0">
                  <a:solidFill>
                    <a:schemeClr val="accent2"/>
                  </a:solidFill>
                  <a:effectLst/>
                </a:rPr>
                <a:t> </a:t>
              </a:r>
              <a:r>
                <a:rPr lang="fr" sz="1200" b="0" i="0" u="none" baseline="0" dirty="0">
                  <a:solidFill>
                    <a:schemeClr val="tx1"/>
                  </a:solidFill>
                  <a:effectLst/>
                </a:rPr>
                <a:t>| </a:t>
              </a:r>
              <a:r>
                <a:rPr lang="fr" sz="1200" b="0" i="0" u="sng" baseline="0" dirty="0">
                  <a:solidFill>
                    <a:schemeClr val="accent2"/>
                  </a:solidFill>
                  <a:effectLst/>
                  <a:hlinkClick r:id="rId23"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fr" sz="1200" b="0" i="0" u="none" baseline="0" dirty="0">
                  <a:solidFill>
                    <a:schemeClr val="tx1"/>
                  </a:solidFill>
                  <a:effectLst/>
                </a:rPr>
                <a:t> |</a:t>
              </a:r>
              <a:r>
                <a:rPr lang="fr" sz="1200" b="1" i="0" u="sng" baseline="0" dirty="0">
                  <a:solidFill>
                    <a:schemeClr val="accent2"/>
                  </a:solidFill>
                  <a:effectLst/>
                  <a:hlinkClick r:id="rId24" tooltip="مكافحة الأوبئة وبناء عالمٍ أكثر صحةً وإنصافاً">
                    <a:extLst>
                      <a:ext uri="{A12FA001-AC4F-418D-AE19-62706E023703}">
                        <ahyp:hlinkClr xmlns:ahyp="http://schemas.microsoft.com/office/drawing/2018/hyperlinkcolor" val="tx"/>
                      </a:ext>
                    </a:extLst>
                  </a:hlinkClick>
                </a:rPr>
                <a:t> عربي</a:t>
              </a:r>
              <a:r>
                <a:rPr lang="fr" sz="1200" b="1" i="0" u="none" baseline="0" dirty="0">
                  <a:solidFill>
                    <a:schemeClr val="accent2"/>
                  </a:solidFill>
                  <a:effectLst/>
                </a:rPr>
                <a:t> </a:t>
              </a:r>
              <a:r>
                <a:rPr lang="fr" sz="1200" b="0" i="0" u="none" baseline="0" dirty="0">
                  <a:solidFill>
                    <a:schemeClr val="accent2"/>
                  </a:solidFill>
                  <a:effectLst/>
                </a:rPr>
                <a:t> </a:t>
              </a:r>
              <a:r>
                <a:rPr lang="fr" sz="1200" b="0" i="0" u="none" baseline="0" dirty="0">
                  <a:solidFill>
                    <a:schemeClr val="tx1"/>
                  </a:solidFill>
                  <a:effectLst/>
                </a:rPr>
                <a:t>| </a:t>
              </a:r>
              <a:r>
                <a:rPr lang="fr" sz="1200" b="0" i="0" u="sng" baseline="0" dirty="0">
                  <a:solidFill>
                    <a:schemeClr val="accent2"/>
                  </a:solidFill>
                  <a:hlinkClick r:id="rId25" tooltip="抗击大流行病，建设一个更健康、更公平的世界 - 全球基金2023-2028年战略">
                    <a:extLst>
                      <a:ext uri="{A12FA001-AC4F-418D-AE19-62706E023703}">
                        <ahyp:hlinkClr xmlns:ahyp="http://schemas.microsoft.com/office/drawing/2018/hyperlinkcolor" val="tx"/>
                      </a:ext>
                    </a:extLst>
                  </a:hlinkClick>
                </a:rPr>
                <a:t>中文</a:t>
              </a:r>
              <a:r>
                <a:rPr lang="fr" sz="1200" b="0" i="0" u="sng" baseline="0" dirty="0">
                  <a:solidFill>
                    <a:schemeClr val="accent2"/>
                  </a:solidFill>
                </a:rPr>
                <a:t> </a:t>
              </a:r>
              <a:endParaRPr lang="fr" sz="1200" u="sng" dirty="0">
                <a:solidFill>
                  <a:schemeClr val="accent2"/>
                </a:solidFill>
              </a:endParaRPr>
            </a:p>
            <a:p>
              <a:pPr marL="285750" indent="-285750" algn="l" rtl="0">
                <a:spcAft>
                  <a:spcPts val="200"/>
                </a:spcAft>
                <a:buFont typeface="Arial" panose="020B0604020202020204" pitchFamily="34" charset="0"/>
                <a:buChar char="•"/>
              </a:pPr>
              <a:r>
                <a:rPr lang="fr"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Cadre stratégique : </a:t>
              </a:r>
              <a:r>
                <a:rPr lang="fr" sz="1200" b="0" i="0" u="sng" baseline="0" dirty="0">
                  <a:solidFill>
                    <a:schemeClr val="accent2"/>
                  </a:solidFill>
                  <a:hlinkClick r:id="rId26" tooltip="strategy_globalfund2023-2028_framework_ar.pdf">
                    <a:extLst>
                      <a:ext uri="{A12FA001-AC4F-418D-AE19-62706E023703}">
                        <ahyp:hlinkClr xmlns:ahyp="http://schemas.microsoft.com/office/drawing/2018/hyperlinkcolor" val="tx"/>
                      </a:ext>
                    </a:extLst>
                  </a:hlinkClick>
                </a:rPr>
                <a:t>عربي</a:t>
              </a:r>
              <a:r>
                <a:rPr lang="fr" sz="1200" b="0" i="0" u="sng" baseline="0" dirty="0">
                  <a:solidFill>
                    <a:schemeClr val="accent2"/>
                  </a:solidFill>
                </a:rPr>
                <a:t>  </a:t>
              </a:r>
              <a:r>
                <a:rPr lang="fr" sz="1200" b="0" i="0" u="none" baseline="0" dirty="0">
                  <a:solidFill>
                    <a:schemeClr val="tx1"/>
                  </a:solidFill>
                  <a:effectLst/>
                </a:rPr>
                <a:t>| </a:t>
              </a:r>
              <a:r>
                <a:rPr lang="fr" sz="1200" b="0" i="0" u="sng" baseline="0" dirty="0">
                  <a:solidFill>
                    <a:schemeClr val="accent2"/>
                  </a:solidFill>
                  <a:effectLst/>
                  <a:hlinkClick r:id="rId27" tooltip="The Global Fund 2023-2028 Strategy Framework">
                    <a:extLst>
                      <a:ext uri="{A12FA001-AC4F-418D-AE19-62706E023703}">
                        <ahyp:hlinkClr xmlns:ahyp="http://schemas.microsoft.com/office/drawing/2018/hyperlinkcolor" val="tx"/>
                      </a:ext>
                    </a:extLst>
                  </a:hlinkClick>
                </a:rPr>
                <a:t>English</a:t>
              </a:r>
              <a:r>
                <a:rPr lang="fr" sz="1200" b="0" i="0" u="none" baseline="0" dirty="0">
                  <a:solidFill>
                    <a:schemeClr val="tx1"/>
                  </a:solidFill>
                  <a:effectLst/>
                </a:rPr>
                <a:t> | </a:t>
              </a:r>
              <a:r>
                <a:rPr lang="fr" sz="1200" b="0" i="0" u="sng" baseline="0" dirty="0">
                  <a:solidFill>
                    <a:schemeClr val="accent2"/>
                  </a:solidFill>
                  <a:effectLst/>
                  <a:hlinkClick r:id="rId28" tooltip="Marco de la Estrategia del Fondo Mundial (2023-2028)">
                    <a:extLst>
                      <a:ext uri="{A12FA001-AC4F-418D-AE19-62706E023703}">
                        <ahyp:hlinkClr xmlns:ahyp="http://schemas.microsoft.com/office/drawing/2018/hyperlinkcolor" val="tx"/>
                      </a:ext>
                    </a:extLst>
                  </a:hlinkClick>
                </a:rPr>
                <a:t>Español</a:t>
              </a:r>
              <a:r>
                <a:rPr lang="fr" sz="1200" b="0" i="0" u="none" baseline="0" dirty="0">
                  <a:solidFill>
                    <a:schemeClr val="accent2"/>
                  </a:solidFill>
                  <a:effectLst/>
                </a:rPr>
                <a:t> | </a:t>
              </a:r>
              <a:r>
                <a:rPr lang="fr" sz="1200" b="0" i="0" u="sng" baseline="0" dirty="0">
                  <a:solidFill>
                    <a:schemeClr val="accent2"/>
                  </a:solidFill>
                  <a:effectLst/>
                  <a:hlinkClick r:id="rId29" tooltip="Cadre stratégique du Fonds mondial 2023 2028">
                    <a:extLst>
                      <a:ext uri="{A12FA001-AC4F-418D-AE19-62706E023703}">
                        <ahyp:hlinkClr xmlns:ahyp="http://schemas.microsoft.com/office/drawing/2018/hyperlinkcolor" val="tx"/>
                      </a:ext>
                    </a:extLst>
                  </a:hlinkClick>
                </a:rPr>
                <a:t>Français</a:t>
              </a:r>
              <a:r>
                <a:rPr lang="fr" sz="1200" b="0" i="0" u="none" baseline="0" dirty="0">
                  <a:solidFill>
                    <a:schemeClr val="tx1"/>
                  </a:solidFill>
                  <a:effectLst/>
                </a:rPr>
                <a:t> | </a:t>
              </a:r>
              <a:r>
                <a:rPr lang="fr" sz="1200" b="0" i="0" u="sng" baseline="0" dirty="0">
                  <a:solidFill>
                    <a:schemeClr val="accent2"/>
                  </a:solidFill>
                  <a:effectLst/>
                  <a:hlinkClick r:id="rId30" tooltip="O Quadro da Estratégia do Fundo Global (2023-2028)">
                    <a:extLst>
                      <a:ext uri="{A12FA001-AC4F-418D-AE19-62706E023703}">
                        <ahyp:hlinkClr xmlns:ahyp="http://schemas.microsoft.com/office/drawing/2018/hyperlinkcolor" val="tx"/>
                      </a:ext>
                    </a:extLst>
                  </a:hlinkClick>
                </a:rPr>
                <a:t>Português</a:t>
              </a:r>
              <a:r>
                <a:rPr lang="fr" sz="1200" b="0" i="0" u="none" baseline="0" dirty="0">
                  <a:solidFill>
                    <a:schemeClr val="tx1"/>
                  </a:solidFill>
                  <a:effectLst/>
                </a:rPr>
                <a:t> | </a:t>
              </a:r>
              <a:r>
                <a:rPr lang="fr" sz="1200" b="0" i="0" u="sng" baseline="0" dirty="0">
                  <a:solidFill>
                    <a:schemeClr val="accent2"/>
                  </a:solidFill>
                  <a:effectLst/>
                  <a:hlinkClick r:id="rId31"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fr" sz="1200" b="0" i="0" u="sng" baseline="0" dirty="0">
                <a:solidFill>
                  <a:schemeClr val="accent2"/>
                </a:solidFill>
                <a:effectLst/>
              </a:endParaRPr>
            </a:p>
            <a:p>
              <a:pPr marL="285750" indent="-285750">
                <a:spcAft>
                  <a:spcPts val="200"/>
                </a:spcAft>
                <a:buFont typeface="Arial" panose="020B0604020202020204" pitchFamily="34" charset="0"/>
                <a:buChar char="•"/>
              </a:pPr>
              <a:r>
                <a:rPr kumimoji="0" lang="fr" altLang="en-US" sz="1200" strike="noStrike" cap="none" normalizeH="0" dirty="0">
                  <a:ln>
                    <a:noFill/>
                  </a:ln>
                  <a:solidFill>
                    <a:schemeClr val="tx1"/>
                  </a:solidFill>
                </a:rPr>
                <a:t>Cadre de suivi </a:t>
              </a:r>
              <a:r>
                <a:rPr lang="fr" altLang="en-US" sz="1200" dirty="0">
                  <a:solidFill>
                    <a:schemeClr val="tx1"/>
                  </a:solidFill>
                </a:rPr>
                <a:t>et d’évaluation : </a:t>
              </a:r>
              <a:r>
                <a:rPr lang="en-US" altLang="en-US" sz="1200" u="sng" dirty="0">
                  <a:solidFill>
                    <a:schemeClr val="accent2"/>
                  </a:solidFill>
                </a:rPr>
                <a:t>https://www.theglobalfund.org/fr/monitoring-evaluation/</a:t>
              </a:r>
              <a:endParaRPr kumimoji="0" lang="fr" altLang="en-US" sz="1200" i="0" strike="noStrike" cap="none" normalizeH="0" baseline="0" dirty="0">
                <a:ln>
                  <a:noFill/>
                </a:ln>
                <a:solidFill>
                  <a:srgbClr val="000000"/>
                </a:solidFill>
                <a:effectLst/>
              </a:endParaRPr>
            </a:p>
            <a:p>
              <a:pPr marL="285750" indent="-285750" algn="l" rtl="0">
                <a:spcAft>
                  <a:spcPts val="200"/>
                </a:spcAft>
                <a:buFont typeface="Arial" panose="020B0604020202020204" pitchFamily="34" charset="0"/>
                <a:buChar char="•"/>
              </a:pPr>
              <a:r>
                <a:rPr lang="fr"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Pour plus d'informations, rendez-vous sur : </a:t>
              </a:r>
              <a:r>
                <a:rPr lang="fr"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32">
                    <a:extLst>
                      <a:ext uri="{A12FA001-AC4F-418D-AE19-62706E023703}">
                        <ahyp:hlinkClr xmlns:ahyp="http://schemas.microsoft.com/office/drawing/2018/hyperlinkcolor" val="tx"/>
                      </a:ext>
                    </a:extLst>
                  </a:hlinkClick>
                </a:rPr>
                <a:t>https://www.theglobalfund.org/fr/strategy/</a:t>
              </a:r>
              <a:r>
                <a:rPr lang="fr"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fr" altLang="en-US" sz="1200" i="0" strike="noStrike" cap="none" normalizeH="0" baseline="0" dirty="0">
                <a:ln>
                  <a:noFill/>
                </a:ln>
                <a:solidFill>
                  <a:schemeClr val="accent2"/>
                </a:solidFill>
                <a:effectLst/>
                <a:cs typeface="Arial" panose="020B0604020202020204" pitchFamily="34" charset="0"/>
              </a:endParaRPr>
            </a:p>
          </p:txBody>
        </p:sp>
      </p:grpSp>
      <p:grpSp>
        <p:nvGrpSpPr>
          <p:cNvPr id="17" name="Group 16">
            <a:extLst>
              <a:ext uri="{FF2B5EF4-FFF2-40B4-BE49-F238E27FC236}">
                <a16:creationId xmlns:a16="http://schemas.microsoft.com/office/drawing/2014/main" id="{180D2F8A-E97F-449D-9A94-D8B9392A7EF2}"/>
              </a:ext>
            </a:extLst>
          </p:cNvPr>
          <p:cNvGrpSpPr/>
          <p:nvPr>
            <p:custDataLst>
              <p:tags r:id="rId7"/>
            </p:custDataLst>
          </p:nvPr>
        </p:nvGrpSpPr>
        <p:grpSpPr>
          <a:xfrm>
            <a:off x="0" y="2149117"/>
            <a:ext cx="1733550" cy="1870433"/>
            <a:chOff x="371114" y="764233"/>
            <a:chExt cx="1828800" cy="1896405"/>
          </a:xfrm>
        </p:grpSpPr>
        <p:grpSp>
          <p:nvGrpSpPr>
            <p:cNvPr id="18" name="Group 17">
              <a:extLst>
                <a:ext uri="{FF2B5EF4-FFF2-40B4-BE49-F238E27FC236}">
                  <a16:creationId xmlns:a16="http://schemas.microsoft.com/office/drawing/2014/main" id="{C745EFC1-296A-4048-8AAA-EA371091C0D3}"/>
                </a:ext>
              </a:extLst>
            </p:cNvPr>
            <p:cNvGrpSpPr/>
            <p:nvPr/>
          </p:nvGrpSpPr>
          <p:grpSpPr>
            <a:xfrm>
              <a:off x="371114" y="831838"/>
              <a:ext cx="1828800" cy="1828800"/>
              <a:chOff x="371114" y="738001"/>
              <a:chExt cx="1828800" cy="1828800"/>
            </a:xfrm>
          </p:grpSpPr>
          <p:pic>
            <p:nvPicPr>
              <p:cNvPr id="20" name="Graphic 19" descr="Road with solid fill">
                <a:extLst>
                  <a:ext uri="{FF2B5EF4-FFF2-40B4-BE49-F238E27FC236}">
                    <a16:creationId xmlns:a16="http://schemas.microsoft.com/office/drawing/2014/main" id="{A32DB08C-8AB4-4D38-BC71-10E51DD09EB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371114" y="738001"/>
                <a:ext cx="1828800" cy="1828800"/>
              </a:xfrm>
              <a:prstGeom prst="rect">
                <a:avLst/>
              </a:prstGeom>
            </p:spPr>
          </p:pic>
          <p:sp>
            <p:nvSpPr>
              <p:cNvPr id="21" name="Rectangle 20">
                <a:extLst>
                  <a:ext uri="{FF2B5EF4-FFF2-40B4-BE49-F238E27FC236}">
                    <a16:creationId xmlns:a16="http://schemas.microsoft.com/office/drawing/2014/main" id="{A085F2E0-F36C-4C03-91DC-8AB803EA6BEF}"/>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22" name="Rectangle 21">
                <a:extLst>
                  <a:ext uri="{FF2B5EF4-FFF2-40B4-BE49-F238E27FC236}">
                    <a16:creationId xmlns:a16="http://schemas.microsoft.com/office/drawing/2014/main" id="{E36D5898-3C90-432A-9A44-14FA2585829B}"/>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pic>
          <p:nvPicPr>
            <p:cNvPr id="19" name="Picture 2" descr="SDG Metadata Translation Project - SDG Metadata Translation Project">
              <a:extLst>
                <a:ext uri="{FF2B5EF4-FFF2-40B4-BE49-F238E27FC236}">
                  <a16:creationId xmlns:a16="http://schemas.microsoft.com/office/drawing/2014/main" id="{C32ED204-B6D4-4600-A91D-27AA893CC85B}"/>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2028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custDataLst>
              <p:tags r:id="rId1"/>
            </p:custDataLst>
          </p:nvPr>
        </p:nvSpPr>
        <p:spPr/>
        <p:txBody>
          <a:bodyPr/>
          <a:lstStyle/>
          <a:p>
            <a:pPr algn="r" rtl="0"/>
            <a:fld id="{DCCF19E6-0AFE-4CD6-AF5E-0E70B26414FC}" type="slidenum">
              <a:rPr/>
              <a:t>16</a:t>
            </a:fld>
            <a:endParaRPr lang="fr"/>
          </a:p>
        </p:txBody>
      </p:sp>
      <p:sp>
        <p:nvSpPr>
          <p:cNvPr id="2" name="Title 1">
            <a:extLst>
              <a:ext uri="{FF2B5EF4-FFF2-40B4-BE49-F238E27FC236}">
                <a16:creationId xmlns:a16="http://schemas.microsoft.com/office/drawing/2014/main" id="{2896392B-C168-4FC4-A79F-7D1E2AD302E5}"/>
              </a:ext>
            </a:extLst>
          </p:cNvPr>
          <p:cNvSpPr>
            <a:spLocks noGrp="1"/>
          </p:cNvSpPr>
          <p:nvPr>
            <p:ph type="title"/>
            <p:custDataLst>
              <p:tags r:id="rId2"/>
            </p:custDataLst>
          </p:nvPr>
        </p:nvSpPr>
        <p:spPr>
          <a:xfrm>
            <a:off x="321900" y="143241"/>
            <a:ext cx="12371750" cy="514212"/>
          </a:xfrm>
        </p:spPr>
        <p:txBody>
          <a:bodyPr>
            <a:noAutofit/>
          </a:bodyPr>
          <a:lstStyle/>
          <a:p>
            <a:pPr algn="l" rtl="0"/>
            <a:r>
              <a:rPr lang="fr" sz="2100" dirty="0">
                <a:cs typeface="Arial" panose="020B0604020202020204" pitchFamily="34" charset="0"/>
              </a:rPr>
              <a:t>Prochaines étapes : Que signifie la nouvelle stratégie pour les maîtres d’œuvre ? </a:t>
            </a:r>
          </a:p>
        </p:txBody>
      </p:sp>
      <p:sp>
        <p:nvSpPr>
          <p:cNvPr id="31" name="TextBox 30">
            <a:extLst>
              <a:ext uri="{FF2B5EF4-FFF2-40B4-BE49-F238E27FC236}">
                <a16:creationId xmlns:a16="http://schemas.microsoft.com/office/drawing/2014/main" id="{A2CFD76F-A60B-4C14-9B59-3008D3874019}"/>
              </a:ext>
            </a:extLst>
          </p:cNvPr>
          <p:cNvSpPr txBox="1"/>
          <p:nvPr>
            <p:custDataLst>
              <p:tags r:id="rId3"/>
            </p:custDataLst>
          </p:nvPr>
        </p:nvSpPr>
        <p:spPr>
          <a:xfrm>
            <a:off x="104414" y="546010"/>
            <a:ext cx="11689125" cy="646331"/>
          </a:xfrm>
          <a:prstGeom prst="rect">
            <a:avLst/>
          </a:prstGeom>
          <a:solidFill>
            <a:schemeClr val="tx2">
              <a:lumMod val="20000"/>
              <a:lumOff val="80000"/>
            </a:schemeClr>
          </a:solidFill>
          <a:ln>
            <a:noFill/>
          </a:ln>
          <a:effectLst/>
        </p:spPr>
        <p:txBody>
          <a:bodyPr wrap="square">
            <a:spAutoFit/>
          </a:bodyPr>
          <a:lstStyle>
            <a:defPPr>
              <a:defRPr lang="fr"/>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0"/>
            <a:r>
              <a:rPr lang="fr" sz="1800" b="0" i="0" u="none" baseline="0" dirty="0"/>
              <a:t>Les maîtres d’œuvre jouent un rôle important dans la réalisation des priorités de la nouvelle stratégie du partenariat du Fonds mondial.</a:t>
            </a:r>
          </a:p>
        </p:txBody>
      </p:sp>
      <p:sp>
        <p:nvSpPr>
          <p:cNvPr id="33" name="TextBox 32">
            <a:extLst>
              <a:ext uri="{FF2B5EF4-FFF2-40B4-BE49-F238E27FC236}">
                <a16:creationId xmlns:a16="http://schemas.microsoft.com/office/drawing/2014/main" id="{1DB31CEA-EB9C-45BE-864C-8FD355C45165}"/>
              </a:ext>
            </a:extLst>
          </p:cNvPr>
          <p:cNvSpPr txBox="1"/>
          <p:nvPr>
            <p:custDataLst>
              <p:tags r:id="rId4"/>
            </p:custDataLst>
          </p:nvPr>
        </p:nvSpPr>
        <p:spPr>
          <a:xfrm>
            <a:off x="1690019" y="1266279"/>
            <a:ext cx="10501981" cy="3875420"/>
          </a:xfrm>
          <a:prstGeom prst="rect">
            <a:avLst/>
          </a:prstGeom>
          <a:noFill/>
        </p:spPr>
        <p:txBody>
          <a:bodyPr wrap="square">
            <a:spAutoFit/>
          </a:bodyPr>
          <a:lstStyle/>
          <a:p>
            <a:pPr marL="347472" marR="0" lvl="0" indent="-342900" algn="l" rtl="0">
              <a:spcAft>
                <a:spcPts val="500"/>
              </a:spcAft>
              <a:buFont typeface="Arial" panose="020B0604020202020204" pitchFamily="34" charset="0"/>
              <a:buChar char="•"/>
            </a:pPr>
            <a:r>
              <a:rPr lang="fr" sz="1500" b="1" i="0" u="none" baseline="0" dirty="0">
                <a:effectLst/>
                <a:latin typeface="Arial" panose="020B0604020202020204" pitchFamily="34" charset="0"/>
                <a:ea typeface="Calibri" panose="020F0502020204030204" pitchFamily="34" charset="0"/>
                <a:cs typeface="Arial" panose="020B0604020202020204" pitchFamily="34" charset="0"/>
              </a:rPr>
              <a:t>Concevoir et mettre en œuvre </a:t>
            </a:r>
            <a:r>
              <a:rPr lang="fr" sz="1500" b="1" i="0" u="none" baseline="0" dirty="0">
                <a:effectLst/>
                <a:latin typeface="Arial" panose="020B0604020202020204" pitchFamily="34" charset="0"/>
                <a:ea typeface="Calibri" panose="020F0502020204030204" pitchFamily="34" charset="0"/>
              </a:rPr>
              <a:t>des plans dirigés par les pays pour assurer la qualité </a:t>
            </a:r>
            <a:r>
              <a:rPr lang="fr" sz="1500" b="1" i="0" u="none" baseline="0" dirty="0">
                <a:effectLst/>
                <a:latin typeface="Arial" panose="020B0604020202020204" pitchFamily="34" charset="0"/>
                <a:ea typeface="Calibri" panose="020F0502020204030204" pitchFamily="34" charset="0"/>
                <a:cs typeface="Arial" panose="020B0604020202020204" pitchFamily="34" charset="0"/>
              </a:rPr>
              <a:t>des programmes</a:t>
            </a:r>
            <a:r>
              <a:rPr lang="fr" sz="1500" b="0" i="0" u="none" baseline="0" dirty="0">
                <a:effectLst/>
                <a:latin typeface="Arial" panose="020B0604020202020204" pitchFamily="34" charset="0"/>
                <a:ea typeface="Calibri" panose="020F0502020204030204" pitchFamily="34" charset="0"/>
                <a:cs typeface="Arial" panose="020B0604020202020204" pitchFamily="34" charset="0"/>
              </a:rPr>
              <a:t> qui permettent la réalisation efficace et équitable des sous-objectifs de la stratégie en matière de VIH, de tuberculose et de paludisme, qui établissent des services intégrés de qualité centrés sur la personne, qui maximisent l’engagement des communautés les plus touchées, qui maximisent l’équité, les droits humains et l’égalité de genre, et qui contribuent à la préparation et à la riposte aux pandémies.</a:t>
            </a:r>
          </a:p>
          <a:p>
            <a:pPr marL="347472" marR="0" lvl="0" indent="-342900" algn="l" rtl="0">
              <a:spcAft>
                <a:spcPts val="500"/>
              </a:spcAft>
              <a:buFont typeface="Arial" panose="020B0604020202020204" pitchFamily="34" charset="0"/>
              <a:buChar char="•"/>
            </a:pPr>
            <a:r>
              <a:rPr lang="fr" sz="1500" b="1" i="0" u="none" baseline="0" dirty="0">
                <a:effectLst/>
                <a:latin typeface="Arial" panose="020B0604020202020204" pitchFamily="34" charset="0"/>
                <a:ea typeface="Calibri" panose="020F0502020204030204" pitchFamily="34" charset="0"/>
                <a:cs typeface="Arial" panose="020B0604020202020204" pitchFamily="34" charset="0"/>
              </a:rPr>
              <a:t>Mobiliser des ressources nationales accrues</a:t>
            </a:r>
            <a:r>
              <a:rPr lang="fr" sz="1500" b="0" i="0" u="none" baseline="0" dirty="0">
                <a:effectLst/>
                <a:latin typeface="Arial" panose="020B0604020202020204" pitchFamily="34" charset="0"/>
                <a:ea typeface="Calibri" panose="020F0502020204030204" pitchFamily="34" charset="0"/>
                <a:cs typeface="Arial" panose="020B0604020202020204" pitchFamily="34" charset="0"/>
              </a:rPr>
              <a:t> pour la santé et les trois maladies et </a:t>
            </a:r>
            <a:r>
              <a:rPr lang="fr" sz="1500" b="1" i="0" u="none" baseline="0" dirty="0">
                <a:effectLst/>
                <a:latin typeface="Arial" panose="020B0604020202020204" pitchFamily="34" charset="0"/>
                <a:ea typeface="Calibri" panose="020F0502020204030204" pitchFamily="34" charset="0"/>
                <a:cs typeface="Arial" panose="020B0604020202020204" pitchFamily="34" charset="0"/>
              </a:rPr>
              <a:t>renforcer l’accent mis sur la qualité et l’optimisation des ressources</a:t>
            </a:r>
            <a:r>
              <a:rPr lang="fr" sz="1500" b="0" i="0" u="none" baseline="0" dirty="0">
                <a:effectLst/>
                <a:latin typeface="Arial" panose="020B0604020202020204" pitchFamily="34" charset="0"/>
                <a:ea typeface="Calibri" panose="020F0502020204030204" pitchFamily="34" charset="0"/>
                <a:cs typeface="Arial" panose="020B0604020202020204" pitchFamily="34" charset="0"/>
              </a:rPr>
              <a:t>.</a:t>
            </a:r>
          </a:p>
          <a:p>
            <a:pPr marL="347472" marR="0" lvl="0" indent="-285750" algn="l" rtl="0">
              <a:spcAft>
                <a:spcPts val="500"/>
              </a:spcAft>
              <a:buFont typeface="Arial" panose="020B0604020202020204" pitchFamily="34" charset="0"/>
              <a:buChar char="•"/>
            </a:pPr>
            <a:r>
              <a:rPr lang="fr" sz="1500" b="1" i="0" u="none" baseline="0" dirty="0">
                <a:latin typeface="Arial" panose="020B0604020202020204" pitchFamily="34" charset="0"/>
                <a:ea typeface="Calibri" panose="020F0502020204030204" pitchFamily="34" charset="0"/>
                <a:cs typeface="Arial" panose="020B0604020202020204" pitchFamily="34" charset="0"/>
              </a:rPr>
              <a:t>Promouvoir de nouveaux partenariats </a:t>
            </a:r>
            <a:r>
              <a:rPr lang="fr" sz="1500" b="0" i="0" u="none" baseline="0" dirty="0">
                <a:latin typeface="Arial" panose="020B0604020202020204" pitchFamily="34" charset="0"/>
                <a:ea typeface="Calibri" panose="020F0502020204030204" pitchFamily="34" charset="0"/>
                <a:cs typeface="Arial" panose="020B0604020202020204" pitchFamily="34" charset="0"/>
              </a:rPr>
              <a:t>(p. ex., multisectoriels pour éliminer les obstacles structurels, avec les parties prenantes de la préparation et de la riposte aux pandémies et du secteur privé) et de </a:t>
            </a:r>
            <a:r>
              <a:rPr lang="fr" sz="1500" b="1" i="0" u="none" baseline="0" dirty="0">
                <a:latin typeface="Arial" panose="020B0604020202020204" pitchFamily="34" charset="0"/>
                <a:ea typeface="Calibri" panose="020F0502020204030204" pitchFamily="34" charset="0"/>
                <a:cs typeface="Arial" panose="020B0604020202020204" pitchFamily="34" charset="0"/>
              </a:rPr>
              <a:t>nouveaux liens</a:t>
            </a:r>
            <a:r>
              <a:rPr lang="fr" sz="1500" b="0" i="0" u="none" baseline="0" dirty="0">
                <a:latin typeface="Arial" panose="020B0604020202020204" pitchFamily="34" charset="0"/>
                <a:ea typeface="Calibri" panose="020F0502020204030204" pitchFamily="34" charset="0"/>
                <a:cs typeface="Arial" panose="020B0604020202020204" pitchFamily="34" charset="0"/>
              </a:rPr>
              <a:t> (p. ex., pour créer </a:t>
            </a:r>
            <a:r>
              <a:rPr lang="fr" sz="1500" b="0" i="0" u="none" baseline="0" dirty="0">
                <a:effectLst/>
                <a:latin typeface="Arial" panose="020B0604020202020204" pitchFamily="34" charset="0"/>
                <a:ea typeface="Times New Roman" panose="02020603050405020304" pitchFamily="18" charset="0"/>
                <a:cs typeface="Arial" panose="020B0604020202020204" pitchFamily="34" charset="0"/>
              </a:rPr>
              <a:t>des services intégrés, centrés sur la personne et de qualité) pour atteindre les objectifs de la stratégie.</a:t>
            </a:r>
          </a:p>
          <a:p>
            <a:pPr marL="347472" indent="-285750" algn="l" rtl="0">
              <a:spcAft>
                <a:spcPts val="500"/>
              </a:spcAft>
              <a:buFont typeface="Arial" panose="020B0604020202020204" pitchFamily="34" charset="0"/>
              <a:buChar char="•"/>
            </a:pPr>
            <a:r>
              <a:rPr lang="fr" sz="1500" b="0" i="0" u="none" baseline="0" dirty="0">
                <a:effectLst/>
                <a:latin typeface="Arial" panose="020B0604020202020204" pitchFamily="34" charset="0"/>
                <a:ea typeface="Calibri" panose="020F0502020204030204" pitchFamily="34" charset="0"/>
                <a:cs typeface="Arial" panose="020B0604020202020204" pitchFamily="34" charset="0"/>
              </a:rPr>
              <a:t>Créer un </a:t>
            </a:r>
            <a:r>
              <a:rPr lang="fr" sz="1500" b="1" i="0" u="none" baseline="0" dirty="0">
                <a:effectLst/>
                <a:latin typeface="Arial" panose="020B0604020202020204" pitchFamily="34" charset="0"/>
                <a:ea typeface="Calibri" panose="020F0502020204030204" pitchFamily="34" charset="0"/>
                <a:cs typeface="Arial" panose="020B0604020202020204" pitchFamily="34" charset="0"/>
              </a:rPr>
              <a:t>environnement propice aux innovations et assurer un accès équitable</a:t>
            </a:r>
            <a:r>
              <a:rPr lang="fr" sz="1500" b="0" i="0" u="none" baseline="0" dirty="0">
                <a:effectLst/>
                <a:latin typeface="Arial" panose="020B0604020202020204" pitchFamily="34" charset="0"/>
                <a:ea typeface="Calibri" panose="020F0502020204030204" pitchFamily="34" charset="0"/>
                <a:cs typeface="Arial" panose="020B0604020202020204" pitchFamily="34" charset="0"/>
              </a:rPr>
              <a:t> à celles-ci.</a:t>
            </a:r>
          </a:p>
          <a:p>
            <a:pPr marL="347472" indent="-285750" algn="l" rtl="0">
              <a:spcAft>
                <a:spcPts val="500"/>
              </a:spcAft>
              <a:buFont typeface="Arial" panose="020B0604020202020204" pitchFamily="34" charset="0"/>
              <a:buChar char="•"/>
            </a:pPr>
            <a:r>
              <a:rPr lang="fr" sz="1500" b="1" i="0" u="none" baseline="0" dirty="0">
                <a:effectLst/>
                <a:latin typeface="Arial" panose="020B0604020202020204" pitchFamily="34" charset="0"/>
                <a:ea typeface="Calibri" panose="020F0502020204030204" pitchFamily="34" charset="0"/>
                <a:cs typeface="Arial" panose="020B0604020202020204" pitchFamily="34" charset="0"/>
              </a:rPr>
              <a:t>Assurer la participation significative des communautés</a:t>
            </a:r>
            <a:r>
              <a:rPr lang="fr" sz="1500" b="0" i="0" u="none" baseline="0" dirty="0">
                <a:effectLst/>
                <a:latin typeface="Arial" panose="020B0604020202020204" pitchFamily="34" charset="0"/>
                <a:ea typeface="Calibri" panose="020F0502020204030204" pitchFamily="34" charset="0"/>
                <a:cs typeface="Arial" panose="020B0604020202020204" pitchFamily="34" charset="0"/>
              </a:rPr>
              <a:t>, y compris des populations clés, et d'autres experts pertinents à la conception, à la prestation et à la surveillance des services.</a:t>
            </a:r>
          </a:p>
          <a:p>
            <a:pPr marL="347472" indent="-285750" algn="l" rtl="0">
              <a:spcAft>
                <a:spcPts val="500"/>
              </a:spcAft>
              <a:buFont typeface="Arial" panose="020B0604020202020204" pitchFamily="34" charset="0"/>
              <a:buChar char="•"/>
            </a:pPr>
            <a:r>
              <a:rPr lang="fr" sz="1500" b="0" i="0" u="none" baseline="0" dirty="0">
                <a:effectLst/>
                <a:latin typeface="Arial" panose="020B0604020202020204" pitchFamily="34" charset="0"/>
                <a:ea typeface="Calibri" panose="020F0502020204030204" pitchFamily="34" charset="0"/>
                <a:cs typeface="Arial" panose="020B0604020202020204" pitchFamily="34" charset="0"/>
              </a:rPr>
              <a:t>Contribuer à la </a:t>
            </a:r>
            <a:r>
              <a:rPr lang="fr" sz="1500" b="1" i="0" u="none" baseline="0" dirty="0">
                <a:effectLst/>
                <a:latin typeface="Arial" panose="020B0604020202020204" pitchFamily="34" charset="0"/>
                <a:ea typeface="Calibri" panose="020F0502020204030204" pitchFamily="34" charset="0"/>
                <a:cs typeface="Arial" panose="020B0604020202020204" pitchFamily="34" charset="0"/>
              </a:rPr>
              <a:t>voix diplomatique </a:t>
            </a:r>
            <a:r>
              <a:rPr lang="fr" sz="1500" b="0" i="0" u="none" baseline="0" dirty="0">
                <a:effectLst/>
                <a:latin typeface="Arial" panose="020B0604020202020204" pitchFamily="34" charset="0"/>
                <a:ea typeface="Calibri" panose="020F0502020204030204" pitchFamily="34" charset="0"/>
                <a:cs typeface="Arial" panose="020B0604020202020204" pitchFamily="34" charset="0"/>
              </a:rPr>
              <a:t>du partenariat du Fonds mondial </a:t>
            </a:r>
            <a:r>
              <a:rPr lang="fr" sz="1500" b="1" i="0" u="none" baseline="0" dirty="0">
                <a:effectLst/>
                <a:latin typeface="Arial" panose="020B0604020202020204" pitchFamily="34" charset="0"/>
                <a:ea typeface="Calibri" panose="020F0502020204030204" pitchFamily="34" charset="0"/>
                <a:cs typeface="Arial" panose="020B0604020202020204" pitchFamily="34" charset="0"/>
              </a:rPr>
              <a:t>pour contester les lois, les politiques et les pratiques néfastes</a:t>
            </a:r>
            <a:r>
              <a:rPr lang="fr" sz="1500" b="0" i="0" u="none" baseline="0" dirty="0">
                <a:effectLst/>
                <a:latin typeface="Arial" panose="020B0604020202020204" pitchFamily="34" charset="0"/>
                <a:ea typeface="Calibri" panose="020F0502020204030204" pitchFamily="34" charset="0"/>
                <a:cs typeface="Arial" panose="020B0604020202020204" pitchFamily="34" charset="0"/>
              </a:rPr>
              <a:t>.</a:t>
            </a:r>
          </a:p>
        </p:txBody>
      </p:sp>
      <p:cxnSp>
        <p:nvCxnSpPr>
          <p:cNvPr id="41" name="Straight Connector 40">
            <a:extLst>
              <a:ext uri="{FF2B5EF4-FFF2-40B4-BE49-F238E27FC236}">
                <a16:creationId xmlns:a16="http://schemas.microsoft.com/office/drawing/2014/main" id="{3CB37377-C305-46E6-B331-969F1E0268B8}"/>
              </a:ext>
            </a:extLst>
          </p:cNvPr>
          <p:cNvCxnSpPr>
            <a:cxnSpLocks/>
          </p:cNvCxnSpPr>
          <p:nvPr>
            <p:custDataLst>
              <p:tags r:id="rId5"/>
            </p:custDataLst>
          </p:nvPr>
        </p:nvCxnSpPr>
        <p:spPr>
          <a:xfrm>
            <a:off x="1965030" y="5242721"/>
            <a:ext cx="9418320" cy="0"/>
          </a:xfrm>
          <a:prstGeom prst="line">
            <a:avLst/>
          </a:prstGeom>
        </p:spPr>
        <p:style>
          <a:lnRef idx="1">
            <a:schemeClr val="dk1"/>
          </a:lnRef>
          <a:fillRef idx="0">
            <a:schemeClr val="dk1"/>
          </a:fillRef>
          <a:effectRef idx="0">
            <a:schemeClr val="dk1"/>
          </a:effectRef>
          <a:fontRef idx="minor">
            <a:schemeClr val="tx1"/>
          </a:fontRef>
        </p:style>
      </p:cxnSp>
      <p:sp>
        <p:nvSpPr>
          <p:cNvPr id="42" name="Rectangle 41">
            <a:extLst>
              <a:ext uri="{FF2B5EF4-FFF2-40B4-BE49-F238E27FC236}">
                <a16:creationId xmlns:a16="http://schemas.microsoft.com/office/drawing/2014/main" id="{36F07C76-E992-483D-890D-915464E04218}"/>
              </a:ext>
            </a:extLst>
          </p:cNvPr>
          <p:cNvSpPr/>
          <p:nvPr>
            <p:custDataLst>
              <p:tags r:id="rId6"/>
            </p:custDataLst>
          </p:nvPr>
        </p:nvSpPr>
        <p:spPr>
          <a:xfrm>
            <a:off x="2324462" y="5245830"/>
            <a:ext cx="9507538"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200"/>
              </a:spcAft>
            </a:pPr>
            <a:r>
              <a:rPr lang="fr" b="0" i="0" u="none" baseline="0" dirty="0">
                <a:solidFill>
                  <a:schemeClr val="tx1"/>
                </a:solidFill>
                <a:latin typeface="Arial Black" panose="020B0A04020102020204" pitchFamily="34" charset="0"/>
                <a:cs typeface="Arial" panose="020B0604020202020204" pitchFamily="34" charset="0"/>
              </a:rPr>
              <a:t>Ressources</a:t>
            </a:r>
            <a:endParaRPr lang="fr" dirty="0">
              <a:solidFill>
                <a:schemeClr val="tx1"/>
              </a:solidFill>
              <a:latin typeface="Segoe UI" panose="020B0502040204020203" pitchFamily="34" charset="0"/>
              <a:cs typeface="Segoe UI" panose="020B0502040204020203" pitchFamily="34" charset="0"/>
            </a:endParaRPr>
          </a:p>
          <a:p>
            <a:pPr marL="285750" indent="-285750" algn="l" rtl="0">
              <a:spcAft>
                <a:spcPts val="200"/>
              </a:spcAft>
              <a:buFont typeface="Arial" panose="020B0604020202020204" pitchFamily="34" charset="0"/>
              <a:buChar char="•"/>
            </a:pPr>
            <a:r>
              <a:rPr lang="fr"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Stratégie du Fonds mondial pour la période 2023-2028 : </a:t>
            </a:r>
            <a:r>
              <a:rPr lang="fr" sz="1200" b="0" i="0" u="sng" baseline="0" dirty="0">
                <a:solidFill>
                  <a:schemeClr val="accent2"/>
                </a:solidFill>
              </a:rPr>
              <a:t> </a:t>
            </a:r>
            <a:r>
              <a:rPr lang="fr" sz="1200" b="0" i="0" u="sng" baseline="0" dirty="0">
                <a:solidFill>
                  <a:schemeClr val="accent2"/>
                </a:solidFill>
                <a:hlinkClick r:id="rId10" tooltip="strategy_globalfund2023-2028_narrative_ar.pdf">
                  <a:extLst>
                    <a:ext uri="{A12FA001-AC4F-418D-AE19-62706E023703}">
                      <ahyp:hlinkClr xmlns:ahyp="http://schemas.microsoft.com/office/drawing/2018/hyperlinkcolor" val="tx"/>
                    </a:ext>
                  </a:extLst>
                </a:hlinkClick>
              </a:rPr>
              <a:t>عربي</a:t>
            </a:r>
            <a:r>
              <a:rPr lang="fr" sz="1200" b="0" i="0" u="none" baseline="0" dirty="0">
                <a:solidFill>
                  <a:schemeClr val="tx1"/>
                </a:solidFill>
                <a:effectLst/>
              </a:rPr>
              <a:t>|</a:t>
            </a:r>
            <a:r>
              <a:rPr lang="fr" sz="1200" b="0" i="0" u="none" baseline="0" dirty="0">
                <a:solidFill>
                  <a:schemeClr val="accent2"/>
                </a:solidFill>
                <a:effectLst/>
              </a:rPr>
              <a:t> </a:t>
            </a:r>
            <a:r>
              <a:rPr lang="fr" sz="1200" b="0" i="0" u="sng" baseline="0" dirty="0">
                <a:solidFill>
                  <a:schemeClr val="accent2"/>
                </a:solidFill>
                <a:effectLst/>
                <a:hlinkClick r:id="rId11"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200" b="0" i="0" u="none" baseline="0" dirty="0">
                <a:solidFill>
                  <a:schemeClr val="accent2"/>
                </a:solidFill>
                <a:effectLst/>
              </a:rPr>
              <a:t> </a:t>
            </a:r>
            <a:r>
              <a:rPr lang="fr" sz="1200" b="0" i="0" u="none" baseline="0" dirty="0">
                <a:solidFill>
                  <a:schemeClr val="tx1"/>
                </a:solidFill>
                <a:effectLst/>
              </a:rPr>
              <a:t>|</a:t>
            </a:r>
            <a:r>
              <a:rPr lang="fr" sz="1200" b="0" i="0" u="none" baseline="0" dirty="0">
                <a:solidFill>
                  <a:schemeClr val="accent2"/>
                </a:solidFill>
                <a:effectLst/>
              </a:rPr>
              <a:t> </a:t>
            </a:r>
            <a:r>
              <a:rPr lang="fr" sz="1200" b="0" i="0" u="sng" baseline="0" dirty="0">
                <a:solidFill>
                  <a:schemeClr val="accent2"/>
                </a:solidFill>
                <a:effectLst/>
                <a:hlinkClick r:id="rId12"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200" b="0" i="0" u="none" baseline="0" dirty="0">
                <a:solidFill>
                  <a:schemeClr val="accent2"/>
                </a:solidFill>
                <a:effectLst/>
              </a:rPr>
              <a:t> </a:t>
            </a:r>
            <a:r>
              <a:rPr lang="fr" sz="1200" b="0" i="0" u="none" baseline="0" dirty="0">
                <a:solidFill>
                  <a:schemeClr val="tx1"/>
                </a:solidFill>
                <a:effectLst/>
              </a:rPr>
              <a:t>| </a:t>
            </a:r>
            <a:r>
              <a:rPr lang="fr" sz="1200" b="0" i="0" u="sng" baseline="0" dirty="0">
                <a:solidFill>
                  <a:schemeClr val="accent2"/>
                </a:solidFill>
                <a:effectLst/>
                <a:hlinkClick r:id="rId13"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200" b="0" i="0" u="none" baseline="0" dirty="0">
                <a:solidFill>
                  <a:schemeClr val="accent2"/>
                </a:solidFill>
                <a:effectLst/>
              </a:rPr>
              <a:t> </a:t>
            </a:r>
            <a:r>
              <a:rPr lang="fr" sz="1200" b="0" i="0" u="none" baseline="0" dirty="0">
                <a:solidFill>
                  <a:schemeClr val="tx1"/>
                </a:solidFill>
                <a:effectLst/>
              </a:rPr>
              <a:t>|</a:t>
            </a:r>
            <a:r>
              <a:rPr lang="fr" sz="1200" b="0" i="0" u="none" baseline="0" dirty="0">
                <a:solidFill>
                  <a:schemeClr val="accent2"/>
                </a:solidFill>
                <a:effectLst/>
              </a:rPr>
              <a:t> </a:t>
            </a:r>
            <a:r>
              <a:rPr lang="fr" sz="1200" b="0" i="0" u="sng" baseline="0" dirty="0">
                <a:solidFill>
                  <a:schemeClr val="accent2"/>
                </a:solidFill>
                <a:effectLst/>
                <a:hlinkClick r:id="rId14"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fr" sz="1200" b="0" i="0" u="none" baseline="0" dirty="0">
                <a:solidFill>
                  <a:schemeClr val="tx1"/>
                </a:solidFill>
                <a:effectLst/>
              </a:rPr>
              <a:t> |</a:t>
            </a:r>
            <a:r>
              <a:rPr lang="fr" sz="1200" b="0" i="0" u="none" baseline="0" dirty="0">
                <a:solidFill>
                  <a:schemeClr val="accent2"/>
                </a:solidFill>
                <a:effectLst/>
              </a:rPr>
              <a:t> </a:t>
            </a:r>
            <a:r>
              <a:rPr lang="fr" sz="1200" b="0" i="0" u="sng" baseline="0" dirty="0">
                <a:solidFill>
                  <a:schemeClr val="accent2"/>
                </a:solidFill>
                <a:effectLst/>
                <a:hlinkClick r:id="rId15"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fr" sz="1200" i="0" dirty="0">
              <a:solidFill>
                <a:srgbClr val="000000"/>
              </a:solidFill>
              <a:effectLst/>
            </a:endParaRPr>
          </a:p>
          <a:p>
            <a:pPr marL="285750" indent="-285750" algn="l" rtl="0">
              <a:spcAft>
                <a:spcPts val="200"/>
              </a:spcAft>
              <a:buFont typeface="Arial" panose="020B0604020202020204" pitchFamily="34" charset="0"/>
              <a:buChar char="•"/>
            </a:pPr>
            <a:r>
              <a:rPr lang="fr"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Résumé : </a:t>
            </a:r>
            <a:r>
              <a:rPr lang="fr" sz="1200" b="0" i="0" u="sng" baseline="0" dirty="0">
                <a:solidFill>
                  <a:schemeClr val="accent2"/>
                </a:solidFill>
                <a:effectLst/>
                <a:hlinkClick r:id="rId16"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200" b="0" i="0" u="none" baseline="0" dirty="0">
                <a:solidFill>
                  <a:schemeClr val="tx1"/>
                </a:solidFill>
                <a:effectLst/>
              </a:rPr>
              <a:t> | </a:t>
            </a:r>
            <a:r>
              <a:rPr lang="fr" sz="1200" b="0" i="0" u="sng" baseline="0" dirty="0">
                <a:solidFill>
                  <a:schemeClr val="accent2"/>
                </a:solidFill>
                <a:effectLst/>
                <a:hlinkClick r:id="rId17"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200" b="0" i="0" u="none" baseline="0" dirty="0">
                <a:solidFill>
                  <a:schemeClr val="tx1"/>
                </a:solidFill>
                <a:effectLst/>
              </a:rPr>
              <a:t> | </a:t>
            </a:r>
            <a:r>
              <a:rPr lang="fr" sz="1200" b="0" i="0" u="sng" baseline="0" dirty="0">
                <a:solidFill>
                  <a:schemeClr val="accent2"/>
                </a:solidFill>
                <a:effectLst/>
                <a:hlinkClick r:id="rId18"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200" b="0" i="0" u="none" baseline="0" dirty="0">
                <a:solidFill>
                  <a:schemeClr val="tx1"/>
                </a:solidFill>
                <a:effectLst/>
              </a:rPr>
              <a:t> | </a:t>
            </a:r>
            <a:r>
              <a:rPr lang="fr" sz="1200" b="0" i="0" u="sng" baseline="0" dirty="0">
                <a:solidFill>
                  <a:schemeClr val="accent2"/>
                </a:solidFill>
                <a:effectLst/>
                <a:hlinkClick r:id="rId19"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fr" sz="1200" b="0" i="0" u="none" baseline="0" dirty="0">
                <a:solidFill>
                  <a:schemeClr val="tx1"/>
                </a:solidFill>
                <a:effectLst/>
              </a:rPr>
              <a:t> |</a:t>
            </a:r>
            <a:r>
              <a:rPr lang="fr" sz="1200" b="0" i="0" u="sng" baseline="0" dirty="0">
                <a:solidFill>
                  <a:schemeClr val="accent2"/>
                </a:solidFill>
                <a:effectLst/>
                <a:hlinkClick r:id="rId20"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fr" sz="1200" b="0" i="0" u="none" baseline="0" dirty="0">
                <a:solidFill>
                  <a:schemeClr val="tx1"/>
                </a:solidFill>
                <a:effectLst/>
              </a:rPr>
              <a:t>| </a:t>
            </a:r>
            <a:r>
              <a:rPr lang="fr" sz="1200" b="0" i="0" u="sng" baseline="0" dirty="0">
                <a:solidFill>
                  <a:schemeClr val="accent2"/>
                </a:solidFill>
                <a:effectLst/>
                <a:hlinkClick r:id="rId21"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fr" sz="1200" b="0" i="0" u="none" baseline="0" dirty="0">
                <a:solidFill>
                  <a:schemeClr val="tx1"/>
                </a:solidFill>
                <a:effectLst/>
              </a:rPr>
              <a:t> | </a:t>
            </a:r>
            <a:r>
              <a:rPr lang="fr" sz="1200" b="0" i="0" u="sng" baseline="0" dirty="0">
                <a:solidFill>
                  <a:schemeClr val="accent2"/>
                </a:solidFill>
                <a:effectLst/>
                <a:hlinkClick r:id="rId22"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fr" sz="1200" b="0" i="0" u="sng" baseline="0" dirty="0">
                <a:solidFill>
                  <a:schemeClr val="accent2"/>
                </a:solidFill>
                <a:effectLst/>
              </a:rPr>
              <a:t> </a:t>
            </a:r>
            <a:r>
              <a:rPr lang="fr" sz="1200" b="0" i="0" u="none" baseline="0" dirty="0">
                <a:solidFill>
                  <a:schemeClr val="tx1"/>
                </a:solidFill>
                <a:effectLst/>
              </a:rPr>
              <a:t>| </a:t>
            </a:r>
            <a:r>
              <a:rPr lang="fr" sz="1200" b="0" i="0" u="sng" baseline="0" dirty="0">
                <a:solidFill>
                  <a:schemeClr val="accent2"/>
                </a:solidFill>
                <a:effectLst/>
                <a:hlinkClick r:id="rId23"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fr" sz="1200" b="0" i="0" u="none" baseline="0" dirty="0">
                <a:solidFill>
                  <a:schemeClr val="tx1"/>
                </a:solidFill>
                <a:effectLst/>
              </a:rPr>
              <a:t> |</a:t>
            </a:r>
            <a:r>
              <a:rPr lang="fr" sz="1200" b="1" i="0" u="sng" baseline="0" dirty="0">
                <a:solidFill>
                  <a:schemeClr val="accent2"/>
                </a:solidFill>
                <a:effectLst/>
                <a:hlinkClick r:id="rId24" tooltip="مكافحة الأوبئة وبناء عالمٍ أكثر صحةً وإنصافاً">
                  <a:extLst>
                    <a:ext uri="{A12FA001-AC4F-418D-AE19-62706E023703}">
                      <ahyp:hlinkClr xmlns:ahyp="http://schemas.microsoft.com/office/drawing/2018/hyperlinkcolor" val="tx"/>
                    </a:ext>
                  </a:extLst>
                </a:hlinkClick>
              </a:rPr>
              <a:t> عربي</a:t>
            </a:r>
            <a:r>
              <a:rPr lang="fr" sz="1200" b="1" i="0" u="none" baseline="0" dirty="0">
                <a:solidFill>
                  <a:schemeClr val="accent2"/>
                </a:solidFill>
                <a:effectLst/>
              </a:rPr>
              <a:t> </a:t>
            </a:r>
            <a:r>
              <a:rPr lang="fr" sz="1200" b="0" i="0" u="none" baseline="0" dirty="0">
                <a:solidFill>
                  <a:schemeClr val="accent2"/>
                </a:solidFill>
                <a:effectLst/>
              </a:rPr>
              <a:t> </a:t>
            </a:r>
            <a:r>
              <a:rPr lang="fr" sz="1200" b="0" i="0" u="none" baseline="0" dirty="0">
                <a:solidFill>
                  <a:schemeClr val="tx1"/>
                </a:solidFill>
                <a:effectLst/>
              </a:rPr>
              <a:t>|</a:t>
            </a:r>
            <a:r>
              <a:rPr lang="fr" sz="1200" b="0" i="0" u="sng" baseline="0" dirty="0">
                <a:solidFill>
                  <a:schemeClr val="accent2"/>
                </a:solidFill>
              </a:rPr>
              <a:t> </a:t>
            </a:r>
            <a:r>
              <a:rPr lang="fr" sz="1200" b="0" i="0" u="sng" baseline="0" dirty="0">
                <a:solidFill>
                  <a:schemeClr val="accent2"/>
                </a:solidFill>
                <a:hlinkClick r:id="rId25"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fr" sz="1200" b="0" i="0" u="sng" baseline="0" dirty="0">
                <a:solidFill>
                  <a:schemeClr val="accent2"/>
                </a:solidFill>
                <a:effectLst/>
                <a:hlinkClick r:id="rId25"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fr" sz="1200" b="0" i="0" u="none" baseline="0" dirty="0">
                <a:solidFill>
                  <a:schemeClr val="accent2"/>
                </a:solidFill>
                <a:effectLst/>
              </a:rPr>
              <a:t> </a:t>
            </a:r>
            <a:endParaRPr lang="fr" sz="1200" dirty="0">
              <a:solidFill>
                <a:schemeClr val="accent2"/>
              </a:solidFill>
              <a:cs typeface="Arial" panose="020B0604020202020204" pitchFamily="34" charset="0"/>
            </a:endParaRPr>
          </a:p>
          <a:p>
            <a:pPr marL="285750" indent="-285750" algn="l" rtl="0">
              <a:spcAft>
                <a:spcPts val="200"/>
              </a:spcAft>
              <a:buFont typeface="Arial" panose="020B0604020202020204" pitchFamily="34" charset="0"/>
              <a:buChar char="•"/>
            </a:pPr>
            <a:r>
              <a:rPr lang="fr"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Cadre stratégique :</a:t>
            </a:r>
            <a:r>
              <a:rPr lang="fr" sz="1200" b="0" i="0" u="sng" baseline="0" dirty="0">
                <a:solidFill>
                  <a:schemeClr val="accent2"/>
                </a:solidFill>
                <a:hlinkClick r:id="rId26" tooltip="strategy_globalfund2023-2028_framework_ar.pdf">
                  <a:extLst>
                    <a:ext uri="{A12FA001-AC4F-418D-AE19-62706E023703}">
                      <ahyp:hlinkClr xmlns:ahyp="http://schemas.microsoft.com/office/drawing/2018/hyperlinkcolor" val="tx"/>
                    </a:ext>
                  </a:extLst>
                </a:hlinkClick>
              </a:rPr>
              <a:t> عربي</a:t>
            </a:r>
            <a:r>
              <a:rPr lang="fr" sz="1200" b="0" i="0" u="sng" baseline="0" dirty="0">
                <a:solidFill>
                  <a:schemeClr val="accent2"/>
                </a:solidFill>
              </a:rPr>
              <a:t>  </a:t>
            </a:r>
            <a:r>
              <a:rPr lang="fr" sz="1200" b="0" i="0" u="none" baseline="0" dirty="0">
                <a:solidFill>
                  <a:schemeClr val="tx1"/>
                </a:solidFill>
                <a:effectLst/>
              </a:rPr>
              <a:t>|</a:t>
            </a:r>
            <a:r>
              <a:rPr lang="fr"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a:t>
            </a:r>
            <a:r>
              <a:rPr lang="fr" sz="1200" b="0" i="0" u="sng" baseline="0" dirty="0">
                <a:solidFill>
                  <a:schemeClr val="accent2"/>
                </a:solidFill>
                <a:effectLst/>
                <a:hlinkClick r:id="rId27" tooltip="The Global Fund 2023-2028 Strategy Framework">
                  <a:extLst>
                    <a:ext uri="{A12FA001-AC4F-418D-AE19-62706E023703}">
                      <ahyp:hlinkClr xmlns:ahyp="http://schemas.microsoft.com/office/drawing/2018/hyperlinkcolor" val="tx"/>
                    </a:ext>
                  </a:extLst>
                </a:hlinkClick>
              </a:rPr>
              <a:t>English</a:t>
            </a:r>
            <a:r>
              <a:rPr lang="fr" sz="1200" b="0" i="0" u="none" baseline="0" dirty="0">
                <a:solidFill>
                  <a:schemeClr val="tx1"/>
                </a:solidFill>
                <a:effectLst/>
              </a:rPr>
              <a:t> | </a:t>
            </a:r>
            <a:r>
              <a:rPr lang="fr" sz="1200" b="0" i="0" u="sng" baseline="0" dirty="0">
                <a:solidFill>
                  <a:schemeClr val="accent2"/>
                </a:solidFill>
                <a:effectLst/>
                <a:hlinkClick r:id="rId28" tooltip="Marco de la Estrategia del Fondo Mundial (2023-2028)">
                  <a:extLst>
                    <a:ext uri="{A12FA001-AC4F-418D-AE19-62706E023703}">
                      <ahyp:hlinkClr xmlns:ahyp="http://schemas.microsoft.com/office/drawing/2018/hyperlinkcolor" val="tx"/>
                    </a:ext>
                  </a:extLst>
                </a:hlinkClick>
              </a:rPr>
              <a:t>Español</a:t>
            </a:r>
            <a:r>
              <a:rPr lang="fr" sz="1200" b="0" i="0" u="none" baseline="0" dirty="0">
                <a:solidFill>
                  <a:schemeClr val="accent2"/>
                </a:solidFill>
                <a:effectLst/>
              </a:rPr>
              <a:t> | </a:t>
            </a:r>
            <a:r>
              <a:rPr lang="fr" sz="1200" b="0" i="0" u="sng" baseline="0" dirty="0">
                <a:solidFill>
                  <a:schemeClr val="accent2"/>
                </a:solidFill>
                <a:effectLst/>
                <a:hlinkClick r:id="rId29" tooltip="Cadre stratégique du Fonds mondial 2023 2028">
                  <a:extLst>
                    <a:ext uri="{A12FA001-AC4F-418D-AE19-62706E023703}">
                      <ahyp:hlinkClr xmlns:ahyp="http://schemas.microsoft.com/office/drawing/2018/hyperlinkcolor" val="tx"/>
                    </a:ext>
                  </a:extLst>
                </a:hlinkClick>
              </a:rPr>
              <a:t>Français</a:t>
            </a:r>
            <a:r>
              <a:rPr lang="fr" sz="1200" b="0" i="0" u="none" baseline="0" dirty="0">
                <a:solidFill>
                  <a:schemeClr val="tx1"/>
                </a:solidFill>
                <a:effectLst/>
              </a:rPr>
              <a:t> | </a:t>
            </a:r>
            <a:r>
              <a:rPr lang="fr" sz="1200" b="0" i="0" u="sng" baseline="0" dirty="0">
                <a:solidFill>
                  <a:schemeClr val="accent2"/>
                </a:solidFill>
                <a:effectLst/>
                <a:hlinkClick r:id="rId30" tooltip="O Quadro da Estratégia do Fundo Global (2023-2028)">
                  <a:extLst>
                    <a:ext uri="{A12FA001-AC4F-418D-AE19-62706E023703}">
                      <ahyp:hlinkClr xmlns:ahyp="http://schemas.microsoft.com/office/drawing/2018/hyperlinkcolor" val="tx"/>
                    </a:ext>
                  </a:extLst>
                </a:hlinkClick>
              </a:rPr>
              <a:t>Português</a:t>
            </a:r>
            <a:r>
              <a:rPr lang="fr" sz="1200" b="0" i="0" u="none" baseline="0" dirty="0">
                <a:solidFill>
                  <a:schemeClr val="tx1"/>
                </a:solidFill>
                <a:effectLst/>
              </a:rPr>
              <a:t> | </a:t>
            </a:r>
            <a:r>
              <a:rPr lang="fr" sz="1200" b="0" i="0" u="sng" baseline="0" dirty="0">
                <a:solidFill>
                  <a:schemeClr val="accent2"/>
                </a:solidFill>
                <a:effectLst/>
                <a:hlinkClick r:id="rId31"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fr" sz="1200" b="0" i="0" u="sng" baseline="0" dirty="0">
              <a:solidFill>
                <a:schemeClr val="accent2"/>
              </a:solidFill>
              <a:effectLst/>
            </a:endParaRPr>
          </a:p>
          <a:p>
            <a:pPr marL="285750" indent="-285750">
              <a:spcAft>
                <a:spcPts val="200"/>
              </a:spcAft>
              <a:buFont typeface="Arial" panose="020B0604020202020204" pitchFamily="34" charset="0"/>
              <a:buChar char="•"/>
            </a:pPr>
            <a:r>
              <a:rPr kumimoji="0" lang="fr" altLang="en-US" sz="1200" strike="noStrike" cap="none" normalizeH="0" dirty="0">
                <a:ln>
                  <a:noFill/>
                </a:ln>
                <a:solidFill>
                  <a:schemeClr val="tx1"/>
                </a:solidFill>
              </a:rPr>
              <a:t>Cadre de suivi </a:t>
            </a:r>
            <a:r>
              <a:rPr lang="fr" altLang="en-US" sz="1200" dirty="0">
                <a:solidFill>
                  <a:schemeClr val="tx1"/>
                </a:solidFill>
              </a:rPr>
              <a:t>et d’évaluation : </a:t>
            </a:r>
            <a:r>
              <a:rPr lang="en-US" altLang="en-US" sz="1200" u="sng" dirty="0">
                <a:solidFill>
                  <a:schemeClr val="accent2"/>
                </a:solidFill>
              </a:rPr>
              <a:t>https://www.theglobalfund.org/fr/monitoring-evaluation/</a:t>
            </a:r>
            <a:endParaRPr kumimoji="0" lang="fr" altLang="en-US" sz="1200" i="0" strike="noStrike" cap="none" normalizeH="0" baseline="0" dirty="0">
              <a:ln>
                <a:noFill/>
              </a:ln>
              <a:solidFill>
                <a:srgbClr val="000000"/>
              </a:solidFill>
              <a:effectLst/>
            </a:endParaRPr>
          </a:p>
          <a:p>
            <a:pPr marL="285750" indent="-285750" algn="l" rtl="0">
              <a:spcAft>
                <a:spcPts val="200"/>
              </a:spcAft>
              <a:buFont typeface="Arial" panose="020B0604020202020204" pitchFamily="34" charset="0"/>
              <a:buChar char="•"/>
            </a:pPr>
            <a:r>
              <a:rPr lang="fr"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Contact</a:t>
            </a:r>
            <a:r>
              <a:rPr lang="fr"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 </a:t>
            </a:r>
            <a:r>
              <a:rPr lang="fr"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32">
                  <a:extLst>
                    <a:ext uri="{A12FA001-AC4F-418D-AE19-62706E023703}">
                      <ahyp:hlinkClr xmlns:ahyp="http://schemas.microsoft.com/office/drawing/2018/hyperlinkcolor" val="tx"/>
                    </a:ext>
                  </a:extLst>
                </a:hlinkClick>
              </a:rPr>
              <a:t>Le gestionnaire de portefeuille du Fonds de votre pays </a:t>
            </a:r>
            <a:r>
              <a:rPr lang="fr"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a:t>
            </a:r>
            <a:r>
              <a:rPr lang="fr"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gestionnaire de portefeuille du Fonds) ou </a:t>
            </a:r>
            <a:r>
              <a:rPr lang="fr"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pour plus d’informations, rendez-vous sur : </a:t>
            </a:r>
            <a:r>
              <a:rPr lang="fr"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33">
                  <a:extLst>
                    <a:ext uri="{A12FA001-AC4F-418D-AE19-62706E023703}">
                      <ahyp:hlinkClr xmlns:ahyp="http://schemas.microsoft.com/office/drawing/2018/hyperlinkcolor" val="tx"/>
                    </a:ext>
                  </a:extLst>
                </a:hlinkClick>
              </a:rPr>
              <a:t>https://www.theglobalfund.org/en/strategy/</a:t>
            </a:r>
            <a:r>
              <a:rPr lang="fr"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fr" altLang="en-US" sz="1200" i="0" strike="noStrike" cap="none" normalizeH="0" baseline="0" dirty="0">
              <a:ln>
                <a:noFill/>
              </a:ln>
              <a:solidFill>
                <a:schemeClr val="accent2"/>
              </a:solidFill>
              <a:effectLst/>
              <a:cs typeface="Arial" panose="020B0604020202020204" pitchFamily="34" charset="0"/>
            </a:endParaRPr>
          </a:p>
        </p:txBody>
      </p:sp>
      <p:grpSp>
        <p:nvGrpSpPr>
          <p:cNvPr id="16" name="Group 15">
            <a:extLst>
              <a:ext uri="{FF2B5EF4-FFF2-40B4-BE49-F238E27FC236}">
                <a16:creationId xmlns:a16="http://schemas.microsoft.com/office/drawing/2014/main" id="{A232D15C-8E93-43B8-8640-AFADD7C4E9B5}"/>
              </a:ext>
            </a:extLst>
          </p:cNvPr>
          <p:cNvGrpSpPr/>
          <p:nvPr>
            <p:custDataLst>
              <p:tags r:id="rId7"/>
            </p:custDataLst>
          </p:nvPr>
        </p:nvGrpSpPr>
        <p:grpSpPr>
          <a:xfrm>
            <a:off x="0" y="1730017"/>
            <a:ext cx="1885950" cy="2251433"/>
            <a:chOff x="371114" y="764233"/>
            <a:chExt cx="1828800" cy="1896405"/>
          </a:xfrm>
        </p:grpSpPr>
        <p:grpSp>
          <p:nvGrpSpPr>
            <p:cNvPr id="17" name="Group 16">
              <a:extLst>
                <a:ext uri="{FF2B5EF4-FFF2-40B4-BE49-F238E27FC236}">
                  <a16:creationId xmlns:a16="http://schemas.microsoft.com/office/drawing/2014/main" id="{8ED035CB-3F9E-47FA-AB9F-8864365E5EEA}"/>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764EEDF6-F254-49AA-A3EA-69B656127A06}"/>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371114" y="738001"/>
                <a:ext cx="1781536" cy="1828800"/>
              </a:xfrm>
              <a:prstGeom prst="rect">
                <a:avLst/>
              </a:prstGeom>
            </p:spPr>
          </p:pic>
          <p:sp>
            <p:nvSpPr>
              <p:cNvPr id="20" name="Rectangle 19">
                <a:extLst>
                  <a:ext uri="{FF2B5EF4-FFF2-40B4-BE49-F238E27FC236}">
                    <a16:creationId xmlns:a16="http://schemas.microsoft.com/office/drawing/2014/main" id="{09767DED-2A88-4FBD-A330-0173340400C2}"/>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21" name="Rectangle 20">
                <a:extLst>
                  <a:ext uri="{FF2B5EF4-FFF2-40B4-BE49-F238E27FC236}">
                    <a16:creationId xmlns:a16="http://schemas.microsoft.com/office/drawing/2014/main" id="{339DCDDF-B46B-4AD9-81D8-CE057759A0D4}"/>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pic>
          <p:nvPicPr>
            <p:cNvPr id="18" name="Picture 2" descr="SDG Metadata Translation Project - SDG Metadata Translation Project">
              <a:extLst>
                <a:ext uri="{FF2B5EF4-FFF2-40B4-BE49-F238E27FC236}">
                  <a16:creationId xmlns:a16="http://schemas.microsoft.com/office/drawing/2014/main" id="{AAAAA309-45BA-4A51-98F5-CFB458A74E97}"/>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475459" y="764233"/>
              <a:ext cx="534461"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58046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custDataLst>
              <p:tags r:id="rId1"/>
            </p:custDataLst>
          </p:nvPr>
        </p:nvSpPr>
        <p:spPr/>
        <p:txBody>
          <a:bodyPr/>
          <a:lstStyle/>
          <a:p>
            <a:pPr algn="r" rtl="0"/>
            <a:fld id="{DCCF19E6-0AFE-4CD6-AF5E-0E70B26414FC}" type="slidenum">
              <a:rPr/>
              <a:t>17</a:t>
            </a:fld>
            <a:endParaRPr lang="fr"/>
          </a:p>
        </p:txBody>
      </p:sp>
      <p:sp>
        <p:nvSpPr>
          <p:cNvPr id="2" name="Title 1">
            <a:extLst>
              <a:ext uri="{FF2B5EF4-FFF2-40B4-BE49-F238E27FC236}">
                <a16:creationId xmlns:a16="http://schemas.microsoft.com/office/drawing/2014/main" id="{2896392B-C168-4FC4-A79F-7D1E2AD302E5}"/>
              </a:ext>
            </a:extLst>
          </p:cNvPr>
          <p:cNvSpPr>
            <a:spLocks noGrp="1"/>
          </p:cNvSpPr>
          <p:nvPr>
            <p:ph type="title"/>
            <p:custDataLst>
              <p:tags r:id="rId2"/>
            </p:custDataLst>
          </p:nvPr>
        </p:nvSpPr>
        <p:spPr>
          <a:xfrm>
            <a:off x="360000" y="83349"/>
            <a:ext cx="12003450" cy="468000"/>
          </a:xfrm>
        </p:spPr>
        <p:txBody>
          <a:bodyPr>
            <a:noAutofit/>
          </a:bodyPr>
          <a:lstStyle/>
          <a:p>
            <a:pPr algn="l" rtl="0"/>
            <a:r>
              <a:rPr lang="fr" sz="2400" dirty="0">
                <a:cs typeface="Arial" panose="020B0604020202020204" pitchFamily="34" charset="0"/>
              </a:rPr>
              <a:t>Prochaines étapes : Que signifie la nouvelle stratégie pour les agents locaux du Fonds ? </a:t>
            </a:r>
          </a:p>
        </p:txBody>
      </p:sp>
      <p:sp>
        <p:nvSpPr>
          <p:cNvPr id="27" name="TextBox 26">
            <a:extLst>
              <a:ext uri="{FF2B5EF4-FFF2-40B4-BE49-F238E27FC236}">
                <a16:creationId xmlns:a16="http://schemas.microsoft.com/office/drawing/2014/main" id="{FA85BF8C-9C86-4772-9F7E-BE42BDBFD464}"/>
              </a:ext>
            </a:extLst>
          </p:cNvPr>
          <p:cNvSpPr txBox="1"/>
          <p:nvPr>
            <p:custDataLst>
              <p:tags r:id="rId3"/>
            </p:custDataLst>
          </p:nvPr>
        </p:nvSpPr>
        <p:spPr>
          <a:xfrm>
            <a:off x="371115" y="831838"/>
            <a:ext cx="11460524" cy="646331"/>
          </a:xfrm>
          <a:prstGeom prst="rect">
            <a:avLst/>
          </a:prstGeom>
          <a:solidFill>
            <a:schemeClr val="tx2">
              <a:lumMod val="20000"/>
              <a:lumOff val="80000"/>
            </a:schemeClr>
          </a:solidFill>
          <a:ln>
            <a:noFill/>
          </a:ln>
          <a:effectLst/>
        </p:spPr>
        <p:txBody>
          <a:bodyPr wrap="square">
            <a:spAutoFit/>
          </a:bodyPr>
          <a:lstStyle>
            <a:defPPr>
              <a:defRPr lang="fr"/>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0"/>
            <a:r>
              <a:rPr lang="fr" sz="1800" b="0" i="0" u="none" baseline="0" dirty="0"/>
              <a:t>Les agents locaux du Fonds jouent un rôle important dans la réalisation des priorités de la nouvelle stratégie du partenariat du Fonds mondial.</a:t>
            </a:r>
          </a:p>
        </p:txBody>
      </p:sp>
      <p:sp>
        <p:nvSpPr>
          <p:cNvPr id="31" name="TextBox 30">
            <a:extLst>
              <a:ext uri="{FF2B5EF4-FFF2-40B4-BE49-F238E27FC236}">
                <a16:creationId xmlns:a16="http://schemas.microsoft.com/office/drawing/2014/main" id="{4AAC22F6-80E7-43DA-B72E-BAE74A7E90E8}"/>
              </a:ext>
            </a:extLst>
          </p:cNvPr>
          <p:cNvSpPr txBox="1"/>
          <p:nvPr>
            <p:custDataLst>
              <p:tags r:id="rId4"/>
            </p:custDataLst>
          </p:nvPr>
        </p:nvSpPr>
        <p:spPr>
          <a:xfrm>
            <a:off x="2417401" y="1566952"/>
            <a:ext cx="9414237" cy="3724096"/>
          </a:xfrm>
          <a:prstGeom prst="rect">
            <a:avLst/>
          </a:prstGeom>
          <a:noFill/>
        </p:spPr>
        <p:txBody>
          <a:bodyPr wrap="square">
            <a:spAutoFit/>
          </a:bodyPr>
          <a:lstStyle/>
          <a:p>
            <a:pPr marL="347472" marR="0" lvl="0" indent="-342900" algn="l" rtl="0">
              <a:spcAft>
                <a:spcPts val="800"/>
              </a:spcAft>
              <a:buFont typeface="Arial" panose="020B0604020202020204" pitchFamily="34" charset="0"/>
              <a:buChar char="•"/>
            </a:pPr>
            <a:r>
              <a:rPr lang="fr" b="1" i="0" u="none" baseline="0" dirty="0">
                <a:effectLst/>
                <a:latin typeface="Arial" panose="020B0604020202020204" pitchFamily="34" charset="0"/>
                <a:ea typeface="Calibri" panose="020F0502020204030204" pitchFamily="34" charset="0"/>
                <a:cs typeface="Times New Roman" panose="02020603050405020304" pitchFamily="18" charset="0"/>
              </a:rPr>
              <a:t>Aider le Fonds mondial à </a:t>
            </a:r>
            <a:r>
              <a:rPr lang="fr" b="1" i="0" u="none" baseline="0" dirty="0">
                <a:effectLst/>
                <a:latin typeface="Arial" panose="020B0604020202020204" pitchFamily="34" charset="0"/>
                <a:ea typeface="Calibri" panose="020F0502020204030204" pitchFamily="34" charset="0"/>
                <a:cs typeface="Arial" panose="020B0604020202020204" pitchFamily="34" charset="0"/>
              </a:rPr>
              <a:t>assurer</a:t>
            </a:r>
            <a:r>
              <a:rPr lang="fr" b="1" i="0" u="none" baseline="0" dirty="0">
                <a:effectLst/>
                <a:latin typeface="Arial" panose="020B0604020202020204" pitchFamily="34" charset="0"/>
                <a:ea typeface="Calibri" panose="020F0502020204030204" pitchFamily="34" charset="0"/>
                <a:cs typeface="Times New Roman" panose="02020603050405020304" pitchFamily="18" charset="0"/>
              </a:rPr>
              <a:t> la mise en œuvre efficace des programmes pour réaliser </a:t>
            </a:r>
            <a:r>
              <a:rPr lang="fr" b="1" i="0" u="none"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les priorités de la stratégie.</a:t>
            </a:r>
            <a:endParaRPr lang="fr" b="1" dirty="0">
              <a:effectLst/>
              <a:latin typeface="Calibri" panose="020F0502020204030204" pitchFamily="34" charset="0"/>
              <a:ea typeface="Calibri" panose="020F0502020204030204" pitchFamily="34" charset="0"/>
              <a:cs typeface="Times New Roman" panose="02020603050405020304" pitchFamily="18" charset="0"/>
            </a:endParaRPr>
          </a:p>
          <a:p>
            <a:pPr marL="347472" marR="0" lvl="0" indent="-285750" algn="l" rtl="0">
              <a:spcAft>
                <a:spcPts val="800"/>
              </a:spcAft>
              <a:buFont typeface="Arial" panose="020B0604020202020204" pitchFamily="34" charset="0"/>
              <a:buChar char="•"/>
            </a:pPr>
            <a:r>
              <a:rPr lang="fr" b="1" i="0" u="none" baseline="0" dirty="0">
                <a:latin typeface="Arial" panose="020B0604020202020204" pitchFamily="34" charset="0"/>
                <a:ea typeface="Calibri" panose="020F0502020204030204" pitchFamily="34" charset="0"/>
                <a:cs typeface="Arial" panose="020B0604020202020204" pitchFamily="34" charset="0"/>
              </a:rPr>
              <a:t>Promouvoirde nouveaux partenariats </a:t>
            </a:r>
            <a:r>
              <a:rPr lang="fr" b="0" i="0" u="none" baseline="0" dirty="0">
                <a:latin typeface="Arial" panose="020B0604020202020204" pitchFamily="34" charset="0"/>
                <a:ea typeface="Calibri" panose="020F0502020204030204" pitchFamily="34" charset="0"/>
                <a:cs typeface="Arial" panose="020B0604020202020204" pitchFamily="34" charset="0"/>
              </a:rPr>
              <a:t>(p. ex., </a:t>
            </a:r>
            <a:r>
              <a:rPr lang="fr" b="0" i="0" u="none" baseline="0" dirty="0">
                <a:solidFill>
                  <a:srgbClr val="000000"/>
                </a:solidFill>
                <a:latin typeface="Arial" panose="020B0604020202020204" pitchFamily="34" charset="0"/>
                <a:ea typeface="Calibri" panose="020F0502020204030204" pitchFamily="34" charset="0"/>
                <a:cs typeface="Arial" panose="020B0604020202020204" pitchFamily="34" charset="0"/>
              </a:rPr>
              <a:t>multisectoriels pour éliminer les obstacles structurels, avec les parties prenantes de la préparation et de la riposte aux pandémies et du secteur privé) et de </a:t>
            </a:r>
            <a:r>
              <a:rPr lang="fr" b="1" i="0" u="none" baseline="0" dirty="0">
                <a:solidFill>
                  <a:srgbClr val="000000"/>
                </a:solidFill>
                <a:latin typeface="Arial" panose="020B0604020202020204" pitchFamily="34" charset="0"/>
                <a:ea typeface="Calibri" panose="020F0502020204030204" pitchFamily="34" charset="0"/>
                <a:cs typeface="Arial" panose="020B0604020202020204" pitchFamily="34" charset="0"/>
              </a:rPr>
              <a:t>nouveaux liens</a:t>
            </a:r>
            <a:r>
              <a:rPr lang="fr" b="0" i="0" u="none" baseline="0" dirty="0">
                <a:solidFill>
                  <a:srgbClr val="000000"/>
                </a:solidFill>
                <a:latin typeface="Arial" panose="020B0604020202020204" pitchFamily="34" charset="0"/>
                <a:ea typeface="Calibri" panose="020F0502020204030204" pitchFamily="34" charset="0"/>
                <a:cs typeface="Arial" panose="020B0604020202020204" pitchFamily="34" charset="0"/>
              </a:rPr>
              <a:t> (p. ex., </a:t>
            </a:r>
            <a:r>
              <a:rPr lang="fr" b="0" i="0" u="none" baseline="0" dirty="0">
                <a:latin typeface="Arial" panose="020B0604020202020204" pitchFamily="34" charset="0"/>
                <a:ea typeface="Calibri" panose="020F0502020204030204" pitchFamily="34" charset="0"/>
                <a:cs typeface="Arial" panose="020B0604020202020204" pitchFamily="34" charset="0"/>
              </a:rPr>
              <a:t>pour </a:t>
            </a:r>
            <a:r>
              <a:rPr lang="fr" b="0" i="0" u="none" baseline="0" dirty="0">
                <a:effectLst/>
                <a:latin typeface="Arial" panose="020B0604020202020204" pitchFamily="34" charset="0"/>
                <a:ea typeface="Times New Roman" panose="02020603050405020304" pitchFamily="18" charset="0"/>
                <a:cs typeface="Arial" panose="020B0604020202020204" pitchFamily="34" charset="0"/>
              </a:rPr>
              <a:t>créer des services intégrés, centrés sur la personne et de qualité) pour atteindre les objectifs de la stratégie.</a:t>
            </a:r>
          </a:p>
          <a:p>
            <a:pPr marL="347472" marR="0" lvl="0" indent="-342900" algn="l" rtl="0">
              <a:spcAft>
                <a:spcPts val="800"/>
              </a:spcAft>
              <a:buFont typeface="Arial" panose="020B0604020202020204" pitchFamily="34" charset="0"/>
              <a:buChar char="•"/>
            </a:pPr>
            <a:r>
              <a:rPr lang="fr" b="0" i="0" u="none" baseline="0" dirty="0">
                <a:effectLst/>
                <a:latin typeface="Arial" panose="020B0604020202020204" pitchFamily="34" charset="0"/>
                <a:ea typeface="Calibri" panose="020F0502020204030204" pitchFamily="34" charset="0"/>
                <a:cs typeface="Times New Roman" panose="02020603050405020304" pitchFamily="18" charset="0"/>
              </a:rPr>
              <a:t>Aider à surveiller </a:t>
            </a:r>
            <a:r>
              <a:rPr lang="fr" b="0" i="0" u="none"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a:t>
            </a:r>
            <a:r>
              <a:rPr lang="fr" b="1" i="0" u="none"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participation significative de toutes les parties prenantes dans la prise de décision de l’ICN </a:t>
            </a:r>
            <a:r>
              <a:rPr lang="fr" b="0" i="0" u="none"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tout au long du cycle de vie de la subvention, en particulier les communautés, y compris les populations clés. </a:t>
            </a:r>
            <a:endParaRPr lang="fr" dirty="0">
              <a:effectLst/>
              <a:latin typeface="Calibri" panose="020F0502020204030204" pitchFamily="34" charset="0"/>
              <a:ea typeface="Calibri" panose="020F0502020204030204" pitchFamily="34" charset="0"/>
              <a:cs typeface="Times New Roman" panose="02020603050405020304" pitchFamily="18" charset="0"/>
            </a:endParaRPr>
          </a:p>
          <a:p>
            <a:pPr marL="347472" indent="-285750" algn="l" rtl="0">
              <a:spcAft>
                <a:spcPts val="800"/>
              </a:spcAft>
              <a:buFont typeface="Arial" panose="020B0604020202020204" pitchFamily="34" charset="0"/>
              <a:buChar char="•"/>
            </a:pPr>
            <a:r>
              <a:rPr lang="fr" b="0" i="0" u="none"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Contribuer à promouvoir un </a:t>
            </a:r>
            <a:r>
              <a:rPr lang="fr" b="1" i="0" u="none"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environnement propice à l</a:t>
            </a:r>
            <a:r>
              <a:rPr lang="fr" b="0" i="0" u="none"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fr" b="1" i="0" u="none"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innovation</a:t>
            </a:r>
            <a:r>
              <a:rPr lang="fr" b="0" i="0" u="none"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afin d’accélérer la réalisation des objectifs de la stratégie </a:t>
            </a:r>
            <a:endParaRPr lang="fr"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A45E8240-3ED0-4889-8D55-2ED9EB50BD5A}"/>
              </a:ext>
            </a:extLst>
          </p:cNvPr>
          <p:cNvGrpSpPr/>
          <p:nvPr>
            <p:custDataLst>
              <p:tags r:id="rId5"/>
            </p:custDataLst>
          </p:nvPr>
        </p:nvGrpSpPr>
        <p:grpSpPr>
          <a:xfrm>
            <a:off x="2609906" y="5291048"/>
            <a:ext cx="9753544" cy="1175212"/>
            <a:chOff x="2609906" y="827169"/>
            <a:chExt cx="9753544" cy="1175212"/>
          </a:xfrm>
        </p:grpSpPr>
        <p:cxnSp>
          <p:nvCxnSpPr>
            <p:cNvPr id="39" name="Straight Connector 38">
              <a:extLst>
                <a:ext uri="{FF2B5EF4-FFF2-40B4-BE49-F238E27FC236}">
                  <a16:creationId xmlns:a16="http://schemas.microsoft.com/office/drawing/2014/main" id="{471929F4-D8FF-4F89-895A-13E63B8C99A1}"/>
                </a:ext>
              </a:extLst>
            </p:cNvPr>
            <p:cNvCxnSpPr>
              <a:cxnSpLocks/>
            </p:cNvCxnSpPr>
            <p:nvPr/>
          </p:nvCxnSpPr>
          <p:spPr>
            <a:xfrm>
              <a:off x="2609906" y="827169"/>
              <a:ext cx="9418320" cy="0"/>
            </a:xfrm>
            <a:prstGeom prst="line">
              <a:avLst/>
            </a:prstGeom>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BE90891D-CCF6-4425-8A21-06D797845E7A}"/>
                </a:ext>
              </a:extLst>
            </p:cNvPr>
            <p:cNvSpPr/>
            <p:nvPr/>
          </p:nvSpPr>
          <p:spPr>
            <a:xfrm>
              <a:off x="2949213" y="827169"/>
              <a:ext cx="9414237"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200"/>
                </a:spcAft>
              </a:pPr>
              <a:r>
                <a:rPr lang="fr" b="0" i="0" u="none" baseline="0" dirty="0">
                  <a:solidFill>
                    <a:schemeClr val="tx1"/>
                  </a:solidFill>
                  <a:latin typeface="Arial Black" panose="020B0A04020102020204" pitchFamily="34" charset="0"/>
                  <a:cs typeface="Arial" panose="020B0604020202020204" pitchFamily="34" charset="0"/>
                </a:rPr>
                <a:t>Ressources</a:t>
              </a:r>
              <a:endParaRPr lang="fr" dirty="0">
                <a:solidFill>
                  <a:schemeClr val="tx1"/>
                </a:solidFill>
                <a:latin typeface="Segoe UI" panose="020B0502040204020203" pitchFamily="34" charset="0"/>
                <a:cs typeface="Segoe UI" panose="020B0502040204020203" pitchFamily="34" charset="0"/>
              </a:endParaRPr>
            </a:p>
            <a:p>
              <a:pPr marL="285750" indent="-285750" algn="l" rtl="0">
                <a:spcAft>
                  <a:spcPts val="200"/>
                </a:spcAft>
                <a:buFont typeface="Arial" panose="020B0604020202020204" pitchFamily="34" charset="0"/>
                <a:buChar char="•"/>
              </a:pPr>
              <a:r>
                <a:rPr lang="fr"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Stratégie du Fonds mondial pour la période 2023-2028 : </a:t>
              </a:r>
              <a:r>
                <a:rPr lang="fr" sz="1200" b="0" i="0" u="sng" baseline="0" dirty="0">
                  <a:solidFill>
                    <a:schemeClr val="accent2"/>
                  </a:solidFill>
                </a:rPr>
                <a:t> </a:t>
              </a:r>
              <a:r>
                <a:rPr lang="fr" sz="1200" b="0" i="0" u="sng" baseline="0" dirty="0">
                  <a:solidFill>
                    <a:schemeClr val="accent2"/>
                  </a:solidFill>
                  <a:hlinkClick r:id="rId9" tooltip="strategy_globalfund2023-2028_narrative_ar.pdf">
                    <a:extLst>
                      <a:ext uri="{A12FA001-AC4F-418D-AE19-62706E023703}">
                        <ahyp:hlinkClr xmlns:ahyp="http://schemas.microsoft.com/office/drawing/2018/hyperlinkcolor" val="tx"/>
                      </a:ext>
                    </a:extLst>
                  </a:hlinkClick>
                </a:rPr>
                <a:t>عربي</a:t>
              </a:r>
              <a:r>
                <a:rPr lang="fr" sz="1200" b="0" i="0" u="none" baseline="0" dirty="0">
                  <a:solidFill>
                    <a:schemeClr val="tx1"/>
                  </a:solidFill>
                  <a:effectLst/>
                </a:rPr>
                <a:t>|</a:t>
              </a:r>
              <a:r>
                <a:rPr lang="fr" sz="1200" b="0" i="0" u="none" baseline="0" dirty="0">
                  <a:solidFill>
                    <a:schemeClr val="accent2"/>
                  </a:solidFill>
                  <a:effectLst/>
                </a:rPr>
                <a:t> </a:t>
              </a:r>
              <a:r>
                <a:rPr lang="fr" sz="1200" b="0" i="0" u="sng" baseline="0" dirty="0">
                  <a:solidFill>
                    <a:schemeClr val="accent2"/>
                  </a:solidFill>
                  <a:effectLst/>
                  <a:hlinkClick r:id="rId10"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200" b="0" i="0" u="none" baseline="0" dirty="0">
                  <a:solidFill>
                    <a:schemeClr val="accent2"/>
                  </a:solidFill>
                  <a:effectLst/>
                </a:rPr>
                <a:t> </a:t>
              </a:r>
              <a:r>
                <a:rPr lang="fr" sz="1200" b="0" i="0" u="none" baseline="0" dirty="0">
                  <a:solidFill>
                    <a:schemeClr val="tx1"/>
                  </a:solidFill>
                  <a:effectLst/>
                </a:rPr>
                <a:t>|</a:t>
              </a:r>
              <a:r>
                <a:rPr lang="fr" sz="1200" b="0" i="0" u="none" baseline="0" dirty="0">
                  <a:solidFill>
                    <a:schemeClr val="accent2"/>
                  </a:solidFill>
                  <a:effectLst/>
                </a:rPr>
                <a:t> </a:t>
              </a:r>
              <a:r>
                <a:rPr lang="fr" sz="1200" b="0" i="0" u="sng" baseline="0" dirty="0">
                  <a:solidFill>
                    <a:schemeClr val="accent2"/>
                  </a:solidFill>
                  <a:effectLst/>
                  <a:hlinkClick r:id="rId11"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200" b="0" i="0" u="none" baseline="0" dirty="0">
                  <a:solidFill>
                    <a:schemeClr val="accent2"/>
                  </a:solidFill>
                  <a:effectLst/>
                </a:rPr>
                <a:t> </a:t>
              </a:r>
              <a:r>
                <a:rPr lang="fr" sz="1200" b="0" i="0" u="none" baseline="0" dirty="0">
                  <a:solidFill>
                    <a:schemeClr val="tx1"/>
                  </a:solidFill>
                  <a:effectLst/>
                </a:rPr>
                <a:t>| </a:t>
              </a:r>
              <a:r>
                <a:rPr lang="fr" sz="1200" b="0" i="0" u="sng" baseline="0" dirty="0">
                  <a:solidFill>
                    <a:schemeClr val="accent2"/>
                  </a:solidFill>
                  <a:effectLst/>
                  <a:hlinkClick r:id="rId12"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200" b="0" i="0" u="none" baseline="0" dirty="0">
                  <a:solidFill>
                    <a:schemeClr val="accent2"/>
                  </a:solidFill>
                  <a:effectLst/>
                </a:rPr>
                <a:t> </a:t>
              </a:r>
              <a:r>
                <a:rPr lang="fr" sz="1200" b="0" i="0" u="none" baseline="0" dirty="0">
                  <a:solidFill>
                    <a:schemeClr val="tx1"/>
                  </a:solidFill>
                  <a:effectLst/>
                </a:rPr>
                <a:t>|</a:t>
              </a:r>
              <a:r>
                <a:rPr lang="fr" sz="1200" b="0" i="0" u="none" baseline="0" dirty="0">
                  <a:solidFill>
                    <a:schemeClr val="accent2"/>
                  </a:solidFill>
                  <a:effectLst/>
                </a:rPr>
                <a:t> </a:t>
              </a:r>
              <a:r>
                <a:rPr lang="fr" sz="1200" b="0" i="0" u="sng" baseline="0" dirty="0">
                  <a:solidFill>
                    <a:schemeClr val="accent2"/>
                  </a:solidFill>
                  <a:effectLst/>
                  <a:hlinkClick r:id="rId13"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fr" sz="1200" b="0" i="0" u="none" baseline="0" dirty="0">
                  <a:solidFill>
                    <a:schemeClr val="tx1"/>
                  </a:solidFill>
                  <a:effectLst/>
                </a:rPr>
                <a:t> |</a:t>
              </a:r>
              <a:r>
                <a:rPr lang="fr" sz="1200" b="0" i="0" u="none" baseline="0" dirty="0">
                  <a:solidFill>
                    <a:schemeClr val="accent2"/>
                  </a:solidFill>
                  <a:effectLst/>
                </a:rPr>
                <a:t> </a:t>
              </a:r>
              <a:r>
                <a:rPr lang="fr" sz="1200" b="0" i="0" u="sng" baseline="0" dirty="0">
                  <a:solidFill>
                    <a:schemeClr val="accent2"/>
                  </a:solidFill>
                  <a:effectLst/>
                  <a:hlinkClick r:id="rId14"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fr" sz="1200" i="0" dirty="0">
                <a:solidFill>
                  <a:srgbClr val="000000"/>
                </a:solidFill>
                <a:effectLst/>
              </a:endParaRPr>
            </a:p>
            <a:p>
              <a:pPr marL="285750" indent="-285750" algn="l" rtl="0">
                <a:spcAft>
                  <a:spcPts val="200"/>
                </a:spcAft>
                <a:buFont typeface="Arial" panose="020B0604020202020204" pitchFamily="34" charset="0"/>
                <a:buChar char="•"/>
              </a:pPr>
              <a:r>
                <a:rPr lang="fr"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Résumé : </a:t>
              </a:r>
              <a:r>
                <a:rPr lang="fr" sz="1200" b="0" i="0" u="sng" baseline="0" dirty="0">
                  <a:solidFill>
                    <a:schemeClr val="accent2"/>
                  </a:solidFill>
                  <a:effectLst/>
                  <a:hlinkClick r:id="rId15"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200" b="0" i="0" u="none" baseline="0" dirty="0">
                  <a:solidFill>
                    <a:schemeClr val="tx1"/>
                  </a:solidFill>
                  <a:effectLst/>
                </a:rPr>
                <a:t> | </a:t>
              </a:r>
              <a:r>
                <a:rPr lang="fr" sz="1200" b="0" i="0" u="sng" baseline="0" dirty="0">
                  <a:solidFill>
                    <a:schemeClr val="accent2"/>
                  </a:solidFill>
                  <a:effectLst/>
                  <a:hlinkClick r:id="rId16"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200" b="0" i="0" u="none" baseline="0" dirty="0">
                  <a:solidFill>
                    <a:schemeClr val="tx1"/>
                  </a:solidFill>
                  <a:effectLst/>
                </a:rPr>
                <a:t> | </a:t>
              </a:r>
              <a:r>
                <a:rPr lang="fr" sz="1200" b="0" i="0" u="sng" baseline="0" dirty="0">
                  <a:solidFill>
                    <a:schemeClr val="accent2"/>
                  </a:solidFill>
                  <a:effectLst/>
                  <a:hlinkClick r:id="rId17"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200" b="0" i="0" u="none" baseline="0" dirty="0">
                  <a:solidFill>
                    <a:schemeClr val="tx1"/>
                  </a:solidFill>
                  <a:effectLst/>
                </a:rPr>
                <a:t> | </a:t>
              </a:r>
              <a:r>
                <a:rPr lang="fr" sz="1200" b="0" i="0" u="sng" baseline="0" dirty="0">
                  <a:solidFill>
                    <a:schemeClr val="accent2"/>
                  </a:solidFill>
                  <a:effectLst/>
                  <a:hlinkClick r:id="rId18"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fr" sz="1200" b="0" i="0" u="none" baseline="0" dirty="0">
                  <a:solidFill>
                    <a:schemeClr val="tx1"/>
                  </a:solidFill>
                  <a:effectLst/>
                </a:rPr>
                <a:t> |</a:t>
              </a:r>
              <a:r>
                <a:rPr lang="fr" sz="1200" b="0" i="0" u="sng" baseline="0" dirty="0">
                  <a:solidFill>
                    <a:schemeClr val="accent2"/>
                  </a:solidFill>
                  <a:effectLst/>
                  <a:hlinkClick r:id="rId19"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fr" sz="1200" b="0" i="0" u="none" baseline="0" dirty="0">
                  <a:solidFill>
                    <a:schemeClr val="tx1"/>
                  </a:solidFill>
                  <a:effectLst/>
                </a:rPr>
                <a:t>| </a:t>
              </a:r>
              <a:r>
                <a:rPr lang="fr" sz="1200" b="0" i="0" u="sng" baseline="0" dirty="0">
                  <a:solidFill>
                    <a:schemeClr val="accent2"/>
                  </a:solidFill>
                  <a:effectLst/>
                  <a:hlinkClick r:id="rId20"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fr" sz="1200" b="0" i="0" u="none" baseline="0" dirty="0">
                  <a:solidFill>
                    <a:schemeClr val="tx1"/>
                  </a:solidFill>
                  <a:effectLst/>
                </a:rPr>
                <a:t> | </a:t>
              </a:r>
              <a:r>
                <a:rPr lang="fr" sz="1200" b="0" i="0" u="sng" baseline="0" dirty="0">
                  <a:solidFill>
                    <a:schemeClr val="accent2"/>
                  </a:solidFill>
                  <a:effectLst/>
                  <a:hlinkClick r:id="rId21"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fr" sz="1200" b="0" i="0" u="sng" baseline="0" dirty="0">
                  <a:solidFill>
                    <a:schemeClr val="accent2"/>
                  </a:solidFill>
                  <a:effectLst/>
                </a:rPr>
                <a:t> </a:t>
              </a:r>
              <a:r>
                <a:rPr lang="fr" sz="1200" b="0" i="0" u="none" baseline="0" dirty="0">
                  <a:solidFill>
                    <a:schemeClr val="tx1"/>
                  </a:solidFill>
                  <a:effectLst/>
                </a:rPr>
                <a:t>| </a:t>
              </a:r>
              <a:r>
                <a:rPr lang="fr" sz="1200" b="0" i="0" u="sng" baseline="0" dirty="0">
                  <a:solidFill>
                    <a:schemeClr val="accent2"/>
                  </a:solidFill>
                  <a:effectLst/>
                  <a:hlinkClick r:id="rId22"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fr" sz="1200" b="0" i="0" u="none" baseline="0" dirty="0">
                  <a:solidFill>
                    <a:schemeClr val="tx1"/>
                  </a:solidFill>
                  <a:effectLst/>
                </a:rPr>
                <a:t> |</a:t>
              </a:r>
              <a:r>
                <a:rPr lang="fr" sz="1200" b="1" i="0" u="sng" baseline="0" dirty="0">
                  <a:solidFill>
                    <a:schemeClr val="accent2"/>
                  </a:solidFill>
                  <a:effectLst/>
                  <a:hlinkClick r:id="rId23" tooltip="مكافحة الأوبئة وبناء عالمٍ أكثر صحةً وإنصافاً">
                    <a:extLst>
                      <a:ext uri="{A12FA001-AC4F-418D-AE19-62706E023703}">
                        <ahyp:hlinkClr xmlns:ahyp="http://schemas.microsoft.com/office/drawing/2018/hyperlinkcolor" val="tx"/>
                      </a:ext>
                    </a:extLst>
                  </a:hlinkClick>
                </a:rPr>
                <a:t> عربي</a:t>
              </a:r>
              <a:r>
                <a:rPr lang="fr" sz="1200" b="1" i="0" u="none" baseline="0" dirty="0">
                  <a:solidFill>
                    <a:schemeClr val="accent2"/>
                  </a:solidFill>
                  <a:effectLst/>
                </a:rPr>
                <a:t> </a:t>
              </a:r>
              <a:r>
                <a:rPr lang="fr" sz="1200" b="0" i="0" u="none" baseline="0" dirty="0">
                  <a:solidFill>
                    <a:schemeClr val="accent2"/>
                  </a:solidFill>
                  <a:effectLst/>
                </a:rPr>
                <a:t> </a:t>
              </a:r>
              <a:r>
                <a:rPr lang="fr" sz="1200" b="0" i="0" u="none" baseline="0" dirty="0">
                  <a:solidFill>
                    <a:schemeClr val="tx1"/>
                  </a:solidFill>
                  <a:effectLst/>
                </a:rPr>
                <a:t>| </a:t>
              </a:r>
              <a:r>
                <a:rPr lang="fr" sz="1200" b="0" i="0" u="sng" baseline="0" dirty="0">
                  <a:solidFill>
                    <a:schemeClr val="accent2"/>
                  </a:solidFill>
                  <a:hlinkClick r:id="rId24" tooltip="抗击大流行病，建设一个更健康、更公平的世界 - 全球基金2023-2028年战略">
                    <a:extLst>
                      <a:ext uri="{A12FA001-AC4F-418D-AE19-62706E023703}">
                        <ahyp:hlinkClr xmlns:ahyp="http://schemas.microsoft.com/office/drawing/2018/hyperlinkcolor" val="tx"/>
                      </a:ext>
                    </a:extLst>
                  </a:hlinkClick>
                </a:rPr>
                <a:t>中文</a:t>
              </a:r>
              <a:r>
                <a:rPr lang="fr" sz="1200" b="0" i="0" u="sng" baseline="0" dirty="0">
                  <a:solidFill>
                    <a:schemeClr val="accent2"/>
                  </a:solidFill>
                </a:rPr>
                <a:t> </a:t>
              </a:r>
              <a:endParaRPr lang="fr" sz="1200" u="sng" dirty="0">
                <a:solidFill>
                  <a:schemeClr val="accent2"/>
                </a:solidFill>
              </a:endParaRPr>
            </a:p>
            <a:p>
              <a:pPr marL="285750" indent="-285750" algn="l" rtl="0">
                <a:spcAft>
                  <a:spcPts val="200"/>
                </a:spcAft>
                <a:buFont typeface="Arial" panose="020B0604020202020204" pitchFamily="34" charset="0"/>
                <a:buChar char="•"/>
              </a:pPr>
              <a:r>
                <a:rPr lang="fr"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Cadre stratégique : </a:t>
              </a:r>
              <a:r>
                <a:rPr lang="fr" sz="1200" b="0" i="0" u="sng" baseline="0" dirty="0">
                  <a:solidFill>
                    <a:schemeClr val="accent2"/>
                  </a:solidFill>
                  <a:hlinkClick r:id="rId25" tooltip="strategy_globalfund2023-2028_framework_ar.pdf">
                    <a:extLst>
                      <a:ext uri="{A12FA001-AC4F-418D-AE19-62706E023703}">
                        <ahyp:hlinkClr xmlns:ahyp="http://schemas.microsoft.com/office/drawing/2018/hyperlinkcolor" val="tx"/>
                      </a:ext>
                    </a:extLst>
                  </a:hlinkClick>
                </a:rPr>
                <a:t>عربي</a:t>
              </a:r>
              <a:r>
                <a:rPr lang="fr" sz="1200" b="0" i="0" u="sng" baseline="0" dirty="0">
                  <a:solidFill>
                    <a:schemeClr val="accent2"/>
                  </a:solidFill>
                </a:rPr>
                <a:t>  </a:t>
              </a:r>
              <a:r>
                <a:rPr lang="fr" sz="1200" b="0" i="0" u="none" baseline="0" dirty="0">
                  <a:solidFill>
                    <a:schemeClr val="tx1"/>
                  </a:solidFill>
                  <a:effectLst/>
                </a:rPr>
                <a:t>| </a:t>
              </a:r>
              <a:r>
                <a:rPr lang="fr" sz="1200" b="0" i="0" u="sng" baseline="0" dirty="0">
                  <a:solidFill>
                    <a:schemeClr val="accent2"/>
                  </a:solidFill>
                  <a:effectLst/>
                  <a:hlinkClick r:id="rId26" tooltip="The Global Fund 2023-2028 Strategy Framework">
                    <a:extLst>
                      <a:ext uri="{A12FA001-AC4F-418D-AE19-62706E023703}">
                        <ahyp:hlinkClr xmlns:ahyp="http://schemas.microsoft.com/office/drawing/2018/hyperlinkcolor" val="tx"/>
                      </a:ext>
                    </a:extLst>
                  </a:hlinkClick>
                </a:rPr>
                <a:t>English</a:t>
              </a:r>
              <a:r>
                <a:rPr lang="fr" sz="1200" b="0" i="0" u="none" baseline="0" dirty="0">
                  <a:solidFill>
                    <a:schemeClr val="tx1"/>
                  </a:solidFill>
                  <a:effectLst/>
                </a:rPr>
                <a:t> | </a:t>
              </a:r>
              <a:r>
                <a:rPr lang="fr" sz="1200" b="0" i="0" u="sng" baseline="0" dirty="0">
                  <a:solidFill>
                    <a:schemeClr val="accent2"/>
                  </a:solidFill>
                  <a:effectLst/>
                  <a:hlinkClick r:id="rId27" tooltip="Marco de la Estrategia del Fondo Mundial (2023-2028)">
                    <a:extLst>
                      <a:ext uri="{A12FA001-AC4F-418D-AE19-62706E023703}">
                        <ahyp:hlinkClr xmlns:ahyp="http://schemas.microsoft.com/office/drawing/2018/hyperlinkcolor" val="tx"/>
                      </a:ext>
                    </a:extLst>
                  </a:hlinkClick>
                </a:rPr>
                <a:t>Español</a:t>
              </a:r>
              <a:r>
                <a:rPr lang="fr" sz="1200" b="0" i="0" u="none" baseline="0" dirty="0">
                  <a:solidFill>
                    <a:schemeClr val="accent2"/>
                  </a:solidFill>
                  <a:effectLst/>
                </a:rPr>
                <a:t> | </a:t>
              </a:r>
              <a:r>
                <a:rPr lang="fr" sz="1200" b="0" i="0" u="sng" baseline="0" dirty="0">
                  <a:solidFill>
                    <a:schemeClr val="accent2"/>
                  </a:solidFill>
                  <a:effectLst/>
                  <a:hlinkClick r:id="rId28" tooltip="Cadre stratégique du Fonds mondial 2023 2028">
                    <a:extLst>
                      <a:ext uri="{A12FA001-AC4F-418D-AE19-62706E023703}">
                        <ahyp:hlinkClr xmlns:ahyp="http://schemas.microsoft.com/office/drawing/2018/hyperlinkcolor" val="tx"/>
                      </a:ext>
                    </a:extLst>
                  </a:hlinkClick>
                </a:rPr>
                <a:t>Français</a:t>
              </a:r>
              <a:r>
                <a:rPr lang="fr" sz="1200" b="0" i="0" u="none" baseline="0" dirty="0">
                  <a:solidFill>
                    <a:schemeClr val="tx1"/>
                  </a:solidFill>
                  <a:effectLst/>
                </a:rPr>
                <a:t> | </a:t>
              </a:r>
              <a:r>
                <a:rPr lang="fr" sz="1200" b="0" i="0" u="sng" baseline="0" dirty="0">
                  <a:solidFill>
                    <a:schemeClr val="accent2"/>
                  </a:solidFill>
                  <a:effectLst/>
                  <a:hlinkClick r:id="rId29" tooltip="O Quadro da Estratégia do Fundo Global (2023-2028)">
                    <a:extLst>
                      <a:ext uri="{A12FA001-AC4F-418D-AE19-62706E023703}">
                        <ahyp:hlinkClr xmlns:ahyp="http://schemas.microsoft.com/office/drawing/2018/hyperlinkcolor" val="tx"/>
                      </a:ext>
                    </a:extLst>
                  </a:hlinkClick>
                </a:rPr>
                <a:t>Português</a:t>
              </a:r>
              <a:r>
                <a:rPr lang="fr" sz="1200" b="0" i="0" u="none" baseline="0" dirty="0">
                  <a:solidFill>
                    <a:schemeClr val="tx1"/>
                  </a:solidFill>
                  <a:effectLst/>
                </a:rPr>
                <a:t> | </a:t>
              </a:r>
              <a:r>
                <a:rPr lang="fr" sz="1200" b="0" i="0" u="sng" baseline="0" dirty="0">
                  <a:solidFill>
                    <a:schemeClr val="accent2"/>
                  </a:solidFill>
                  <a:effectLst/>
                  <a:hlinkClick r:id="rId30"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fr" sz="1200" b="0" i="0" u="sng" baseline="0" dirty="0">
                <a:solidFill>
                  <a:schemeClr val="accent2"/>
                </a:solidFill>
                <a:effectLst/>
              </a:endParaRPr>
            </a:p>
            <a:p>
              <a:pPr marL="285750" indent="-285750">
                <a:spcAft>
                  <a:spcPts val="200"/>
                </a:spcAft>
                <a:buFont typeface="Arial" panose="020B0604020202020204" pitchFamily="34" charset="0"/>
                <a:buChar char="•"/>
              </a:pPr>
              <a:r>
                <a:rPr kumimoji="0" lang="fr" altLang="en-US" sz="1200" strike="noStrike" cap="none" normalizeH="0" dirty="0">
                  <a:ln>
                    <a:noFill/>
                  </a:ln>
                  <a:solidFill>
                    <a:schemeClr val="tx1"/>
                  </a:solidFill>
                </a:rPr>
                <a:t>Cadre de suivi </a:t>
              </a:r>
              <a:r>
                <a:rPr lang="fr" altLang="en-US" sz="1200" dirty="0">
                  <a:solidFill>
                    <a:schemeClr val="tx1"/>
                  </a:solidFill>
                </a:rPr>
                <a:t>et d’évaluation : </a:t>
              </a:r>
              <a:r>
                <a:rPr lang="en-US" altLang="en-US" sz="1200" u="sng" dirty="0">
                  <a:solidFill>
                    <a:schemeClr val="accent2"/>
                  </a:solidFill>
                </a:rPr>
                <a:t>https://www.theglobalfund.org/fr/monitoring-evaluation/</a:t>
              </a:r>
              <a:endParaRPr kumimoji="0" lang="fr" altLang="en-US" sz="1200" i="0" strike="noStrike" cap="none" normalizeH="0" baseline="0" dirty="0">
                <a:ln>
                  <a:noFill/>
                </a:ln>
                <a:solidFill>
                  <a:srgbClr val="000000"/>
                </a:solidFill>
                <a:effectLst/>
              </a:endParaRPr>
            </a:p>
            <a:p>
              <a:pPr marL="285750" indent="-285750" algn="l" rtl="0">
                <a:spcAft>
                  <a:spcPts val="200"/>
                </a:spcAft>
                <a:buFont typeface="Arial" panose="020B0604020202020204" pitchFamily="34" charset="0"/>
                <a:buChar char="•"/>
              </a:pPr>
              <a:r>
                <a:rPr lang="fr" sz="12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Contact : </a:t>
              </a:r>
              <a:r>
                <a:rPr lang="fr" sz="1200" b="0" i="0" u="sng" baseline="0" dirty="0">
                  <a:solidFill>
                    <a:schemeClr val="accent2"/>
                  </a:solidFill>
                  <a:hlinkClick r:id="rId31">
                    <a:extLst>
                      <a:ext uri="{A12FA001-AC4F-418D-AE19-62706E023703}">
                        <ahyp:hlinkClr xmlns:ahyp="http://schemas.microsoft.com/office/drawing/2018/hyperlinkcolor" val="tx"/>
                      </a:ext>
                    </a:extLst>
                  </a:hlinkClick>
                </a:rPr>
                <a:t>lfacoordinationteam@theglobalfund.org</a:t>
              </a:r>
              <a:r>
                <a:rPr lang="fr" sz="12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 ou pour plus d'informations, rendez-vous sur : </a:t>
              </a:r>
              <a:r>
                <a:rPr lang="fr"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32">
                    <a:extLst>
                      <a:ext uri="{A12FA001-AC4F-418D-AE19-62706E023703}">
                        <ahyp:hlinkClr xmlns:ahyp="http://schemas.microsoft.com/office/drawing/2018/hyperlinkcolor" val="tx"/>
                      </a:ext>
                    </a:extLst>
                  </a:hlinkClick>
                </a:rPr>
                <a:t>https://www.theglobalfund.org/en/strategy/</a:t>
              </a:r>
              <a:r>
                <a:rPr lang="fr" sz="12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fr" altLang="en-US" sz="1200" i="0" strike="noStrike" cap="none" normalizeH="0" baseline="0" dirty="0">
                <a:ln>
                  <a:noFill/>
                </a:ln>
                <a:solidFill>
                  <a:schemeClr val="accent2"/>
                </a:solidFill>
                <a:effectLst/>
                <a:cs typeface="Arial" panose="020B0604020202020204" pitchFamily="34" charset="0"/>
              </a:endParaRPr>
            </a:p>
          </p:txBody>
        </p:sp>
      </p:grpSp>
      <p:grpSp>
        <p:nvGrpSpPr>
          <p:cNvPr id="16" name="Group 15">
            <a:extLst>
              <a:ext uri="{FF2B5EF4-FFF2-40B4-BE49-F238E27FC236}">
                <a16:creationId xmlns:a16="http://schemas.microsoft.com/office/drawing/2014/main" id="{46FDBF80-8EAB-42BE-AA56-2629FDF7E75E}"/>
              </a:ext>
            </a:extLst>
          </p:cNvPr>
          <p:cNvGrpSpPr/>
          <p:nvPr>
            <p:custDataLst>
              <p:tags r:id="rId6"/>
            </p:custDataLst>
          </p:nvPr>
        </p:nvGrpSpPr>
        <p:grpSpPr>
          <a:xfrm>
            <a:off x="371114" y="1730017"/>
            <a:ext cx="1828800" cy="1896405"/>
            <a:chOff x="371114" y="764233"/>
            <a:chExt cx="1828800" cy="1896405"/>
          </a:xfrm>
        </p:grpSpPr>
        <p:grpSp>
          <p:nvGrpSpPr>
            <p:cNvPr id="17" name="Group 16">
              <a:extLst>
                <a:ext uri="{FF2B5EF4-FFF2-40B4-BE49-F238E27FC236}">
                  <a16:creationId xmlns:a16="http://schemas.microsoft.com/office/drawing/2014/main" id="{3CC6F786-90C0-4952-8784-72CFB4EEF1D6}"/>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29D98C0F-980B-46BD-A47C-05DE7663B023}"/>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371114" y="738001"/>
                <a:ext cx="1828800" cy="1828800"/>
              </a:xfrm>
              <a:prstGeom prst="rect">
                <a:avLst/>
              </a:prstGeom>
            </p:spPr>
          </p:pic>
          <p:sp>
            <p:nvSpPr>
              <p:cNvPr id="20" name="Rectangle 19">
                <a:extLst>
                  <a:ext uri="{FF2B5EF4-FFF2-40B4-BE49-F238E27FC236}">
                    <a16:creationId xmlns:a16="http://schemas.microsoft.com/office/drawing/2014/main" id="{813035CF-B2EB-4EBF-A9E0-0B8D1393FA28}"/>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21" name="Rectangle 20">
                <a:extLst>
                  <a:ext uri="{FF2B5EF4-FFF2-40B4-BE49-F238E27FC236}">
                    <a16:creationId xmlns:a16="http://schemas.microsoft.com/office/drawing/2014/main" id="{CED86DA1-94EC-432C-A9A0-1BAEA5F62313}"/>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pic>
          <p:nvPicPr>
            <p:cNvPr id="18" name="Picture 2" descr="SDG Metadata Translation Project - SDG Metadata Translation Project">
              <a:extLst>
                <a:ext uri="{FF2B5EF4-FFF2-40B4-BE49-F238E27FC236}">
                  <a16:creationId xmlns:a16="http://schemas.microsoft.com/office/drawing/2014/main" id="{0D7FB3CD-10B4-48F8-8D08-D96EAAB3F60D}"/>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8008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custDataLst>
              <p:tags r:id="rId1"/>
            </p:custDataLst>
          </p:nvPr>
        </p:nvSpPr>
        <p:spPr/>
        <p:txBody>
          <a:bodyPr/>
          <a:lstStyle/>
          <a:p>
            <a:pPr algn="r" rtl="0"/>
            <a:fld id="{DCCF19E6-0AFE-4CD6-AF5E-0E70B26414FC}" type="slidenum">
              <a:rPr/>
              <a:t>18</a:t>
            </a:fld>
            <a:endParaRPr lang="fr"/>
          </a:p>
        </p:txBody>
      </p:sp>
      <p:sp>
        <p:nvSpPr>
          <p:cNvPr id="2" name="Title 1">
            <a:extLst>
              <a:ext uri="{FF2B5EF4-FFF2-40B4-BE49-F238E27FC236}">
                <a16:creationId xmlns:a16="http://schemas.microsoft.com/office/drawing/2014/main" id="{2896392B-C168-4FC4-A79F-7D1E2AD302E5}"/>
              </a:ext>
            </a:extLst>
          </p:cNvPr>
          <p:cNvSpPr>
            <a:spLocks noGrp="1"/>
          </p:cNvSpPr>
          <p:nvPr>
            <p:ph type="title"/>
            <p:custDataLst>
              <p:tags r:id="rId2"/>
            </p:custDataLst>
          </p:nvPr>
        </p:nvSpPr>
        <p:spPr>
          <a:xfrm>
            <a:off x="360000" y="143001"/>
            <a:ext cx="11471638" cy="468000"/>
          </a:xfrm>
        </p:spPr>
        <p:txBody>
          <a:bodyPr>
            <a:noAutofit/>
          </a:bodyPr>
          <a:lstStyle/>
          <a:p>
            <a:pPr algn="l" rtl="0"/>
            <a:r>
              <a:rPr lang="fr" sz="2600" dirty="0">
                <a:cs typeface="Arial" panose="020B0604020202020204" pitchFamily="34" charset="0"/>
              </a:rPr>
              <a:t>Prochaines étapes : Que signifie la nouvelle stratégie pour le secteur privé ?</a:t>
            </a:r>
          </a:p>
        </p:txBody>
      </p:sp>
      <p:sp>
        <p:nvSpPr>
          <p:cNvPr id="27" name="TextBox 26">
            <a:extLst>
              <a:ext uri="{FF2B5EF4-FFF2-40B4-BE49-F238E27FC236}">
                <a16:creationId xmlns:a16="http://schemas.microsoft.com/office/drawing/2014/main" id="{6D6ADB09-B687-4508-B3F2-4227C3EED954}"/>
              </a:ext>
            </a:extLst>
          </p:cNvPr>
          <p:cNvSpPr txBox="1"/>
          <p:nvPr>
            <p:custDataLst>
              <p:tags r:id="rId3"/>
            </p:custDataLst>
          </p:nvPr>
        </p:nvSpPr>
        <p:spPr>
          <a:xfrm>
            <a:off x="347300" y="958838"/>
            <a:ext cx="11689125" cy="646331"/>
          </a:xfrm>
          <a:prstGeom prst="rect">
            <a:avLst/>
          </a:prstGeom>
          <a:solidFill>
            <a:schemeClr val="tx2">
              <a:lumMod val="20000"/>
              <a:lumOff val="80000"/>
            </a:schemeClr>
          </a:solidFill>
          <a:ln>
            <a:noFill/>
          </a:ln>
          <a:effectLst/>
        </p:spPr>
        <p:txBody>
          <a:bodyPr wrap="square">
            <a:spAutoFit/>
          </a:bodyPr>
          <a:lstStyle>
            <a:defPPr>
              <a:defRPr lang="fr"/>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0"/>
            <a:r>
              <a:rPr lang="fr" sz="1800" b="0" i="0" u="none" baseline="0" dirty="0"/>
              <a:t>Le secteur privé joue un rôle important dans la réalisation des priorités de la nouvelle stratégie du partenariat du Fonds mondial.</a:t>
            </a:r>
          </a:p>
        </p:txBody>
      </p:sp>
      <p:sp>
        <p:nvSpPr>
          <p:cNvPr id="31" name="TextBox 30">
            <a:extLst>
              <a:ext uri="{FF2B5EF4-FFF2-40B4-BE49-F238E27FC236}">
                <a16:creationId xmlns:a16="http://schemas.microsoft.com/office/drawing/2014/main" id="{33883A61-BB71-4EA2-B64F-9A1B9FFF37CE}"/>
              </a:ext>
            </a:extLst>
          </p:cNvPr>
          <p:cNvSpPr txBox="1"/>
          <p:nvPr>
            <p:custDataLst>
              <p:tags r:id="rId4"/>
            </p:custDataLst>
          </p:nvPr>
        </p:nvSpPr>
        <p:spPr>
          <a:xfrm>
            <a:off x="2000251" y="1670443"/>
            <a:ext cx="10191750" cy="3990836"/>
          </a:xfrm>
          <a:prstGeom prst="rect">
            <a:avLst/>
          </a:prstGeom>
          <a:noFill/>
        </p:spPr>
        <p:txBody>
          <a:bodyPr wrap="square">
            <a:spAutoFit/>
          </a:bodyPr>
          <a:lstStyle/>
          <a:p>
            <a:pPr marR="0" algn="l" rtl="0">
              <a:spcBef>
                <a:spcPts val="600"/>
              </a:spcBef>
            </a:pPr>
            <a:r>
              <a:rPr lang="fr" sz="1600" b="0" i="0" u="none" baseline="0" dirty="0">
                <a:latin typeface="+mj-lt"/>
                <a:cs typeface="Arial" panose="020B0604020202020204" pitchFamily="34" charset="0"/>
              </a:rPr>
              <a:t>Prestataires de services au niveau des pays </a:t>
            </a:r>
          </a:p>
          <a:p>
            <a:pPr marL="285750" marR="0" lvl="0" indent="-285750" algn="l" rtl="0">
              <a:spcAft>
                <a:spcPts val="200"/>
              </a:spcAft>
              <a:buFont typeface="Arial" panose="020B0604020202020204" pitchFamily="34" charset="0"/>
              <a:buChar char="•"/>
            </a:pPr>
            <a:r>
              <a:rPr lang="fr" sz="1600" b="1" i="0" u="none" baseline="0" dirty="0">
                <a:effectLst/>
                <a:ea typeface="Calibri" panose="020F0502020204030204" pitchFamily="34" charset="0"/>
                <a:cs typeface="Arial" panose="020B0604020202020204" pitchFamily="34" charset="0"/>
              </a:rPr>
              <a:t>Renforcer</a:t>
            </a:r>
            <a:r>
              <a:rPr lang="fr" sz="1600" b="0" i="0" u="none" baseline="0" dirty="0">
                <a:effectLst/>
                <a:ea typeface="Calibri" panose="020F0502020204030204" pitchFamily="34" charset="0"/>
                <a:cs typeface="Arial" panose="020B0604020202020204" pitchFamily="34" charset="0"/>
              </a:rPr>
              <a:t> </a:t>
            </a:r>
            <a:r>
              <a:rPr lang="fr" sz="1600" b="1" i="0" u="none" baseline="0" dirty="0">
                <a:effectLst/>
                <a:ea typeface="Calibri" panose="020F0502020204030204" pitchFamily="34" charset="0"/>
                <a:cs typeface="Arial" panose="020B0604020202020204" pitchFamily="34" charset="0"/>
              </a:rPr>
              <a:t>les résultats de santé</a:t>
            </a:r>
            <a:r>
              <a:rPr lang="fr" sz="1600" b="0" i="0" u="none" baseline="0" dirty="0">
                <a:effectLst/>
                <a:ea typeface="Calibri" panose="020F0502020204030204" pitchFamily="34" charset="0"/>
                <a:cs typeface="Arial" panose="020B0604020202020204" pitchFamily="34" charset="0"/>
              </a:rPr>
              <a:t> grâce </a:t>
            </a:r>
            <a:r>
              <a:rPr lang="fr" sz="1600" b="1" i="0" u="none" baseline="0" dirty="0">
                <a:effectLst/>
                <a:ea typeface="Calibri" panose="020F0502020204030204" pitchFamily="34" charset="0"/>
                <a:cs typeface="Arial" panose="020B0604020202020204" pitchFamily="34" charset="0"/>
              </a:rPr>
              <a:t>à des services de meilleure qualité </a:t>
            </a:r>
            <a:r>
              <a:rPr lang="fr" sz="1600" b="0" i="0" u="none" baseline="0" dirty="0">
                <a:effectLst/>
                <a:ea typeface="Calibri" panose="020F0502020204030204" pitchFamily="34" charset="0"/>
                <a:cs typeface="Arial" panose="020B0604020202020204" pitchFamily="34" charset="0"/>
              </a:rPr>
              <a:t>et</a:t>
            </a:r>
            <a:r>
              <a:rPr lang="fr" sz="1600" b="1" i="0" u="none" baseline="0" dirty="0">
                <a:effectLst/>
                <a:ea typeface="Calibri" panose="020F0502020204030204" pitchFamily="34" charset="0"/>
                <a:cs typeface="Arial" panose="020B0604020202020204" pitchFamily="34" charset="0"/>
              </a:rPr>
              <a:t> à un meilleur accès à </a:t>
            </a:r>
            <a:r>
              <a:rPr lang="fr" sz="1600" b="0" i="0" u="none" baseline="0" dirty="0">
                <a:effectLst/>
                <a:ea typeface="Calibri" panose="020F0502020204030204" pitchFamily="34" charset="0"/>
                <a:cs typeface="Arial" panose="020B0604020202020204" pitchFamily="34" charset="0"/>
              </a:rPr>
              <a:t>des services de santé abordables, rentables, équitables et fondés sur les droits.</a:t>
            </a:r>
          </a:p>
          <a:p>
            <a:pPr marL="285750" marR="0" lvl="0" indent="-285750" algn="l" rtl="0">
              <a:buFont typeface="Arial" panose="020B0604020202020204" pitchFamily="34" charset="0"/>
              <a:buChar char="•"/>
            </a:pPr>
            <a:r>
              <a:rPr lang="fr" sz="1600" b="0" i="0" u="none" baseline="0" dirty="0">
                <a:effectLst/>
                <a:ea typeface="Calibri" panose="020F0502020204030204" pitchFamily="34" charset="0"/>
                <a:cs typeface="Arial" panose="020B0604020202020204" pitchFamily="34" charset="0"/>
              </a:rPr>
              <a:t>Travailler </a:t>
            </a:r>
            <a:r>
              <a:rPr lang="fr" sz="1600" b="1" i="0" u="none" baseline="0" dirty="0">
                <a:effectLst/>
                <a:ea typeface="Calibri" panose="020F0502020204030204" pitchFamily="34" charset="0"/>
                <a:cs typeface="Arial" panose="020B0604020202020204" pitchFamily="34" charset="0"/>
              </a:rPr>
              <a:t>avec les prestataires de soins de santé nationaux, communautaires et autres afin d'intégrer les services et les données connexes</a:t>
            </a:r>
            <a:r>
              <a:rPr lang="fr" sz="1600" b="0" i="0" u="none" baseline="0" dirty="0">
                <a:effectLst/>
                <a:ea typeface="Calibri" panose="020F0502020204030204" pitchFamily="34" charset="0"/>
                <a:cs typeface="Arial" panose="020B0604020202020204" pitchFamily="34" charset="0"/>
              </a:rPr>
              <a:t> pour offrir des soins de qualité centrés sur la personne.</a:t>
            </a:r>
          </a:p>
          <a:p>
            <a:pPr algn="l" rtl="0">
              <a:spcBef>
                <a:spcPts val="400"/>
              </a:spcBef>
            </a:pPr>
            <a:r>
              <a:rPr lang="fr" sz="1600" b="0" i="0" u="none" baseline="0" dirty="0">
                <a:latin typeface="+mj-lt"/>
                <a:cs typeface="Arial" panose="020B0604020202020204" pitchFamily="34" charset="0"/>
              </a:rPr>
              <a:t>Soutien technique et renforcement des capacités </a:t>
            </a:r>
          </a:p>
          <a:p>
            <a:pPr marL="285750" marR="0" lvl="0" indent="-285750" algn="l" rtl="0">
              <a:buFont typeface="Arial" panose="020B0604020202020204" pitchFamily="34" charset="0"/>
              <a:buChar char="•"/>
            </a:pPr>
            <a:r>
              <a:rPr lang="fr" sz="1600" b="0" i="0" u="none" baseline="0" dirty="0">
                <a:effectLst/>
                <a:ea typeface="Calibri" panose="020F0502020204030204" pitchFamily="34" charset="0"/>
                <a:cs typeface="Arial" panose="020B0604020202020204" pitchFamily="34" charset="0"/>
              </a:rPr>
              <a:t>Appuyer la </a:t>
            </a:r>
            <a:r>
              <a:rPr lang="fr" sz="1600" b="1" i="0" u="none" baseline="0" dirty="0">
                <a:effectLst/>
                <a:ea typeface="Calibri" panose="020F0502020204030204" pitchFamily="34" charset="0"/>
                <a:cs typeface="Arial" panose="020B0604020202020204" pitchFamily="34" charset="0"/>
              </a:rPr>
              <a:t>capacité nationale et régionale</a:t>
            </a:r>
            <a:r>
              <a:rPr lang="fr" sz="1600" b="0" i="0" u="none" baseline="0" dirty="0">
                <a:effectLst/>
                <a:ea typeface="Calibri" panose="020F0502020204030204" pitchFamily="34" charset="0"/>
                <a:cs typeface="Arial" panose="020B0604020202020204" pitchFamily="34" charset="0"/>
              </a:rPr>
              <a:t> dans des domaines comme les services de laboratoire, la chaîne d'approvisionnement, les services technologiques, la santé numérique, la logistique - en assurant la conformité avec les normes nationales.</a:t>
            </a:r>
          </a:p>
          <a:p>
            <a:pPr marR="0" algn="l" rtl="0">
              <a:spcBef>
                <a:spcPts val="400"/>
              </a:spcBef>
            </a:pPr>
            <a:r>
              <a:rPr lang="fr" sz="1600" b="0" i="0" u="none" baseline="0" dirty="0">
                <a:latin typeface="+mj-lt"/>
                <a:cs typeface="Arial" panose="020B0604020202020204" pitchFamily="34" charset="0"/>
              </a:rPr>
              <a:t>Développeurs, fabricants et fournisseurs de produits</a:t>
            </a:r>
          </a:p>
          <a:p>
            <a:pPr marL="342900" marR="0" lvl="0" indent="-342900" algn="l" rtl="0">
              <a:spcAft>
                <a:spcPts val="200"/>
              </a:spcAft>
              <a:buFont typeface="Arial" panose="020B0604020202020204" pitchFamily="34" charset="0"/>
              <a:buChar char="•"/>
            </a:pPr>
            <a:r>
              <a:rPr lang="fr" sz="1600" b="1" i="0" u="none" baseline="0" dirty="0">
                <a:effectLst/>
                <a:ea typeface="Calibri" panose="020F0502020204030204" pitchFamily="34" charset="0"/>
                <a:cs typeface="Arial" panose="020B0604020202020204" pitchFamily="34" charset="0"/>
              </a:rPr>
              <a:t>Développer</a:t>
            </a:r>
            <a:r>
              <a:rPr lang="fr" sz="1600" b="0" i="0" u="none" baseline="0" dirty="0">
                <a:effectLst/>
                <a:ea typeface="Calibri" panose="020F0502020204030204" pitchFamily="34" charset="0"/>
                <a:cs typeface="Arial" panose="020B0604020202020204" pitchFamily="34" charset="0"/>
              </a:rPr>
              <a:t> </a:t>
            </a:r>
            <a:r>
              <a:rPr lang="fr" sz="1600" b="1" i="0" u="none" baseline="0" dirty="0">
                <a:effectLst/>
                <a:ea typeface="Calibri" panose="020F0502020204030204" pitchFamily="34" charset="0"/>
                <a:cs typeface="Arial" panose="020B0604020202020204" pitchFamily="34" charset="0"/>
              </a:rPr>
              <a:t>de nouveaux</a:t>
            </a:r>
            <a:r>
              <a:rPr lang="fr" sz="1600" b="0" i="0" u="none" baseline="0" dirty="0">
                <a:effectLst/>
                <a:ea typeface="Calibri" panose="020F0502020204030204" pitchFamily="34" charset="0"/>
                <a:cs typeface="Arial" panose="020B0604020202020204" pitchFamily="34" charset="0"/>
              </a:rPr>
              <a:t> diagnostics, médicaments, schémas thérapeutiques et vaccins </a:t>
            </a:r>
            <a:r>
              <a:rPr lang="fr" sz="1600" b="1" i="0" u="none" baseline="0" dirty="0">
                <a:effectLst/>
                <a:ea typeface="Calibri" panose="020F0502020204030204" pitchFamily="34" charset="0"/>
                <a:cs typeface="Arial" panose="020B0604020202020204" pitchFamily="34" charset="0"/>
              </a:rPr>
              <a:t>qui soient plus efficaces</a:t>
            </a:r>
            <a:r>
              <a:rPr lang="fr" sz="1600" b="0" i="0" u="none" baseline="0" dirty="0">
                <a:effectLst/>
                <a:ea typeface="Calibri" panose="020F0502020204030204" pitchFamily="34" charset="0"/>
                <a:cs typeface="Arial" panose="020B0604020202020204" pitchFamily="34" charset="0"/>
              </a:rPr>
              <a:t>, et soutenir la </a:t>
            </a:r>
            <a:r>
              <a:rPr lang="fr" sz="1600" b="1" i="0" u="none" baseline="0" dirty="0">
                <a:effectLst/>
                <a:ea typeface="Calibri" panose="020F0502020204030204" pitchFamily="34" charset="0"/>
                <a:cs typeface="Arial" panose="020B0604020202020204" pitchFamily="34" charset="0"/>
              </a:rPr>
              <a:t>disponibilité équitable d'innovations abordables</a:t>
            </a:r>
            <a:r>
              <a:rPr lang="fr" sz="1600" b="0" i="0" u="none" baseline="0" dirty="0">
                <a:effectLst/>
                <a:ea typeface="Calibri" panose="020F0502020204030204" pitchFamily="34" charset="0"/>
                <a:cs typeface="Arial" panose="020B0604020202020204" pitchFamily="34" charset="0"/>
              </a:rPr>
              <a:t>. </a:t>
            </a:r>
          </a:p>
          <a:p>
            <a:pPr marL="342900" marR="0" lvl="0" indent="-342900" algn="l" rtl="0">
              <a:buFont typeface="Arial" panose="020B0604020202020204" pitchFamily="34" charset="0"/>
              <a:buChar char="•"/>
            </a:pPr>
            <a:r>
              <a:rPr lang="fr" sz="1600" b="1" i="0" u="none" baseline="0" dirty="0">
                <a:effectLst/>
                <a:ea typeface="Calibri" panose="020F0502020204030204" pitchFamily="34" charset="0"/>
                <a:cs typeface="Arial" panose="020B0604020202020204" pitchFamily="34" charset="0"/>
              </a:rPr>
              <a:t>Faire participer le partenariat</a:t>
            </a:r>
            <a:r>
              <a:rPr lang="fr" sz="1600" b="0" i="0" u="none" baseline="0" dirty="0">
                <a:effectLst/>
                <a:ea typeface="Calibri" panose="020F0502020204030204" pitchFamily="34" charset="0"/>
                <a:cs typeface="Arial" panose="020B0604020202020204" pitchFamily="34" charset="0"/>
              </a:rPr>
              <a:t> sur </a:t>
            </a:r>
            <a:r>
              <a:rPr lang="fr" sz="1600" b="1" i="0" u="none" baseline="0" dirty="0">
                <a:effectLst/>
                <a:ea typeface="Calibri" panose="020F0502020204030204" pitchFamily="34" charset="0"/>
                <a:cs typeface="Arial" panose="020B0604020202020204" pitchFamily="34" charset="0"/>
              </a:rPr>
              <a:t>les canaux, les calendriers et les prix </a:t>
            </a:r>
            <a:r>
              <a:rPr lang="fr" sz="1600" b="0" i="0" u="none" baseline="0" dirty="0">
                <a:effectLst/>
                <a:ea typeface="Calibri" panose="020F0502020204030204" pitchFamily="34" charset="0"/>
                <a:cs typeface="Arial" panose="020B0604020202020204" pitchFamily="34" charset="0"/>
              </a:rPr>
              <a:t>des produits pertinents. </a:t>
            </a:r>
          </a:p>
          <a:p>
            <a:pPr algn="l" rtl="0">
              <a:spcBef>
                <a:spcPts val="400"/>
              </a:spcBef>
            </a:pPr>
            <a:r>
              <a:rPr lang="fr" sz="1600" b="0" i="0" u="none" baseline="0" dirty="0">
                <a:latin typeface="+mj-lt"/>
                <a:cs typeface="Arial" panose="020B0604020202020204" pitchFamily="34" charset="0"/>
              </a:rPr>
              <a:t>Donateurs du secteur privé</a:t>
            </a:r>
          </a:p>
          <a:p>
            <a:pPr marL="285750" marR="0" lvl="0" indent="-285750" algn="l" rtl="0">
              <a:spcAft>
                <a:spcPts val="200"/>
              </a:spcAft>
              <a:buFont typeface="Arial" panose="020B0604020202020204" pitchFamily="34" charset="0"/>
              <a:buChar char="•"/>
            </a:pPr>
            <a:r>
              <a:rPr lang="fr" sz="1600" b="1" i="0" u="none" baseline="0" dirty="0">
                <a:effectLst/>
                <a:ea typeface="Calibri" panose="020F0502020204030204" pitchFamily="34" charset="0"/>
                <a:cs typeface="Arial" panose="020B0604020202020204" pitchFamily="34" charset="0"/>
              </a:rPr>
              <a:t>Accroître les contributions financières et non financières</a:t>
            </a:r>
            <a:r>
              <a:rPr lang="fr" sz="1600" b="0" i="0" u="none" baseline="0" dirty="0">
                <a:effectLst/>
                <a:ea typeface="Calibri" panose="020F0502020204030204" pitchFamily="34" charset="0"/>
                <a:cs typeface="Arial" panose="020B0604020202020204" pitchFamily="34" charset="0"/>
              </a:rPr>
              <a:t> et appuyer les financements novateurs.</a:t>
            </a:r>
          </a:p>
        </p:txBody>
      </p:sp>
      <p:grpSp>
        <p:nvGrpSpPr>
          <p:cNvPr id="38" name="Group 37">
            <a:extLst>
              <a:ext uri="{FF2B5EF4-FFF2-40B4-BE49-F238E27FC236}">
                <a16:creationId xmlns:a16="http://schemas.microsoft.com/office/drawing/2014/main" id="{2DB8A401-EDA4-4D4F-AF37-964C7B5698EA}"/>
              </a:ext>
            </a:extLst>
          </p:cNvPr>
          <p:cNvGrpSpPr/>
          <p:nvPr>
            <p:custDataLst>
              <p:tags r:id="rId5"/>
            </p:custDataLst>
          </p:nvPr>
        </p:nvGrpSpPr>
        <p:grpSpPr>
          <a:xfrm>
            <a:off x="2261826" y="5539787"/>
            <a:ext cx="10186102" cy="1175212"/>
            <a:chOff x="2261826" y="688838"/>
            <a:chExt cx="10186102" cy="1175212"/>
          </a:xfrm>
        </p:grpSpPr>
        <p:cxnSp>
          <p:nvCxnSpPr>
            <p:cNvPr id="39" name="Straight Connector 38">
              <a:extLst>
                <a:ext uri="{FF2B5EF4-FFF2-40B4-BE49-F238E27FC236}">
                  <a16:creationId xmlns:a16="http://schemas.microsoft.com/office/drawing/2014/main" id="{407CB12F-010E-42A6-9E20-0A237F38DB9F}"/>
                </a:ext>
              </a:extLst>
            </p:cNvPr>
            <p:cNvCxnSpPr>
              <a:cxnSpLocks/>
            </p:cNvCxnSpPr>
            <p:nvPr/>
          </p:nvCxnSpPr>
          <p:spPr>
            <a:xfrm>
              <a:off x="2261826" y="769098"/>
              <a:ext cx="9418320" cy="0"/>
            </a:xfrm>
            <a:prstGeom prst="line">
              <a:avLst/>
            </a:prstGeom>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DBA0E3CF-5E8C-41F5-BCE0-1136995AFFBB}"/>
                </a:ext>
              </a:extLst>
            </p:cNvPr>
            <p:cNvSpPr/>
            <p:nvPr/>
          </p:nvSpPr>
          <p:spPr>
            <a:xfrm>
              <a:off x="2673329" y="688838"/>
              <a:ext cx="9774599"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200"/>
                </a:spcAft>
              </a:pPr>
              <a:r>
                <a:rPr lang="fr" sz="1600" b="0" i="0" u="none" baseline="0" dirty="0">
                  <a:solidFill>
                    <a:schemeClr val="tx1"/>
                  </a:solidFill>
                  <a:latin typeface="Arial Black" panose="020B0A04020102020204" pitchFamily="34" charset="0"/>
                  <a:cs typeface="Arial" panose="020B0604020202020204" pitchFamily="34" charset="0"/>
                </a:rPr>
                <a:t>Ressources</a:t>
              </a:r>
              <a:endParaRPr lang="fr" sz="1600" dirty="0">
                <a:solidFill>
                  <a:schemeClr val="tx1"/>
                </a:solidFill>
                <a:latin typeface="Segoe UI" panose="020B0502040204020203" pitchFamily="34" charset="0"/>
                <a:cs typeface="Segoe UI" panose="020B0502040204020203" pitchFamily="34" charset="0"/>
              </a:endParaRPr>
            </a:p>
            <a:p>
              <a:pPr marL="285750" indent="-285750" algn="l" rtl="0">
                <a:spcAft>
                  <a:spcPts val="200"/>
                </a:spcAft>
                <a:buFont typeface="Arial" panose="020B0604020202020204" pitchFamily="34" charset="0"/>
                <a:buChar char="•"/>
              </a:pPr>
              <a:r>
                <a:rPr lang="fr" sz="11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Stratégie du Fonds mondial pour la période 2023-2028 : </a:t>
              </a:r>
              <a:r>
                <a:rPr lang="fr" sz="1100" b="0" i="0" u="sng" baseline="0" dirty="0">
                  <a:solidFill>
                    <a:schemeClr val="accent2"/>
                  </a:solidFill>
                </a:rPr>
                <a:t> </a:t>
              </a:r>
              <a:r>
                <a:rPr lang="fr" sz="1100" b="0" i="0" u="sng" baseline="0" dirty="0">
                  <a:solidFill>
                    <a:schemeClr val="accent2"/>
                  </a:solidFill>
                  <a:hlinkClick r:id="rId9" tooltip="strategy_globalfund2023-2028_narrative_ar.pdf">
                    <a:extLst>
                      <a:ext uri="{A12FA001-AC4F-418D-AE19-62706E023703}">
                        <ahyp:hlinkClr xmlns:ahyp="http://schemas.microsoft.com/office/drawing/2018/hyperlinkcolor" val="tx"/>
                      </a:ext>
                    </a:extLst>
                  </a:hlinkClick>
                </a:rPr>
                <a:t>عربي</a:t>
              </a:r>
              <a:r>
                <a:rPr lang="fr" sz="1100" b="0" i="0" u="none" baseline="0" dirty="0">
                  <a:solidFill>
                    <a:schemeClr val="tx1"/>
                  </a:solidFill>
                  <a:effectLst/>
                </a:rPr>
                <a:t>|</a:t>
              </a:r>
              <a:r>
                <a:rPr lang="fr" sz="1100" b="0" i="0" u="none" baseline="0" dirty="0">
                  <a:solidFill>
                    <a:schemeClr val="accent2"/>
                  </a:solidFill>
                  <a:effectLst/>
                </a:rPr>
                <a:t> </a:t>
              </a:r>
              <a:r>
                <a:rPr lang="fr" sz="1100" b="0" i="0" u="sng" baseline="0" dirty="0">
                  <a:solidFill>
                    <a:schemeClr val="accent2"/>
                  </a:solidFill>
                  <a:effectLst/>
                  <a:hlinkClick r:id="rId10"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100" b="0" i="0" u="none" baseline="0" dirty="0">
                  <a:solidFill>
                    <a:schemeClr val="accent2"/>
                  </a:solidFill>
                  <a:effectLst/>
                </a:rPr>
                <a:t> </a:t>
              </a:r>
              <a:r>
                <a:rPr lang="fr" sz="1100" b="0" i="0" u="none" baseline="0" dirty="0">
                  <a:solidFill>
                    <a:schemeClr val="tx1"/>
                  </a:solidFill>
                  <a:effectLst/>
                </a:rPr>
                <a:t>|</a:t>
              </a:r>
              <a:r>
                <a:rPr lang="fr" sz="1100" b="0" i="0" u="none" baseline="0" dirty="0">
                  <a:solidFill>
                    <a:schemeClr val="accent2"/>
                  </a:solidFill>
                  <a:effectLst/>
                </a:rPr>
                <a:t> </a:t>
              </a:r>
              <a:r>
                <a:rPr lang="fr" sz="1100" b="0" i="0" u="sng" baseline="0" dirty="0">
                  <a:solidFill>
                    <a:schemeClr val="accent2"/>
                  </a:solidFill>
                  <a:effectLst/>
                  <a:hlinkClick r:id="rId11"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100" b="0" i="0" u="none" baseline="0" dirty="0">
                  <a:solidFill>
                    <a:schemeClr val="accent2"/>
                  </a:solidFill>
                  <a:effectLst/>
                </a:rPr>
                <a:t> </a:t>
              </a:r>
              <a:r>
                <a:rPr lang="fr" sz="1100" b="0" i="0" u="none" baseline="0" dirty="0">
                  <a:solidFill>
                    <a:schemeClr val="tx1"/>
                  </a:solidFill>
                  <a:effectLst/>
                </a:rPr>
                <a:t>| </a:t>
              </a:r>
              <a:r>
                <a:rPr lang="fr" sz="1100" b="0" i="0" u="sng" baseline="0" dirty="0">
                  <a:solidFill>
                    <a:schemeClr val="accent2"/>
                  </a:solidFill>
                  <a:effectLst/>
                  <a:hlinkClick r:id="rId12"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100" b="0" i="0" u="none" baseline="0" dirty="0">
                  <a:solidFill>
                    <a:schemeClr val="accent2"/>
                  </a:solidFill>
                  <a:effectLst/>
                </a:rPr>
                <a:t> </a:t>
              </a:r>
              <a:r>
                <a:rPr lang="fr" sz="1100" b="0" i="0" u="none" baseline="0" dirty="0">
                  <a:solidFill>
                    <a:schemeClr val="tx1"/>
                  </a:solidFill>
                  <a:effectLst/>
                </a:rPr>
                <a:t>|</a:t>
              </a:r>
              <a:r>
                <a:rPr lang="fr" sz="1100" b="0" i="0" u="none" baseline="0" dirty="0">
                  <a:solidFill>
                    <a:schemeClr val="accent2"/>
                  </a:solidFill>
                  <a:effectLst/>
                </a:rPr>
                <a:t> </a:t>
              </a:r>
              <a:r>
                <a:rPr lang="fr" sz="1100" b="0" i="0" u="sng" baseline="0" dirty="0">
                  <a:solidFill>
                    <a:schemeClr val="accent2"/>
                  </a:solidFill>
                  <a:effectLst/>
                  <a:hlinkClick r:id="rId13"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fr" sz="1100" b="0" i="0" u="none" baseline="0" dirty="0">
                  <a:solidFill>
                    <a:schemeClr val="tx1"/>
                  </a:solidFill>
                  <a:effectLst/>
                </a:rPr>
                <a:t> |</a:t>
              </a:r>
              <a:r>
                <a:rPr lang="fr" sz="1100" b="0" i="0" u="none" baseline="0" dirty="0">
                  <a:solidFill>
                    <a:schemeClr val="accent2"/>
                  </a:solidFill>
                  <a:effectLst/>
                </a:rPr>
                <a:t> </a:t>
              </a:r>
              <a:r>
                <a:rPr lang="fr" sz="1100" b="0" i="0" u="sng" baseline="0" dirty="0">
                  <a:solidFill>
                    <a:schemeClr val="accent2"/>
                  </a:solidFill>
                  <a:effectLst/>
                  <a:hlinkClick r:id="rId14"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fr" sz="1100" i="0" dirty="0">
                <a:solidFill>
                  <a:srgbClr val="000000"/>
                </a:solidFill>
                <a:effectLst/>
              </a:endParaRPr>
            </a:p>
            <a:p>
              <a:pPr marL="285750" indent="-285750" algn="l" rtl="0">
                <a:spcAft>
                  <a:spcPts val="200"/>
                </a:spcAft>
                <a:buFont typeface="Arial" panose="020B0604020202020204" pitchFamily="34" charset="0"/>
                <a:buChar char="•"/>
              </a:pPr>
              <a:r>
                <a:rPr lang="fr" sz="11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Résumé : </a:t>
              </a:r>
              <a:r>
                <a:rPr lang="fr" sz="1100" b="0" i="0" u="sng" baseline="0" dirty="0">
                  <a:solidFill>
                    <a:schemeClr val="accent2"/>
                  </a:solidFill>
                  <a:effectLst/>
                  <a:hlinkClick r:id="rId15"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100" b="0" i="0" u="none" baseline="0" dirty="0">
                  <a:solidFill>
                    <a:schemeClr val="tx1"/>
                  </a:solidFill>
                  <a:effectLst/>
                </a:rPr>
                <a:t> | </a:t>
              </a:r>
              <a:r>
                <a:rPr lang="fr" sz="1100" b="0" i="0" u="sng" baseline="0" dirty="0">
                  <a:solidFill>
                    <a:schemeClr val="accent2"/>
                  </a:solidFill>
                  <a:effectLst/>
                  <a:hlinkClick r:id="rId16"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100" b="0" i="0" u="none" baseline="0" dirty="0">
                  <a:solidFill>
                    <a:schemeClr val="tx1"/>
                  </a:solidFill>
                  <a:effectLst/>
                </a:rPr>
                <a:t> | </a:t>
              </a:r>
              <a:r>
                <a:rPr lang="fr" sz="1100" b="0" i="0" u="sng" baseline="0" dirty="0">
                  <a:solidFill>
                    <a:schemeClr val="accent2"/>
                  </a:solidFill>
                  <a:effectLst/>
                  <a:hlinkClick r:id="rId17"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100" b="0" i="0" u="none" baseline="0" dirty="0">
                  <a:solidFill>
                    <a:schemeClr val="tx1"/>
                  </a:solidFill>
                  <a:effectLst/>
                </a:rPr>
                <a:t> | </a:t>
              </a:r>
              <a:r>
                <a:rPr lang="fr" sz="1100" b="0" i="0" u="sng" baseline="0" dirty="0">
                  <a:solidFill>
                    <a:schemeClr val="accent2"/>
                  </a:solidFill>
                  <a:effectLst/>
                  <a:hlinkClick r:id="rId18"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fr" sz="1100" b="0" i="0" u="none" baseline="0" dirty="0">
                  <a:solidFill>
                    <a:schemeClr val="tx1"/>
                  </a:solidFill>
                  <a:effectLst/>
                </a:rPr>
                <a:t> |</a:t>
              </a:r>
              <a:r>
                <a:rPr lang="fr" sz="1100" b="0" i="0" u="sng" baseline="0" dirty="0">
                  <a:solidFill>
                    <a:schemeClr val="accent2"/>
                  </a:solidFill>
                  <a:effectLst/>
                  <a:hlinkClick r:id="rId19"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fr" sz="1100" b="0" i="0" u="none" baseline="0" dirty="0">
                  <a:solidFill>
                    <a:schemeClr val="tx1"/>
                  </a:solidFill>
                  <a:effectLst/>
                </a:rPr>
                <a:t>| </a:t>
              </a:r>
              <a:r>
                <a:rPr lang="fr" sz="1100" b="0" i="0" u="sng" baseline="0" dirty="0">
                  <a:solidFill>
                    <a:schemeClr val="accent2"/>
                  </a:solidFill>
                  <a:effectLst/>
                  <a:hlinkClick r:id="rId20"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fr" sz="1100" b="0" i="0" u="none" baseline="0" dirty="0">
                  <a:solidFill>
                    <a:schemeClr val="tx1"/>
                  </a:solidFill>
                  <a:effectLst/>
                </a:rPr>
                <a:t> | </a:t>
              </a:r>
              <a:r>
                <a:rPr lang="fr" sz="1100" b="0" i="0" u="sng" baseline="0" dirty="0">
                  <a:solidFill>
                    <a:schemeClr val="accent2"/>
                  </a:solidFill>
                  <a:effectLst/>
                  <a:hlinkClick r:id="rId21"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fr" sz="1100" b="0" i="0" u="sng" baseline="0" dirty="0">
                  <a:solidFill>
                    <a:schemeClr val="accent2"/>
                  </a:solidFill>
                  <a:effectLst/>
                </a:rPr>
                <a:t> </a:t>
              </a:r>
              <a:r>
                <a:rPr lang="fr" sz="1100" b="0" i="0" u="none" baseline="0" dirty="0">
                  <a:solidFill>
                    <a:schemeClr val="tx1"/>
                  </a:solidFill>
                  <a:effectLst/>
                </a:rPr>
                <a:t>| </a:t>
              </a:r>
              <a:r>
                <a:rPr lang="fr" sz="1100" b="0" i="0" u="sng" baseline="0" dirty="0">
                  <a:solidFill>
                    <a:schemeClr val="accent2"/>
                  </a:solidFill>
                  <a:effectLst/>
                  <a:hlinkClick r:id="rId22"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fr" sz="1100" b="0" i="0" u="none" baseline="0" dirty="0">
                  <a:solidFill>
                    <a:schemeClr val="tx1"/>
                  </a:solidFill>
                  <a:effectLst/>
                </a:rPr>
                <a:t> |</a:t>
              </a:r>
              <a:r>
                <a:rPr lang="fr" sz="1100" b="1" i="0" u="sng" baseline="0" dirty="0">
                  <a:solidFill>
                    <a:schemeClr val="accent2"/>
                  </a:solidFill>
                  <a:effectLst/>
                  <a:hlinkClick r:id="rId23" tooltip="مكافحة الأوبئة وبناء عالمٍ أكثر صحةً وإنصافاً">
                    <a:extLst>
                      <a:ext uri="{A12FA001-AC4F-418D-AE19-62706E023703}">
                        <ahyp:hlinkClr xmlns:ahyp="http://schemas.microsoft.com/office/drawing/2018/hyperlinkcolor" val="tx"/>
                      </a:ext>
                    </a:extLst>
                  </a:hlinkClick>
                </a:rPr>
                <a:t> عربي</a:t>
              </a:r>
              <a:r>
                <a:rPr lang="fr" sz="1100" b="1" i="0" u="none" baseline="0" dirty="0">
                  <a:solidFill>
                    <a:schemeClr val="accent2"/>
                  </a:solidFill>
                  <a:effectLst/>
                </a:rPr>
                <a:t> </a:t>
              </a:r>
              <a:r>
                <a:rPr lang="fr" sz="1100" b="0" i="0" u="none" baseline="0" dirty="0">
                  <a:solidFill>
                    <a:schemeClr val="accent2"/>
                  </a:solidFill>
                  <a:effectLst/>
                </a:rPr>
                <a:t> </a:t>
              </a:r>
              <a:r>
                <a:rPr lang="fr" sz="1100" b="0" i="0" u="none" baseline="0" dirty="0">
                  <a:solidFill>
                    <a:schemeClr val="tx1"/>
                  </a:solidFill>
                  <a:effectLst/>
                </a:rPr>
                <a:t>| </a:t>
              </a:r>
              <a:r>
                <a:rPr lang="fr" sz="1100" b="0" i="0" u="sng" baseline="0" dirty="0">
                  <a:solidFill>
                    <a:schemeClr val="accent2"/>
                  </a:solidFill>
                  <a:hlinkClick r:id="rId24"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fr" sz="1100" b="0" i="0" u="sng" baseline="0" dirty="0">
                  <a:solidFill>
                    <a:schemeClr val="accent2"/>
                  </a:solidFill>
                  <a:effectLst/>
                  <a:hlinkClick r:id="rId24"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fr" sz="1100" b="0" i="0" u="none" baseline="0" dirty="0">
                  <a:solidFill>
                    <a:schemeClr val="accent2"/>
                  </a:solidFill>
                  <a:effectLst/>
                </a:rPr>
                <a:t> </a:t>
              </a:r>
              <a:endParaRPr lang="fr" sz="1100" dirty="0">
                <a:solidFill>
                  <a:schemeClr val="accent2"/>
                </a:solidFill>
                <a:cs typeface="Arial" panose="020B0604020202020204" pitchFamily="34" charset="0"/>
              </a:endParaRPr>
            </a:p>
            <a:p>
              <a:pPr marL="285750" indent="-285750" algn="l" rtl="0">
                <a:spcAft>
                  <a:spcPts val="200"/>
                </a:spcAft>
                <a:buFont typeface="Arial" panose="020B0604020202020204" pitchFamily="34" charset="0"/>
                <a:buChar char="•"/>
              </a:pPr>
              <a:r>
                <a:rPr lang="fr" sz="11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Cadre stratégique : </a:t>
              </a:r>
              <a:r>
                <a:rPr lang="fr" sz="1100" b="0" i="0" u="sng" baseline="0" dirty="0">
                  <a:solidFill>
                    <a:schemeClr val="accent2"/>
                  </a:solidFill>
                  <a:hlinkClick r:id="rId25" tooltip="strategy_globalfund2023-2028_framework_ar.pdf">
                    <a:extLst>
                      <a:ext uri="{A12FA001-AC4F-418D-AE19-62706E023703}">
                        <ahyp:hlinkClr xmlns:ahyp="http://schemas.microsoft.com/office/drawing/2018/hyperlinkcolor" val="tx"/>
                      </a:ext>
                    </a:extLst>
                  </a:hlinkClick>
                </a:rPr>
                <a:t>عربي</a:t>
              </a:r>
              <a:r>
                <a:rPr lang="fr" sz="1100" b="0" i="0" u="sng" baseline="0" dirty="0">
                  <a:solidFill>
                    <a:schemeClr val="accent2"/>
                  </a:solidFill>
                </a:rPr>
                <a:t>  </a:t>
              </a:r>
              <a:r>
                <a:rPr lang="fr" sz="1100" b="0" i="0" u="none" baseline="0" dirty="0">
                  <a:solidFill>
                    <a:schemeClr val="tx1"/>
                  </a:solidFill>
                  <a:effectLst/>
                </a:rPr>
                <a:t>| </a:t>
              </a:r>
              <a:r>
                <a:rPr lang="fr" sz="1100" b="0" i="0" u="sng" baseline="0" dirty="0">
                  <a:solidFill>
                    <a:schemeClr val="accent2"/>
                  </a:solidFill>
                  <a:effectLst/>
                  <a:hlinkClick r:id="rId26" tooltip="The Global Fund 2023-2028 Strategy Framework">
                    <a:extLst>
                      <a:ext uri="{A12FA001-AC4F-418D-AE19-62706E023703}">
                        <ahyp:hlinkClr xmlns:ahyp="http://schemas.microsoft.com/office/drawing/2018/hyperlinkcolor" val="tx"/>
                      </a:ext>
                    </a:extLst>
                  </a:hlinkClick>
                </a:rPr>
                <a:t>English</a:t>
              </a:r>
              <a:r>
                <a:rPr lang="fr" sz="1100" b="0" i="0" u="none" baseline="0" dirty="0">
                  <a:solidFill>
                    <a:schemeClr val="tx1"/>
                  </a:solidFill>
                  <a:effectLst/>
                </a:rPr>
                <a:t> | </a:t>
              </a:r>
              <a:r>
                <a:rPr lang="fr" sz="1100" b="0" i="0" u="sng" baseline="0" dirty="0">
                  <a:solidFill>
                    <a:schemeClr val="accent2"/>
                  </a:solidFill>
                  <a:effectLst/>
                  <a:hlinkClick r:id="rId27" tooltip="Marco de la Estrategia del Fondo Mundial (2023-2028)">
                    <a:extLst>
                      <a:ext uri="{A12FA001-AC4F-418D-AE19-62706E023703}">
                        <ahyp:hlinkClr xmlns:ahyp="http://schemas.microsoft.com/office/drawing/2018/hyperlinkcolor" val="tx"/>
                      </a:ext>
                    </a:extLst>
                  </a:hlinkClick>
                </a:rPr>
                <a:t>Español</a:t>
              </a:r>
              <a:r>
                <a:rPr lang="fr" sz="1100" b="0" i="0" u="none" baseline="0" dirty="0">
                  <a:solidFill>
                    <a:schemeClr val="accent2"/>
                  </a:solidFill>
                  <a:effectLst/>
                </a:rPr>
                <a:t> | </a:t>
              </a:r>
              <a:r>
                <a:rPr lang="fr" sz="1100" b="0" i="0" u="sng" baseline="0" dirty="0">
                  <a:solidFill>
                    <a:schemeClr val="accent2"/>
                  </a:solidFill>
                  <a:effectLst/>
                  <a:hlinkClick r:id="rId28" tooltip="Cadre stratégique du Fonds mondial 2023 2028">
                    <a:extLst>
                      <a:ext uri="{A12FA001-AC4F-418D-AE19-62706E023703}">
                        <ahyp:hlinkClr xmlns:ahyp="http://schemas.microsoft.com/office/drawing/2018/hyperlinkcolor" val="tx"/>
                      </a:ext>
                    </a:extLst>
                  </a:hlinkClick>
                </a:rPr>
                <a:t>Français</a:t>
              </a:r>
              <a:r>
                <a:rPr lang="fr" sz="1100" b="0" i="0" u="none" baseline="0" dirty="0">
                  <a:solidFill>
                    <a:schemeClr val="tx1"/>
                  </a:solidFill>
                  <a:effectLst/>
                </a:rPr>
                <a:t> | </a:t>
              </a:r>
              <a:r>
                <a:rPr lang="fr" sz="1100" b="0" i="0" u="sng" baseline="0" dirty="0">
                  <a:solidFill>
                    <a:schemeClr val="accent2"/>
                  </a:solidFill>
                  <a:effectLst/>
                  <a:hlinkClick r:id="rId29" tooltip="O Quadro da Estratégia do Fundo Global (2023-2028)">
                    <a:extLst>
                      <a:ext uri="{A12FA001-AC4F-418D-AE19-62706E023703}">
                        <ahyp:hlinkClr xmlns:ahyp="http://schemas.microsoft.com/office/drawing/2018/hyperlinkcolor" val="tx"/>
                      </a:ext>
                    </a:extLst>
                  </a:hlinkClick>
                </a:rPr>
                <a:t>Português</a:t>
              </a:r>
              <a:r>
                <a:rPr lang="fr" sz="1100" b="0" i="0" u="none" baseline="0" dirty="0">
                  <a:solidFill>
                    <a:schemeClr val="tx1"/>
                  </a:solidFill>
                  <a:effectLst/>
                </a:rPr>
                <a:t> | </a:t>
              </a:r>
              <a:r>
                <a:rPr lang="fr" sz="1100" u="sng" dirty="0">
                  <a:solidFill>
                    <a:schemeClr val="accent2"/>
                  </a:solidFill>
                  <a:hlinkClick r:id="rId30"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fr" sz="1100" u="sng" dirty="0">
                <a:solidFill>
                  <a:schemeClr val="accent2"/>
                </a:solidFill>
              </a:endParaRPr>
            </a:p>
            <a:p>
              <a:pPr marL="285750" indent="-285750">
                <a:spcAft>
                  <a:spcPts val="200"/>
                </a:spcAft>
                <a:buFont typeface="Arial" panose="020B0604020202020204" pitchFamily="34" charset="0"/>
                <a:buChar char="•"/>
              </a:pPr>
              <a:r>
                <a:rPr kumimoji="0" lang="fr" altLang="en-US" sz="1100" strike="noStrike" cap="none" normalizeH="0" dirty="0">
                  <a:ln>
                    <a:noFill/>
                  </a:ln>
                  <a:solidFill>
                    <a:schemeClr val="tx1"/>
                  </a:solidFill>
                </a:rPr>
                <a:t>Cadre de suivi </a:t>
              </a:r>
              <a:r>
                <a:rPr lang="fr" altLang="en-US" sz="1100" dirty="0">
                  <a:solidFill>
                    <a:schemeClr val="tx1"/>
                  </a:solidFill>
                </a:rPr>
                <a:t>et d’évaluation : </a:t>
              </a:r>
              <a:r>
                <a:rPr lang="en-US" altLang="en-US" sz="1100" u="sng" dirty="0">
                  <a:solidFill>
                    <a:schemeClr val="accent2"/>
                  </a:solidFill>
                </a:rPr>
                <a:t>https://www.theglobalfund.org/fr/monitoring-evaluation/</a:t>
              </a:r>
              <a:endParaRPr kumimoji="0" lang="fr" altLang="en-US" sz="1100" i="0" strike="noStrike" cap="none" normalizeH="0" baseline="0" dirty="0">
                <a:ln>
                  <a:noFill/>
                </a:ln>
                <a:solidFill>
                  <a:srgbClr val="000000"/>
                </a:solidFill>
                <a:effectLst/>
              </a:endParaRPr>
            </a:p>
            <a:p>
              <a:pPr marL="285750" indent="-285750" algn="l" rtl="0">
                <a:spcAft>
                  <a:spcPts val="200"/>
                </a:spcAft>
                <a:buFont typeface="Arial" panose="020B0604020202020204" pitchFamily="34" charset="0"/>
                <a:buChar char="•"/>
              </a:pPr>
              <a:r>
                <a:rPr lang="fr" sz="11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Contact </a:t>
              </a:r>
              <a:r>
                <a:rPr lang="fr" sz="1100" b="0" i="0" u="sng" baseline="0" dirty="0">
                  <a:solidFill>
                    <a:schemeClr val="accent2"/>
                  </a:solidFill>
                  <a:hlinkClick r:id="rId31">
                    <a:extLst>
                      <a:ext uri="{A12FA001-AC4F-418D-AE19-62706E023703}">
                        <ahyp:hlinkClr xmlns:ahyp="http://schemas.microsoft.com/office/drawing/2018/hyperlinkcolor" val="tx"/>
                      </a:ext>
                    </a:extLst>
                  </a:hlinkClick>
                </a:rPr>
                <a:t>privatesector@theglobalfund.org</a:t>
              </a:r>
              <a:r>
                <a:rPr lang="fr" sz="1100" b="0" i="0" u="none" baseline="0" dirty="0">
                  <a:solidFill>
                    <a:schemeClr val="accent2"/>
                  </a:solidFill>
                </a:rPr>
                <a:t> </a:t>
              </a:r>
              <a:r>
                <a:rPr lang="fr" sz="11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ou </a:t>
              </a:r>
              <a:r>
                <a:rPr lang="fr" sz="11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pour plus d’informations, rendez-vous sur : </a:t>
              </a:r>
              <a:r>
                <a:rPr lang="fr" sz="11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32">
                    <a:extLst>
                      <a:ext uri="{A12FA001-AC4F-418D-AE19-62706E023703}">
                        <ahyp:hlinkClr xmlns:ahyp="http://schemas.microsoft.com/office/drawing/2018/hyperlinkcolor" val="tx"/>
                      </a:ext>
                    </a:extLst>
                  </a:hlinkClick>
                </a:rPr>
                <a:t>https://www.theglobalfund.org/en/strategy/</a:t>
              </a:r>
              <a:r>
                <a:rPr lang="fr" sz="11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fr" altLang="en-US" sz="1100" i="0" strike="noStrike" cap="none" normalizeH="0" baseline="0" dirty="0">
                <a:ln>
                  <a:noFill/>
                </a:ln>
                <a:solidFill>
                  <a:schemeClr val="accent2"/>
                </a:solidFill>
                <a:effectLst/>
                <a:cs typeface="Arial" panose="020B0604020202020204" pitchFamily="34" charset="0"/>
              </a:endParaRPr>
            </a:p>
          </p:txBody>
        </p:sp>
      </p:grpSp>
      <p:grpSp>
        <p:nvGrpSpPr>
          <p:cNvPr id="16" name="Group 15">
            <a:extLst>
              <a:ext uri="{FF2B5EF4-FFF2-40B4-BE49-F238E27FC236}">
                <a16:creationId xmlns:a16="http://schemas.microsoft.com/office/drawing/2014/main" id="{73DD00E6-BF83-4049-BA20-5E2F4116A96B}"/>
              </a:ext>
            </a:extLst>
          </p:cNvPr>
          <p:cNvGrpSpPr/>
          <p:nvPr>
            <p:custDataLst>
              <p:tags r:id="rId6"/>
            </p:custDataLst>
          </p:nvPr>
        </p:nvGrpSpPr>
        <p:grpSpPr>
          <a:xfrm>
            <a:off x="371114" y="1920517"/>
            <a:ext cx="1629136" cy="1896405"/>
            <a:chOff x="371114" y="764233"/>
            <a:chExt cx="1828800" cy="1896405"/>
          </a:xfrm>
        </p:grpSpPr>
        <p:grpSp>
          <p:nvGrpSpPr>
            <p:cNvPr id="17" name="Group 16">
              <a:extLst>
                <a:ext uri="{FF2B5EF4-FFF2-40B4-BE49-F238E27FC236}">
                  <a16:creationId xmlns:a16="http://schemas.microsoft.com/office/drawing/2014/main" id="{590F8643-8460-4D9D-BF3F-0E620FB95428}"/>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7F3D46B3-0501-4264-91D6-9749A45CF99F}"/>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371114" y="738001"/>
                <a:ext cx="1828800" cy="1828800"/>
              </a:xfrm>
              <a:prstGeom prst="rect">
                <a:avLst/>
              </a:prstGeom>
            </p:spPr>
          </p:pic>
          <p:sp>
            <p:nvSpPr>
              <p:cNvPr id="20" name="Rectangle 19">
                <a:extLst>
                  <a:ext uri="{FF2B5EF4-FFF2-40B4-BE49-F238E27FC236}">
                    <a16:creationId xmlns:a16="http://schemas.microsoft.com/office/drawing/2014/main" id="{83E9E0A2-61C7-4249-8230-46698BA7BCB3}"/>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21" name="Rectangle 20">
                <a:extLst>
                  <a:ext uri="{FF2B5EF4-FFF2-40B4-BE49-F238E27FC236}">
                    <a16:creationId xmlns:a16="http://schemas.microsoft.com/office/drawing/2014/main" id="{6CA1DAC0-5E9D-4906-B495-237BD73617A1}"/>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pic>
          <p:nvPicPr>
            <p:cNvPr id="18" name="Picture 2" descr="SDG Metadata Translation Project - SDG Metadata Translation Project">
              <a:extLst>
                <a:ext uri="{FF2B5EF4-FFF2-40B4-BE49-F238E27FC236}">
                  <a16:creationId xmlns:a16="http://schemas.microsoft.com/office/drawing/2014/main" id="{108A5818-EBF5-4257-85E5-5822243B850F}"/>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7723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08F0A6-75F0-4197-9DDA-86FA9BDDB37F}"/>
              </a:ext>
            </a:extLst>
          </p:cNvPr>
          <p:cNvSpPr>
            <a:spLocks noGrp="1"/>
          </p:cNvSpPr>
          <p:nvPr>
            <p:ph type="sldNum" sz="quarter" idx="12"/>
            <p:custDataLst>
              <p:tags r:id="rId1"/>
            </p:custDataLst>
          </p:nvPr>
        </p:nvSpPr>
        <p:spPr/>
        <p:txBody>
          <a:bodyPr/>
          <a:lstStyle/>
          <a:p>
            <a:pPr algn="r" rtl="0"/>
            <a:fld id="{DCCF19E6-0AFE-4CD6-AF5E-0E70B26414FC}" type="slidenum">
              <a:rPr/>
              <a:t>19</a:t>
            </a:fld>
            <a:endParaRPr lang="fr"/>
          </a:p>
        </p:txBody>
      </p:sp>
      <p:sp>
        <p:nvSpPr>
          <p:cNvPr id="2" name="Title 1">
            <a:extLst>
              <a:ext uri="{FF2B5EF4-FFF2-40B4-BE49-F238E27FC236}">
                <a16:creationId xmlns:a16="http://schemas.microsoft.com/office/drawing/2014/main" id="{2896392B-C168-4FC4-A79F-7D1E2AD302E5}"/>
              </a:ext>
            </a:extLst>
          </p:cNvPr>
          <p:cNvSpPr>
            <a:spLocks noGrp="1"/>
          </p:cNvSpPr>
          <p:nvPr>
            <p:ph type="title"/>
            <p:custDataLst>
              <p:tags r:id="rId2"/>
            </p:custDataLst>
          </p:nvPr>
        </p:nvSpPr>
        <p:spPr>
          <a:xfrm>
            <a:off x="360000" y="104901"/>
            <a:ext cx="11471638" cy="468000"/>
          </a:xfrm>
        </p:spPr>
        <p:txBody>
          <a:bodyPr>
            <a:noAutofit/>
          </a:bodyPr>
          <a:lstStyle/>
          <a:p>
            <a:pPr algn="l" rtl="0"/>
            <a:r>
              <a:rPr lang="fr" sz="2400" dirty="0">
                <a:cs typeface="Arial" panose="020B0604020202020204" pitchFamily="34" charset="0"/>
              </a:rPr>
              <a:t>Prochaines étapes : Que signifie la nouvelle stratégie pour les partenaires techniques ?</a:t>
            </a:r>
          </a:p>
        </p:txBody>
      </p:sp>
      <p:sp>
        <p:nvSpPr>
          <p:cNvPr id="25" name="TextBox 24">
            <a:extLst>
              <a:ext uri="{FF2B5EF4-FFF2-40B4-BE49-F238E27FC236}">
                <a16:creationId xmlns:a16="http://schemas.microsoft.com/office/drawing/2014/main" id="{AD7D86F7-40CC-4DB6-8271-DB73556DB9D4}"/>
              </a:ext>
            </a:extLst>
          </p:cNvPr>
          <p:cNvSpPr txBox="1"/>
          <p:nvPr>
            <p:custDataLst>
              <p:tags r:id="rId3"/>
            </p:custDataLst>
          </p:nvPr>
        </p:nvSpPr>
        <p:spPr>
          <a:xfrm>
            <a:off x="358414" y="895338"/>
            <a:ext cx="11678011" cy="646331"/>
          </a:xfrm>
          <a:prstGeom prst="rect">
            <a:avLst/>
          </a:prstGeom>
          <a:solidFill>
            <a:schemeClr val="tx2">
              <a:lumMod val="20000"/>
              <a:lumOff val="80000"/>
            </a:schemeClr>
          </a:solidFill>
          <a:ln>
            <a:noFill/>
          </a:ln>
          <a:effectLst/>
        </p:spPr>
        <p:txBody>
          <a:bodyPr wrap="square">
            <a:spAutoFit/>
          </a:bodyPr>
          <a:lstStyle>
            <a:defPPr>
              <a:defRPr lang="fr"/>
            </a:defPPr>
            <a:lvl1pPr marR="0" lvl="0" algn="ctr">
              <a:spcBef>
                <a:spcPts val="0"/>
              </a:spcBef>
              <a:spcAft>
                <a:spcPts val="0"/>
              </a:spcAft>
              <a:defRPr sz="2000">
                <a:effectLst/>
                <a:latin typeface="+mj-lt"/>
                <a:ea typeface="Calibri" panose="020F0502020204030204" pitchFamily="34" charset="0"/>
                <a:cs typeface="Arial" panose="020B0604020202020204" pitchFamily="34" charset="0"/>
              </a:defRPr>
            </a:lvl1pPr>
          </a:lstStyle>
          <a:p>
            <a:pPr rtl="0"/>
            <a:r>
              <a:rPr lang="fr" sz="1800" b="0" i="0" u="none" baseline="0" dirty="0"/>
              <a:t>Les partenaires techniques jouent un rôle important dans la réalisation des priorités de la nouvelle stratégie du partenariat du Fonds mondial.</a:t>
            </a:r>
          </a:p>
        </p:txBody>
      </p:sp>
      <p:sp>
        <p:nvSpPr>
          <p:cNvPr id="28" name="TextBox 27">
            <a:extLst>
              <a:ext uri="{FF2B5EF4-FFF2-40B4-BE49-F238E27FC236}">
                <a16:creationId xmlns:a16="http://schemas.microsoft.com/office/drawing/2014/main" id="{37252EC0-B65C-4A60-91EA-A131D2BAFF88}"/>
              </a:ext>
            </a:extLst>
          </p:cNvPr>
          <p:cNvSpPr txBox="1"/>
          <p:nvPr>
            <p:custDataLst>
              <p:tags r:id="rId4"/>
            </p:custDataLst>
          </p:nvPr>
        </p:nvSpPr>
        <p:spPr>
          <a:xfrm>
            <a:off x="2375839" y="1589918"/>
            <a:ext cx="9816162" cy="4095993"/>
          </a:xfrm>
          <a:prstGeom prst="rect">
            <a:avLst/>
          </a:prstGeom>
          <a:noFill/>
        </p:spPr>
        <p:txBody>
          <a:bodyPr wrap="square">
            <a:spAutoFit/>
          </a:bodyPr>
          <a:lstStyle/>
          <a:p>
            <a:pPr marL="285750" marR="0" lvl="0" indent="-285750" algn="l" rtl="0">
              <a:spcBef>
                <a:spcPts val="0"/>
              </a:spcBef>
              <a:spcAft>
                <a:spcPts val="100"/>
              </a:spcAft>
              <a:buFont typeface="Arial" panose="020B0604020202020204" pitchFamily="34" charset="0"/>
              <a:buChar char="•"/>
            </a:pPr>
            <a:r>
              <a:rPr lang="fr" sz="1600" b="1"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Élaborer de nouvelles révisions en temps opportun des orientations normatives et d'établissement des priorités </a:t>
            </a:r>
            <a:r>
              <a:rPr lang="fr" sz="16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fondées sur les données probantes les plus récentes </a:t>
            </a:r>
            <a:r>
              <a:rPr lang="fr" sz="16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pour orienter une programmation plus efficace</a:t>
            </a:r>
            <a:r>
              <a:rPr lang="fr" sz="16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fr"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spcBef>
                <a:spcPts val="0"/>
              </a:spcBef>
              <a:spcAft>
                <a:spcPts val="100"/>
              </a:spcAft>
              <a:buFont typeface="Arial" panose="020B0604020202020204" pitchFamily="34" charset="0"/>
              <a:buChar char="•"/>
            </a:pPr>
            <a:r>
              <a:rPr lang="fr" sz="1600" b="1" i="0" u="none" baseline="0" dirty="0">
                <a:effectLst/>
                <a:latin typeface="Arial" panose="020B0604020202020204" pitchFamily="34" charset="0"/>
                <a:ea typeface="Calibri" panose="020F0502020204030204" pitchFamily="34" charset="0"/>
                <a:cs typeface="Arial" panose="020B0604020202020204" pitchFamily="34" charset="0"/>
              </a:rPr>
              <a:t>Appuyer la traduction des </a:t>
            </a:r>
            <a:r>
              <a:rPr lang="fr" sz="1600" b="1" i="0" u="none" baseline="0" dirty="0">
                <a:latin typeface="Arial" panose="020B0604020202020204" pitchFamily="34" charset="0"/>
                <a:ea typeface="Calibri" panose="020F0502020204030204" pitchFamily="34" charset="0"/>
                <a:cs typeface="Arial" panose="020B0604020202020204" pitchFamily="34" charset="0"/>
              </a:rPr>
              <a:t>directives techniques en une mise en œuvre efficace au niveau des pays</a:t>
            </a:r>
            <a:r>
              <a:rPr lang="fr" sz="1600" b="0" i="0" u="none" baseline="0" dirty="0">
                <a:latin typeface="Arial" panose="020B0604020202020204" pitchFamily="34" charset="0"/>
                <a:ea typeface="Calibri" panose="020F0502020204030204" pitchFamily="34" charset="0"/>
                <a:cs typeface="Arial" panose="020B0604020202020204" pitchFamily="34" charset="0"/>
              </a:rPr>
              <a:t>, </a:t>
            </a:r>
            <a:r>
              <a:rPr lang="fr" sz="1600" b="0" i="0" u="none" baseline="0" dirty="0">
                <a:effectLst/>
                <a:latin typeface="Arial" panose="020B0604020202020204" pitchFamily="34" charset="0"/>
                <a:ea typeface="Calibri" panose="020F0502020204030204" pitchFamily="34" charset="0"/>
              </a:rPr>
              <a:t>en élaborant des outils efficaces qui peuvent être adaptés au contexte du pays et liés à des résultats mesurables </a:t>
            </a:r>
            <a:endParaRPr lang="fr"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spcBef>
                <a:spcPts val="0"/>
              </a:spcBef>
              <a:spcAft>
                <a:spcPts val="100"/>
              </a:spcAft>
              <a:buFont typeface="Arial" panose="020B0604020202020204" pitchFamily="34" charset="0"/>
              <a:buChar char="•"/>
            </a:pPr>
            <a:r>
              <a:rPr lang="fr" sz="16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Renforcer le soutien technique et le renforcement des capacités</a:t>
            </a:r>
            <a:r>
              <a:rPr lang="fr" sz="16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reposant sur une description des besoins effectuée par les pays</a:t>
            </a:r>
            <a:r>
              <a:rPr lang="fr" sz="1600" b="0" i="0" u="none" baseline="0" dirty="0">
                <a:effectLst/>
                <a:latin typeface="Arial" panose="020B0604020202020204" pitchFamily="34" charset="0"/>
                <a:ea typeface="Calibri" panose="020F0502020204030204" pitchFamily="34" charset="0"/>
                <a:cs typeface="Arial" panose="020B0604020202020204" pitchFamily="34" charset="0"/>
              </a:rPr>
              <a:t> et </a:t>
            </a:r>
            <a:r>
              <a:rPr lang="fr" sz="16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renforcer les normes de qualité</a:t>
            </a:r>
            <a:r>
              <a:rPr lang="fr" sz="16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pour ce qui est du soutien.</a:t>
            </a:r>
            <a:endParaRPr lang="fr"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spcBef>
                <a:spcPts val="0"/>
              </a:spcBef>
              <a:spcAft>
                <a:spcPts val="100"/>
              </a:spcAft>
              <a:buFont typeface="Arial" panose="020B0604020202020204" pitchFamily="34" charset="0"/>
              <a:buChar char="•"/>
            </a:pPr>
            <a:r>
              <a:rPr lang="fr" sz="16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Appuyer</a:t>
            </a:r>
            <a:r>
              <a:rPr lang="fr" sz="1600" b="1" i="0" u="none" baseline="0" dirty="0">
                <a:effectLst/>
                <a:latin typeface="Arial" panose="020B0604020202020204" pitchFamily="34" charset="0"/>
                <a:ea typeface="Calibri" panose="020F0502020204030204" pitchFamily="34" charset="0"/>
                <a:cs typeface="Arial" panose="020B0604020202020204" pitchFamily="34" charset="0"/>
              </a:rPr>
              <a:t> la production et la communication de mises à jour sur la recherche opérationnelle, les données probantes et les meilleures pratiques </a:t>
            </a:r>
            <a:r>
              <a:rPr lang="fr" sz="1600" b="0" i="0" u="none" baseline="0" dirty="0">
                <a:effectLst/>
                <a:latin typeface="Arial" panose="020B0604020202020204" pitchFamily="34" charset="0"/>
                <a:ea typeface="Calibri" panose="020F0502020204030204" pitchFamily="34" charset="0"/>
                <a:cs typeface="Arial" panose="020B0604020202020204" pitchFamily="34" charset="0"/>
              </a:rPr>
              <a:t>afin d’accélérer la mise en œuvre de la stratégie ;</a:t>
            </a:r>
            <a:r>
              <a:rPr lang="fr" sz="1600" b="0" i="0" u="none" baseline="0" dirty="0">
                <a:effectLst/>
                <a:latin typeface="Arial" panose="020B0604020202020204" pitchFamily="34" charset="0"/>
                <a:ea typeface="Times New Roman" panose="02020603050405020304" pitchFamily="18" charset="0"/>
                <a:cs typeface="Arial" panose="020B0604020202020204" pitchFamily="34" charset="0"/>
              </a:rPr>
              <a:t>et aider les pays à se préparer à introduire des innovations. </a:t>
            </a:r>
            <a:endParaRPr lang="fr" sz="16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rtl="0">
              <a:spcBef>
                <a:spcPts val="0"/>
              </a:spcBef>
              <a:spcAft>
                <a:spcPts val="100"/>
              </a:spcAft>
              <a:buFont typeface="Arial" panose="020B0604020202020204" pitchFamily="34" charset="0"/>
              <a:buChar char="•"/>
            </a:pPr>
            <a:r>
              <a:rPr lang="fr" sz="1600" b="1" i="0" u="none" baseline="0" dirty="0">
                <a:solidFill>
                  <a:srgbClr val="000000"/>
                </a:solidFill>
                <a:effectLst/>
                <a:latin typeface="Arial" panose="020B0604020202020204" pitchFamily="34" charset="0"/>
                <a:ea typeface="Yu Mincho" panose="02020400000000000000" pitchFamily="18" charset="-128"/>
              </a:rPr>
              <a:t>Soutenir les pays à renforcer leurs systèmes nationaux de données et à utiliser efficacement les données pour la prise de décisions à tous les niveaux</a:t>
            </a:r>
            <a:r>
              <a:rPr lang="fr" sz="1600" b="0" i="0" u="none"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fr" sz="1600" dirty="0">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rtl="0">
              <a:spcBef>
                <a:spcPts val="0"/>
              </a:spcBef>
              <a:spcAft>
                <a:spcPts val="100"/>
              </a:spcAft>
              <a:buFont typeface="Arial" panose="020B0604020202020204" pitchFamily="34" charset="0"/>
              <a:buChar char="•"/>
            </a:pPr>
            <a:r>
              <a:rPr lang="fr" sz="16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Soutenir des partenariats efficaces</a:t>
            </a:r>
            <a:r>
              <a:rPr lang="fr" sz="16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entre le gouvernement et les acteurs du secteur non public et contribuer à la </a:t>
            </a:r>
            <a:r>
              <a:rPr lang="fr" sz="16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voix diplomatique </a:t>
            </a:r>
            <a:r>
              <a:rPr lang="fr" sz="16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du partenariat du Fonds mondial </a:t>
            </a:r>
            <a:r>
              <a:rPr lang="fr" sz="1600" b="1"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pour contester les lois, les politiques et les pratiques néfastes</a:t>
            </a:r>
            <a:r>
              <a:rPr lang="fr" sz="1600" b="0" i="0" u="none"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fr" sz="16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F55EC440-C8F5-40B1-9A18-B821E8A52DE0}"/>
              </a:ext>
            </a:extLst>
          </p:cNvPr>
          <p:cNvGrpSpPr/>
          <p:nvPr>
            <p:custDataLst>
              <p:tags r:id="rId5"/>
            </p:custDataLst>
          </p:nvPr>
        </p:nvGrpSpPr>
        <p:grpSpPr>
          <a:xfrm>
            <a:off x="2521109" y="5577887"/>
            <a:ext cx="9770060" cy="1175212"/>
            <a:chOff x="2521109" y="714238"/>
            <a:chExt cx="9770060" cy="1175212"/>
          </a:xfrm>
        </p:grpSpPr>
        <p:cxnSp>
          <p:nvCxnSpPr>
            <p:cNvPr id="38" name="Straight Connector 37">
              <a:extLst>
                <a:ext uri="{FF2B5EF4-FFF2-40B4-BE49-F238E27FC236}">
                  <a16:creationId xmlns:a16="http://schemas.microsoft.com/office/drawing/2014/main" id="{49046081-608B-4685-B17B-B754523A41E4}"/>
                </a:ext>
              </a:extLst>
            </p:cNvPr>
            <p:cNvCxnSpPr>
              <a:cxnSpLocks/>
            </p:cNvCxnSpPr>
            <p:nvPr/>
          </p:nvCxnSpPr>
          <p:spPr>
            <a:xfrm>
              <a:off x="2521109" y="752695"/>
              <a:ext cx="9418320" cy="0"/>
            </a:xfrm>
            <a:prstGeom prst="line">
              <a:avLst/>
            </a:prstGeom>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4BC7A953-26C5-403A-AEDB-03424FD13B9D}"/>
                </a:ext>
              </a:extLst>
            </p:cNvPr>
            <p:cNvSpPr/>
            <p:nvPr/>
          </p:nvSpPr>
          <p:spPr>
            <a:xfrm>
              <a:off x="3088431" y="714238"/>
              <a:ext cx="9202738" cy="11752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rtl="0">
                <a:spcAft>
                  <a:spcPts val="200"/>
                </a:spcAft>
              </a:pPr>
              <a:r>
                <a:rPr lang="fr" sz="1600" b="0" i="0" u="none" baseline="0" dirty="0">
                  <a:solidFill>
                    <a:schemeClr val="tx1"/>
                  </a:solidFill>
                  <a:latin typeface="Arial Black" panose="020B0A04020102020204" pitchFamily="34" charset="0"/>
                  <a:cs typeface="Arial" panose="020B0604020202020204" pitchFamily="34" charset="0"/>
                </a:rPr>
                <a:t>Ressources</a:t>
              </a:r>
              <a:endParaRPr lang="fr" sz="1600" dirty="0">
                <a:solidFill>
                  <a:schemeClr val="tx1"/>
                </a:solidFill>
                <a:latin typeface="Segoe UI" panose="020B0502040204020203" pitchFamily="34" charset="0"/>
                <a:cs typeface="Segoe UI" panose="020B0502040204020203" pitchFamily="34" charset="0"/>
              </a:endParaRPr>
            </a:p>
            <a:p>
              <a:pPr marL="285750" indent="-285750" algn="l" rtl="0">
                <a:spcAft>
                  <a:spcPts val="200"/>
                </a:spcAft>
                <a:buFont typeface="Arial" panose="020B0604020202020204" pitchFamily="34" charset="0"/>
                <a:buChar char="•"/>
              </a:pPr>
              <a:r>
                <a:rPr lang="fr" sz="11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Stratégie du Fonds mondial pour la période 2023-2028 : </a:t>
              </a:r>
              <a:r>
                <a:rPr lang="fr" sz="1100" b="0" i="0" u="sng" baseline="0" dirty="0">
                  <a:solidFill>
                    <a:schemeClr val="accent2"/>
                  </a:solidFill>
                </a:rPr>
                <a:t> </a:t>
              </a:r>
              <a:r>
                <a:rPr lang="fr" sz="1100" b="0" i="0" u="sng" baseline="0" dirty="0">
                  <a:solidFill>
                    <a:schemeClr val="accent2"/>
                  </a:solidFill>
                  <a:hlinkClick r:id="rId9" tooltip="strategy_globalfund2023-2028_narrative_ar.pdf">
                    <a:extLst>
                      <a:ext uri="{A12FA001-AC4F-418D-AE19-62706E023703}">
                        <ahyp:hlinkClr xmlns:ahyp="http://schemas.microsoft.com/office/drawing/2018/hyperlinkcolor" val="tx"/>
                      </a:ext>
                    </a:extLst>
                  </a:hlinkClick>
                </a:rPr>
                <a:t>عربي</a:t>
              </a:r>
              <a:r>
                <a:rPr lang="fr" sz="1100" b="0" i="0" u="none" baseline="0" dirty="0">
                  <a:solidFill>
                    <a:schemeClr val="tx1"/>
                  </a:solidFill>
                  <a:effectLst/>
                </a:rPr>
                <a:t>|</a:t>
              </a:r>
              <a:r>
                <a:rPr lang="fr" sz="1100" b="0" i="0" u="none" baseline="0" dirty="0">
                  <a:solidFill>
                    <a:schemeClr val="accent2"/>
                  </a:solidFill>
                  <a:effectLst/>
                </a:rPr>
                <a:t> </a:t>
              </a:r>
              <a:r>
                <a:rPr lang="fr" sz="1100" b="0" i="0" u="sng" baseline="0" dirty="0">
                  <a:solidFill>
                    <a:schemeClr val="accent2"/>
                  </a:solidFill>
                  <a:effectLst/>
                  <a:hlinkClick r:id="rId10"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100" b="0" i="0" u="none" baseline="0" dirty="0">
                  <a:solidFill>
                    <a:schemeClr val="accent2"/>
                  </a:solidFill>
                  <a:effectLst/>
                </a:rPr>
                <a:t> </a:t>
              </a:r>
              <a:r>
                <a:rPr lang="fr" sz="1100" b="0" i="0" u="none" baseline="0" dirty="0">
                  <a:solidFill>
                    <a:schemeClr val="tx1"/>
                  </a:solidFill>
                  <a:effectLst/>
                </a:rPr>
                <a:t>|</a:t>
              </a:r>
              <a:r>
                <a:rPr lang="fr" sz="1100" b="0" i="0" u="none" baseline="0" dirty="0">
                  <a:solidFill>
                    <a:schemeClr val="accent2"/>
                  </a:solidFill>
                  <a:effectLst/>
                </a:rPr>
                <a:t> </a:t>
              </a:r>
              <a:r>
                <a:rPr lang="fr" sz="1100" b="0" i="0" u="sng" baseline="0" dirty="0">
                  <a:solidFill>
                    <a:schemeClr val="accent2"/>
                  </a:solidFill>
                  <a:effectLst/>
                  <a:hlinkClick r:id="rId11"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100" b="0" i="0" u="none" baseline="0" dirty="0">
                  <a:solidFill>
                    <a:schemeClr val="accent2"/>
                  </a:solidFill>
                  <a:effectLst/>
                </a:rPr>
                <a:t> </a:t>
              </a:r>
              <a:r>
                <a:rPr lang="fr" sz="1100" b="0" i="0" u="none" baseline="0" dirty="0">
                  <a:solidFill>
                    <a:schemeClr val="tx1"/>
                  </a:solidFill>
                  <a:effectLst/>
                </a:rPr>
                <a:t>| </a:t>
              </a:r>
              <a:r>
                <a:rPr lang="fr" sz="1100" b="0" i="0" u="sng" baseline="0" dirty="0">
                  <a:solidFill>
                    <a:schemeClr val="accent2"/>
                  </a:solidFill>
                  <a:effectLst/>
                  <a:hlinkClick r:id="rId12"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100" b="0" i="0" u="none" baseline="0" dirty="0">
                  <a:solidFill>
                    <a:schemeClr val="accent2"/>
                  </a:solidFill>
                  <a:effectLst/>
                </a:rPr>
                <a:t> </a:t>
              </a:r>
              <a:r>
                <a:rPr lang="fr" sz="1100" b="0" i="0" u="none" baseline="0" dirty="0">
                  <a:solidFill>
                    <a:schemeClr val="tx1"/>
                  </a:solidFill>
                  <a:effectLst/>
                </a:rPr>
                <a:t>|</a:t>
              </a:r>
              <a:r>
                <a:rPr lang="fr" sz="1100" b="0" i="0" u="none" baseline="0" dirty="0">
                  <a:solidFill>
                    <a:schemeClr val="accent2"/>
                  </a:solidFill>
                  <a:effectLst/>
                </a:rPr>
                <a:t> </a:t>
              </a:r>
              <a:r>
                <a:rPr lang="fr" sz="1100" b="0" i="0" u="sng" baseline="0" dirty="0">
                  <a:solidFill>
                    <a:schemeClr val="accent2"/>
                  </a:solidFill>
                  <a:effectLst/>
                  <a:hlinkClick r:id="rId13" tooltip="Combater as pandemias e construir um mundo mais saudável e equitativo - Estratégia do Fundo Global (2023-2028)">
                    <a:extLst>
                      <a:ext uri="{A12FA001-AC4F-418D-AE19-62706E023703}">
                        <ahyp:hlinkClr xmlns:ahyp="http://schemas.microsoft.com/office/drawing/2018/hyperlinkcolor" val="tx"/>
                      </a:ext>
                    </a:extLst>
                  </a:hlinkClick>
                </a:rPr>
                <a:t>Português</a:t>
              </a:r>
              <a:r>
                <a:rPr lang="fr" sz="1100" b="0" i="0" u="none" baseline="0" dirty="0">
                  <a:solidFill>
                    <a:schemeClr val="tx1"/>
                  </a:solidFill>
                  <a:effectLst/>
                </a:rPr>
                <a:t> |</a:t>
              </a:r>
              <a:r>
                <a:rPr lang="fr" sz="1100" b="0" i="0" u="none" baseline="0" dirty="0">
                  <a:solidFill>
                    <a:schemeClr val="accent2"/>
                  </a:solidFill>
                  <a:effectLst/>
                </a:rPr>
                <a:t> </a:t>
              </a:r>
              <a:r>
                <a:rPr lang="fr" sz="1100" b="0" i="0" u="sng" baseline="0" dirty="0">
                  <a:solidFill>
                    <a:schemeClr val="accent2"/>
                  </a:solidFill>
                  <a:effectLst/>
                  <a:hlinkClick r:id="rId14" tooltip="Борьба с пандемиями и построение более здорового и справедливого мира - Стратегия Глобального фонда (2023–2028 гг.)">
                    <a:extLst>
                      <a:ext uri="{A12FA001-AC4F-418D-AE19-62706E023703}">
                        <ahyp:hlinkClr xmlns:ahyp="http://schemas.microsoft.com/office/drawing/2018/hyperlinkcolor" val="tx"/>
                      </a:ext>
                    </a:extLst>
                  </a:hlinkClick>
                </a:rPr>
                <a:t>Русский</a:t>
              </a:r>
              <a:endParaRPr lang="fr" sz="1100" i="0" dirty="0">
                <a:solidFill>
                  <a:srgbClr val="000000"/>
                </a:solidFill>
                <a:effectLst/>
              </a:endParaRPr>
            </a:p>
            <a:p>
              <a:pPr marL="285750" indent="-285750" algn="l" rtl="0">
                <a:spcAft>
                  <a:spcPts val="200"/>
                </a:spcAft>
                <a:buFont typeface="Arial" panose="020B0604020202020204" pitchFamily="34" charset="0"/>
                <a:buChar char="•"/>
              </a:pPr>
              <a:r>
                <a:rPr lang="fr" sz="11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Résumé : </a:t>
              </a:r>
              <a:r>
                <a:rPr lang="fr" sz="1100" b="0" i="0" u="sng" baseline="0" dirty="0">
                  <a:solidFill>
                    <a:schemeClr val="accent2"/>
                  </a:solidFill>
                  <a:effectLst/>
                  <a:hlinkClick r:id="rId15" tooltip="Fighting Pandemics and Building a Healthier and More Equitable World - Global Fund Strategy (2023-2028)">
                    <a:extLst>
                      <a:ext uri="{A12FA001-AC4F-418D-AE19-62706E023703}">
                        <ahyp:hlinkClr xmlns:ahyp="http://schemas.microsoft.com/office/drawing/2018/hyperlinkcolor" val="tx"/>
                      </a:ext>
                    </a:extLst>
                  </a:hlinkClick>
                </a:rPr>
                <a:t>English</a:t>
              </a:r>
              <a:r>
                <a:rPr lang="fr" sz="1100" b="0" i="0" u="none" baseline="0" dirty="0">
                  <a:solidFill>
                    <a:schemeClr val="tx1"/>
                  </a:solidFill>
                  <a:effectLst/>
                </a:rPr>
                <a:t> | </a:t>
              </a:r>
              <a:r>
                <a:rPr lang="fr" sz="1100" b="0" i="0" u="sng" baseline="0" dirty="0">
                  <a:solidFill>
                    <a:schemeClr val="accent2"/>
                  </a:solidFill>
                  <a:effectLst/>
                  <a:hlinkClick r:id="rId16" tooltip="Luchar contra las pandemias y construir un mundo más saludable y equitativo - Estrategia del Fondo Mundial (2023-2028)">
                    <a:extLst>
                      <a:ext uri="{A12FA001-AC4F-418D-AE19-62706E023703}">
                        <ahyp:hlinkClr xmlns:ahyp="http://schemas.microsoft.com/office/drawing/2018/hyperlinkcolor" val="tx"/>
                      </a:ext>
                    </a:extLst>
                  </a:hlinkClick>
                </a:rPr>
                <a:t>Español</a:t>
              </a:r>
              <a:r>
                <a:rPr lang="fr" sz="1100" b="0" i="0" u="none" baseline="0" dirty="0">
                  <a:solidFill>
                    <a:schemeClr val="tx1"/>
                  </a:solidFill>
                  <a:effectLst/>
                </a:rPr>
                <a:t> | </a:t>
              </a:r>
              <a:r>
                <a:rPr lang="fr" sz="1100" b="0" i="0" u="sng" baseline="0" dirty="0">
                  <a:solidFill>
                    <a:schemeClr val="accent2"/>
                  </a:solidFill>
                  <a:effectLst/>
                  <a:hlinkClick r:id="rId17" tooltip="Combattre les pandémies et bâtir un monde plus sain et plus équitable - Stratégie du Fonds mondial (2023-2028)">
                    <a:extLst>
                      <a:ext uri="{A12FA001-AC4F-418D-AE19-62706E023703}">
                        <ahyp:hlinkClr xmlns:ahyp="http://schemas.microsoft.com/office/drawing/2018/hyperlinkcolor" val="tx"/>
                      </a:ext>
                    </a:extLst>
                  </a:hlinkClick>
                </a:rPr>
                <a:t>Français</a:t>
              </a:r>
              <a:r>
                <a:rPr lang="fr" sz="1100" b="0" i="0" u="none" baseline="0" dirty="0">
                  <a:solidFill>
                    <a:schemeClr val="tx1"/>
                  </a:solidFill>
                  <a:effectLst/>
                </a:rPr>
                <a:t> | </a:t>
              </a:r>
              <a:r>
                <a:rPr lang="fr" sz="1100" b="0" i="0" u="sng" baseline="0" dirty="0">
                  <a:solidFill>
                    <a:schemeClr val="accent2"/>
                  </a:solidFill>
                  <a:effectLst/>
                  <a:hlinkClick r:id="rId18" tooltip="Combattere le pandemie e costruire un mondo più sano ed equo - La Strategia del Fondo Globale (2023-2028)">
                    <a:extLst>
                      <a:ext uri="{A12FA001-AC4F-418D-AE19-62706E023703}">
                        <ahyp:hlinkClr xmlns:ahyp="http://schemas.microsoft.com/office/drawing/2018/hyperlinkcolor" val="tx"/>
                      </a:ext>
                    </a:extLst>
                  </a:hlinkClick>
                </a:rPr>
                <a:t>Italiano</a:t>
              </a:r>
              <a:r>
                <a:rPr lang="fr" sz="1100" b="0" i="0" u="none" baseline="0" dirty="0">
                  <a:solidFill>
                    <a:schemeClr val="tx1"/>
                  </a:solidFill>
                  <a:effectLst/>
                </a:rPr>
                <a:t> |</a:t>
              </a:r>
              <a:r>
                <a:rPr lang="fr" sz="1100" b="0" i="0" u="sng" baseline="0" dirty="0">
                  <a:solidFill>
                    <a:schemeClr val="accent2"/>
                  </a:solidFill>
                  <a:effectLst/>
                  <a:hlinkClick r:id="rId19" tooltip="パンデミックと闘い より公平で健康な 世界を構築 - グローバルファンド戦略（2023－2028年）">
                    <a:extLst>
                      <a:ext uri="{A12FA001-AC4F-418D-AE19-62706E023703}">
                        <ahyp:hlinkClr xmlns:ahyp="http://schemas.microsoft.com/office/drawing/2018/hyperlinkcolor" val="tx"/>
                      </a:ext>
                    </a:extLst>
                  </a:hlinkClick>
                </a:rPr>
                <a:t>日本語</a:t>
              </a:r>
              <a:r>
                <a:rPr lang="fr" sz="1100" b="0" i="0" u="none" baseline="0" dirty="0">
                  <a:solidFill>
                    <a:schemeClr val="tx1"/>
                  </a:solidFill>
                  <a:effectLst/>
                </a:rPr>
                <a:t>| </a:t>
              </a:r>
              <a:r>
                <a:rPr lang="fr" sz="1100" b="0" i="0" u="sng" baseline="0" dirty="0">
                  <a:solidFill>
                    <a:schemeClr val="accent2"/>
                  </a:solidFill>
                  <a:effectLst/>
                  <a:hlinkClick r:id="rId20" tooltip="Combater as pandemias e construir um mundo mais saudável e equitativo - A Estratégia do Fundo Global (2023-2028)">
                    <a:extLst>
                      <a:ext uri="{A12FA001-AC4F-418D-AE19-62706E023703}">
                        <ahyp:hlinkClr xmlns:ahyp="http://schemas.microsoft.com/office/drawing/2018/hyperlinkcolor" val="tx"/>
                      </a:ext>
                    </a:extLst>
                  </a:hlinkClick>
                </a:rPr>
                <a:t>Português</a:t>
              </a:r>
              <a:r>
                <a:rPr lang="fr" sz="1100" b="0" i="0" u="none" baseline="0" dirty="0">
                  <a:solidFill>
                    <a:schemeClr val="tx1"/>
                  </a:solidFill>
                  <a:effectLst/>
                </a:rPr>
                <a:t> | </a:t>
              </a:r>
              <a:r>
                <a:rPr lang="fr" sz="1100" b="0" i="0" u="sng" baseline="0" dirty="0">
                  <a:solidFill>
                    <a:schemeClr val="accent2"/>
                  </a:solidFill>
                  <a:effectLst/>
                  <a:hlinkClick r:id="rId21" tooltip="Борьба с пандемиями и построение более здорового и справедливого мира - Стратегия Глобального фонда на (2023 – 2028 гг.)">
                    <a:extLst>
                      <a:ext uri="{A12FA001-AC4F-418D-AE19-62706E023703}">
                        <ahyp:hlinkClr xmlns:ahyp="http://schemas.microsoft.com/office/drawing/2018/hyperlinkcolor" val="tx"/>
                      </a:ext>
                    </a:extLst>
                  </a:hlinkClick>
                </a:rPr>
                <a:t>Русский</a:t>
              </a:r>
              <a:r>
                <a:rPr lang="fr" sz="1100" b="0" i="0" u="sng" baseline="0" dirty="0">
                  <a:solidFill>
                    <a:schemeClr val="accent2"/>
                  </a:solidFill>
                  <a:effectLst/>
                </a:rPr>
                <a:t> </a:t>
              </a:r>
              <a:r>
                <a:rPr lang="fr" sz="1100" b="0" i="0" u="none" baseline="0" dirty="0">
                  <a:solidFill>
                    <a:schemeClr val="tx1"/>
                  </a:solidFill>
                  <a:effectLst/>
                </a:rPr>
                <a:t>| </a:t>
              </a:r>
              <a:r>
                <a:rPr lang="fr" sz="1100" b="0" i="0" u="sng" baseline="0" dirty="0">
                  <a:solidFill>
                    <a:schemeClr val="accent2"/>
                  </a:solidFill>
                  <a:effectLst/>
                  <a:hlinkClick r:id="rId22" tooltip="Pandemien bekämpfen – für eine gesündere und gerechtere Welt - Die Strategie des Globalen Fonds (2023-2028)">
                    <a:extLst>
                      <a:ext uri="{A12FA001-AC4F-418D-AE19-62706E023703}">
                        <ahyp:hlinkClr xmlns:ahyp="http://schemas.microsoft.com/office/drawing/2018/hyperlinkcolor" val="tx"/>
                      </a:ext>
                    </a:extLst>
                  </a:hlinkClick>
                </a:rPr>
                <a:t>Deutsch</a:t>
              </a:r>
              <a:r>
                <a:rPr lang="fr" sz="1100" b="0" i="0" u="none" baseline="0" dirty="0">
                  <a:solidFill>
                    <a:schemeClr val="tx1"/>
                  </a:solidFill>
                  <a:effectLst/>
                </a:rPr>
                <a:t> |</a:t>
              </a:r>
              <a:r>
                <a:rPr lang="fr" sz="1100" b="1" i="0" u="sng" baseline="0" dirty="0">
                  <a:solidFill>
                    <a:schemeClr val="accent2"/>
                  </a:solidFill>
                  <a:effectLst/>
                  <a:hlinkClick r:id="rId23" tooltip="مكافحة الأوبئة وبناء عالمٍ أكثر صحةً وإنصافاً">
                    <a:extLst>
                      <a:ext uri="{A12FA001-AC4F-418D-AE19-62706E023703}">
                        <ahyp:hlinkClr xmlns:ahyp="http://schemas.microsoft.com/office/drawing/2018/hyperlinkcolor" val="tx"/>
                      </a:ext>
                    </a:extLst>
                  </a:hlinkClick>
                </a:rPr>
                <a:t> عربي</a:t>
              </a:r>
              <a:r>
                <a:rPr lang="fr" sz="1100" b="1" i="0" u="none" baseline="0" dirty="0">
                  <a:solidFill>
                    <a:schemeClr val="accent2"/>
                  </a:solidFill>
                  <a:effectLst/>
                </a:rPr>
                <a:t> </a:t>
              </a:r>
              <a:r>
                <a:rPr lang="fr" sz="1100" b="0" i="0" u="none" baseline="0" dirty="0">
                  <a:solidFill>
                    <a:schemeClr val="accent2"/>
                  </a:solidFill>
                  <a:effectLst/>
                </a:rPr>
                <a:t> </a:t>
              </a:r>
              <a:r>
                <a:rPr lang="fr" sz="1100" b="0" i="0" u="none" baseline="0" dirty="0">
                  <a:solidFill>
                    <a:schemeClr val="tx1"/>
                  </a:solidFill>
                  <a:effectLst/>
                </a:rPr>
                <a:t>| </a:t>
              </a:r>
              <a:r>
                <a:rPr lang="fr" sz="11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24" tooltip="抗击大流行病，建设一个更健康、更公平的世界 - 全球基金2023-2028年战略">
                    <a:extLst>
                      <a:ext uri="{A12FA001-AC4F-418D-AE19-62706E023703}">
                        <ahyp:hlinkClr xmlns:ahyp="http://schemas.microsoft.com/office/drawing/2018/hyperlinkcolor" val="tx"/>
                      </a:ext>
                    </a:extLst>
                  </a:hlinkClick>
                </a:rPr>
                <a:t>中</a:t>
              </a:r>
              <a:r>
                <a:rPr lang="fr" sz="1100" b="0" i="0" u="sng" baseline="0" dirty="0">
                  <a:solidFill>
                    <a:schemeClr val="accent2"/>
                  </a:solidFill>
                  <a:effectLst/>
                  <a:hlinkClick r:id="rId24" tooltip="抗击大流行病，建设一个更健康、更公平的世界 - 全球基金2023-2028年战略">
                    <a:extLst>
                      <a:ext uri="{A12FA001-AC4F-418D-AE19-62706E023703}">
                        <ahyp:hlinkClr xmlns:ahyp="http://schemas.microsoft.com/office/drawing/2018/hyperlinkcolor" val="tx"/>
                      </a:ext>
                    </a:extLst>
                  </a:hlinkClick>
                </a:rPr>
                <a:t>文</a:t>
              </a:r>
              <a:r>
                <a:rPr lang="fr" sz="1100" b="0" i="0" u="none" baseline="0" dirty="0">
                  <a:solidFill>
                    <a:schemeClr val="accent2"/>
                  </a:solidFill>
                  <a:effectLst/>
                </a:rPr>
                <a:t> </a:t>
              </a:r>
              <a:endParaRPr lang="fr" sz="1100" dirty="0">
                <a:solidFill>
                  <a:schemeClr val="accent2"/>
                </a:solidFill>
                <a:cs typeface="Arial" panose="020B0604020202020204" pitchFamily="34" charset="0"/>
              </a:endParaRPr>
            </a:p>
            <a:p>
              <a:pPr marL="285750" indent="-285750" algn="l" rtl="0">
                <a:spcAft>
                  <a:spcPts val="200"/>
                </a:spcAft>
                <a:buFont typeface="Arial" panose="020B0604020202020204" pitchFamily="34" charset="0"/>
                <a:buChar char="•"/>
              </a:pPr>
              <a:r>
                <a:rPr lang="fr" sz="11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Cadre stratégique : </a:t>
              </a:r>
              <a:r>
                <a:rPr lang="fr" sz="1100" b="0" i="0" u="sng" baseline="0" dirty="0">
                  <a:solidFill>
                    <a:schemeClr val="accent2"/>
                  </a:solidFill>
                  <a:hlinkClick r:id="rId25" tooltip="strategy_globalfund2023-2028_framework_ar.pdf">
                    <a:extLst>
                      <a:ext uri="{A12FA001-AC4F-418D-AE19-62706E023703}">
                        <ahyp:hlinkClr xmlns:ahyp="http://schemas.microsoft.com/office/drawing/2018/hyperlinkcolor" val="tx"/>
                      </a:ext>
                    </a:extLst>
                  </a:hlinkClick>
                </a:rPr>
                <a:t>عربي</a:t>
              </a:r>
              <a:r>
                <a:rPr lang="fr" sz="1100" b="0" i="0" u="sng" baseline="0" dirty="0">
                  <a:solidFill>
                    <a:schemeClr val="accent2"/>
                  </a:solidFill>
                </a:rPr>
                <a:t>  </a:t>
              </a:r>
              <a:r>
                <a:rPr lang="fr" sz="1100" b="0" i="0" u="none" baseline="0" dirty="0">
                  <a:solidFill>
                    <a:schemeClr val="tx1"/>
                  </a:solidFill>
                  <a:effectLst/>
                </a:rPr>
                <a:t>| </a:t>
              </a:r>
              <a:r>
                <a:rPr lang="fr" sz="1100" b="0" i="0" u="sng" baseline="0" dirty="0">
                  <a:solidFill>
                    <a:schemeClr val="accent2"/>
                  </a:solidFill>
                  <a:effectLst/>
                  <a:hlinkClick r:id="rId26" tooltip="The Global Fund 2023-2028 Strategy Framework">
                    <a:extLst>
                      <a:ext uri="{A12FA001-AC4F-418D-AE19-62706E023703}">
                        <ahyp:hlinkClr xmlns:ahyp="http://schemas.microsoft.com/office/drawing/2018/hyperlinkcolor" val="tx"/>
                      </a:ext>
                    </a:extLst>
                  </a:hlinkClick>
                </a:rPr>
                <a:t>English</a:t>
              </a:r>
              <a:r>
                <a:rPr lang="fr" sz="1100" b="0" i="0" u="none" baseline="0" dirty="0">
                  <a:solidFill>
                    <a:schemeClr val="tx1"/>
                  </a:solidFill>
                  <a:effectLst/>
                </a:rPr>
                <a:t> | </a:t>
              </a:r>
              <a:r>
                <a:rPr lang="fr" sz="1100" b="0" i="0" u="sng" baseline="0" dirty="0">
                  <a:solidFill>
                    <a:schemeClr val="accent2"/>
                  </a:solidFill>
                  <a:effectLst/>
                  <a:hlinkClick r:id="rId27" tooltip="Marco de la Estrategia del Fondo Mundial (2023-2028)">
                    <a:extLst>
                      <a:ext uri="{A12FA001-AC4F-418D-AE19-62706E023703}">
                        <ahyp:hlinkClr xmlns:ahyp="http://schemas.microsoft.com/office/drawing/2018/hyperlinkcolor" val="tx"/>
                      </a:ext>
                    </a:extLst>
                  </a:hlinkClick>
                </a:rPr>
                <a:t>Español</a:t>
              </a:r>
              <a:r>
                <a:rPr lang="fr" sz="1100" b="0" i="0" u="none" baseline="0" dirty="0">
                  <a:solidFill>
                    <a:schemeClr val="accent2"/>
                  </a:solidFill>
                  <a:effectLst/>
                </a:rPr>
                <a:t> | </a:t>
              </a:r>
              <a:r>
                <a:rPr lang="fr" sz="1100" b="0" i="0" u="sng" baseline="0" dirty="0">
                  <a:solidFill>
                    <a:schemeClr val="accent2"/>
                  </a:solidFill>
                  <a:effectLst/>
                  <a:hlinkClick r:id="rId28" tooltip="Cadre stratégique du Fonds mondial 2023 2028">
                    <a:extLst>
                      <a:ext uri="{A12FA001-AC4F-418D-AE19-62706E023703}">
                        <ahyp:hlinkClr xmlns:ahyp="http://schemas.microsoft.com/office/drawing/2018/hyperlinkcolor" val="tx"/>
                      </a:ext>
                    </a:extLst>
                  </a:hlinkClick>
                </a:rPr>
                <a:t>Français</a:t>
              </a:r>
              <a:r>
                <a:rPr lang="fr" sz="1100" b="0" i="0" u="none" baseline="0" dirty="0">
                  <a:solidFill>
                    <a:schemeClr val="tx1"/>
                  </a:solidFill>
                  <a:effectLst/>
                </a:rPr>
                <a:t> | </a:t>
              </a:r>
              <a:r>
                <a:rPr lang="fr" sz="1100" b="0" i="0" u="sng" baseline="0" dirty="0">
                  <a:solidFill>
                    <a:schemeClr val="accent2"/>
                  </a:solidFill>
                  <a:effectLst/>
                  <a:hlinkClick r:id="rId29" tooltip="O Quadro da Estratégia do Fundo Global (2023-2028)">
                    <a:extLst>
                      <a:ext uri="{A12FA001-AC4F-418D-AE19-62706E023703}">
                        <ahyp:hlinkClr xmlns:ahyp="http://schemas.microsoft.com/office/drawing/2018/hyperlinkcolor" val="tx"/>
                      </a:ext>
                    </a:extLst>
                  </a:hlinkClick>
                </a:rPr>
                <a:t>Português</a:t>
              </a:r>
              <a:r>
                <a:rPr lang="fr" sz="1100" b="0" i="0" u="none" baseline="0" dirty="0">
                  <a:solidFill>
                    <a:schemeClr val="tx1"/>
                  </a:solidFill>
                  <a:effectLst/>
                </a:rPr>
                <a:t> | </a:t>
              </a:r>
              <a:r>
                <a:rPr lang="fr" sz="1100" b="0" i="0" u="sng" baseline="0" dirty="0">
                  <a:solidFill>
                    <a:schemeClr val="accent2"/>
                  </a:solidFill>
                  <a:effectLst/>
                  <a:hlinkClick r:id="rId30" tooltip="Рамочная стратегия Глобального фонда (2023-2028 гг.)">
                    <a:extLst>
                      <a:ext uri="{A12FA001-AC4F-418D-AE19-62706E023703}">
                        <ahyp:hlinkClr xmlns:ahyp="http://schemas.microsoft.com/office/drawing/2018/hyperlinkcolor" val="tx"/>
                      </a:ext>
                    </a:extLst>
                  </a:hlinkClick>
                </a:rPr>
                <a:t>Русский</a:t>
              </a:r>
              <a:endParaRPr lang="fr" sz="1100" b="0" i="0" u="sng" baseline="0" dirty="0">
                <a:solidFill>
                  <a:schemeClr val="accent2"/>
                </a:solidFill>
                <a:effectLst/>
              </a:endParaRPr>
            </a:p>
            <a:p>
              <a:pPr marL="285750" indent="-285750">
                <a:spcAft>
                  <a:spcPts val="200"/>
                </a:spcAft>
                <a:buFont typeface="Arial" panose="020B0604020202020204" pitchFamily="34" charset="0"/>
                <a:buChar char="•"/>
              </a:pPr>
              <a:r>
                <a:rPr kumimoji="0" lang="fr" altLang="en-US" sz="1100" strike="noStrike" cap="none" normalizeH="0" dirty="0">
                  <a:ln>
                    <a:noFill/>
                  </a:ln>
                  <a:solidFill>
                    <a:schemeClr val="tx1"/>
                  </a:solidFill>
                </a:rPr>
                <a:t>Cadre de suivi </a:t>
              </a:r>
              <a:r>
                <a:rPr lang="fr" altLang="en-US" sz="1100" dirty="0">
                  <a:solidFill>
                    <a:schemeClr val="tx1"/>
                  </a:solidFill>
                </a:rPr>
                <a:t>et d’évaluation : </a:t>
              </a:r>
              <a:r>
                <a:rPr lang="en-US" altLang="en-US" sz="1100" u="sng" dirty="0">
                  <a:solidFill>
                    <a:schemeClr val="accent2"/>
                  </a:solidFill>
                </a:rPr>
                <a:t>https://www.theglobalfund.org/fr/monitoring-evaluation/</a:t>
              </a:r>
              <a:endParaRPr kumimoji="0" lang="fr" altLang="en-US" sz="1100" i="0" strike="noStrike" cap="none" normalizeH="0" baseline="0" dirty="0">
                <a:ln>
                  <a:noFill/>
                </a:ln>
                <a:solidFill>
                  <a:srgbClr val="000000"/>
                </a:solidFill>
                <a:effectLst/>
              </a:endParaRPr>
            </a:p>
            <a:p>
              <a:pPr marL="285750" indent="-285750" algn="l" rtl="0">
                <a:spcAft>
                  <a:spcPts val="200"/>
                </a:spcAft>
                <a:buFont typeface="Arial" panose="020B0604020202020204" pitchFamily="34" charset="0"/>
                <a:buChar char="•"/>
              </a:pPr>
              <a:r>
                <a:rPr lang="fr" sz="1100" b="0" i="0" u="none" baseline="0" dirty="0">
                  <a:solidFill>
                    <a:srgbClr val="000000"/>
                  </a:solidFill>
                  <a:latin typeface="Arial" panose="020B0604020202020204" pitchFamily="34" charset="0"/>
                  <a:ea typeface="Arial" panose="020B0604020202020204" pitchFamily="34" charset="0"/>
                  <a:cs typeface="Arial" panose="020B0604020202020204" pitchFamily="34" charset="0"/>
                </a:rPr>
                <a:t>Pour plus d'informations, rendez-vous sur : </a:t>
              </a:r>
              <a:r>
                <a:rPr lang="fr" sz="11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hlinkClick r:id="rId31">
                    <a:extLst>
                      <a:ext uri="{A12FA001-AC4F-418D-AE19-62706E023703}">
                        <ahyp:hlinkClr xmlns:ahyp="http://schemas.microsoft.com/office/drawing/2018/hyperlinkcolor" val="tx"/>
                      </a:ext>
                    </a:extLst>
                  </a:hlinkClick>
                </a:rPr>
                <a:t>https://www.theglobalfund.org/fr/strategy/</a:t>
              </a:r>
              <a:r>
                <a:rPr lang="fr" sz="1100" b="0" i="0" u="none" baseline="0" dirty="0">
                  <a:solidFill>
                    <a:schemeClr val="accent2"/>
                  </a:solidFill>
                  <a:latin typeface="Arial" panose="020B0604020202020204" pitchFamily="34" charset="0"/>
                  <a:ea typeface="Arial" panose="020B0604020202020204" pitchFamily="34" charset="0"/>
                  <a:cs typeface="Arial" panose="020B0604020202020204" pitchFamily="34" charset="0"/>
                </a:rPr>
                <a:t> </a:t>
              </a:r>
              <a:endParaRPr kumimoji="0" lang="fr" altLang="en-US" sz="1100" i="0" strike="noStrike" cap="none" normalizeH="0" baseline="0" dirty="0">
                <a:ln>
                  <a:noFill/>
                </a:ln>
                <a:solidFill>
                  <a:schemeClr val="accent2"/>
                </a:solidFill>
                <a:effectLst/>
                <a:cs typeface="Arial" panose="020B0604020202020204" pitchFamily="34" charset="0"/>
              </a:endParaRPr>
            </a:p>
          </p:txBody>
        </p:sp>
      </p:grpSp>
      <p:grpSp>
        <p:nvGrpSpPr>
          <p:cNvPr id="16" name="Group 15">
            <a:extLst>
              <a:ext uri="{FF2B5EF4-FFF2-40B4-BE49-F238E27FC236}">
                <a16:creationId xmlns:a16="http://schemas.microsoft.com/office/drawing/2014/main" id="{88735937-574F-4A5D-A399-656F17B59C87}"/>
              </a:ext>
            </a:extLst>
          </p:cNvPr>
          <p:cNvGrpSpPr/>
          <p:nvPr>
            <p:custDataLst>
              <p:tags r:id="rId6"/>
            </p:custDataLst>
          </p:nvPr>
        </p:nvGrpSpPr>
        <p:grpSpPr>
          <a:xfrm>
            <a:off x="371114" y="1730017"/>
            <a:ext cx="1828800" cy="1896405"/>
            <a:chOff x="371114" y="764233"/>
            <a:chExt cx="1828800" cy="1896405"/>
          </a:xfrm>
        </p:grpSpPr>
        <p:grpSp>
          <p:nvGrpSpPr>
            <p:cNvPr id="17" name="Group 16">
              <a:extLst>
                <a:ext uri="{FF2B5EF4-FFF2-40B4-BE49-F238E27FC236}">
                  <a16:creationId xmlns:a16="http://schemas.microsoft.com/office/drawing/2014/main" id="{26A153B6-401D-4A75-BDB1-CFFE2818F3D6}"/>
                </a:ext>
              </a:extLst>
            </p:cNvPr>
            <p:cNvGrpSpPr/>
            <p:nvPr/>
          </p:nvGrpSpPr>
          <p:grpSpPr>
            <a:xfrm>
              <a:off x="371114" y="831838"/>
              <a:ext cx="1828800" cy="1828800"/>
              <a:chOff x="371114" y="738001"/>
              <a:chExt cx="1828800" cy="1828800"/>
            </a:xfrm>
          </p:grpSpPr>
          <p:pic>
            <p:nvPicPr>
              <p:cNvPr id="19" name="Graphic 18" descr="Road with solid fill">
                <a:extLst>
                  <a:ext uri="{FF2B5EF4-FFF2-40B4-BE49-F238E27FC236}">
                    <a16:creationId xmlns:a16="http://schemas.microsoft.com/office/drawing/2014/main" id="{AAA41DDC-B2C5-48B4-B510-A57F04D6490E}"/>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371114" y="738001"/>
                <a:ext cx="1828800" cy="1828800"/>
              </a:xfrm>
              <a:prstGeom prst="rect">
                <a:avLst/>
              </a:prstGeom>
            </p:spPr>
          </p:pic>
          <p:sp>
            <p:nvSpPr>
              <p:cNvPr id="20" name="Rectangle 19">
                <a:extLst>
                  <a:ext uri="{FF2B5EF4-FFF2-40B4-BE49-F238E27FC236}">
                    <a16:creationId xmlns:a16="http://schemas.microsoft.com/office/drawing/2014/main" id="{7423BE5F-7C98-4FA5-8652-C29A0D4DAE83}"/>
                  </a:ext>
                </a:extLst>
              </p:cNvPr>
              <p:cNvSpPr/>
              <p:nvPr/>
            </p:nvSpPr>
            <p:spPr>
              <a:xfrm>
                <a:off x="371114" y="980501"/>
                <a:ext cx="752606" cy="867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sp>
            <p:nvSpPr>
              <p:cNvPr id="21" name="Rectangle 20">
                <a:extLst>
                  <a:ext uri="{FF2B5EF4-FFF2-40B4-BE49-F238E27FC236}">
                    <a16:creationId xmlns:a16="http://schemas.microsoft.com/office/drawing/2014/main" id="{199B4DB6-2227-4252-9C52-4733F45D6FE3}"/>
                  </a:ext>
                </a:extLst>
              </p:cNvPr>
              <p:cNvSpPr/>
              <p:nvPr/>
            </p:nvSpPr>
            <p:spPr>
              <a:xfrm>
                <a:off x="1749779" y="738001"/>
                <a:ext cx="450135" cy="68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pic>
          <p:nvPicPr>
            <p:cNvPr id="18" name="Picture 2" descr="SDG Metadata Translation Project - SDG Metadata Translation Project">
              <a:extLst>
                <a:ext uri="{FF2B5EF4-FFF2-40B4-BE49-F238E27FC236}">
                  <a16:creationId xmlns:a16="http://schemas.microsoft.com/office/drawing/2014/main" id="{BA478FAE-1DD6-4E08-8668-0B1FCA3A3848}"/>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475459" y="764233"/>
              <a:ext cx="548640" cy="5486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5506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61B101-1404-4C56-A82E-AF8B651B01CC}"/>
              </a:ext>
            </a:extLst>
          </p:cNvPr>
          <p:cNvSpPr>
            <a:spLocks noGrp="1"/>
          </p:cNvSpPr>
          <p:nvPr>
            <p:ph type="sldNum" sz="quarter" idx="12"/>
            <p:custDataLst>
              <p:tags r:id="rId1"/>
            </p:custDataLst>
          </p:nvPr>
        </p:nvSpPr>
        <p:spPr/>
        <p:txBody>
          <a:bodyPr/>
          <a:lstStyle/>
          <a:p>
            <a:pPr algn="r" rtl="0"/>
            <a:fld id="{9E2BE927-25C7-4379-86F1-C17ED9D2A7F2}" type="slidenum">
              <a:rPr/>
              <a:pPr/>
              <a:t>2</a:t>
            </a:fld>
            <a:endParaRPr lang="fr"/>
          </a:p>
        </p:txBody>
      </p:sp>
      <p:sp>
        <p:nvSpPr>
          <p:cNvPr id="3" name="Title 2">
            <a:extLst>
              <a:ext uri="{FF2B5EF4-FFF2-40B4-BE49-F238E27FC236}">
                <a16:creationId xmlns:a16="http://schemas.microsoft.com/office/drawing/2014/main" id="{384F4B86-3619-4FD8-A5C7-9DF9C92638FC}"/>
              </a:ext>
            </a:extLst>
          </p:cNvPr>
          <p:cNvSpPr>
            <a:spLocks noGrp="1"/>
          </p:cNvSpPr>
          <p:nvPr>
            <p:ph type="title"/>
            <p:custDataLst>
              <p:tags r:id="rId2"/>
            </p:custDataLst>
          </p:nvPr>
        </p:nvSpPr>
        <p:spPr/>
        <p:txBody>
          <a:bodyPr/>
          <a:lstStyle/>
          <a:p>
            <a:pPr algn="l" rtl="0"/>
            <a:r>
              <a:rPr lang="fr" b="0" i="0" u="none" baseline="0"/>
              <a:t>Contexte</a:t>
            </a:r>
          </a:p>
        </p:txBody>
      </p:sp>
      <p:sp>
        <p:nvSpPr>
          <p:cNvPr id="8" name="Text Placeholder 12">
            <a:extLst>
              <a:ext uri="{FF2B5EF4-FFF2-40B4-BE49-F238E27FC236}">
                <a16:creationId xmlns:a16="http://schemas.microsoft.com/office/drawing/2014/main" id="{AB058158-36F1-40A5-9C5F-8BB7A98655BC}"/>
              </a:ext>
            </a:extLst>
          </p:cNvPr>
          <p:cNvSpPr txBox="1">
            <a:spLocks/>
          </p:cNvSpPr>
          <p:nvPr>
            <p:custDataLst>
              <p:tags r:id="rId3"/>
            </p:custDataLst>
          </p:nvPr>
        </p:nvSpPr>
        <p:spPr>
          <a:xfrm>
            <a:off x="4256000" y="1600612"/>
            <a:ext cx="3678237" cy="877888"/>
          </a:xfrm>
          <a:prstGeom prst="rect">
            <a:avLst/>
          </a:prstGeom>
        </p:spPr>
        <p:txBody>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lgn="l" rtl="0">
              <a:spcBef>
                <a:spcPts val="0"/>
              </a:spcBef>
              <a:buNone/>
            </a:pPr>
            <a:endParaRPr lang="fr" sz="2400"/>
          </a:p>
        </p:txBody>
      </p:sp>
      <p:sp>
        <p:nvSpPr>
          <p:cNvPr id="22" name="Rectangle 21">
            <a:extLst>
              <a:ext uri="{FF2B5EF4-FFF2-40B4-BE49-F238E27FC236}">
                <a16:creationId xmlns:a16="http://schemas.microsoft.com/office/drawing/2014/main" id="{084886BB-EA45-41C0-849B-C75A1F625B6D}"/>
              </a:ext>
            </a:extLst>
          </p:cNvPr>
          <p:cNvSpPr/>
          <p:nvPr>
            <p:custDataLst>
              <p:tags r:id="rId4"/>
            </p:custDataLst>
          </p:nvPr>
        </p:nvSpPr>
        <p:spPr>
          <a:xfrm>
            <a:off x="285750" y="1990660"/>
            <a:ext cx="3678237" cy="42132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rtl="0">
              <a:spcBef>
                <a:spcPts val="0"/>
              </a:spcBef>
              <a:buNone/>
            </a:pPr>
            <a:endParaRPr lang="fr" sz="1800">
              <a:solidFill>
                <a:schemeClr val="tx1"/>
              </a:solidFill>
              <a:latin typeface="+mj-lt"/>
            </a:endParaRPr>
          </a:p>
        </p:txBody>
      </p:sp>
      <p:sp>
        <p:nvSpPr>
          <p:cNvPr id="17" name="Rectangle 16">
            <a:extLst>
              <a:ext uri="{FF2B5EF4-FFF2-40B4-BE49-F238E27FC236}">
                <a16:creationId xmlns:a16="http://schemas.microsoft.com/office/drawing/2014/main" id="{776C4E4E-02B2-41ED-A880-0FCC6EC443FF}"/>
              </a:ext>
            </a:extLst>
          </p:cNvPr>
          <p:cNvSpPr/>
          <p:nvPr>
            <p:custDataLst>
              <p:tags r:id="rId5"/>
            </p:custDataLst>
          </p:nvPr>
        </p:nvSpPr>
        <p:spPr>
          <a:xfrm>
            <a:off x="247923" y="1354320"/>
            <a:ext cx="3678237" cy="572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rtl="0">
              <a:spcBef>
                <a:spcPts val="0"/>
              </a:spcBef>
              <a:buNone/>
            </a:pPr>
            <a:r>
              <a:rPr lang="fr" sz="1800" b="0" i="0" u="none" baseline="0" dirty="0">
                <a:solidFill>
                  <a:schemeClr val="tx1"/>
                </a:solidFill>
                <a:latin typeface="+mj-lt"/>
                <a:ea typeface="+mj-lt"/>
                <a:cs typeface="+mj-lt"/>
              </a:rPr>
              <a:t>Nos avancées</a:t>
            </a:r>
          </a:p>
        </p:txBody>
      </p:sp>
      <p:sp>
        <p:nvSpPr>
          <p:cNvPr id="23" name="Rectangle 22">
            <a:extLst>
              <a:ext uri="{FF2B5EF4-FFF2-40B4-BE49-F238E27FC236}">
                <a16:creationId xmlns:a16="http://schemas.microsoft.com/office/drawing/2014/main" id="{2BEACD40-04D0-4EC7-B9E0-2B08AFF9C769}"/>
              </a:ext>
            </a:extLst>
          </p:cNvPr>
          <p:cNvSpPr/>
          <p:nvPr>
            <p:custDataLst>
              <p:tags r:id="rId6"/>
            </p:custDataLst>
          </p:nvPr>
        </p:nvSpPr>
        <p:spPr>
          <a:xfrm>
            <a:off x="4143923" y="1990658"/>
            <a:ext cx="3678237" cy="4213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rtl="0">
              <a:spcBef>
                <a:spcPts val="0"/>
              </a:spcBef>
              <a:buNone/>
            </a:pPr>
            <a:endParaRPr lang="fr" sz="1800">
              <a:solidFill>
                <a:schemeClr val="tx1"/>
              </a:solidFill>
              <a:latin typeface="+mj-lt"/>
            </a:endParaRPr>
          </a:p>
        </p:txBody>
      </p:sp>
      <p:sp>
        <p:nvSpPr>
          <p:cNvPr id="18" name="Rectangle 17">
            <a:extLst>
              <a:ext uri="{FF2B5EF4-FFF2-40B4-BE49-F238E27FC236}">
                <a16:creationId xmlns:a16="http://schemas.microsoft.com/office/drawing/2014/main" id="{D6ED7221-71BF-424E-84CE-2A4ED2DC9046}"/>
              </a:ext>
            </a:extLst>
          </p:cNvPr>
          <p:cNvSpPr/>
          <p:nvPr>
            <p:custDataLst>
              <p:tags r:id="rId7"/>
            </p:custDataLst>
          </p:nvPr>
        </p:nvSpPr>
        <p:spPr>
          <a:xfrm>
            <a:off x="4143923" y="1354320"/>
            <a:ext cx="3678237" cy="572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rtl="0">
              <a:spcBef>
                <a:spcPts val="0"/>
              </a:spcBef>
              <a:buNone/>
            </a:pPr>
            <a:r>
              <a:rPr lang="fr" sz="1800" b="0" i="0" u="none" baseline="0">
                <a:solidFill>
                  <a:sysClr val="windowText" lastClr="000000"/>
                </a:solidFill>
                <a:latin typeface="+mj-lt"/>
                <a:ea typeface="+mj-lt"/>
                <a:cs typeface="+mj-lt"/>
              </a:rPr>
              <a:t>Où en sommes-nous maintenant</a:t>
            </a:r>
          </a:p>
        </p:txBody>
      </p:sp>
      <p:sp>
        <p:nvSpPr>
          <p:cNvPr id="24" name="Rectangle 23">
            <a:extLst>
              <a:ext uri="{FF2B5EF4-FFF2-40B4-BE49-F238E27FC236}">
                <a16:creationId xmlns:a16="http://schemas.microsoft.com/office/drawing/2014/main" id="{CCD0ADFD-D78F-4025-9322-A870CD24CE65}"/>
              </a:ext>
            </a:extLst>
          </p:cNvPr>
          <p:cNvSpPr/>
          <p:nvPr>
            <p:custDataLst>
              <p:tags r:id="rId8"/>
            </p:custDataLst>
          </p:nvPr>
        </p:nvSpPr>
        <p:spPr>
          <a:xfrm>
            <a:off x="8039923" y="1990658"/>
            <a:ext cx="3678237" cy="42132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rtl="0">
              <a:spcBef>
                <a:spcPts val="0"/>
              </a:spcBef>
              <a:buNone/>
            </a:pPr>
            <a:endParaRPr lang="fr" sz="1800">
              <a:solidFill>
                <a:schemeClr val="tx1"/>
              </a:solidFill>
              <a:latin typeface="+mj-lt"/>
            </a:endParaRPr>
          </a:p>
        </p:txBody>
      </p:sp>
      <p:sp>
        <p:nvSpPr>
          <p:cNvPr id="19" name="Rectangle 18">
            <a:extLst>
              <a:ext uri="{FF2B5EF4-FFF2-40B4-BE49-F238E27FC236}">
                <a16:creationId xmlns:a16="http://schemas.microsoft.com/office/drawing/2014/main" id="{FF8E899F-A3D1-4D61-8B5F-A7B73E02427E}"/>
              </a:ext>
            </a:extLst>
          </p:cNvPr>
          <p:cNvSpPr/>
          <p:nvPr>
            <p:custDataLst>
              <p:tags r:id="rId9"/>
            </p:custDataLst>
          </p:nvPr>
        </p:nvSpPr>
        <p:spPr>
          <a:xfrm>
            <a:off x="8039923" y="1354320"/>
            <a:ext cx="3678237" cy="5725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rtl="0">
              <a:spcBef>
                <a:spcPts val="0"/>
              </a:spcBef>
              <a:buNone/>
            </a:pPr>
            <a:r>
              <a:rPr lang="fr" sz="1800" b="0" i="0" u="none" baseline="0">
                <a:solidFill>
                  <a:sysClr val="windowText" lastClr="000000"/>
                </a:solidFill>
                <a:latin typeface="+mj-lt"/>
                <a:ea typeface="+mj-lt"/>
                <a:cs typeface="+mj-lt"/>
              </a:rPr>
              <a:t>Notre avenir</a:t>
            </a:r>
          </a:p>
        </p:txBody>
      </p:sp>
      <p:sp>
        <p:nvSpPr>
          <p:cNvPr id="33" name="TextBox 32">
            <a:extLst>
              <a:ext uri="{FF2B5EF4-FFF2-40B4-BE49-F238E27FC236}">
                <a16:creationId xmlns:a16="http://schemas.microsoft.com/office/drawing/2014/main" id="{C4532894-94E8-4E62-B89A-204B86D011F7}"/>
              </a:ext>
            </a:extLst>
          </p:cNvPr>
          <p:cNvSpPr txBox="1"/>
          <p:nvPr>
            <p:custDataLst>
              <p:tags r:id="rId10"/>
            </p:custDataLst>
          </p:nvPr>
        </p:nvSpPr>
        <p:spPr>
          <a:xfrm>
            <a:off x="285748" y="1990660"/>
            <a:ext cx="1644652" cy="276999"/>
          </a:xfrm>
          <a:prstGeom prst="rect">
            <a:avLst/>
          </a:prstGeom>
          <a:noFill/>
        </p:spPr>
        <p:txBody>
          <a:bodyPr wrap="square">
            <a:spAutoFit/>
          </a:bodyPr>
          <a:lstStyle/>
          <a:p>
            <a:pPr algn="l" rtl="0"/>
            <a:r>
              <a:rPr lang="fr" sz="1200" b="0" i="1" u="none" baseline="0"/>
              <a:t>À la fin de 2020 :</a:t>
            </a:r>
          </a:p>
        </p:txBody>
      </p:sp>
      <p:grpSp>
        <p:nvGrpSpPr>
          <p:cNvPr id="54" name="Group 53">
            <a:extLst>
              <a:ext uri="{FF2B5EF4-FFF2-40B4-BE49-F238E27FC236}">
                <a16:creationId xmlns:a16="http://schemas.microsoft.com/office/drawing/2014/main" id="{EA3E37F5-B840-416A-9D1A-1F342DA0A270}"/>
              </a:ext>
            </a:extLst>
          </p:cNvPr>
          <p:cNvGrpSpPr/>
          <p:nvPr>
            <p:custDataLst>
              <p:tags r:id="rId11"/>
            </p:custDataLst>
          </p:nvPr>
        </p:nvGrpSpPr>
        <p:grpSpPr>
          <a:xfrm>
            <a:off x="4287230" y="2270061"/>
            <a:ext cx="3391623" cy="3658793"/>
            <a:chOff x="4253777" y="5716943"/>
            <a:chExt cx="3391623" cy="3658793"/>
          </a:xfrm>
        </p:grpSpPr>
        <p:sp>
          <p:nvSpPr>
            <p:cNvPr id="5" name="Content Placeholder 7">
              <a:extLst>
                <a:ext uri="{FF2B5EF4-FFF2-40B4-BE49-F238E27FC236}">
                  <a16:creationId xmlns:a16="http://schemas.microsoft.com/office/drawing/2014/main" id="{B8199959-8441-4B22-B8A5-EE3F9EB9D8BA}"/>
                </a:ext>
              </a:extLst>
            </p:cNvPr>
            <p:cNvSpPr txBox="1">
              <a:spLocks/>
            </p:cNvSpPr>
            <p:nvPr/>
          </p:nvSpPr>
          <p:spPr>
            <a:xfrm>
              <a:off x="4253777" y="5716943"/>
              <a:ext cx="3391623" cy="1445742"/>
            </a:xfrm>
            <a:prstGeom prst="rect">
              <a:avLst/>
            </a:prstGeom>
          </p:spPr>
          <p:txBody>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lgn="l" rtl="0">
                <a:buFont typeface="Arial" panose="020B0604020202020204" pitchFamily="34" charset="0"/>
                <a:buNone/>
              </a:pPr>
              <a:r>
                <a:rPr lang="fr" sz="1800" b="0" i="0" u="none" baseline="0">
                  <a:latin typeface="+mn-lt"/>
                  <a:ea typeface="+mn-lt"/>
                  <a:cs typeface="+mn-lt"/>
                </a:rPr>
                <a:t>Nous ne sommes plus en bonne voie pour atteindre les </a:t>
              </a:r>
              <a:r>
                <a:rPr lang="fr" sz="1800" b="1" i="0" u="none" baseline="0">
                  <a:latin typeface="+mn-lt"/>
                  <a:ea typeface="+mn-lt"/>
                  <a:cs typeface="+mn-lt"/>
                </a:rPr>
                <a:t>cibles de l'Objectif de développement durable n</a:t>
              </a:r>
              <a:r>
                <a:rPr lang="fr" sz="1800" b="1" i="0" u="none" baseline="30000">
                  <a:latin typeface="+mn-lt"/>
                  <a:ea typeface="+mn-lt"/>
                  <a:cs typeface="+mn-lt"/>
                </a:rPr>
                <a:t>o</a:t>
              </a:r>
              <a:r>
                <a:rPr lang="fr" sz="1800" b="1" i="0" u="none" baseline="0">
                  <a:latin typeface="+mn-lt"/>
                  <a:ea typeface="+mn-lt"/>
                  <a:cs typeface="+mn-lt"/>
                </a:rPr>
                <a:t> 3 (ODD 3).</a:t>
              </a:r>
            </a:p>
          </p:txBody>
        </p:sp>
        <p:pic>
          <p:nvPicPr>
            <p:cNvPr id="11" name="Picture 10">
              <a:extLst>
                <a:ext uri="{FF2B5EF4-FFF2-40B4-BE49-F238E27FC236}">
                  <a16:creationId xmlns:a16="http://schemas.microsoft.com/office/drawing/2014/main" id="{33A48F8F-F870-43E4-8C93-83148D5C4FDF}"/>
                </a:ext>
              </a:extLst>
            </p:cNvPr>
            <p:cNvPicPr>
              <a:picLocks noChangeAspect="1"/>
            </p:cNvPicPr>
            <p:nvPr/>
          </p:nvPicPr>
          <p:blipFill>
            <a:blip r:embed="rId18"/>
            <a:stretch>
              <a:fillRect/>
            </a:stretch>
          </p:blipFill>
          <p:spPr>
            <a:xfrm>
              <a:off x="4740108" y="7182726"/>
              <a:ext cx="2306835" cy="2193010"/>
            </a:xfrm>
            <a:prstGeom prst="rect">
              <a:avLst/>
            </a:prstGeom>
          </p:spPr>
        </p:pic>
      </p:grpSp>
      <p:grpSp>
        <p:nvGrpSpPr>
          <p:cNvPr id="55" name="Group 54">
            <a:extLst>
              <a:ext uri="{FF2B5EF4-FFF2-40B4-BE49-F238E27FC236}">
                <a16:creationId xmlns:a16="http://schemas.microsoft.com/office/drawing/2014/main" id="{DD579F8D-CC0B-4439-ABDE-12EA84AC9D64}"/>
              </a:ext>
            </a:extLst>
          </p:cNvPr>
          <p:cNvGrpSpPr/>
          <p:nvPr>
            <p:custDataLst>
              <p:tags r:id="rId12"/>
            </p:custDataLst>
          </p:nvPr>
        </p:nvGrpSpPr>
        <p:grpSpPr>
          <a:xfrm>
            <a:off x="8039923" y="2270061"/>
            <a:ext cx="3678237" cy="3276691"/>
            <a:chOff x="8039923" y="6110643"/>
            <a:chExt cx="3678237" cy="3276691"/>
          </a:xfrm>
        </p:grpSpPr>
        <p:sp>
          <p:nvSpPr>
            <p:cNvPr id="6" name="Content Placeholder 9">
              <a:extLst>
                <a:ext uri="{FF2B5EF4-FFF2-40B4-BE49-F238E27FC236}">
                  <a16:creationId xmlns:a16="http://schemas.microsoft.com/office/drawing/2014/main" id="{60D3AE2D-B026-438B-B661-C792ACFF3B41}"/>
                </a:ext>
              </a:extLst>
            </p:cNvPr>
            <p:cNvSpPr txBox="1">
              <a:spLocks/>
            </p:cNvSpPr>
            <p:nvPr/>
          </p:nvSpPr>
          <p:spPr>
            <a:xfrm>
              <a:off x="8039923" y="6110643"/>
              <a:ext cx="3678237" cy="1465783"/>
            </a:xfrm>
            <a:prstGeom prst="rect">
              <a:avLst/>
            </a:prstGeom>
          </p:spPr>
          <p:txBody>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indent="0" algn="l" rtl="0">
                <a:spcBef>
                  <a:spcPts val="0"/>
                </a:spcBef>
                <a:buFont typeface="Arial" panose="020B0604020202020204" pitchFamily="34" charset="0"/>
                <a:buNone/>
              </a:pPr>
              <a:r>
                <a:rPr lang="fr" sz="1800" b="1" i="0" u="none" baseline="0">
                  <a:latin typeface="+mn-lt"/>
                  <a:ea typeface="+mn-lt"/>
                  <a:cs typeface="+mn-lt"/>
                </a:rPr>
                <a:t>La nouvelle stratégie du Fonds mondial </a:t>
              </a:r>
            </a:p>
            <a:p>
              <a:pPr marL="0" indent="0" algn="l" rtl="0">
                <a:spcBef>
                  <a:spcPts val="0"/>
                </a:spcBef>
                <a:buFont typeface="Arial" panose="020B0604020202020204" pitchFamily="34" charset="0"/>
                <a:buNone/>
              </a:pPr>
              <a:r>
                <a:rPr lang="fr" sz="1800" b="0" i="0" u="none" baseline="0">
                  <a:latin typeface="+mn-lt"/>
                  <a:ea typeface="+mn-lt"/>
                  <a:cs typeface="+mn-lt"/>
                </a:rPr>
                <a:t>pour accélérer l’impact à l’horizon 2030. </a:t>
              </a:r>
            </a:p>
            <a:p>
              <a:pPr marL="0" indent="0" algn="l" rtl="0">
                <a:spcBef>
                  <a:spcPts val="0"/>
                </a:spcBef>
                <a:buFont typeface="Arial" panose="020B0604020202020204" pitchFamily="34" charset="0"/>
                <a:buNone/>
              </a:pPr>
              <a:endParaRPr lang="fr" sz="1800">
                <a:latin typeface="+mn-lt"/>
              </a:endParaRPr>
            </a:p>
          </p:txBody>
        </p:sp>
        <p:pic>
          <p:nvPicPr>
            <p:cNvPr id="12" name="Picture 11">
              <a:extLst>
                <a:ext uri="{FF2B5EF4-FFF2-40B4-BE49-F238E27FC236}">
                  <a16:creationId xmlns:a16="http://schemas.microsoft.com/office/drawing/2014/main" id="{406BD9D5-CAF5-4830-A8BB-A3388A24C544}"/>
                </a:ext>
              </a:extLst>
            </p:cNvPr>
            <p:cNvPicPr>
              <a:picLocks noChangeAspect="1"/>
            </p:cNvPicPr>
            <p:nvPr/>
          </p:nvPicPr>
          <p:blipFill>
            <a:blip r:embed="rId19"/>
            <a:stretch>
              <a:fillRect/>
            </a:stretch>
          </p:blipFill>
          <p:spPr>
            <a:xfrm>
              <a:off x="8827828" y="7121112"/>
              <a:ext cx="2306835" cy="2266222"/>
            </a:xfrm>
            <a:prstGeom prst="rect">
              <a:avLst/>
            </a:prstGeom>
            <a:effectLst>
              <a:outerShdw blurRad="50800" dist="38100" dir="2700000" algn="tl" rotWithShape="0">
                <a:prstClr val="black">
                  <a:alpha val="40000"/>
                </a:prstClr>
              </a:outerShdw>
            </a:effectLst>
          </p:spPr>
        </p:pic>
      </p:grpSp>
      <p:grpSp>
        <p:nvGrpSpPr>
          <p:cNvPr id="31" name="Group 30">
            <a:extLst>
              <a:ext uri="{FF2B5EF4-FFF2-40B4-BE49-F238E27FC236}">
                <a16:creationId xmlns:a16="http://schemas.microsoft.com/office/drawing/2014/main" id="{4622947A-C5D4-4D51-8AD8-24BAB5288FFD}"/>
              </a:ext>
            </a:extLst>
          </p:cNvPr>
          <p:cNvGrpSpPr/>
          <p:nvPr>
            <p:custDataLst>
              <p:tags r:id="rId13"/>
            </p:custDataLst>
          </p:nvPr>
        </p:nvGrpSpPr>
        <p:grpSpPr>
          <a:xfrm>
            <a:off x="307562" y="2075835"/>
            <a:ext cx="3635345" cy="2142827"/>
            <a:chOff x="291549" y="1824465"/>
            <a:chExt cx="3487192" cy="2108374"/>
          </a:xfrm>
        </p:grpSpPr>
        <p:pic>
          <p:nvPicPr>
            <p:cNvPr id="34" name="Picture 33">
              <a:extLst>
                <a:ext uri="{FF2B5EF4-FFF2-40B4-BE49-F238E27FC236}">
                  <a16:creationId xmlns:a16="http://schemas.microsoft.com/office/drawing/2014/main" id="{CB7A6E4D-27C3-4A42-BA12-25AD865829E1}"/>
                </a:ext>
              </a:extLst>
            </p:cNvPr>
            <p:cNvPicPr>
              <a:picLocks noChangeAspect="1"/>
            </p:cNvPicPr>
            <p:nvPr/>
          </p:nvPicPr>
          <p:blipFill>
            <a:blip r:embed="rId20"/>
            <a:stretch>
              <a:fillRect/>
            </a:stretch>
          </p:blipFill>
          <p:spPr>
            <a:xfrm>
              <a:off x="1614663" y="2029108"/>
              <a:ext cx="2164078" cy="1205069"/>
            </a:xfrm>
            <a:prstGeom prst="rect">
              <a:avLst/>
            </a:prstGeom>
          </p:spPr>
        </p:pic>
        <p:pic>
          <p:nvPicPr>
            <p:cNvPr id="32" name="Picture 31">
              <a:extLst>
                <a:ext uri="{FF2B5EF4-FFF2-40B4-BE49-F238E27FC236}">
                  <a16:creationId xmlns:a16="http://schemas.microsoft.com/office/drawing/2014/main" id="{2924873D-E08D-45A1-94E7-4342B88B8743}"/>
                </a:ext>
              </a:extLst>
            </p:cNvPr>
            <p:cNvPicPr>
              <a:picLocks noChangeAspect="1"/>
            </p:cNvPicPr>
            <p:nvPr/>
          </p:nvPicPr>
          <p:blipFill>
            <a:blip r:embed="rId20"/>
            <a:stretch>
              <a:fillRect/>
            </a:stretch>
          </p:blipFill>
          <p:spPr>
            <a:xfrm>
              <a:off x="291549" y="2029108"/>
              <a:ext cx="2164080" cy="1205070"/>
            </a:xfrm>
            <a:prstGeom prst="rect">
              <a:avLst/>
            </a:prstGeom>
          </p:spPr>
        </p:pic>
        <p:sp>
          <p:nvSpPr>
            <p:cNvPr id="35" name="Oval 34">
              <a:extLst>
                <a:ext uri="{FF2B5EF4-FFF2-40B4-BE49-F238E27FC236}">
                  <a16:creationId xmlns:a16="http://schemas.microsoft.com/office/drawing/2014/main" id="{E7A236D1-CFF6-47E3-B87C-A132C34AA974}"/>
                </a:ext>
              </a:extLst>
            </p:cNvPr>
            <p:cNvSpPr/>
            <p:nvPr/>
          </p:nvSpPr>
          <p:spPr>
            <a:xfrm>
              <a:off x="550629" y="1824465"/>
              <a:ext cx="2849032" cy="21083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a:p>
          </p:txBody>
        </p:sp>
      </p:grpSp>
      <p:grpSp>
        <p:nvGrpSpPr>
          <p:cNvPr id="48" name="Group 47">
            <a:extLst>
              <a:ext uri="{FF2B5EF4-FFF2-40B4-BE49-F238E27FC236}">
                <a16:creationId xmlns:a16="http://schemas.microsoft.com/office/drawing/2014/main" id="{073B3B83-84D1-4285-885F-E0FB36635B55}"/>
              </a:ext>
            </a:extLst>
          </p:cNvPr>
          <p:cNvGrpSpPr/>
          <p:nvPr>
            <p:custDataLst>
              <p:tags r:id="rId14"/>
            </p:custDataLst>
          </p:nvPr>
        </p:nvGrpSpPr>
        <p:grpSpPr>
          <a:xfrm>
            <a:off x="342341" y="3353742"/>
            <a:ext cx="3621645" cy="2781650"/>
            <a:chOff x="342341" y="3261276"/>
            <a:chExt cx="3621645" cy="2781650"/>
          </a:xfrm>
        </p:grpSpPr>
        <p:sp>
          <p:nvSpPr>
            <p:cNvPr id="36" name="Rectangle 35">
              <a:extLst>
                <a:ext uri="{FF2B5EF4-FFF2-40B4-BE49-F238E27FC236}">
                  <a16:creationId xmlns:a16="http://schemas.microsoft.com/office/drawing/2014/main" id="{1F4C4E1A-688F-4710-8662-C798F045BC9F}"/>
                </a:ext>
              </a:extLst>
            </p:cNvPr>
            <p:cNvSpPr/>
            <p:nvPr/>
          </p:nvSpPr>
          <p:spPr>
            <a:xfrm>
              <a:off x="991551" y="3261276"/>
              <a:ext cx="2951355" cy="89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 sz="1600" b="0" i="0" u="none" baseline="0" dirty="0">
                  <a:solidFill>
                    <a:schemeClr val="accent1"/>
                  </a:solidFill>
                  <a:latin typeface="+mj-lt"/>
                  <a:cs typeface="Arial" panose="020B0604020202020204" pitchFamily="34" charset="0"/>
                </a:rPr>
                <a:t>21,9 millions</a:t>
              </a:r>
              <a:r>
                <a:rPr lang="fr" sz="16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de personnes étaient sous traitement antirétroviral en 2020</a:t>
              </a:r>
            </a:p>
          </p:txBody>
        </p:sp>
        <p:sp>
          <p:nvSpPr>
            <p:cNvPr id="37" name="Rectangle 36">
              <a:extLst>
                <a:ext uri="{FF2B5EF4-FFF2-40B4-BE49-F238E27FC236}">
                  <a16:creationId xmlns:a16="http://schemas.microsoft.com/office/drawing/2014/main" id="{BB2B1EDB-5A24-46D4-AD70-04E51D00F3E2}"/>
                </a:ext>
              </a:extLst>
            </p:cNvPr>
            <p:cNvSpPr/>
            <p:nvPr/>
          </p:nvSpPr>
          <p:spPr>
            <a:xfrm>
              <a:off x="991551" y="4321050"/>
              <a:ext cx="2972435" cy="89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 sz="1600" b="0" i="0" u="none" baseline="0" dirty="0">
                  <a:solidFill>
                    <a:schemeClr val="accent2"/>
                  </a:solidFill>
                  <a:latin typeface="+mj-lt"/>
                  <a:cs typeface="Arial" panose="020B0604020202020204" pitchFamily="34" charset="0"/>
                </a:rPr>
                <a:t>4,7 millions</a:t>
              </a:r>
              <a:r>
                <a:rPr lang="fr" sz="16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de personnes atteintes de tuberculose ont été traitées en 2020</a:t>
              </a:r>
            </a:p>
          </p:txBody>
        </p:sp>
        <p:sp>
          <p:nvSpPr>
            <p:cNvPr id="39" name="Rectangle 38">
              <a:extLst>
                <a:ext uri="{FF2B5EF4-FFF2-40B4-BE49-F238E27FC236}">
                  <a16:creationId xmlns:a16="http://schemas.microsoft.com/office/drawing/2014/main" id="{6894548B-6F5A-4CF9-B0CC-FC04816BD85B}"/>
                </a:ext>
              </a:extLst>
            </p:cNvPr>
            <p:cNvSpPr/>
            <p:nvPr/>
          </p:nvSpPr>
          <p:spPr>
            <a:xfrm>
              <a:off x="991552" y="5149957"/>
              <a:ext cx="2885749" cy="8929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r>
                <a:rPr lang="fr" sz="1600" b="0" i="0" u="none" baseline="0" dirty="0">
                  <a:solidFill>
                    <a:schemeClr val="accent3">
                      <a:lumMod val="75000"/>
                    </a:schemeClr>
                  </a:solidFill>
                  <a:latin typeface="+mj-lt"/>
                  <a:cs typeface="Arial" panose="020B0604020202020204" pitchFamily="34" charset="0"/>
                </a:rPr>
                <a:t>188 millions</a:t>
              </a:r>
              <a:r>
                <a:rPr lang="fr" sz="16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de moustiquaires ont été distribuées en 2020</a:t>
              </a:r>
            </a:p>
          </p:txBody>
        </p:sp>
        <p:pic>
          <p:nvPicPr>
            <p:cNvPr id="41" name="Graphic 40">
              <a:extLst>
                <a:ext uri="{FF2B5EF4-FFF2-40B4-BE49-F238E27FC236}">
                  <a16:creationId xmlns:a16="http://schemas.microsoft.com/office/drawing/2014/main" id="{06D6DA7B-C757-4F6B-81F1-1554F764C01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42341" y="3618587"/>
              <a:ext cx="640080" cy="640080"/>
            </a:xfrm>
            <a:prstGeom prst="rect">
              <a:avLst/>
            </a:prstGeom>
          </p:spPr>
        </p:pic>
        <p:pic>
          <p:nvPicPr>
            <p:cNvPr id="42" name="Graphic 41">
              <a:extLst>
                <a:ext uri="{FF2B5EF4-FFF2-40B4-BE49-F238E27FC236}">
                  <a16:creationId xmlns:a16="http://schemas.microsoft.com/office/drawing/2014/main" id="{5A2A9DAB-8F28-4D7A-933D-91E16C3D9CA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42341" y="4477466"/>
              <a:ext cx="640080" cy="640080"/>
            </a:xfrm>
            <a:prstGeom prst="rect">
              <a:avLst/>
            </a:prstGeom>
          </p:spPr>
        </p:pic>
        <p:pic>
          <p:nvPicPr>
            <p:cNvPr id="43" name="Graphic 42">
              <a:extLst>
                <a:ext uri="{FF2B5EF4-FFF2-40B4-BE49-F238E27FC236}">
                  <a16:creationId xmlns:a16="http://schemas.microsoft.com/office/drawing/2014/main" id="{AC787FC8-4313-41FA-A7BA-A35F0626EB4D}"/>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42341" y="5316399"/>
              <a:ext cx="640080" cy="640080"/>
            </a:xfrm>
            <a:prstGeom prst="rect">
              <a:avLst/>
            </a:prstGeom>
          </p:spPr>
        </p:pic>
        <p:cxnSp>
          <p:nvCxnSpPr>
            <p:cNvPr id="45" name="Straight Connector 44">
              <a:extLst>
                <a:ext uri="{FF2B5EF4-FFF2-40B4-BE49-F238E27FC236}">
                  <a16:creationId xmlns:a16="http://schemas.microsoft.com/office/drawing/2014/main" id="{559C3882-FEF3-444B-8B8C-09A366C635BB}"/>
                </a:ext>
              </a:extLst>
            </p:cNvPr>
            <p:cNvCxnSpPr>
              <a:cxnSpLocks/>
            </p:cNvCxnSpPr>
            <p:nvPr/>
          </p:nvCxnSpPr>
          <p:spPr>
            <a:xfrm>
              <a:off x="342341" y="4353081"/>
              <a:ext cx="347472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B9E6E34-1B3A-45EB-A872-771C04A5B592}"/>
                </a:ext>
              </a:extLst>
            </p:cNvPr>
            <p:cNvCxnSpPr>
              <a:cxnSpLocks/>
            </p:cNvCxnSpPr>
            <p:nvPr/>
          </p:nvCxnSpPr>
          <p:spPr>
            <a:xfrm>
              <a:off x="342341" y="5181988"/>
              <a:ext cx="347472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7" name="Straight Connector 46">
              <a:extLst>
                <a:ext uri="{FF2B5EF4-FFF2-40B4-BE49-F238E27FC236}">
                  <a16:creationId xmlns:a16="http://schemas.microsoft.com/office/drawing/2014/main" id="{D261839F-8F66-42C2-A7E6-1776CA6E2D31}"/>
                </a:ext>
              </a:extLst>
            </p:cNvPr>
            <p:cNvCxnSpPr>
              <a:cxnSpLocks/>
            </p:cNvCxnSpPr>
            <p:nvPr/>
          </p:nvCxnSpPr>
          <p:spPr>
            <a:xfrm>
              <a:off x="342341" y="6010897"/>
              <a:ext cx="3474720" cy="0"/>
            </a:xfrm>
            <a:prstGeom prst="line">
              <a:avLst/>
            </a:prstGeom>
          </p:spPr>
          <p:style>
            <a:lnRef idx="2">
              <a:schemeClr val="accent3"/>
            </a:lnRef>
            <a:fillRef idx="0">
              <a:schemeClr val="accent3"/>
            </a:fillRef>
            <a:effectRef idx="1">
              <a:schemeClr val="accent3"/>
            </a:effectRef>
            <a:fontRef idx="minor">
              <a:schemeClr val="tx1"/>
            </a:fontRef>
          </p:style>
        </p:cxnSp>
      </p:grpSp>
      <p:sp>
        <p:nvSpPr>
          <p:cNvPr id="30" name="TextBox 29">
            <a:extLst>
              <a:ext uri="{FF2B5EF4-FFF2-40B4-BE49-F238E27FC236}">
                <a16:creationId xmlns:a16="http://schemas.microsoft.com/office/drawing/2014/main" id="{494B6914-591E-4CFD-9669-329CAEF40FDC}"/>
              </a:ext>
            </a:extLst>
          </p:cNvPr>
          <p:cNvSpPr txBox="1"/>
          <p:nvPr>
            <p:custDataLst>
              <p:tags r:id="rId15"/>
            </p:custDataLst>
          </p:nvPr>
        </p:nvSpPr>
        <p:spPr>
          <a:xfrm>
            <a:off x="359540" y="2422155"/>
            <a:ext cx="3566620" cy="923330"/>
          </a:xfrm>
          <a:prstGeom prst="rect">
            <a:avLst/>
          </a:prstGeom>
          <a:noFill/>
        </p:spPr>
        <p:txBody>
          <a:bodyPr wrap="square">
            <a:spAutoFit/>
          </a:bodyPr>
          <a:lstStyle/>
          <a:p>
            <a:pPr algn="ctr" rtl="0"/>
            <a:r>
              <a:rPr lang="fr" sz="1800" b="1" i="0" u="none" baseline="0" dirty="0">
                <a:latin typeface="+mj-lt"/>
                <a:cs typeface="Arial" panose="020B0604020202020204" pitchFamily="34" charset="0"/>
              </a:rPr>
              <a:t>44 </a:t>
            </a:r>
          </a:p>
          <a:p>
            <a:pPr algn="ctr" rtl="0"/>
            <a:r>
              <a:rPr lang="fr" sz="1800" b="1" i="0" u="none" baseline="0" dirty="0">
                <a:latin typeface="+mj-lt"/>
                <a:cs typeface="Arial" panose="020B0604020202020204" pitchFamily="34" charset="0"/>
              </a:rPr>
              <a:t>(millions) </a:t>
            </a:r>
          </a:p>
          <a:p>
            <a:pPr algn="ctr" rtl="0"/>
            <a:r>
              <a:rPr lang="fr" sz="1800" b="1" i="0" u="none" baseline="0" dirty="0">
                <a:latin typeface="+mj-lt"/>
                <a:cs typeface="Arial" panose="020B0604020202020204" pitchFamily="34" charset="0"/>
              </a:rPr>
              <a:t>de vies sauvées</a:t>
            </a:r>
          </a:p>
        </p:txBody>
      </p:sp>
    </p:spTree>
    <p:extLst>
      <p:ext uri="{BB962C8B-B14F-4D97-AF65-F5344CB8AC3E}">
        <p14:creationId xmlns:p14="http://schemas.microsoft.com/office/powerpoint/2010/main" val="9905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F8109C-381A-48AC-88CC-6A7B8A002C69}"/>
              </a:ext>
            </a:extLst>
          </p:cNvPr>
          <p:cNvSpPr>
            <a:spLocks noGrp="1"/>
          </p:cNvSpPr>
          <p:nvPr>
            <p:ph type="sldNum" sz="quarter" idx="12"/>
            <p:custDataLst>
              <p:tags r:id="rId1"/>
            </p:custDataLst>
          </p:nvPr>
        </p:nvSpPr>
        <p:spPr>
          <a:xfrm>
            <a:off x="11166057" y="6152580"/>
            <a:ext cx="897300" cy="365125"/>
          </a:xfrm>
        </p:spPr>
        <p:txBody>
          <a:bodyPr/>
          <a:lstStyle/>
          <a:p>
            <a:pPr algn="r" rtl="0"/>
            <a:fld id="{9E2BE927-25C7-4379-86F1-C17ED9D2A7F2}" type="slidenum">
              <a:rPr/>
              <a:pPr/>
              <a:t>3</a:t>
            </a:fld>
            <a:endParaRPr lang="fr"/>
          </a:p>
        </p:txBody>
      </p:sp>
      <p:sp>
        <p:nvSpPr>
          <p:cNvPr id="3" name="Title 2">
            <a:extLst>
              <a:ext uri="{FF2B5EF4-FFF2-40B4-BE49-F238E27FC236}">
                <a16:creationId xmlns:a16="http://schemas.microsoft.com/office/drawing/2014/main" id="{88967341-D0D6-446E-AA8B-36ECFA8137CD}"/>
              </a:ext>
            </a:extLst>
          </p:cNvPr>
          <p:cNvSpPr>
            <a:spLocks noGrp="1"/>
          </p:cNvSpPr>
          <p:nvPr>
            <p:ph type="title"/>
            <p:custDataLst>
              <p:tags r:id="rId2"/>
            </p:custDataLst>
          </p:nvPr>
        </p:nvSpPr>
        <p:spPr>
          <a:xfrm>
            <a:off x="359999" y="270001"/>
            <a:ext cx="12313263" cy="468000"/>
          </a:xfrm>
        </p:spPr>
        <p:txBody>
          <a:bodyPr/>
          <a:lstStyle/>
          <a:p>
            <a:pPr algn="l" rtl="0"/>
            <a:r>
              <a:rPr lang="fr" sz="3000" b="0" i="0" u="none" baseline="0" dirty="0"/>
              <a:t>Fonctionnalités de haut niveau de la nouvelle stratégie</a:t>
            </a:r>
          </a:p>
        </p:txBody>
      </p:sp>
      <p:sp>
        <p:nvSpPr>
          <p:cNvPr id="6" name="TextBox 5">
            <a:extLst>
              <a:ext uri="{FF2B5EF4-FFF2-40B4-BE49-F238E27FC236}">
                <a16:creationId xmlns:a16="http://schemas.microsoft.com/office/drawing/2014/main" id="{FC75BA01-9747-42AB-95E9-B7B6FE37DE4E}"/>
              </a:ext>
            </a:extLst>
          </p:cNvPr>
          <p:cNvSpPr txBox="1"/>
          <p:nvPr>
            <p:custDataLst>
              <p:tags r:id="rId3"/>
            </p:custDataLst>
          </p:nvPr>
        </p:nvSpPr>
        <p:spPr>
          <a:xfrm>
            <a:off x="359639" y="1370600"/>
            <a:ext cx="3084723" cy="3416320"/>
          </a:xfrm>
          <a:prstGeom prst="rect">
            <a:avLst/>
          </a:prstGeom>
          <a:noFill/>
        </p:spPr>
        <p:txBody>
          <a:bodyPr wrap="square">
            <a:spAutoFit/>
          </a:bodyPr>
          <a:lstStyle/>
          <a:p>
            <a:pPr algn="ctr" rtl="0"/>
            <a:r>
              <a:rPr lang="fr" sz="2400" b="0" i="0" u="none" baseline="0" dirty="0">
                <a:latin typeface="+mj-lt"/>
                <a:cs typeface="Arial" panose="020B0604020202020204" pitchFamily="34" charset="0"/>
              </a:rPr>
              <a:t>Stratégie</a:t>
            </a:r>
          </a:p>
          <a:p>
            <a:pPr algn="ctr" rtl="0"/>
            <a:r>
              <a:rPr lang="fr" sz="2400" b="0" i="0" u="none" baseline="0" dirty="0">
                <a:latin typeface="+mj-lt"/>
                <a:cs typeface="Arial" panose="020B0604020202020204" pitchFamily="34" charset="0"/>
              </a:rPr>
              <a:t>Vision </a:t>
            </a:r>
          </a:p>
          <a:p>
            <a:endParaRPr lang="fr" sz="2400" dirty="0">
              <a:solidFill>
                <a:schemeClr val="tx1"/>
              </a:solidFill>
              <a:latin typeface="+mj-lt"/>
              <a:cs typeface="Arial" panose="020B0604020202020204" pitchFamily="34" charset="0"/>
            </a:endParaRPr>
          </a:p>
          <a:p>
            <a:pPr algn="ctr" rtl="0"/>
            <a:r>
              <a:rPr lang="fr" sz="24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rPr>
              <a:t>« Un monde libéré des fardeaux du sida, de la tuberculose et du paludisme, et une santé meilleure et plus équitable pour tous. »</a:t>
            </a:r>
          </a:p>
        </p:txBody>
      </p:sp>
      <p:graphicFrame>
        <p:nvGraphicFramePr>
          <p:cNvPr id="20" name="Table 19">
            <a:extLst>
              <a:ext uri="{FF2B5EF4-FFF2-40B4-BE49-F238E27FC236}">
                <a16:creationId xmlns:a16="http://schemas.microsoft.com/office/drawing/2014/main" id="{B81C654D-E33F-43AA-9FED-DF3CAA199F23}"/>
              </a:ext>
            </a:extLst>
          </p:cNvPr>
          <p:cNvGraphicFramePr>
            <a:graphicFrameLocks noGrp="1"/>
          </p:cNvGraphicFramePr>
          <p:nvPr>
            <p:custDataLst>
              <p:tags r:id="rId4"/>
            </p:custDataLst>
            <p:extLst>
              <p:ext uri="{D42A27DB-BD31-4B8C-83A1-F6EECF244321}">
                <p14:modId xmlns:p14="http://schemas.microsoft.com/office/powerpoint/2010/main" val="3562415308"/>
              </p:ext>
            </p:extLst>
          </p:nvPr>
        </p:nvGraphicFramePr>
        <p:xfrm>
          <a:off x="4327525" y="2441959"/>
          <a:ext cx="7160960" cy="3087045"/>
        </p:xfrm>
        <a:graphic>
          <a:graphicData uri="http://schemas.openxmlformats.org/drawingml/2006/table">
            <a:tbl>
              <a:tblPr firstRow="1" bandRow="1">
                <a:tableStyleId>{7E9639D4-E3E2-4D34-9284-5A2195B3D0D7}</a:tableStyleId>
              </a:tblPr>
              <a:tblGrid>
                <a:gridCol w="895120">
                  <a:extLst>
                    <a:ext uri="{9D8B030D-6E8A-4147-A177-3AD203B41FA5}">
                      <a16:colId xmlns:a16="http://schemas.microsoft.com/office/drawing/2014/main" val="417627091"/>
                    </a:ext>
                  </a:extLst>
                </a:gridCol>
                <a:gridCol w="895120">
                  <a:extLst>
                    <a:ext uri="{9D8B030D-6E8A-4147-A177-3AD203B41FA5}">
                      <a16:colId xmlns:a16="http://schemas.microsoft.com/office/drawing/2014/main" val="2267565315"/>
                    </a:ext>
                  </a:extLst>
                </a:gridCol>
                <a:gridCol w="895120">
                  <a:extLst>
                    <a:ext uri="{9D8B030D-6E8A-4147-A177-3AD203B41FA5}">
                      <a16:colId xmlns:a16="http://schemas.microsoft.com/office/drawing/2014/main" val="3150328121"/>
                    </a:ext>
                  </a:extLst>
                </a:gridCol>
                <a:gridCol w="895120">
                  <a:extLst>
                    <a:ext uri="{9D8B030D-6E8A-4147-A177-3AD203B41FA5}">
                      <a16:colId xmlns:a16="http://schemas.microsoft.com/office/drawing/2014/main" val="204473043"/>
                    </a:ext>
                  </a:extLst>
                </a:gridCol>
                <a:gridCol w="895120">
                  <a:extLst>
                    <a:ext uri="{9D8B030D-6E8A-4147-A177-3AD203B41FA5}">
                      <a16:colId xmlns:a16="http://schemas.microsoft.com/office/drawing/2014/main" val="1723770359"/>
                    </a:ext>
                  </a:extLst>
                </a:gridCol>
                <a:gridCol w="895120">
                  <a:extLst>
                    <a:ext uri="{9D8B030D-6E8A-4147-A177-3AD203B41FA5}">
                      <a16:colId xmlns:a16="http://schemas.microsoft.com/office/drawing/2014/main" val="2280202575"/>
                    </a:ext>
                  </a:extLst>
                </a:gridCol>
                <a:gridCol w="895120">
                  <a:extLst>
                    <a:ext uri="{9D8B030D-6E8A-4147-A177-3AD203B41FA5}">
                      <a16:colId xmlns:a16="http://schemas.microsoft.com/office/drawing/2014/main" val="3105843924"/>
                    </a:ext>
                  </a:extLst>
                </a:gridCol>
                <a:gridCol w="895120">
                  <a:extLst>
                    <a:ext uri="{9D8B030D-6E8A-4147-A177-3AD203B41FA5}">
                      <a16:colId xmlns:a16="http://schemas.microsoft.com/office/drawing/2014/main" val="2900277484"/>
                    </a:ext>
                  </a:extLst>
                </a:gridCol>
              </a:tblGrid>
              <a:tr h="427541">
                <a:tc>
                  <a:txBody>
                    <a:bodyPr/>
                    <a:lstStyle/>
                    <a:p>
                      <a:pPr algn="ctr" rtl="0"/>
                      <a:r>
                        <a:rPr lang="fr" sz="1500" b="1" i="0" u="none" baseline="0">
                          <a:solidFill>
                            <a:schemeClr val="tx1"/>
                          </a:solidFill>
                          <a:latin typeface="+mj-lt"/>
                          <a:cs typeface="Arial" panose="020B0604020202020204" pitchFamily="34" charset="0"/>
                        </a:rPr>
                        <a:t>2023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r>
                        <a:rPr lang="fr" sz="1500" b="1" i="0" u="none" baseline="0">
                          <a:solidFill>
                            <a:schemeClr val="tx1"/>
                          </a:solidFill>
                          <a:latin typeface="+mj-lt"/>
                          <a:cs typeface="Arial" panose="020B0604020202020204" pitchFamily="34" charset="0"/>
                        </a:rPr>
                        <a:t>2024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r>
                        <a:rPr lang="fr" sz="1500" b="1" i="0" u="none" baseline="0">
                          <a:solidFill>
                            <a:schemeClr val="tx1"/>
                          </a:solidFill>
                          <a:latin typeface="+mj-lt"/>
                          <a:cs typeface="Arial" panose="020B0604020202020204" pitchFamily="34" charset="0"/>
                        </a:rPr>
                        <a:t>2025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r>
                        <a:rPr lang="fr" sz="1500" b="1" i="0" u="none" baseline="0">
                          <a:solidFill>
                            <a:schemeClr val="tx1"/>
                          </a:solidFill>
                          <a:latin typeface="+mj-lt"/>
                          <a:cs typeface="Arial" panose="020B0604020202020204" pitchFamily="34" charset="0"/>
                        </a:rPr>
                        <a:t>2026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r>
                        <a:rPr lang="fr" sz="1500" b="1" i="0" u="none" baseline="0">
                          <a:solidFill>
                            <a:schemeClr val="tx1"/>
                          </a:solidFill>
                          <a:latin typeface="+mj-lt"/>
                          <a:cs typeface="Arial" panose="020B0604020202020204" pitchFamily="34" charset="0"/>
                        </a:rPr>
                        <a:t>2027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r>
                        <a:rPr lang="fr" sz="1500" b="1" i="0" u="none" baseline="0">
                          <a:solidFill>
                            <a:schemeClr val="tx1"/>
                          </a:solidFill>
                          <a:latin typeface="+mj-lt"/>
                          <a:cs typeface="Arial" panose="020B0604020202020204" pitchFamily="34" charset="0"/>
                        </a:rPr>
                        <a:t>2028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r>
                        <a:rPr lang="fr" sz="1500" b="1" i="0" u="none" baseline="0">
                          <a:solidFill>
                            <a:schemeClr val="tx1"/>
                          </a:solidFill>
                          <a:latin typeface="+mj-lt"/>
                          <a:cs typeface="Arial" panose="020B0604020202020204" pitchFamily="34" charset="0"/>
                        </a:rPr>
                        <a:t>2029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r>
                        <a:rPr lang="fr" sz="1500" b="1" i="0" u="none" baseline="0">
                          <a:solidFill>
                            <a:schemeClr val="tx1"/>
                          </a:solidFill>
                          <a:latin typeface="+mj-lt"/>
                          <a:cs typeface="Arial" panose="020B0604020202020204" pitchFamily="34" charset="0"/>
                        </a:rPr>
                        <a:t>2030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42483"/>
                  </a:ext>
                </a:extLst>
              </a:tr>
              <a:tr h="0">
                <a:tc>
                  <a:txBody>
                    <a:bodyPr/>
                    <a:lstStyle/>
                    <a:p>
                      <a:pPr algn="ctr" rtl="0"/>
                      <a:endParaRPr lang="fr" sz="5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endParaRPr lang="fr"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endParaRPr lang="fr"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endParaRPr lang="fr"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endParaRPr lang="fr"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endParaRPr lang="fr"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rtl="0"/>
                      <a:endParaRPr lang="fr"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rtl="0"/>
                      <a:endParaRPr lang="fr" sz="100" b="1" dirty="0">
                        <a:solidFill>
                          <a:schemeClr val="bg1"/>
                        </a:solidFill>
                        <a:latin typeface="+mj-lt"/>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02421950"/>
                  </a:ext>
                </a:extLst>
              </a:tr>
              <a:tr h="851112">
                <a:tc gridSpan="6">
                  <a: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fr" sz="1800" b="1" i="0" u="none" kern="1200" baseline="0" dirty="0">
                          <a:solidFill>
                            <a:schemeClr val="tx1"/>
                          </a:solidFill>
                          <a:latin typeface="Arial" panose="020B0604020202020204" pitchFamily="34" charset="0"/>
                          <a:ea typeface="+mn-ea"/>
                          <a:cs typeface="Arial" panose="020B0604020202020204" pitchFamily="34" charset="0"/>
                        </a:rPr>
                        <a:t>Stratégie du Fonds mondial : </a:t>
                      </a:r>
                    </a:p>
                    <a:p>
                      <a:pPr marL="0" marR="0" lvl="0" indent="0" algn="ctr" defTabSz="914400" rtl="0" eaLnBrk="1" fontAlgn="auto" latinLnBrk="0" hangingPunct="1">
                        <a:lnSpc>
                          <a:spcPct val="100000"/>
                        </a:lnSpc>
                        <a:spcBef>
                          <a:spcPts val="0"/>
                        </a:spcBef>
                        <a:spcAft>
                          <a:spcPts val="0"/>
                        </a:spcAft>
                        <a:buClrTx/>
                        <a:buSzTx/>
                        <a:buFontTx/>
                        <a:buNone/>
                        <a:tabLst/>
                        <a:defRPr/>
                      </a:pPr>
                      <a:r>
                        <a:rPr lang="fr" sz="1800" b="1" i="0" u="none" kern="1200" baseline="0" dirty="0">
                          <a:solidFill>
                            <a:schemeClr val="tx1"/>
                          </a:solidFill>
                          <a:latin typeface="Arial" panose="020B0604020202020204" pitchFamily="34" charset="0"/>
                          <a:ea typeface="+mn-ea"/>
                          <a:cs typeface="Arial" panose="020B0604020202020204" pitchFamily="34" charset="0"/>
                        </a:rPr>
                        <a:t>Combattre les pandémies et bâtir un monde plus sain et plus équitable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rtl="0"/>
                      <a:endParaRPr lang="f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f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f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f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f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a:txBody>
                    <a:bodyPr/>
                    <a:lstStyle/>
                    <a:p>
                      <a:pPr algn="ctr" rtl="0"/>
                      <a:endParaRPr lang="fr" sz="1400" b="1" dirty="0">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rtl="0"/>
                      <a:endParaRPr lang="fr" sz="1400" b="1" dirty="0">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3613441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 sz="100" b="0" kern="1200" dirty="0">
                        <a:solidFill>
                          <a:schemeClr val="accent1">
                            <a:lumMod val="50000"/>
                          </a:schemeClr>
                        </a:solidFill>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 sz="100"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
                    </a:p>
                  </a:txBody>
                  <a:tcPr/>
                </a:tc>
                <a:tc hMerge="1">
                  <a:txBody>
                    <a:bodyPr/>
                    <a:lstStyle/>
                    <a:p>
                      <a:endParaRPr lang="f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 sz="100"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endParaRPr lang="fr"/>
                    </a:p>
                  </a:txBody>
                  <a:tcPr/>
                </a:tc>
                <a:tc hMerge="1">
                  <a:txBody>
                    <a:bodyPr/>
                    <a:lstStyle/>
                    <a:p>
                      <a:endParaRPr lang="fr"/>
                    </a:p>
                  </a:txBody>
                  <a:tcPr/>
                </a:tc>
                <a:tc>
                  <a:txBody>
                    <a:bodyPr/>
                    <a:lstStyle/>
                    <a:p>
                      <a:pPr algn="ctr" rtl="0"/>
                      <a:endParaRPr lang="fr" sz="100" b="1" dirty="0">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1297663"/>
                  </a:ext>
                </a:extLst>
              </a:tr>
              <a:tr h="692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 sz="1400" b="0" kern="1200" dirty="0">
                        <a:solidFill>
                          <a:schemeClr val="accent1">
                            <a:lumMod val="50000"/>
                          </a:schemeClr>
                        </a:solidFill>
                        <a:latin typeface="Arial" panose="020B0604020202020204" pitchFamily="34" charset="0"/>
                        <a:ea typeface="+mn-ea"/>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800" b="0" i="0" u="none" baseline="0">
                          <a:solidFill>
                            <a:schemeClr val="tx1"/>
                          </a:solidFill>
                          <a:latin typeface="Arial" panose="020B0604020202020204" pitchFamily="34" charset="0"/>
                          <a:ea typeface="Arial" panose="020B0604020202020204" pitchFamily="34" charset="0"/>
                          <a:cs typeface="Arial" panose="020B0604020202020204" pitchFamily="34" charset="0"/>
                        </a:rPr>
                        <a:t>Mise en œuvre de la subvention</a:t>
                      </a:r>
                      <a:endParaRPr lang="fr" sz="1800"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hMerge="1">
                  <a:txBody>
                    <a:bodyPr/>
                    <a:lstStyle/>
                    <a:p>
                      <a:pPr algn="ctr" rtl="0"/>
                      <a:endParaRPr lang="f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f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 sz="1800" b="0" i="0" u="none" baseline="0">
                          <a:solidFill>
                            <a:schemeClr val="tx1"/>
                          </a:solidFill>
                          <a:latin typeface="Arial" panose="020B0604020202020204" pitchFamily="34" charset="0"/>
                          <a:ea typeface="Arial" panose="020B0604020202020204" pitchFamily="34" charset="0"/>
                          <a:cs typeface="Arial" panose="020B0604020202020204" pitchFamily="34" charset="0"/>
                        </a:rPr>
                        <a:t>Mise en œuvre de la subvention</a:t>
                      </a:r>
                      <a:endParaRPr lang="fr" sz="1800" b="0" dirty="0">
                        <a:solidFill>
                          <a:schemeClr val="tx1"/>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tc hMerge="1">
                  <a:txBody>
                    <a:bodyPr/>
                    <a:lstStyle/>
                    <a:p>
                      <a:pPr algn="ctr" rtl="0"/>
                      <a:endParaRPr lang="f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f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a:txBody>
                    <a:bodyPr/>
                    <a:lstStyle/>
                    <a:p>
                      <a:pPr algn="ctr" rtl="0"/>
                      <a:endParaRPr lang="fr" sz="1400" b="1" dirty="0">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96156269"/>
                  </a:ext>
                </a:extLst>
              </a:tr>
              <a:tr h="0">
                <a:tc>
                  <a:txBody>
                    <a:bodyPr/>
                    <a:lstStyle/>
                    <a:p>
                      <a:pPr algn="ctr" rtl="0"/>
                      <a:endParaRPr lang="fr" sz="100" b="1" dirty="0">
                        <a:solidFill>
                          <a:schemeClr val="accent1">
                            <a:lumMod val="50000"/>
                          </a:schemeClr>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rtl="0"/>
                      <a:endParaRPr lang="fr" sz="100" b="1" dirty="0">
                        <a:solidFill>
                          <a:schemeClr val="accent1">
                            <a:lumMod val="50000"/>
                          </a:schemeClr>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gridSpan="3">
                  <a:txBody>
                    <a:bodyPr/>
                    <a:lstStyle/>
                    <a:p>
                      <a:pPr algn="ctr" rtl="0"/>
                      <a:endParaRPr lang="fr" sz="100" b="0" dirty="0">
                        <a:solidFill>
                          <a:schemeClr val="bg1"/>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endParaRPr lang="fr"/>
                    </a:p>
                  </a:txBody>
                  <a:tcPr/>
                </a:tc>
                <a:tc hMerge="1">
                  <a:txBody>
                    <a:bodyPr/>
                    <a:lstStyle/>
                    <a:p>
                      <a:endParaRPr lang="fr"/>
                    </a:p>
                  </a:txBody>
                  <a:tcPr/>
                </a:tc>
                <a:tc gridSpan="3">
                  <a:txBody>
                    <a:bodyPr/>
                    <a:lstStyle/>
                    <a:p>
                      <a:pPr algn="ctr" rtl="0"/>
                      <a:endParaRPr lang="fr" sz="100" b="0" dirty="0">
                        <a:solidFill>
                          <a:schemeClr val="bg1"/>
                        </a:solidFill>
                        <a:latin typeface="Arial" panose="020B0604020202020204" pitchFamily="34" charset="0"/>
                        <a:cs typeface="Arial" panose="020B0604020202020204" pitchFamily="34" charset="0"/>
                      </a:endParaRPr>
                    </a:p>
                  </a:txBody>
                  <a:tcPr marT="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endParaRPr lang="fr"/>
                    </a:p>
                  </a:txBody>
                  <a:tcPr/>
                </a:tc>
                <a:tc hMerge="1">
                  <a:txBody>
                    <a:bodyPr/>
                    <a:lstStyle/>
                    <a:p>
                      <a:endParaRPr lang="fr"/>
                    </a:p>
                  </a:txBody>
                  <a:tcPr/>
                </a:tc>
                <a:extLst>
                  <a:ext uri="{0D108BD9-81ED-4DB2-BD59-A6C34878D82A}">
                    <a16:rowId xmlns:a16="http://schemas.microsoft.com/office/drawing/2014/main" val="1611525623"/>
                  </a:ext>
                </a:extLst>
              </a:tr>
              <a:tr h="692212">
                <a:tc>
                  <a:txBody>
                    <a:bodyPr/>
                    <a:lstStyle/>
                    <a:p>
                      <a:pPr algn="ctr" rtl="0"/>
                      <a:endParaRPr lang="fr" sz="1400" b="1" dirty="0">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a:txBody>
                    <a:bodyPr/>
                    <a:lstStyle/>
                    <a:p>
                      <a:pPr algn="ctr" rtl="0"/>
                      <a:endParaRPr lang="fr" sz="1800" b="1" dirty="0">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3">
                  <a:txBody>
                    <a:bodyPr/>
                    <a:lstStyle/>
                    <a:p>
                      <a:pPr algn="ctr" rtl="0"/>
                      <a:r>
                        <a:rPr lang="fr" sz="1800" b="0" i="0" u="none" baseline="0">
                          <a:solidFill>
                            <a:schemeClr val="bg1"/>
                          </a:solidFill>
                          <a:latin typeface="Arial" panose="020B0604020202020204" pitchFamily="34" charset="0"/>
                          <a:ea typeface="Arial" panose="020B0604020202020204" pitchFamily="34" charset="0"/>
                          <a:cs typeface="Arial" panose="020B0604020202020204" pitchFamily="34" charset="0"/>
                        </a:rPr>
                        <a:t>Mesure de l’impact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hMerge="1">
                  <a:txBody>
                    <a:bodyPr/>
                    <a:lstStyle/>
                    <a:p>
                      <a:pPr algn="ctr" rtl="0"/>
                      <a:endParaRPr lang="f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f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gridSpan="3">
                  <a:txBody>
                    <a:bodyPr/>
                    <a:lstStyle/>
                    <a:p>
                      <a:pPr algn="ctr" rtl="0"/>
                      <a:r>
                        <a:rPr lang="fr" sz="1800" b="0" i="0" u="none" baseline="0" dirty="0">
                          <a:solidFill>
                            <a:schemeClr val="bg1"/>
                          </a:solidFill>
                          <a:latin typeface="Arial" panose="020B0604020202020204" pitchFamily="34" charset="0"/>
                          <a:ea typeface="Arial" panose="020B0604020202020204" pitchFamily="34" charset="0"/>
                          <a:cs typeface="Arial" panose="020B0604020202020204" pitchFamily="34" charset="0"/>
                        </a:rPr>
                        <a:t>Mesure de l’impact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hMerge="1">
                  <a:txBody>
                    <a:bodyPr/>
                    <a:lstStyle/>
                    <a:p>
                      <a:pPr algn="ctr" rtl="0"/>
                      <a:endParaRPr lang="f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tc hMerge="1">
                  <a:txBody>
                    <a:bodyPr/>
                    <a:lstStyle/>
                    <a:p>
                      <a:pPr algn="ctr" rtl="0"/>
                      <a:endParaRPr lang="fr" sz="1400" b="1">
                        <a:solidFill>
                          <a:schemeClr val="accent1">
                            <a:lumMod val="50000"/>
                          </a:schemeClr>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6A5CB"/>
                    </a:solidFill>
                  </a:tcPr>
                </a:tc>
                <a:extLst>
                  <a:ext uri="{0D108BD9-81ED-4DB2-BD59-A6C34878D82A}">
                    <a16:rowId xmlns:a16="http://schemas.microsoft.com/office/drawing/2014/main" val="3676359375"/>
                  </a:ext>
                </a:extLst>
              </a:tr>
            </a:tbl>
          </a:graphicData>
        </a:graphic>
      </p:graphicFrame>
      <p:sp>
        <p:nvSpPr>
          <p:cNvPr id="28" name="TextBox 27">
            <a:extLst>
              <a:ext uri="{FF2B5EF4-FFF2-40B4-BE49-F238E27FC236}">
                <a16:creationId xmlns:a16="http://schemas.microsoft.com/office/drawing/2014/main" id="{9EB822EB-FE24-4A3A-8BBE-4F08E4C7301B}"/>
              </a:ext>
            </a:extLst>
          </p:cNvPr>
          <p:cNvSpPr txBox="1"/>
          <p:nvPr>
            <p:custDataLst>
              <p:tags r:id="rId5"/>
            </p:custDataLst>
          </p:nvPr>
        </p:nvSpPr>
        <p:spPr>
          <a:xfrm>
            <a:off x="4152453" y="1370600"/>
            <a:ext cx="7628703" cy="830997"/>
          </a:xfrm>
          <a:prstGeom prst="rect">
            <a:avLst/>
          </a:prstGeom>
          <a:noFill/>
        </p:spPr>
        <p:txBody>
          <a:bodyPr wrap="square" rtlCol="0">
            <a:spAutoFit/>
          </a:bodyPr>
          <a:lstStyle/>
          <a:p>
            <a:pPr algn="ctr" rtl="0"/>
            <a:r>
              <a:rPr lang="fr" sz="2400" b="1" i="0" u="none" baseline="0">
                <a:solidFill>
                  <a:schemeClr val="tx1">
                    <a:lumMod val="95000"/>
                    <a:lumOff val="5000"/>
                  </a:schemeClr>
                </a:solidFill>
                <a:latin typeface="+mj-lt"/>
                <a:cs typeface="Arial" panose="020B0604020202020204" pitchFamily="34" charset="0"/>
              </a:rPr>
              <a:t>L’impact de la stratégie sera mesuré en 2030, en même temps que les ODD. </a:t>
            </a:r>
          </a:p>
        </p:txBody>
      </p:sp>
      <p:cxnSp>
        <p:nvCxnSpPr>
          <p:cNvPr id="30" name="Straight Connector 29">
            <a:extLst>
              <a:ext uri="{FF2B5EF4-FFF2-40B4-BE49-F238E27FC236}">
                <a16:creationId xmlns:a16="http://schemas.microsoft.com/office/drawing/2014/main" id="{DA350F8A-4523-4B3C-B77F-AD47E171DD7A}"/>
              </a:ext>
            </a:extLst>
          </p:cNvPr>
          <p:cNvCxnSpPr>
            <a:cxnSpLocks/>
          </p:cNvCxnSpPr>
          <p:nvPr>
            <p:custDataLst>
              <p:tags r:id="rId6"/>
            </p:custDataLst>
          </p:nvPr>
        </p:nvCxnSpPr>
        <p:spPr>
          <a:xfrm>
            <a:off x="359639" y="1235780"/>
            <a:ext cx="3108960"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ACCC72BC-3350-405B-894C-BC3B015247ED}"/>
              </a:ext>
            </a:extLst>
          </p:cNvPr>
          <p:cNvCxnSpPr>
            <a:cxnSpLocks/>
          </p:cNvCxnSpPr>
          <p:nvPr>
            <p:custDataLst>
              <p:tags r:id="rId7"/>
            </p:custDataLst>
          </p:nvPr>
        </p:nvCxnSpPr>
        <p:spPr>
          <a:xfrm>
            <a:off x="4100196" y="1235780"/>
            <a:ext cx="7680960" cy="0"/>
          </a:xfrm>
          <a:prstGeom prst="line">
            <a:avLst/>
          </a:prstGeom>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CFC4F6B2-0AA4-4C9A-86FA-A0FD2C59EB36}"/>
              </a:ext>
            </a:extLst>
          </p:cNvPr>
          <p:cNvPicPr>
            <a:picLocks noChangeAspect="1"/>
          </p:cNvPicPr>
          <p:nvPr>
            <p:custDataLst>
              <p:tags r:id="rId8"/>
            </p:custDataLst>
          </p:nvPr>
        </p:nvPicPr>
        <p:blipFill>
          <a:blip r:embed="rId15"/>
          <a:stretch>
            <a:fillRect/>
          </a:stretch>
        </p:blipFill>
        <p:spPr>
          <a:xfrm>
            <a:off x="11240915" y="6146804"/>
            <a:ext cx="518343" cy="503532"/>
          </a:xfrm>
          <a:prstGeom prst="rect">
            <a:avLst/>
          </a:prstGeom>
        </p:spPr>
      </p:pic>
      <p:sp>
        <p:nvSpPr>
          <p:cNvPr id="13" name="TextBox 12">
            <a:extLst>
              <a:ext uri="{FF2B5EF4-FFF2-40B4-BE49-F238E27FC236}">
                <a16:creationId xmlns:a16="http://schemas.microsoft.com/office/drawing/2014/main" id="{7D33F677-BECA-4CCA-95CF-AA50A122E01A}"/>
              </a:ext>
            </a:extLst>
          </p:cNvPr>
          <p:cNvSpPr txBox="1"/>
          <p:nvPr>
            <p:custDataLst>
              <p:tags r:id="rId9"/>
            </p:custDataLst>
          </p:nvPr>
        </p:nvSpPr>
        <p:spPr>
          <a:xfrm>
            <a:off x="7732297" y="6068737"/>
            <a:ext cx="3410534" cy="646331"/>
          </a:xfrm>
          <a:prstGeom prst="rect">
            <a:avLst/>
          </a:prstGeom>
          <a:noFill/>
        </p:spPr>
        <p:txBody>
          <a:bodyPr wrap="square" rtlCol="0">
            <a:spAutoFit/>
          </a:bodyPr>
          <a:lstStyle/>
          <a:p>
            <a:pPr algn="ctr" rtl="0"/>
            <a:r>
              <a:rPr lang="fr" b="0" i="0" u="none" baseline="0" dirty="0">
                <a:latin typeface="+mj-lt"/>
                <a:cs typeface="Arial" panose="020B0604020202020204" pitchFamily="34" charset="0"/>
              </a:rPr>
              <a:t>Mesure de l’ODD à l’horizon 2030 </a:t>
            </a:r>
          </a:p>
        </p:txBody>
      </p:sp>
      <p:cxnSp>
        <p:nvCxnSpPr>
          <p:cNvPr id="14" name="Straight Connector 13">
            <a:extLst>
              <a:ext uri="{FF2B5EF4-FFF2-40B4-BE49-F238E27FC236}">
                <a16:creationId xmlns:a16="http://schemas.microsoft.com/office/drawing/2014/main" id="{D9510124-76FF-44D6-8A4C-53BD1EBB323A}"/>
              </a:ext>
            </a:extLst>
          </p:cNvPr>
          <p:cNvCxnSpPr>
            <a:cxnSpLocks/>
          </p:cNvCxnSpPr>
          <p:nvPr>
            <p:custDataLst>
              <p:tags r:id="rId10"/>
            </p:custDataLst>
          </p:nvPr>
        </p:nvCxnSpPr>
        <p:spPr>
          <a:xfrm flipH="1">
            <a:off x="11520634" y="2411137"/>
            <a:ext cx="0" cy="3657600"/>
          </a:xfrm>
          <a:prstGeom prst="line">
            <a:avLst/>
          </a:prstGeom>
          <a:ln w="28575"/>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D5B55B0-7B78-4470-B27B-D2C9034FAD92}"/>
              </a:ext>
            </a:extLst>
          </p:cNvPr>
          <p:cNvCxnSpPr>
            <a:cxnSpLocks/>
          </p:cNvCxnSpPr>
          <p:nvPr>
            <p:custDataLst>
              <p:tags r:id="rId11"/>
            </p:custDataLst>
          </p:nvPr>
        </p:nvCxnSpPr>
        <p:spPr>
          <a:xfrm>
            <a:off x="429847" y="2251209"/>
            <a:ext cx="310896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C46CD8C-51F4-401A-B8E7-C90098944386}"/>
              </a:ext>
            </a:extLst>
          </p:cNvPr>
          <p:cNvCxnSpPr>
            <a:cxnSpLocks/>
          </p:cNvCxnSpPr>
          <p:nvPr>
            <p:custDataLst>
              <p:tags r:id="rId12"/>
            </p:custDataLst>
          </p:nvPr>
        </p:nvCxnSpPr>
        <p:spPr>
          <a:xfrm>
            <a:off x="4170404" y="2251209"/>
            <a:ext cx="76809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566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5FD865-B185-4E22-B6C0-59DF470D2F38}"/>
              </a:ext>
            </a:extLst>
          </p:cNvPr>
          <p:cNvSpPr>
            <a:spLocks noGrp="1"/>
          </p:cNvSpPr>
          <p:nvPr>
            <p:ph type="sldNum" sz="quarter" idx="12"/>
            <p:custDataLst>
              <p:tags r:id="rId1"/>
            </p:custDataLst>
          </p:nvPr>
        </p:nvSpPr>
        <p:spPr/>
        <p:txBody>
          <a:bodyPr/>
          <a:lstStyle/>
          <a:p>
            <a:pPr algn="r" rtl="0"/>
            <a:fld id="{9E2BE927-25C7-4379-86F1-C17ED9D2A7F2}" type="slidenum">
              <a:rPr/>
              <a:pPr/>
              <a:t>4</a:t>
            </a:fld>
            <a:endParaRPr lang="fr"/>
          </a:p>
        </p:txBody>
      </p:sp>
      <p:sp>
        <p:nvSpPr>
          <p:cNvPr id="3" name="Title 2">
            <a:extLst>
              <a:ext uri="{FF2B5EF4-FFF2-40B4-BE49-F238E27FC236}">
                <a16:creationId xmlns:a16="http://schemas.microsoft.com/office/drawing/2014/main" id="{240DE4F2-AFCF-4F8B-AD6A-02371E88288D}"/>
              </a:ext>
            </a:extLst>
          </p:cNvPr>
          <p:cNvSpPr>
            <a:spLocks noGrp="1"/>
          </p:cNvSpPr>
          <p:nvPr>
            <p:ph type="title"/>
            <p:custDataLst>
              <p:tags r:id="rId2"/>
            </p:custDataLst>
          </p:nvPr>
        </p:nvSpPr>
        <p:spPr>
          <a:xfrm>
            <a:off x="360000" y="249453"/>
            <a:ext cx="11471638" cy="468000"/>
          </a:xfrm>
        </p:spPr>
        <p:txBody>
          <a:bodyPr/>
          <a:lstStyle/>
          <a:p>
            <a:pPr algn="l" rtl="0"/>
            <a:r>
              <a:rPr lang="fr" b="0" i="0" u="none" baseline="0"/>
              <a:t>Cadre stratégique du Fonds mondial</a:t>
            </a:r>
          </a:p>
        </p:txBody>
      </p:sp>
      <p:sp>
        <p:nvSpPr>
          <p:cNvPr id="6" name="TextBox 5">
            <a:extLst>
              <a:ext uri="{FF2B5EF4-FFF2-40B4-BE49-F238E27FC236}">
                <a16:creationId xmlns:a16="http://schemas.microsoft.com/office/drawing/2014/main" id="{CEEA9A75-52C2-464C-A193-E3BE7DDC3FA4}"/>
              </a:ext>
            </a:extLst>
          </p:cNvPr>
          <p:cNvSpPr txBox="1"/>
          <p:nvPr>
            <p:custDataLst>
              <p:tags r:id="rId3"/>
            </p:custDataLst>
          </p:nvPr>
        </p:nvSpPr>
        <p:spPr>
          <a:xfrm>
            <a:off x="7719934" y="829443"/>
            <a:ext cx="4258706" cy="5016758"/>
          </a:xfrm>
          <a:prstGeom prst="rect">
            <a:avLst/>
          </a:prstGeom>
          <a:noFill/>
        </p:spPr>
        <p:txBody>
          <a:bodyPr wrap="square">
            <a:spAutoFit/>
          </a:bodyPr>
          <a:lstStyle/>
          <a:p>
            <a:pPr marL="285750" indent="-285750" algn="l" rtl="0">
              <a:buFont typeface="Arial" panose="020B0604020202020204" pitchFamily="34" charset="0"/>
              <a:buChar char="•"/>
            </a:pPr>
            <a:r>
              <a:rPr lang="fr" sz="2000" b="1" i="0" u="none" baseline="0" dirty="0">
                <a:latin typeface="Arial" panose="020B0604020202020204" pitchFamily="34" charset="0"/>
                <a:ea typeface="Arial" panose="020B0604020202020204" pitchFamily="34" charset="0"/>
                <a:cs typeface="Arial" panose="020B0604020202020204" pitchFamily="34" charset="0"/>
              </a:rPr>
              <a:t>L’objectif premier de la stratégie </a:t>
            </a:r>
            <a:r>
              <a:rPr lang="fr" sz="2000" b="0" i="0" u="none" baseline="0" dirty="0">
                <a:latin typeface="Arial" panose="020B0604020202020204" pitchFamily="34" charset="0"/>
                <a:ea typeface="Arial" panose="020B0604020202020204" pitchFamily="34" charset="0"/>
                <a:cs typeface="Arial" panose="020B0604020202020204" pitchFamily="34" charset="0"/>
              </a:rPr>
              <a:t>est de mettre un terme aux épidémies de sida, de tuberculose et de paludisme. </a:t>
            </a:r>
          </a:p>
          <a:p>
            <a:endParaRPr lang="fr" sz="20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fr" sz="2000" b="1" i="0" u="none" baseline="0" dirty="0">
                <a:effectLst/>
                <a:latin typeface="Arial" panose="020B0604020202020204" pitchFamily="34" charset="0"/>
                <a:ea typeface="Calibri" panose="020F0502020204030204" pitchFamily="34" charset="0"/>
                <a:cs typeface="Times New Roman" panose="02020603050405020304" pitchFamily="18" charset="0"/>
              </a:rPr>
              <a:t>Les personnes et les communautés sont au cœur</a:t>
            </a:r>
            <a:r>
              <a:rPr lang="fr" sz="2000" b="0" i="0" u="none" baseline="0" dirty="0">
                <a:effectLst/>
                <a:latin typeface="Arial" panose="020B0604020202020204" pitchFamily="34" charset="0"/>
                <a:ea typeface="Calibri" panose="020F0502020204030204" pitchFamily="34" charset="0"/>
                <a:cs typeface="Times New Roman" panose="02020603050405020304" pitchFamily="18" charset="0"/>
              </a:rPr>
              <a:t> de notre stratégie. </a:t>
            </a:r>
            <a:endParaRPr lang="fr" sz="20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endParaRPr lang="fr" sz="20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fr" sz="2000" b="0" i="0" u="none" baseline="0" dirty="0">
                <a:latin typeface="Arial" panose="020B0604020202020204" pitchFamily="34" charset="0"/>
                <a:ea typeface="Arial" panose="020B0604020202020204" pitchFamily="34" charset="0"/>
                <a:cs typeface="Arial" panose="020B0604020202020204" pitchFamily="34" charset="0"/>
              </a:rPr>
              <a:t>La réalisation de l'objectif premier est </a:t>
            </a:r>
            <a:r>
              <a:rPr lang="fr" sz="2000" b="1" i="0" u="none" baseline="0" dirty="0">
                <a:latin typeface="Arial" panose="020B0604020202020204" pitchFamily="34" charset="0"/>
                <a:ea typeface="Arial" panose="020B0604020202020204" pitchFamily="34" charset="0"/>
                <a:cs typeface="Arial" panose="020B0604020202020204" pitchFamily="34" charset="0"/>
              </a:rPr>
              <a:t>appuyée par quatre objectifs qui se renforcent et se complètent mutuellement</a:t>
            </a:r>
            <a:r>
              <a:rPr lang="fr" sz="2000" b="0" i="0" u="none" baseline="0" dirty="0">
                <a:latin typeface="Arial" panose="020B0604020202020204" pitchFamily="34" charset="0"/>
                <a:ea typeface="Arial" panose="020B0604020202020204" pitchFamily="34" charset="0"/>
                <a:cs typeface="Arial" panose="020B0604020202020204" pitchFamily="34" charset="0"/>
              </a:rPr>
              <a:t> et par </a:t>
            </a:r>
            <a:r>
              <a:rPr lang="fr" sz="2000" b="1" i="0" u="none" baseline="0" dirty="0">
                <a:latin typeface="Arial" panose="020B0604020202020204" pitchFamily="34" charset="0"/>
                <a:ea typeface="Arial" panose="020B0604020202020204" pitchFamily="34" charset="0"/>
                <a:cs typeface="Arial" panose="020B0604020202020204" pitchFamily="34" charset="0"/>
              </a:rPr>
              <a:t>un objectif évolutif</a:t>
            </a:r>
            <a:r>
              <a:rPr lang="fr" sz="2000" b="0" i="0" u="none" baseline="0" dirty="0">
                <a:latin typeface="Arial" panose="020B0604020202020204" pitchFamily="34" charset="0"/>
                <a:ea typeface="Arial" panose="020B0604020202020204" pitchFamily="34" charset="0"/>
                <a:cs typeface="Arial" panose="020B0604020202020204" pitchFamily="34" charset="0"/>
              </a:rPr>
              <a:t>.</a:t>
            </a:r>
          </a:p>
          <a:p>
            <a:pPr marL="285750" indent="-285750" algn="l" rtl="0">
              <a:buFont typeface="Arial" panose="020B0604020202020204" pitchFamily="34" charset="0"/>
              <a:buChar char="•"/>
            </a:pPr>
            <a:endParaRPr lang="fr" sz="2000"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fr" sz="2000" b="0" i="0" u="none" baseline="0" dirty="0">
                <a:latin typeface="Arial" panose="020B0604020202020204" pitchFamily="34" charset="0"/>
                <a:ea typeface="Arial" panose="020B0604020202020204" pitchFamily="34" charset="0"/>
                <a:cs typeface="Arial" panose="020B0604020202020204" pitchFamily="34" charset="0"/>
              </a:rPr>
              <a:t>Les catalyseurs de partenariat décrivent </a:t>
            </a:r>
            <a:r>
              <a:rPr lang="fr" sz="2000" b="1" i="0" u="none" baseline="0" dirty="0">
                <a:latin typeface="Arial" panose="020B0604020202020204" pitchFamily="34" charset="0"/>
                <a:ea typeface="Arial" panose="020B0604020202020204" pitchFamily="34" charset="0"/>
                <a:cs typeface="Arial" panose="020B0604020202020204" pitchFamily="34" charset="0"/>
              </a:rPr>
              <a:t>les rôles et les responsabilités</a:t>
            </a:r>
            <a:r>
              <a:rPr lang="fr" sz="2000" b="0" i="0" u="none" baseline="0" dirty="0">
                <a:latin typeface="Arial" panose="020B0604020202020204" pitchFamily="34" charset="0"/>
                <a:ea typeface="Arial" panose="020B0604020202020204" pitchFamily="34" charset="0"/>
                <a:cs typeface="Arial" panose="020B0604020202020204" pitchFamily="34" charset="0"/>
              </a:rPr>
              <a:t> de toutes les parties prenantes.</a:t>
            </a:r>
          </a:p>
          <a:p>
            <a:endParaRPr lang="fr"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2793F35-F220-449E-A631-C833736B1830}"/>
              </a:ext>
            </a:extLst>
          </p:cNvPr>
          <p:cNvPicPr>
            <a:picLocks noChangeAspect="1"/>
          </p:cNvPicPr>
          <p:nvPr>
            <p:custDataLst>
              <p:tags r:id="rId4"/>
            </p:custDataLst>
          </p:nvPr>
        </p:nvPicPr>
        <p:blipFill>
          <a:blip r:embed="rId7"/>
          <a:stretch>
            <a:fillRect/>
          </a:stretch>
        </p:blipFill>
        <p:spPr>
          <a:xfrm>
            <a:off x="213360" y="717453"/>
            <a:ext cx="7521073" cy="5486497"/>
          </a:xfrm>
          <a:prstGeom prst="rect">
            <a:avLst/>
          </a:prstGeom>
        </p:spPr>
      </p:pic>
    </p:spTree>
    <p:extLst>
      <p:ext uri="{BB962C8B-B14F-4D97-AF65-F5344CB8AC3E}">
        <p14:creationId xmlns:p14="http://schemas.microsoft.com/office/powerpoint/2010/main" val="354384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DCE218-2375-42A5-AE0B-AE402C4FAB6C}"/>
              </a:ext>
            </a:extLst>
          </p:cNvPr>
          <p:cNvPicPr>
            <a:picLocks noChangeAspect="1"/>
          </p:cNvPicPr>
          <p:nvPr>
            <p:custDataLst>
              <p:tags r:id="rId1"/>
            </p:custDataLst>
          </p:nvPr>
        </p:nvPicPr>
        <p:blipFill>
          <a:blip r:embed="rId8"/>
          <a:stretch>
            <a:fillRect/>
          </a:stretch>
        </p:blipFill>
        <p:spPr>
          <a:xfrm>
            <a:off x="306141" y="1184850"/>
            <a:ext cx="2885624" cy="2105015"/>
          </a:xfrm>
          <a:prstGeom prst="rect">
            <a:avLst/>
          </a:prstGeom>
        </p:spPr>
      </p:pic>
      <p:grpSp>
        <p:nvGrpSpPr>
          <p:cNvPr id="43" name="Group 42">
            <a:extLst>
              <a:ext uri="{FF2B5EF4-FFF2-40B4-BE49-F238E27FC236}">
                <a16:creationId xmlns:a16="http://schemas.microsoft.com/office/drawing/2014/main" id="{80AA30EA-31ED-4FF7-BE01-196393883F8F}"/>
              </a:ext>
            </a:extLst>
          </p:cNvPr>
          <p:cNvGrpSpPr/>
          <p:nvPr>
            <p:custDataLst>
              <p:tags r:id="rId2"/>
            </p:custDataLst>
          </p:nvPr>
        </p:nvGrpSpPr>
        <p:grpSpPr>
          <a:xfrm>
            <a:off x="359999" y="1262246"/>
            <a:ext cx="2793879" cy="2382894"/>
            <a:chOff x="482284" y="1261231"/>
            <a:chExt cx="2793879" cy="2382894"/>
          </a:xfrm>
        </p:grpSpPr>
        <p:sp>
          <p:nvSpPr>
            <p:cNvPr id="40" name="Rectangle 39">
              <a:extLst>
                <a:ext uri="{FF2B5EF4-FFF2-40B4-BE49-F238E27FC236}">
                  <a16:creationId xmlns:a16="http://schemas.microsoft.com/office/drawing/2014/main" id="{B66C24DF-59D8-4153-89B0-637EB6BED706}"/>
                </a:ext>
              </a:extLst>
            </p:cNvPr>
            <p:cNvSpPr/>
            <p:nvPr/>
          </p:nvSpPr>
          <p:spPr>
            <a:xfrm>
              <a:off x="482286" y="1896534"/>
              <a:ext cx="2793877" cy="1747591"/>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fr"/>
            </a:p>
          </p:txBody>
        </p:sp>
        <p:sp>
          <p:nvSpPr>
            <p:cNvPr id="41" name="Rectangle 40">
              <a:extLst>
                <a:ext uri="{FF2B5EF4-FFF2-40B4-BE49-F238E27FC236}">
                  <a16:creationId xmlns:a16="http://schemas.microsoft.com/office/drawing/2014/main" id="{F0DFB02E-4A2F-4FEE-9A02-F7D0AE1DC8F4}"/>
                </a:ext>
              </a:extLst>
            </p:cNvPr>
            <p:cNvSpPr/>
            <p:nvPr/>
          </p:nvSpPr>
          <p:spPr>
            <a:xfrm>
              <a:off x="482284" y="1261231"/>
              <a:ext cx="2793879" cy="63530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fr"/>
            </a:p>
          </p:txBody>
        </p:sp>
      </p:grpSp>
      <p:sp>
        <p:nvSpPr>
          <p:cNvPr id="2" name="Title 1">
            <a:extLst>
              <a:ext uri="{FF2B5EF4-FFF2-40B4-BE49-F238E27FC236}">
                <a16:creationId xmlns:a16="http://schemas.microsoft.com/office/drawing/2014/main" id="{2896392B-C168-4FC4-A79F-7D1E2AD302E5}"/>
              </a:ext>
            </a:extLst>
          </p:cNvPr>
          <p:cNvSpPr>
            <a:spLocks noGrp="1"/>
          </p:cNvSpPr>
          <p:nvPr>
            <p:ph type="title"/>
            <p:custDataLst>
              <p:tags r:id="rId3"/>
            </p:custDataLst>
          </p:nvPr>
        </p:nvSpPr>
        <p:spPr/>
        <p:txBody>
          <a:bodyPr>
            <a:noAutofit/>
          </a:bodyPr>
          <a:lstStyle/>
          <a:p>
            <a:pPr algn="l" rtl="0"/>
            <a:r>
              <a:rPr lang="fr" sz="3200" b="0" i="0" u="none" baseline="0" dirty="0">
                <a:latin typeface="Arial Black" panose="020B0A04020102020204" pitchFamily="34" charset="0"/>
                <a:cs typeface="Arial" panose="020B0604020202020204" pitchFamily="34" charset="0"/>
              </a:rPr>
              <a:t>Cadre stratégique du Fonds mondial</a:t>
            </a:r>
            <a:br>
              <a:rPr lang="fr" sz="3200" dirty="0">
                <a:latin typeface="Arial Black" panose="020B0A04020102020204" pitchFamily="34" charset="0"/>
                <a:cs typeface="Arial" panose="020B0604020202020204" pitchFamily="34" charset="0"/>
              </a:rPr>
            </a:br>
            <a:r>
              <a:rPr lang="fr" sz="3200" b="0" i="0" u="none" baseline="0" dirty="0">
                <a:latin typeface="+mn-lt"/>
                <a:cs typeface="Arial" panose="020B0604020202020204" pitchFamily="34" charset="0"/>
              </a:rPr>
              <a:t>Objectif premier</a:t>
            </a:r>
          </a:p>
        </p:txBody>
      </p:sp>
      <p:sp>
        <p:nvSpPr>
          <p:cNvPr id="9" name="Title 1">
            <a:extLst>
              <a:ext uri="{FF2B5EF4-FFF2-40B4-BE49-F238E27FC236}">
                <a16:creationId xmlns:a16="http://schemas.microsoft.com/office/drawing/2014/main" id="{A8F24D10-686D-4D85-B3A2-DBA532AAE781}"/>
              </a:ext>
            </a:extLst>
          </p:cNvPr>
          <p:cNvSpPr txBox="1">
            <a:spLocks/>
          </p:cNvSpPr>
          <p:nvPr>
            <p:custDataLst>
              <p:tags r:id="rId4"/>
            </p:custDataLst>
          </p:nvPr>
        </p:nvSpPr>
        <p:spPr>
          <a:xfrm>
            <a:off x="306140" y="3488752"/>
            <a:ext cx="2847738" cy="29654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lnSpc>
                <a:spcPct val="100000"/>
              </a:lnSpc>
            </a:pPr>
            <a:r>
              <a:rPr lang="fr" sz="2000" b="1" i="0" u="none" baseline="0" dirty="0">
                <a:latin typeface="Arial" panose="020B0604020202020204" pitchFamily="34" charset="0"/>
                <a:ea typeface="Arial" panose="020B0604020202020204" pitchFamily="34" charset="0"/>
                <a:cs typeface="Arial" panose="020B0604020202020204" pitchFamily="34" charset="0"/>
              </a:rPr>
              <a:t>Dans le cadre de l’objectif premier</a:t>
            </a:r>
            <a:r>
              <a:rPr lang="fr" sz="2000" b="0" i="0" u="none" baseline="0" dirty="0">
                <a:latin typeface="Arial" panose="020B0604020202020204" pitchFamily="34" charset="0"/>
                <a:ea typeface="Arial" panose="020B0604020202020204" pitchFamily="34" charset="0"/>
                <a:cs typeface="Arial" panose="020B0604020202020204" pitchFamily="34" charset="0"/>
              </a:rPr>
              <a:t>, il y a des </a:t>
            </a:r>
            <a:r>
              <a:rPr lang="fr" sz="2000" b="1" i="0" u="none" baseline="0" dirty="0">
                <a:latin typeface="Arial" panose="020B0604020202020204" pitchFamily="34" charset="0"/>
                <a:ea typeface="Arial" panose="020B0604020202020204" pitchFamily="34" charset="0"/>
                <a:cs typeface="Arial" panose="020B0604020202020204" pitchFamily="34" charset="0"/>
              </a:rPr>
              <a:t>sous-objectifs</a:t>
            </a:r>
            <a:r>
              <a:rPr lang="fr" sz="2000" b="0" i="0" u="none" baseline="0" dirty="0">
                <a:latin typeface="Arial" panose="020B0604020202020204" pitchFamily="34" charset="0"/>
                <a:ea typeface="Arial" panose="020B0604020202020204" pitchFamily="34" charset="0"/>
                <a:cs typeface="Arial" panose="020B0604020202020204" pitchFamily="34" charset="0"/>
              </a:rPr>
              <a:t> (puces) </a:t>
            </a:r>
            <a:r>
              <a:rPr lang="fr" sz="2000" b="1" i="0" u="none" baseline="0" dirty="0">
                <a:latin typeface="Arial" panose="020B0604020202020204" pitchFamily="34" charset="0"/>
                <a:ea typeface="Arial" panose="020B0604020202020204" pitchFamily="34" charset="0"/>
                <a:cs typeface="Arial" panose="020B0604020202020204" pitchFamily="34" charset="0"/>
              </a:rPr>
              <a:t>qui décrivent les domaines d'intérêt spécifiques nécessaires pour atteindre cet objectif</a:t>
            </a:r>
            <a:r>
              <a:rPr lang="fr" sz="2000" b="0" i="0" u="none" baseline="0" dirty="0">
                <a:latin typeface="Arial" panose="020B0604020202020204" pitchFamily="34" charset="0"/>
                <a:ea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1720789D-86D8-4696-A5F6-501D27CB0C7E}"/>
              </a:ext>
            </a:extLst>
          </p:cNvPr>
          <p:cNvPicPr>
            <a:picLocks noChangeAspect="1"/>
          </p:cNvPicPr>
          <p:nvPr>
            <p:custDataLst>
              <p:tags r:id="rId5"/>
            </p:custDataLst>
          </p:nvPr>
        </p:nvPicPr>
        <p:blipFill>
          <a:blip r:embed="rId9"/>
          <a:stretch>
            <a:fillRect/>
          </a:stretch>
        </p:blipFill>
        <p:spPr>
          <a:xfrm>
            <a:off x="3207736" y="1068350"/>
            <a:ext cx="8885503" cy="4603245"/>
          </a:xfrm>
          <a:prstGeom prst="rect">
            <a:avLst/>
          </a:prstGeom>
        </p:spPr>
      </p:pic>
    </p:spTree>
    <p:extLst>
      <p:ext uri="{BB962C8B-B14F-4D97-AF65-F5344CB8AC3E}">
        <p14:creationId xmlns:p14="http://schemas.microsoft.com/office/powerpoint/2010/main" val="351834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BF7360-56D9-4A3D-AEF2-4EDA0B2F5238}"/>
              </a:ext>
            </a:extLst>
          </p:cNvPr>
          <p:cNvPicPr>
            <a:picLocks noChangeAspect="1"/>
          </p:cNvPicPr>
          <p:nvPr>
            <p:custDataLst>
              <p:tags r:id="rId1"/>
            </p:custDataLst>
          </p:nvPr>
        </p:nvPicPr>
        <p:blipFill>
          <a:blip r:embed="rId10"/>
          <a:stretch>
            <a:fillRect/>
          </a:stretch>
        </p:blipFill>
        <p:spPr>
          <a:xfrm>
            <a:off x="381913" y="1266810"/>
            <a:ext cx="2793877" cy="2162190"/>
          </a:xfrm>
          <a:prstGeom prst="rect">
            <a:avLst/>
          </a:prstGeom>
        </p:spPr>
      </p:pic>
      <p:sp>
        <p:nvSpPr>
          <p:cNvPr id="56" name="Rectangle 55">
            <a:extLst>
              <a:ext uri="{FF2B5EF4-FFF2-40B4-BE49-F238E27FC236}">
                <a16:creationId xmlns:a16="http://schemas.microsoft.com/office/drawing/2014/main" id="{BFAA60D8-474E-4E4B-B3FF-878142EE5734}"/>
              </a:ext>
            </a:extLst>
          </p:cNvPr>
          <p:cNvSpPr/>
          <p:nvPr>
            <p:custDataLst>
              <p:tags r:id="rId2"/>
            </p:custDataLst>
          </p:nvPr>
        </p:nvSpPr>
        <p:spPr>
          <a:xfrm>
            <a:off x="212619" y="1253968"/>
            <a:ext cx="3363958" cy="690578"/>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fr"/>
          </a:p>
        </p:txBody>
      </p:sp>
      <p:grpSp>
        <p:nvGrpSpPr>
          <p:cNvPr id="53" name="Group 52">
            <a:extLst>
              <a:ext uri="{FF2B5EF4-FFF2-40B4-BE49-F238E27FC236}">
                <a16:creationId xmlns:a16="http://schemas.microsoft.com/office/drawing/2014/main" id="{2FD2799F-68A6-4196-9339-DA4433B47F11}"/>
              </a:ext>
            </a:extLst>
          </p:cNvPr>
          <p:cNvGrpSpPr/>
          <p:nvPr>
            <p:custDataLst>
              <p:tags r:id="rId3"/>
            </p:custDataLst>
          </p:nvPr>
        </p:nvGrpSpPr>
        <p:grpSpPr>
          <a:xfrm>
            <a:off x="323848" y="1944546"/>
            <a:ext cx="2851942" cy="1723437"/>
            <a:chOff x="482284" y="1920688"/>
            <a:chExt cx="2851942" cy="1723437"/>
          </a:xfrm>
        </p:grpSpPr>
        <p:sp>
          <p:nvSpPr>
            <p:cNvPr id="54" name="Rectangle 53">
              <a:extLst>
                <a:ext uri="{FF2B5EF4-FFF2-40B4-BE49-F238E27FC236}">
                  <a16:creationId xmlns:a16="http://schemas.microsoft.com/office/drawing/2014/main" id="{A5995CD0-FFCF-4CDB-9303-6D1024F63B07}"/>
                </a:ext>
              </a:extLst>
            </p:cNvPr>
            <p:cNvSpPr/>
            <p:nvPr/>
          </p:nvSpPr>
          <p:spPr>
            <a:xfrm>
              <a:off x="482286" y="2581193"/>
              <a:ext cx="2793877" cy="1062932"/>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fr"/>
            </a:p>
          </p:txBody>
        </p:sp>
        <p:sp>
          <p:nvSpPr>
            <p:cNvPr id="55" name="Rectangle 54">
              <a:extLst>
                <a:ext uri="{FF2B5EF4-FFF2-40B4-BE49-F238E27FC236}">
                  <a16:creationId xmlns:a16="http://schemas.microsoft.com/office/drawing/2014/main" id="{C27D6111-B5EE-42E9-AF1D-8F2C24F2BDB7}"/>
                </a:ext>
              </a:extLst>
            </p:cNvPr>
            <p:cNvSpPr/>
            <p:nvPr/>
          </p:nvSpPr>
          <p:spPr>
            <a:xfrm>
              <a:off x="482284" y="1920688"/>
              <a:ext cx="2851942" cy="6605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fr"/>
            </a:p>
          </p:txBody>
        </p:sp>
      </p:grpSp>
      <p:sp>
        <p:nvSpPr>
          <p:cNvPr id="10" name="Title 1">
            <a:extLst>
              <a:ext uri="{FF2B5EF4-FFF2-40B4-BE49-F238E27FC236}">
                <a16:creationId xmlns:a16="http://schemas.microsoft.com/office/drawing/2014/main" id="{D9F4287F-A70F-4F41-A155-C69D9C4B2E15}"/>
              </a:ext>
            </a:extLst>
          </p:cNvPr>
          <p:cNvSpPr>
            <a:spLocks noGrp="1"/>
          </p:cNvSpPr>
          <p:nvPr>
            <p:ph type="title"/>
            <p:custDataLst>
              <p:tags r:id="rId4"/>
            </p:custDataLst>
          </p:nvPr>
        </p:nvSpPr>
        <p:spPr/>
        <p:txBody>
          <a:bodyPr>
            <a:noAutofit/>
          </a:bodyPr>
          <a:lstStyle/>
          <a:p>
            <a:pPr algn="l" rtl="0"/>
            <a:r>
              <a:rPr lang="fr" sz="3200" b="0" i="0" u="none" baseline="0">
                <a:latin typeface="Arial Black" panose="020B0A04020102020204" pitchFamily="34" charset="0"/>
                <a:cs typeface="Arial" panose="020B0604020202020204" pitchFamily="34" charset="0"/>
              </a:rPr>
              <a:t>Cadre stratégique du Fonds mondial</a:t>
            </a:r>
            <a:br>
              <a:rPr lang="fr" sz="3200">
                <a:latin typeface="Arial Black" panose="020B0A04020102020204" pitchFamily="34" charset="0"/>
                <a:cs typeface="Arial" panose="020B0604020202020204" pitchFamily="34" charset="0"/>
              </a:rPr>
            </a:br>
            <a:r>
              <a:rPr lang="fr" sz="3200" b="0" i="0" u="none" baseline="0">
                <a:latin typeface="+mn-lt"/>
                <a:cs typeface="Arial" panose="020B0604020202020204" pitchFamily="34" charset="0"/>
              </a:rPr>
              <a:t>Objectifs qui se renforcent et se complètent mutuellement</a:t>
            </a:r>
          </a:p>
        </p:txBody>
      </p:sp>
      <p:sp>
        <p:nvSpPr>
          <p:cNvPr id="20" name="TextBox 19">
            <a:extLst>
              <a:ext uri="{FF2B5EF4-FFF2-40B4-BE49-F238E27FC236}">
                <a16:creationId xmlns:a16="http://schemas.microsoft.com/office/drawing/2014/main" id="{912D3ED6-B0EF-4720-A87A-D492B66B51FA}"/>
              </a:ext>
            </a:extLst>
          </p:cNvPr>
          <p:cNvSpPr txBox="1"/>
          <p:nvPr>
            <p:custDataLst>
              <p:tags r:id="rId5"/>
            </p:custDataLst>
          </p:nvPr>
        </p:nvSpPr>
        <p:spPr>
          <a:xfrm>
            <a:off x="99948" y="3551543"/>
            <a:ext cx="3363958" cy="2723823"/>
          </a:xfrm>
          <a:prstGeom prst="rect">
            <a:avLst/>
          </a:prstGeom>
          <a:noFill/>
        </p:spPr>
        <p:txBody>
          <a:bodyPr wrap="square">
            <a:spAutoFit/>
          </a:bodyPr>
          <a:lstStyle/>
          <a:p>
            <a:pPr algn="l" rtl="0">
              <a:lnSpc>
                <a:spcPct val="95000"/>
              </a:lnSpc>
            </a:pPr>
            <a:r>
              <a:rPr lang="fr" sz="2000" b="0" i="0" u="none" baseline="0" dirty="0">
                <a:latin typeface="Arial" panose="020B0604020202020204" pitchFamily="34" charset="0"/>
                <a:ea typeface="Arial" panose="020B0604020202020204" pitchFamily="34" charset="0"/>
                <a:cs typeface="Arial" panose="020B0604020202020204" pitchFamily="34" charset="0"/>
              </a:rPr>
              <a:t>L’atteinte de notre objectif premier reposera sur </a:t>
            </a:r>
            <a:r>
              <a:rPr lang="fr" sz="2000" b="1" i="0" u="none" baseline="0" dirty="0">
                <a:latin typeface="Arial" panose="020B0604020202020204" pitchFamily="34" charset="0"/>
                <a:ea typeface="Arial" panose="020B0604020202020204" pitchFamily="34" charset="0"/>
                <a:cs typeface="Arial" panose="020B0604020202020204" pitchFamily="34" charset="0"/>
              </a:rPr>
              <a:t>quatre objectifs qui se renforcent et se complètent mutuellement</a:t>
            </a:r>
            <a:r>
              <a:rPr lang="fr" sz="2000" b="0" i="0" u="none" baseline="0" dirty="0">
                <a:latin typeface="Arial" panose="020B0604020202020204" pitchFamily="34" charset="0"/>
                <a:ea typeface="Arial" panose="020B0604020202020204" pitchFamily="34" charset="0"/>
                <a:cs typeface="Arial" panose="020B0604020202020204" pitchFamily="34" charset="0"/>
              </a:rPr>
              <a:t>, qui doivent être poursuivis simultanément et en synergie pour atteindre nos objectifs. </a:t>
            </a:r>
          </a:p>
        </p:txBody>
      </p:sp>
      <p:sp>
        <p:nvSpPr>
          <p:cNvPr id="47" name="Slide Number Placeholder 1">
            <a:extLst>
              <a:ext uri="{FF2B5EF4-FFF2-40B4-BE49-F238E27FC236}">
                <a16:creationId xmlns:a16="http://schemas.microsoft.com/office/drawing/2014/main" id="{BFC8FE80-AF42-4328-9E33-A13E95DC6944}"/>
              </a:ext>
            </a:extLst>
          </p:cNvPr>
          <p:cNvSpPr>
            <a:spLocks noGrp="1"/>
          </p:cNvSpPr>
          <p:nvPr>
            <p:ph type="sldNum" sz="quarter" idx="12"/>
            <p:custDataLst>
              <p:tags r:id="rId6"/>
            </p:custDataLst>
          </p:nvPr>
        </p:nvSpPr>
        <p:spPr>
          <a:xfrm>
            <a:off x="10934700" y="6203950"/>
            <a:ext cx="897300" cy="365125"/>
          </a:xfrm>
        </p:spPr>
        <p:txBody>
          <a:bodyPr/>
          <a:lstStyle/>
          <a:p>
            <a:pPr algn="r" rtl="0"/>
            <a:fld id="{9E2BE927-25C7-4379-86F1-C17ED9D2A7F2}" type="slidenum">
              <a:rPr/>
              <a:pPr/>
              <a:t>6</a:t>
            </a:fld>
            <a:endParaRPr lang="fr"/>
          </a:p>
        </p:txBody>
      </p:sp>
      <p:pic>
        <p:nvPicPr>
          <p:cNvPr id="11" name="Picture 10">
            <a:extLst>
              <a:ext uri="{FF2B5EF4-FFF2-40B4-BE49-F238E27FC236}">
                <a16:creationId xmlns:a16="http://schemas.microsoft.com/office/drawing/2014/main" id="{72102934-3E4C-4B60-ABA7-EAB6E2F0A89E}"/>
              </a:ext>
            </a:extLst>
          </p:cNvPr>
          <p:cNvPicPr>
            <a:picLocks noChangeAspect="1"/>
          </p:cNvPicPr>
          <p:nvPr>
            <p:custDataLst>
              <p:tags r:id="rId7"/>
            </p:custDataLst>
          </p:nvPr>
        </p:nvPicPr>
        <p:blipFill>
          <a:blip r:embed="rId11"/>
          <a:stretch>
            <a:fillRect/>
          </a:stretch>
        </p:blipFill>
        <p:spPr>
          <a:xfrm>
            <a:off x="3444257" y="1266810"/>
            <a:ext cx="8647795" cy="5321189"/>
          </a:xfrm>
          <a:prstGeom prst="rect">
            <a:avLst/>
          </a:prstGeom>
        </p:spPr>
      </p:pic>
    </p:spTree>
    <p:extLst>
      <p:ext uri="{BB962C8B-B14F-4D97-AF65-F5344CB8AC3E}">
        <p14:creationId xmlns:p14="http://schemas.microsoft.com/office/powerpoint/2010/main" val="54304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215295-1A4F-4F53-8C58-F7E867E761AE}"/>
              </a:ext>
            </a:extLst>
          </p:cNvPr>
          <p:cNvPicPr>
            <a:picLocks noChangeAspect="1"/>
          </p:cNvPicPr>
          <p:nvPr>
            <p:custDataLst>
              <p:tags r:id="rId1"/>
            </p:custDataLst>
          </p:nvPr>
        </p:nvPicPr>
        <p:blipFill>
          <a:blip r:embed="rId11"/>
          <a:stretch>
            <a:fillRect/>
          </a:stretch>
        </p:blipFill>
        <p:spPr>
          <a:xfrm>
            <a:off x="150400" y="1291301"/>
            <a:ext cx="3103662" cy="2356723"/>
          </a:xfrm>
          <a:prstGeom prst="rect">
            <a:avLst/>
          </a:prstGeom>
        </p:spPr>
      </p:pic>
      <p:sp>
        <p:nvSpPr>
          <p:cNvPr id="54" name="Rectangle 53">
            <a:extLst>
              <a:ext uri="{FF2B5EF4-FFF2-40B4-BE49-F238E27FC236}">
                <a16:creationId xmlns:a16="http://schemas.microsoft.com/office/drawing/2014/main" id="{61647E14-7B79-44C8-BDBB-37B8C8F479AB}"/>
              </a:ext>
            </a:extLst>
          </p:cNvPr>
          <p:cNvSpPr/>
          <p:nvPr>
            <p:custDataLst>
              <p:tags r:id="rId2"/>
            </p:custDataLst>
          </p:nvPr>
        </p:nvSpPr>
        <p:spPr>
          <a:xfrm>
            <a:off x="16059" y="1205049"/>
            <a:ext cx="3396751" cy="1473116"/>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fr"/>
          </a:p>
        </p:txBody>
      </p:sp>
      <p:grpSp>
        <p:nvGrpSpPr>
          <p:cNvPr id="55" name="Group 54">
            <a:extLst>
              <a:ext uri="{FF2B5EF4-FFF2-40B4-BE49-F238E27FC236}">
                <a16:creationId xmlns:a16="http://schemas.microsoft.com/office/drawing/2014/main" id="{B0691FB5-3765-44E9-BF9C-7FC1C2116E80}"/>
              </a:ext>
            </a:extLst>
          </p:cNvPr>
          <p:cNvGrpSpPr/>
          <p:nvPr>
            <p:custDataLst>
              <p:tags r:id="rId3"/>
            </p:custDataLst>
          </p:nvPr>
        </p:nvGrpSpPr>
        <p:grpSpPr>
          <a:xfrm>
            <a:off x="192401" y="2678165"/>
            <a:ext cx="3196001" cy="888845"/>
            <a:chOff x="482284" y="2551364"/>
            <a:chExt cx="2793879" cy="888845"/>
          </a:xfrm>
        </p:grpSpPr>
        <p:sp>
          <p:nvSpPr>
            <p:cNvPr id="56" name="Rectangle 55">
              <a:extLst>
                <a:ext uri="{FF2B5EF4-FFF2-40B4-BE49-F238E27FC236}">
                  <a16:creationId xmlns:a16="http://schemas.microsoft.com/office/drawing/2014/main" id="{222CD06F-7F3C-4343-8A58-CD6779DFDC4B}"/>
                </a:ext>
              </a:extLst>
            </p:cNvPr>
            <p:cNvSpPr/>
            <p:nvPr/>
          </p:nvSpPr>
          <p:spPr>
            <a:xfrm>
              <a:off x="482286" y="2760099"/>
              <a:ext cx="2793877" cy="680110"/>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fr"/>
            </a:p>
          </p:txBody>
        </p:sp>
        <p:sp>
          <p:nvSpPr>
            <p:cNvPr id="57" name="Rectangle 56">
              <a:extLst>
                <a:ext uri="{FF2B5EF4-FFF2-40B4-BE49-F238E27FC236}">
                  <a16:creationId xmlns:a16="http://schemas.microsoft.com/office/drawing/2014/main" id="{D33C77E0-E793-4505-ABD8-ABC8F880F9DD}"/>
                </a:ext>
              </a:extLst>
            </p:cNvPr>
            <p:cNvSpPr/>
            <p:nvPr/>
          </p:nvSpPr>
          <p:spPr>
            <a:xfrm>
              <a:off x="482284" y="2551364"/>
              <a:ext cx="2793879" cy="27324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fr"/>
            </a:p>
          </p:txBody>
        </p:sp>
      </p:grpSp>
      <p:sp>
        <p:nvSpPr>
          <p:cNvPr id="10" name="TextBox 9">
            <a:extLst>
              <a:ext uri="{FF2B5EF4-FFF2-40B4-BE49-F238E27FC236}">
                <a16:creationId xmlns:a16="http://schemas.microsoft.com/office/drawing/2014/main" id="{3447DC9D-C5D0-459F-8A37-FCBF609D71ED}"/>
              </a:ext>
            </a:extLst>
          </p:cNvPr>
          <p:cNvSpPr txBox="1"/>
          <p:nvPr>
            <p:custDataLst>
              <p:tags r:id="rId4"/>
            </p:custDataLst>
          </p:nvPr>
        </p:nvSpPr>
        <p:spPr>
          <a:xfrm>
            <a:off x="150400" y="3633651"/>
            <a:ext cx="3972613" cy="2739211"/>
          </a:xfrm>
          <a:prstGeom prst="rect">
            <a:avLst/>
          </a:prstGeom>
          <a:solidFill>
            <a:schemeClr val="bg1"/>
          </a:solidFill>
        </p:spPr>
        <p:txBody>
          <a:bodyPr wrap="square">
            <a:spAutoFit/>
          </a:bodyPr>
          <a:lstStyle/>
          <a:p>
            <a:pPr algn="l" rtl="0">
              <a:lnSpc>
                <a:spcPct val="90000"/>
              </a:lnSpc>
              <a:spcBef>
                <a:spcPct val="0"/>
              </a:spcBef>
              <a:spcAft>
                <a:spcPts val="1200"/>
              </a:spcAft>
            </a:pPr>
            <a:r>
              <a:rPr lang="fr" b="0" i="0" u="none" baseline="0" dirty="0">
                <a:latin typeface="Arial" panose="020B0604020202020204" pitchFamily="34" charset="0"/>
                <a:ea typeface="+mj-ea"/>
                <a:cs typeface="Arial" panose="020B0604020202020204" pitchFamily="34" charset="0"/>
              </a:rPr>
              <a:t>Nous contribuerons à renforcer la </a:t>
            </a:r>
            <a:r>
              <a:rPr lang="fr" b="1" i="0" u="none" baseline="0" dirty="0">
                <a:latin typeface="Arial" panose="020B0604020202020204" pitchFamily="34" charset="0"/>
                <a:ea typeface="+mj-ea"/>
                <a:cs typeface="Arial" panose="020B0604020202020204" pitchFamily="34" charset="0"/>
              </a:rPr>
              <a:t>préparation aux pandémies</a:t>
            </a:r>
            <a:r>
              <a:rPr lang="fr" b="0" i="0" u="none" baseline="0" dirty="0">
                <a:latin typeface="Arial" panose="020B0604020202020204" pitchFamily="34" charset="0"/>
                <a:ea typeface="+mj-ea"/>
                <a:cs typeface="Arial" panose="020B0604020202020204" pitchFamily="34" charset="0"/>
              </a:rPr>
              <a:t> en aidant les pays à renforcer la résilience de leurs systèmes pour la santé et des programmes de lutte contre le VIH, la tuberculose et le paludisme.</a:t>
            </a:r>
          </a:p>
          <a:p>
            <a:pPr algn="l" rtl="0">
              <a:lnSpc>
                <a:spcPct val="90000"/>
              </a:lnSpc>
              <a:spcBef>
                <a:spcPct val="0"/>
              </a:spcBef>
              <a:spcAft>
                <a:spcPts val="1200"/>
              </a:spcAft>
            </a:pPr>
            <a:r>
              <a:rPr lang="fr" b="0" i="0" u="none" baseline="0" dirty="0">
                <a:latin typeface="Arial" panose="020B0604020202020204" pitchFamily="34" charset="0"/>
                <a:ea typeface="+mj-ea"/>
                <a:cs typeface="Arial" panose="020B0604020202020204" pitchFamily="34" charset="0"/>
              </a:rPr>
              <a:t>Notre travail de </a:t>
            </a:r>
            <a:r>
              <a:rPr lang="fr" b="1" i="0" u="none" baseline="0" dirty="0">
                <a:latin typeface="Arial" panose="020B0604020202020204" pitchFamily="34" charset="0"/>
                <a:ea typeface="+mj-ea"/>
                <a:cs typeface="Arial" panose="020B0604020202020204" pitchFamily="34" charset="0"/>
              </a:rPr>
              <a:t>préparation aux pandémies</a:t>
            </a:r>
            <a:r>
              <a:rPr lang="fr" b="0" i="0" u="none" baseline="0" dirty="0">
                <a:latin typeface="Arial" panose="020B0604020202020204" pitchFamily="34" charset="0"/>
                <a:ea typeface="+mj-ea"/>
                <a:cs typeface="Arial" panose="020B0604020202020204" pitchFamily="34" charset="0"/>
              </a:rPr>
              <a:t> est bien défini par nos programmes existants et le C19RM.</a:t>
            </a:r>
          </a:p>
        </p:txBody>
      </p:sp>
      <p:sp>
        <p:nvSpPr>
          <p:cNvPr id="2" name="Title 1">
            <a:extLst>
              <a:ext uri="{FF2B5EF4-FFF2-40B4-BE49-F238E27FC236}">
                <a16:creationId xmlns:a16="http://schemas.microsoft.com/office/drawing/2014/main" id="{2896392B-C168-4FC4-A79F-7D1E2AD302E5}"/>
              </a:ext>
            </a:extLst>
          </p:cNvPr>
          <p:cNvSpPr>
            <a:spLocks noGrp="1"/>
          </p:cNvSpPr>
          <p:nvPr>
            <p:ph type="title"/>
            <p:custDataLst>
              <p:tags r:id="rId5"/>
            </p:custDataLst>
          </p:nvPr>
        </p:nvSpPr>
        <p:spPr>
          <a:xfrm>
            <a:off x="359999" y="163650"/>
            <a:ext cx="11471638" cy="468000"/>
          </a:xfrm>
        </p:spPr>
        <p:txBody>
          <a:bodyPr>
            <a:noAutofit/>
          </a:bodyPr>
          <a:lstStyle/>
          <a:p>
            <a:pPr algn="l" rtl="0"/>
            <a:r>
              <a:rPr lang="fr" sz="3200" b="0" i="0" u="none" baseline="0" dirty="0">
                <a:latin typeface="Arial Black" panose="020B0A04020102020204" pitchFamily="34" charset="0"/>
                <a:cs typeface="Arial" panose="020B0604020202020204" pitchFamily="34" charset="0"/>
              </a:rPr>
              <a:t>Cadre stratégique du Fonds mondial </a:t>
            </a:r>
            <a:br>
              <a:rPr lang="fr" sz="3200" dirty="0">
                <a:latin typeface="Arial Black" panose="020B0A04020102020204" pitchFamily="34" charset="0"/>
                <a:cs typeface="Arial" panose="020B0604020202020204" pitchFamily="34" charset="0"/>
              </a:rPr>
            </a:br>
            <a:r>
              <a:rPr lang="fr" sz="3200" b="0" i="0" u="none" baseline="0" dirty="0">
                <a:latin typeface="+mn-lt"/>
                <a:cs typeface="Arial" panose="020B0604020202020204" pitchFamily="34" charset="0"/>
              </a:rPr>
              <a:t>Objectif évolutif</a:t>
            </a:r>
          </a:p>
        </p:txBody>
      </p:sp>
      <p:sp>
        <p:nvSpPr>
          <p:cNvPr id="22" name="Title 1">
            <a:extLst>
              <a:ext uri="{FF2B5EF4-FFF2-40B4-BE49-F238E27FC236}">
                <a16:creationId xmlns:a16="http://schemas.microsoft.com/office/drawing/2014/main" id="{5EA2FF8C-306F-41E3-91EC-A90DEDA730BF}"/>
              </a:ext>
            </a:extLst>
          </p:cNvPr>
          <p:cNvSpPr txBox="1">
            <a:spLocks/>
          </p:cNvSpPr>
          <p:nvPr>
            <p:custDataLst>
              <p:tags r:id="rId6"/>
            </p:custDataLst>
          </p:nvPr>
        </p:nvSpPr>
        <p:spPr>
          <a:xfrm>
            <a:off x="3767912" y="823650"/>
            <a:ext cx="8437522" cy="138874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Aft>
                <a:spcPts val="1200"/>
              </a:spcAft>
            </a:pPr>
            <a:r>
              <a:rPr lang="fr" sz="2000" b="0" i="0" u="none" baseline="0" dirty="0">
                <a:latin typeface="Arial" panose="020B0604020202020204" pitchFamily="34" charset="0"/>
                <a:ea typeface="Arial" panose="020B0604020202020204" pitchFamily="34" charset="0"/>
                <a:cs typeface="Arial" panose="020B0604020202020204" pitchFamily="34" charset="0"/>
              </a:rPr>
              <a:t>La nouvelle stratégie </a:t>
            </a:r>
            <a:r>
              <a:rPr lang="fr" sz="2000" b="1" i="0" u="none" baseline="0" dirty="0">
                <a:latin typeface="Arial" panose="020B0604020202020204" pitchFamily="34" charset="0"/>
                <a:ea typeface="Arial" panose="020B0604020202020204" pitchFamily="34" charset="0"/>
                <a:cs typeface="Arial" panose="020B0604020202020204" pitchFamily="34" charset="0"/>
              </a:rPr>
              <a:t>répond directement aux changements radicaux de la situation sanitaire mondiale </a:t>
            </a:r>
            <a:r>
              <a:rPr lang="fr" sz="2000" b="0" i="0" u="none" baseline="0" dirty="0">
                <a:latin typeface="Arial" panose="020B0604020202020204" pitchFamily="34" charset="0"/>
                <a:ea typeface="Arial" panose="020B0604020202020204" pitchFamily="34" charset="0"/>
                <a:cs typeface="Arial" panose="020B0604020202020204" pitchFamily="34" charset="0"/>
              </a:rPr>
              <a:t>en introduisant </a:t>
            </a:r>
            <a:r>
              <a:rPr lang="fr" sz="2000" b="1" i="0" u="none" baseline="0" dirty="0">
                <a:latin typeface="Arial" panose="020B0604020202020204" pitchFamily="34" charset="0"/>
                <a:ea typeface="Arial" panose="020B0604020202020204" pitchFamily="34" charset="0"/>
                <a:cs typeface="Arial" panose="020B0604020202020204" pitchFamily="34" charset="0"/>
              </a:rPr>
              <a:t>un objectif évolutif sur la préparation et la riposte aux pandémies</a:t>
            </a:r>
            <a:r>
              <a:rPr lang="fr" sz="2000" b="0" i="0" u="none" baseline="0" dirty="0">
                <a:latin typeface="Arial" panose="020B0604020202020204" pitchFamily="34" charset="0"/>
                <a:ea typeface="Arial" panose="020B0604020202020204" pitchFamily="34" charset="0"/>
                <a:cs typeface="Arial" panose="020B0604020202020204" pitchFamily="34" charset="0"/>
              </a:rPr>
              <a:t>. </a:t>
            </a:r>
          </a:p>
          <a:p>
            <a:pPr algn="l" rtl="0">
              <a:spcAft>
                <a:spcPts val="1200"/>
              </a:spcAft>
            </a:pPr>
            <a:r>
              <a:rPr lang="fr" sz="2000" b="0" i="0" u="none" baseline="0" dirty="0">
                <a:latin typeface="Arial" panose="020B0604020202020204" pitchFamily="34" charset="0"/>
                <a:ea typeface="Arial" panose="020B0604020202020204" pitchFamily="34" charset="0"/>
                <a:cs typeface="Arial" panose="020B0604020202020204" pitchFamily="34" charset="0"/>
              </a:rPr>
              <a:t>Nous mettrons l’expertise et le modèle inclusif du partenariat du Fonds mondial au service de cette priorité mondiale, parallèlement au travail important réalisé avec nos partenaires.</a:t>
            </a:r>
          </a:p>
        </p:txBody>
      </p:sp>
      <p:sp>
        <p:nvSpPr>
          <p:cNvPr id="3" name="Slide Number Placeholder 2">
            <a:extLst>
              <a:ext uri="{FF2B5EF4-FFF2-40B4-BE49-F238E27FC236}">
                <a16:creationId xmlns:a16="http://schemas.microsoft.com/office/drawing/2014/main" id="{51EB09A1-1CBA-4857-B2DA-0200C6C51C60}"/>
              </a:ext>
            </a:extLst>
          </p:cNvPr>
          <p:cNvSpPr>
            <a:spLocks noGrp="1"/>
          </p:cNvSpPr>
          <p:nvPr>
            <p:ph type="sldNum" sz="quarter" idx="12"/>
            <p:custDataLst>
              <p:tags r:id="rId7"/>
            </p:custDataLst>
          </p:nvPr>
        </p:nvSpPr>
        <p:spPr/>
        <p:txBody>
          <a:bodyPr/>
          <a:lstStyle/>
          <a:p>
            <a:pPr algn="r" rtl="0"/>
            <a:fld id="{DCCF19E6-0AFE-4CD6-AF5E-0E70B26414FC}" type="slidenum">
              <a:rPr/>
              <a:t>7</a:t>
            </a:fld>
            <a:endParaRPr lang="fr"/>
          </a:p>
        </p:txBody>
      </p:sp>
      <p:pic>
        <p:nvPicPr>
          <p:cNvPr id="5" name="Picture 4">
            <a:extLst>
              <a:ext uri="{FF2B5EF4-FFF2-40B4-BE49-F238E27FC236}">
                <a16:creationId xmlns:a16="http://schemas.microsoft.com/office/drawing/2014/main" id="{96AF0938-2EDB-4E98-9153-85B8A45AD151}"/>
              </a:ext>
            </a:extLst>
          </p:cNvPr>
          <p:cNvPicPr>
            <a:picLocks noChangeAspect="1"/>
          </p:cNvPicPr>
          <p:nvPr>
            <p:custDataLst>
              <p:tags r:id="rId8"/>
            </p:custDataLst>
          </p:nvPr>
        </p:nvPicPr>
        <p:blipFill>
          <a:blip r:embed="rId12"/>
          <a:stretch>
            <a:fillRect/>
          </a:stretch>
        </p:blipFill>
        <p:spPr>
          <a:xfrm>
            <a:off x="4123013" y="2843935"/>
            <a:ext cx="7708624" cy="3362947"/>
          </a:xfrm>
          <a:prstGeom prst="rect">
            <a:avLst/>
          </a:prstGeom>
        </p:spPr>
      </p:pic>
    </p:spTree>
    <p:extLst>
      <p:ext uri="{BB962C8B-B14F-4D97-AF65-F5344CB8AC3E}">
        <p14:creationId xmlns:p14="http://schemas.microsoft.com/office/powerpoint/2010/main" val="167739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E9E17-702B-4DE7-8223-72E49ED2FE98}"/>
              </a:ext>
            </a:extLst>
          </p:cNvPr>
          <p:cNvPicPr>
            <a:picLocks noChangeAspect="1"/>
          </p:cNvPicPr>
          <p:nvPr>
            <p:custDataLst>
              <p:tags r:id="rId1"/>
            </p:custDataLst>
          </p:nvPr>
        </p:nvPicPr>
        <p:blipFill>
          <a:blip r:embed="rId12"/>
          <a:stretch>
            <a:fillRect/>
          </a:stretch>
        </p:blipFill>
        <p:spPr>
          <a:xfrm>
            <a:off x="-882" y="1389203"/>
            <a:ext cx="3327211" cy="2669553"/>
          </a:xfrm>
          <a:prstGeom prst="rect">
            <a:avLst/>
          </a:prstGeom>
        </p:spPr>
      </p:pic>
      <p:sp>
        <p:nvSpPr>
          <p:cNvPr id="54" name="Rectangle 53">
            <a:extLst>
              <a:ext uri="{FF2B5EF4-FFF2-40B4-BE49-F238E27FC236}">
                <a16:creationId xmlns:a16="http://schemas.microsoft.com/office/drawing/2014/main" id="{CD96C045-0CE4-4C05-8EFD-31DA3B172B7F}"/>
              </a:ext>
            </a:extLst>
          </p:cNvPr>
          <p:cNvSpPr/>
          <p:nvPr>
            <p:custDataLst>
              <p:tags r:id="rId2"/>
            </p:custDataLst>
          </p:nvPr>
        </p:nvSpPr>
        <p:spPr>
          <a:xfrm>
            <a:off x="73213" y="1389203"/>
            <a:ext cx="3327212" cy="1754047"/>
          </a:xfrm>
          <a:prstGeom prst="rect">
            <a:avLst/>
          </a:prstGeom>
          <a:solidFill>
            <a:srgbClr val="FFFFFF">
              <a:alpha val="4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fr"/>
          </a:p>
        </p:txBody>
      </p:sp>
      <p:sp>
        <p:nvSpPr>
          <p:cNvPr id="3" name="Slide Number Placeholder 2">
            <a:extLst>
              <a:ext uri="{FF2B5EF4-FFF2-40B4-BE49-F238E27FC236}">
                <a16:creationId xmlns:a16="http://schemas.microsoft.com/office/drawing/2014/main" id="{72DD2EE5-1A6E-4D83-AD93-DAF21A1B5C03}"/>
              </a:ext>
            </a:extLst>
          </p:cNvPr>
          <p:cNvSpPr>
            <a:spLocks noGrp="1"/>
          </p:cNvSpPr>
          <p:nvPr>
            <p:ph type="sldNum" sz="quarter" idx="12"/>
            <p:custDataLst>
              <p:tags r:id="rId3"/>
            </p:custDataLst>
          </p:nvPr>
        </p:nvSpPr>
        <p:spPr/>
        <p:txBody>
          <a:bodyPr/>
          <a:lstStyle/>
          <a:p>
            <a:pPr algn="r" rtl="0"/>
            <a:fld id="{DCCF19E6-0AFE-4CD6-AF5E-0E70B26414FC}" type="slidenum">
              <a:rPr/>
              <a:t>8</a:t>
            </a:fld>
            <a:endParaRPr lang="fr"/>
          </a:p>
        </p:txBody>
      </p:sp>
      <p:sp>
        <p:nvSpPr>
          <p:cNvPr id="4" name="Title 3">
            <a:extLst>
              <a:ext uri="{FF2B5EF4-FFF2-40B4-BE49-F238E27FC236}">
                <a16:creationId xmlns:a16="http://schemas.microsoft.com/office/drawing/2014/main" id="{3AEFB4EF-8473-4369-8A92-CB7AC9ED37E3}"/>
              </a:ext>
            </a:extLst>
          </p:cNvPr>
          <p:cNvSpPr>
            <a:spLocks noGrp="1"/>
          </p:cNvSpPr>
          <p:nvPr>
            <p:ph type="title"/>
            <p:custDataLst>
              <p:tags r:id="rId4"/>
            </p:custDataLst>
          </p:nvPr>
        </p:nvSpPr>
        <p:spPr/>
        <p:txBody>
          <a:bodyPr/>
          <a:lstStyle/>
          <a:p>
            <a:pPr algn="l" rtl="0"/>
            <a:r>
              <a:rPr lang="fr" sz="3200" b="0" i="0" u="none" baseline="0" dirty="0">
                <a:latin typeface="Arial Black" panose="020B0A04020102020204" pitchFamily="34" charset="0"/>
                <a:cs typeface="Arial" panose="020B0604020202020204" pitchFamily="34" charset="0"/>
              </a:rPr>
              <a:t>Cadre stratégique du Fonds mondial</a:t>
            </a:r>
            <a:br>
              <a:rPr lang="fr" sz="3200" dirty="0">
                <a:latin typeface="Arial Black" panose="020B0A04020102020204" pitchFamily="34" charset="0"/>
                <a:cs typeface="Arial" panose="020B0604020202020204" pitchFamily="34" charset="0"/>
              </a:rPr>
            </a:br>
            <a:r>
              <a:rPr lang="fr" sz="3200" b="0" i="0" u="none" baseline="0" dirty="0">
                <a:latin typeface="+mn-lt"/>
                <a:cs typeface="Arial" panose="020B0604020202020204" pitchFamily="34" charset="0"/>
              </a:rPr>
              <a:t>Catalyseurs de partenariat et cadre de suivi et d’évaluation</a:t>
            </a:r>
            <a:endParaRPr lang="fr" dirty="0">
              <a:latin typeface="+mn-lt"/>
            </a:endParaRPr>
          </a:p>
        </p:txBody>
      </p:sp>
      <p:sp>
        <p:nvSpPr>
          <p:cNvPr id="9" name="Rectangle 8">
            <a:extLst>
              <a:ext uri="{FF2B5EF4-FFF2-40B4-BE49-F238E27FC236}">
                <a16:creationId xmlns:a16="http://schemas.microsoft.com/office/drawing/2014/main" id="{F55A2748-9D0E-43B5-83A9-7985C3133648}"/>
              </a:ext>
            </a:extLst>
          </p:cNvPr>
          <p:cNvSpPr/>
          <p:nvPr>
            <p:custDataLst>
              <p:tags r:id="rId5"/>
            </p:custDataLst>
          </p:nvPr>
        </p:nvSpPr>
        <p:spPr>
          <a:xfrm>
            <a:off x="250647" y="4881914"/>
            <a:ext cx="11580991" cy="1431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sz="2000" b="0" i="0" u="none" baseline="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41F55B46-5900-4635-9ACB-77239BCCB912}"/>
              </a:ext>
            </a:extLst>
          </p:cNvPr>
          <p:cNvSpPr/>
          <p:nvPr>
            <p:custDataLst>
              <p:tags r:id="rId6"/>
            </p:custDataLst>
          </p:nvPr>
        </p:nvSpPr>
        <p:spPr>
          <a:xfrm>
            <a:off x="73213" y="3239792"/>
            <a:ext cx="3253116" cy="78928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endParaRPr lang="fr"/>
          </a:p>
        </p:txBody>
      </p:sp>
      <p:sp>
        <p:nvSpPr>
          <p:cNvPr id="14" name="Rectangle 13">
            <a:extLst>
              <a:ext uri="{FF2B5EF4-FFF2-40B4-BE49-F238E27FC236}">
                <a16:creationId xmlns:a16="http://schemas.microsoft.com/office/drawing/2014/main" id="{0D99D6E3-1437-4345-B042-A1B581EAEF26}"/>
              </a:ext>
            </a:extLst>
          </p:cNvPr>
          <p:cNvSpPr/>
          <p:nvPr>
            <p:custDataLst>
              <p:tags r:id="rId7"/>
            </p:custDataLst>
          </p:nvPr>
        </p:nvSpPr>
        <p:spPr>
          <a:xfrm>
            <a:off x="3574751" y="1993439"/>
            <a:ext cx="8366238" cy="2623102"/>
          </a:xfrm>
          <a:prstGeom prst="rect">
            <a:avLst/>
          </a:prstGeom>
          <a:solidFill>
            <a:schemeClr val="bg1"/>
          </a:solidFill>
          <a:ln w="12700" cap="flat" cmpd="sng" algn="ctr">
            <a:solidFill>
              <a:schemeClr val="tx1"/>
            </a:solidFill>
            <a:prstDash val="solid"/>
          </a:ln>
          <a:effectLst/>
        </p:spPr>
        <p:txBody>
          <a:bodyPr lIns="182880" tIns="91440" rIns="45720" bIns="45720" rtlCol="0" anchor="t" anchorCtr="0"/>
          <a:lstStyle/>
          <a:p>
            <a:pPr marL="285750" indent="-285750" algn="l" rtl="0">
              <a:spcAft>
                <a:spcPts val="1200"/>
              </a:spcAft>
              <a:buFont typeface="Arial" panose="020B0604020202020204" pitchFamily="34" charset="0"/>
              <a:buChar char="•"/>
            </a:pPr>
            <a:r>
              <a:rPr lang="fr" sz="2000" b="0" i="0" u="none" baseline="0" dirty="0">
                <a:latin typeface="Arial" panose="020B0604020202020204" pitchFamily="34" charset="0"/>
                <a:ea typeface="Arial" panose="020B0604020202020204" pitchFamily="34" charset="0"/>
                <a:cs typeface="Arial" panose="020B0604020202020204" pitchFamily="34" charset="0"/>
              </a:rPr>
              <a:t>Le modèle du Fonds mondial se fonde sur les </a:t>
            </a:r>
            <a:r>
              <a:rPr lang="fr" sz="2000" b="1" i="0" u="none" baseline="0" dirty="0">
                <a:latin typeface="Arial" panose="020B0604020202020204" pitchFamily="34" charset="0"/>
                <a:ea typeface="Arial" panose="020B0604020202020204" pitchFamily="34" charset="0"/>
                <a:cs typeface="Arial" panose="020B0604020202020204" pitchFamily="34" charset="0"/>
              </a:rPr>
              <a:t>principes fondamentaux d’appropriation par le pays et de partenariat</a:t>
            </a:r>
            <a:r>
              <a:rPr lang="fr" sz="2000" b="0" i="0" u="none" baseline="0" dirty="0">
                <a:latin typeface="Arial" panose="020B0604020202020204" pitchFamily="34" charset="0"/>
                <a:ea typeface="Arial" panose="020B0604020202020204" pitchFamily="34" charset="0"/>
                <a:cs typeface="Arial" panose="020B0604020202020204" pitchFamily="34" charset="0"/>
              </a:rPr>
              <a:t>.</a:t>
            </a:r>
          </a:p>
          <a:p>
            <a:pPr marL="285750" indent="-285750" algn="l" rtl="0">
              <a:spcAft>
                <a:spcPts val="1200"/>
              </a:spcAft>
              <a:buFont typeface="Arial" panose="020B0604020202020204" pitchFamily="34" charset="0"/>
              <a:buChar char="•"/>
            </a:pPr>
            <a:r>
              <a:rPr lang="fr" sz="2000" b="0" i="0" u="none" baseline="0" dirty="0">
                <a:latin typeface="Arial" panose="020B0604020202020204" pitchFamily="34" charset="0"/>
                <a:ea typeface="Arial" panose="020B0604020202020204" pitchFamily="34" charset="0"/>
                <a:cs typeface="Arial" panose="020B0604020202020204" pitchFamily="34" charset="0"/>
              </a:rPr>
              <a:t>L’atteinte des objectifs de la stratégie dépend de la collaboration de </a:t>
            </a:r>
            <a:r>
              <a:rPr lang="fr" sz="2000" b="1" i="0" u="none" baseline="0" dirty="0">
                <a:latin typeface="Arial" panose="020B0604020202020204" pitchFamily="34" charset="0"/>
                <a:ea typeface="Arial" panose="020B0604020202020204" pitchFamily="34" charset="0"/>
                <a:cs typeface="Arial" panose="020B0604020202020204" pitchFamily="34" charset="0"/>
              </a:rPr>
              <a:t>tous les partenaires, pour travailler ensemble, chacun avec des rôles et des responsabilités distincts et complémentaires</a:t>
            </a:r>
            <a:r>
              <a:rPr lang="fr" sz="2000" b="0" i="0" u="none" baseline="0" dirty="0">
                <a:latin typeface="Arial" panose="020B0604020202020204" pitchFamily="34" charset="0"/>
                <a:ea typeface="Arial" panose="020B0604020202020204" pitchFamily="34" charset="0"/>
                <a:cs typeface="Arial" panose="020B0604020202020204" pitchFamily="34" charset="0"/>
              </a:rPr>
              <a:t>. </a:t>
            </a:r>
          </a:p>
          <a:p>
            <a:pPr marL="285750" indent="-285750" algn="l" rtl="0">
              <a:spcAft>
                <a:spcPts val="1200"/>
              </a:spcAft>
              <a:buFont typeface="Arial" panose="020B0604020202020204" pitchFamily="34" charset="0"/>
              <a:buChar char="•"/>
            </a:pPr>
            <a:r>
              <a:rPr lang="fr" sz="2000" b="0" i="0" u="none" baseline="0" dirty="0">
                <a:latin typeface="Arial" panose="020B0604020202020204" pitchFamily="34" charset="0"/>
                <a:ea typeface="Arial" panose="020B0604020202020204" pitchFamily="34" charset="0"/>
                <a:cs typeface="Arial" panose="020B0604020202020204" pitchFamily="34" charset="0"/>
              </a:rPr>
              <a:t>Ces rôles et ces responsabilités sont </a:t>
            </a:r>
            <a:r>
              <a:rPr lang="fr" sz="2000" b="1" i="0" u="none" baseline="0" dirty="0">
                <a:latin typeface="Arial" panose="020B0604020202020204" pitchFamily="34" charset="0"/>
                <a:ea typeface="Arial" panose="020B0604020202020204" pitchFamily="34" charset="0"/>
                <a:cs typeface="Arial" panose="020B0604020202020204" pitchFamily="34" charset="0"/>
              </a:rPr>
              <a:t>décrits dans la section sur les catalyseurs de partenariat</a:t>
            </a:r>
            <a:r>
              <a:rPr lang="fr" sz="2000" b="0" i="0" u="none" baseline="0" dirty="0">
                <a:latin typeface="Arial" panose="020B0604020202020204" pitchFamily="34" charset="0"/>
                <a:ea typeface="Arial" panose="020B0604020202020204" pitchFamily="34" charset="0"/>
                <a:cs typeface="Arial" panose="020B0604020202020204" pitchFamily="34" charset="0"/>
              </a:rPr>
              <a:t> de la stratégie.</a:t>
            </a:r>
          </a:p>
          <a:p>
            <a:pPr algn="l" rtl="0">
              <a:spcAft>
                <a:spcPts val="1200"/>
              </a:spcAft>
              <a:defRPr/>
            </a:pPr>
            <a:endParaRPr lang="fr" sz="1100" b="0" i="0" strike="noStrike" kern="0" cap="none" spc="0" normalizeH="0" baseline="0" noProof="0" dirty="0">
              <a:ln>
                <a:noFill/>
              </a:ln>
              <a:solidFill>
                <a:srgbClr val="000000"/>
              </a:solidFill>
              <a:effectLst/>
              <a:uLnTx/>
              <a:uFillTx/>
              <a:latin typeface="Arial"/>
              <a:cs typeface="Arial"/>
            </a:endParaRPr>
          </a:p>
        </p:txBody>
      </p:sp>
      <p:sp>
        <p:nvSpPr>
          <p:cNvPr id="15" name="Rectangle 14">
            <a:extLst>
              <a:ext uri="{FF2B5EF4-FFF2-40B4-BE49-F238E27FC236}">
                <a16:creationId xmlns:a16="http://schemas.microsoft.com/office/drawing/2014/main" id="{F0056B05-28BD-41CC-8699-05B76B0DD01F}"/>
              </a:ext>
            </a:extLst>
          </p:cNvPr>
          <p:cNvSpPr/>
          <p:nvPr>
            <p:custDataLst>
              <p:tags r:id="rId8"/>
            </p:custDataLst>
          </p:nvPr>
        </p:nvSpPr>
        <p:spPr>
          <a:xfrm>
            <a:off x="3574752" y="1617890"/>
            <a:ext cx="8366238" cy="400110"/>
          </a:xfrm>
          <a:prstGeom prst="rect">
            <a:avLst/>
          </a:prstGeom>
          <a:solidFill>
            <a:schemeClr val="bg1"/>
          </a:solidFill>
          <a:ln w="12700"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600" b="1" i="1" strike="noStrike" kern="0" cap="none" spc="0" normalizeH="0" baseline="0" noProof="0">
              <a:ln>
                <a:noFill/>
              </a:ln>
              <a:solidFill>
                <a:srgbClr val="1F4E79"/>
              </a:solidFill>
              <a:effectLst/>
              <a:uLnTx/>
              <a:uFillTx/>
              <a:latin typeface="Segoe UI"/>
              <a:ea typeface="+mn-ea"/>
              <a:cs typeface="+mn-cs"/>
            </a:endParaRPr>
          </a:p>
        </p:txBody>
      </p:sp>
      <p:sp>
        <p:nvSpPr>
          <p:cNvPr id="16" name="Rectangle 15">
            <a:extLst>
              <a:ext uri="{FF2B5EF4-FFF2-40B4-BE49-F238E27FC236}">
                <a16:creationId xmlns:a16="http://schemas.microsoft.com/office/drawing/2014/main" id="{14CC7242-26E9-4780-BABA-AADB2F79ED3A}"/>
              </a:ext>
            </a:extLst>
          </p:cNvPr>
          <p:cNvSpPr/>
          <p:nvPr>
            <p:custDataLst>
              <p:tags r:id="rId9"/>
            </p:custDataLst>
          </p:nvPr>
        </p:nvSpPr>
        <p:spPr>
          <a:xfrm>
            <a:off x="5513646" y="1561159"/>
            <a:ext cx="4244495" cy="400110"/>
          </a:xfrm>
          <a:prstGeom prst="rect">
            <a:avLst/>
          </a:prstGeom>
        </p:spPr>
        <p:txBody>
          <a:bodyPr wrap="square">
            <a:spAutoFit/>
          </a:bodyPr>
          <a:lstStyle/>
          <a:p>
            <a:pPr lvl="0" algn="ctr" rtl="0">
              <a:spcAft>
                <a:spcPts val="400"/>
              </a:spcAft>
              <a:defRPr/>
            </a:pPr>
            <a:r>
              <a:rPr lang="fr" sz="2000" b="1" i="0" u="none" kern="0" baseline="0">
                <a:solidFill>
                  <a:srgbClr val="000000"/>
                </a:solidFill>
                <a:latin typeface="Arial" panose="020B0604020202020204" pitchFamily="34" charset="0"/>
                <a:ea typeface="Arial" panose="020B0604020202020204" pitchFamily="34" charset="0"/>
                <a:cs typeface="Arial" panose="020B0604020202020204" pitchFamily="34" charset="0"/>
              </a:rPr>
              <a:t>Catalyseurs de partenariat</a:t>
            </a:r>
          </a:p>
        </p:txBody>
      </p:sp>
    </p:spTree>
    <p:extLst>
      <p:ext uri="{BB962C8B-B14F-4D97-AF65-F5344CB8AC3E}">
        <p14:creationId xmlns:p14="http://schemas.microsoft.com/office/powerpoint/2010/main" val="28238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2DD2EE5-1A6E-4D83-AD93-DAF21A1B5C03}"/>
              </a:ext>
            </a:extLst>
          </p:cNvPr>
          <p:cNvSpPr>
            <a:spLocks noGrp="1"/>
          </p:cNvSpPr>
          <p:nvPr>
            <p:ph type="sldNum" sz="quarter" idx="12"/>
          </p:nvPr>
        </p:nvSpPr>
        <p:spPr/>
        <p:txBody>
          <a:bodyPr/>
          <a:lstStyle/>
          <a:p>
            <a:pPr algn="r" rtl="0"/>
            <a:fld id="{DCCF19E6-0AFE-4CD6-AF5E-0E70B26414FC}" type="slidenum">
              <a:rPr/>
              <a:t>9</a:t>
            </a:fld>
            <a:endParaRPr lang="fr"/>
          </a:p>
        </p:txBody>
      </p:sp>
      <p:sp>
        <p:nvSpPr>
          <p:cNvPr id="4" name="Title 3">
            <a:extLst>
              <a:ext uri="{FF2B5EF4-FFF2-40B4-BE49-F238E27FC236}">
                <a16:creationId xmlns:a16="http://schemas.microsoft.com/office/drawing/2014/main" id="{3AEFB4EF-8473-4369-8A92-CB7AC9ED37E3}"/>
              </a:ext>
            </a:extLst>
          </p:cNvPr>
          <p:cNvSpPr>
            <a:spLocks noGrp="1"/>
          </p:cNvSpPr>
          <p:nvPr>
            <p:ph type="title"/>
          </p:nvPr>
        </p:nvSpPr>
        <p:spPr>
          <a:xfrm>
            <a:off x="360000" y="270001"/>
            <a:ext cx="11471638" cy="951182"/>
          </a:xfrm>
        </p:spPr>
        <p:txBody>
          <a:bodyPr/>
          <a:lstStyle/>
          <a:p>
            <a:pPr algn="l" rtl="0"/>
            <a:r>
              <a:rPr lang="fr" sz="3200" b="0" i="0" u="none" baseline="0" dirty="0">
                <a:latin typeface="Arial Black"/>
                <a:cs typeface="Arial"/>
              </a:rPr>
              <a:t>Stratégie du Fonds mondial</a:t>
            </a:r>
            <a:br>
              <a:rPr lang="fr" sz="3200" dirty="0">
                <a:latin typeface="Arial Black" panose="020B0A04020102020204" pitchFamily="34" charset="0"/>
                <a:cs typeface="Arial" panose="020B0604020202020204" pitchFamily="34" charset="0"/>
              </a:rPr>
            </a:br>
            <a:r>
              <a:rPr lang="fr" b="0" i="0" u="none" baseline="0" dirty="0">
                <a:latin typeface="+mn-lt"/>
                <a:cs typeface="Arial"/>
              </a:rPr>
              <a:t>Cadre de suivi et d’évaluation</a:t>
            </a:r>
          </a:p>
        </p:txBody>
      </p:sp>
      <p:sp>
        <p:nvSpPr>
          <p:cNvPr id="9" name="Rectangle 8">
            <a:extLst>
              <a:ext uri="{FF2B5EF4-FFF2-40B4-BE49-F238E27FC236}">
                <a16:creationId xmlns:a16="http://schemas.microsoft.com/office/drawing/2014/main" id="{F55A2748-9D0E-43B5-83A9-7985C3133648}"/>
              </a:ext>
            </a:extLst>
          </p:cNvPr>
          <p:cNvSpPr/>
          <p:nvPr/>
        </p:nvSpPr>
        <p:spPr>
          <a:xfrm>
            <a:off x="361113" y="2049965"/>
            <a:ext cx="5898648" cy="2758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l" rtl="0"/>
            <a:r>
              <a:rPr lang="fr" sz="2000" b="1" i="0" u="none" strike="noStrike" baseline="0" dirty="0">
                <a:solidFill>
                  <a:srgbClr val="000000"/>
                </a:solidFill>
                <a:effectLst/>
                <a:latin typeface="Arial"/>
                <a:ea typeface="Arial"/>
                <a:cs typeface="Arial"/>
              </a:rPr>
              <a:t>La réalisation des objectifs de la stratégie </a:t>
            </a:r>
            <a:r>
              <a:rPr lang="fr" sz="2000" b="1" i="0" u="none" baseline="0" dirty="0">
                <a:solidFill>
                  <a:srgbClr val="000000"/>
                </a:solidFill>
                <a:latin typeface="Arial"/>
                <a:ea typeface="Arial"/>
                <a:cs typeface="Arial"/>
              </a:rPr>
              <a:t>est </a:t>
            </a:r>
            <a:r>
              <a:rPr lang="fr" sz="2000" b="1" i="0" u="none" strike="noStrike" baseline="0" dirty="0">
                <a:solidFill>
                  <a:srgbClr val="000000"/>
                </a:solidFill>
                <a:effectLst/>
                <a:latin typeface="Arial"/>
                <a:ea typeface="Arial"/>
                <a:cs typeface="Arial"/>
              </a:rPr>
              <a:t>mesurée au moyen d’un </a:t>
            </a:r>
            <a:r>
              <a:rPr lang="fr" sz="2000" b="1" i="0" u="none" baseline="0" dirty="0">
                <a:solidFill>
                  <a:srgbClr val="000000"/>
                </a:solidFill>
                <a:latin typeface="Arial"/>
                <a:ea typeface="Arial"/>
                <a:cs typeface="Arial"/>
              </a:rPr>
              <a:t>cadre de </a:t>
            </a:r>
            <a:r>
              <a:rPr lang="fr" sz="2000" b="1" i="0" u="none" strike="noStrike" baseline="0" dirty="0">
                <a:solidFill>
                  <a:srgbClr val="000000"/>
                </a:solidFill>
                <a:effectLst/>
                <a:latin typeface="Arial"/>
                <a:ea typeface="Arial"/>
                <a:cs typeface="Arial"/>
              </a:rPr>
              <a:t>suivi et d’évaluation exhaustif et responsable, ainsi qu’au moyen des plans des partenaires mondiaux et des objectifs et cibles de l’ODD 3.</a:t>
            </a:r>
          </a:p>
          <a:p>
            <a:endParaRPr lang="fr" sz="2000" b="1" i="0" u="none" strike="noStrike" dirty="0">
              <a:solidFill>
                <a:srgbClr val="000000"/>
              </a:solidFill>
              <a:effectLst/>
              <a:latin typeface="Arial" panose="020B0604020202020204" pitchFamily="34" charset="0"/>
              <a:cs typeface="Arial"/>
            </a:endParaRPr>
          </a:p>
          <a:p>
            <a:pPr algn="l" rtl="0"/>
            <a:r>
              <a:rPr lang="fr" b="0" i="0" u="none" strike="noStrike" baseline="0" dirty="0">
                <a:solidFill>
                  <a:srgbClr val="000000"/>
                </a:solidFill>
                <a:effectLst/>
                <a:latin typeface="Arial"/>
                <a:ea typeface="Arial"/>
                <a:cs typeface="Arial"/>
              </a:rPr>
              <a:t>Le cadre de suivi et d’évaluation fait le lien entre les indicateurs clés de performance de la stratégie, un calendrier d’évaluation pluriannuel, </a:t>
            </a:r>
            <a:r>
              <a:rPr lang="fr" b="0" i="0" u="none" baseline="0" dirty="0">
                <a:solidFill>
                  <a:srgbClr val="000000"/>
                </a:solidFill>
                <a:latin typeface="Arial"/>
                <a:ea typeface="Arial"/>
                <a:cs typeface="Arial"/>
              </a:rPr>
              <a:t>la subvention</a:t>
            </a:r>
            <a:r>
              <a:rPr lang="fr" b="0" i="0" u="none" strike="noStrike" baseline="0" dirty="0">
                <a:solidFill>
                  <a:srgbClr val="000000"/>
                </a:solidFill>
                <a:effectLst/>
                <a:latin typeface="Arial"/>
                <a:ea typeface="Arial"/>
                <a:cs typeface="Arial"/>
              </a:rPr>
              <a:t> et le suivi du Secrétariat pour mesurer les progrès en vue d’atteindre les objectifs de la stratégie.</a:t>
            </a:r>
            <a:endParaRPr lang="fr" dirty="0">
              <a:solidFill>
                <a:schemeClr val="tx1"/>
              </a:solidFill>
              <a:latin typeface="Arial"/>
              <a:cs typeface="Arial"/>
            </a:endParaRPr>
          </a:p>
        </p:txBody>
      </p:sp>
      <p:sp>
        <p:nvSpPr>
          <p:cNvPr id="5" name="Rectangle 4">
            <a:extLst>
              <a:ext uri="{FF2B5EF4-FFF2-40B4-BE49-F238E27FC236}">
                <a16:creationId xmlns:a16="http://schemas.microsoft.com/office/drawing/2014/main" id="{A52B6D88-DC56-F877-F64D-DC584D938307}"/>
              </a:ext>
            </a:extLst>
          </p:cNvPr>
          <p:cNvSpPr/>
          <p:nvPr/>
        </p:nvSpPr>
        <p:spPr>
          <a:xfrm>
            <a:off x="3771546" y="1292621"/>
            <a:ext cx="11580991" cy="48193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 sz="2000">
              <a:solidFill>
                <a:schemeClr val="tx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9EA17FF6-1523-EF2F-6246-EBDE15662C4A}"/>
              </a:ext>
            </a:extLst>
          </p:cNvPr>
          <p:cNvSpPr>
            <a:spLocks noChangeArrowheads="1"/>
          </p:cNvSpPr>
          <p:nvPr/>
        </p:nvSpPr>
        <p:spPr bwMode="auto">
          <a:xfrm rot="16200000">
            <a:off x="6581476" y="1544888"/>
            <a:ext cx="4736110" cy="4723790"/>
          </a:xfrm>
          <a:prstGeom prst="ellipse">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8" name="Oval 5">
            <a:extLst>
              <a:ext uri="{FF2B5EF4-FFF2-40B4-BE49-F238E27FC236}">
                <a16:creationId xmlns:a16="http://schemas.microsoft.com/office/drawing/2014/main" id="{A95E4C7E-48F5-7EE6-DE6F-28936D11B412}"/>
              </a:ext>
            </a:extLst>
          </p:cNvPr>
          <p:cNvSpPr>
            <a:spLocks noChangeArrowheads="1"/>
          </p:cNvSpPr>
          <p:nvPr/>
        </p:nvSpPr>
        <p:spPr bwMode="auto">
          <a:xfrm>
            <a:off x="6451182" y="1149495"/>
            <a:ext cx="5379705" cy="5364304"/>
          </a:xfrm>
          <a:prstGeom prst="ellipse">
            <a:avLst/>
          </a:prstGeom>
          <a:solidFill>
            <a:srgbClr val="0000E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srgbClr val="FBF299"/>
              </a:solidFill>
              <a:effectLst/>
              <a:uLnTx/>
              <a:uFillTx/>
              <a:latin typeface="Calibri" panose="020F0502020204030204"/>
              <a:ea typeface="+mn-ea"/>
              <a:cs typeface="+mn-cs"/>
            </a:endParaRPr>
          </a:p>
        </p:txBody>
      </p:sp>
      <p:sp>
        <p:nvSpPr>
          <p:cNvPr id="10" name="TextBox 47">
            <a:extLst>
              <a:ext uri="{FF2B5EF4-FFF2-40B4-BE49-F238E27FC236}">
                <a16:creationId xmlns:a16="http://schemas.microsoft.com/office/drawing/2014/main" id="{F651704E-99B2-093B-DD2B-C2E3A53AD66A}"/>
              </a:ext>
            </a:extLst>
          </p:cNvPr>
          <p:cNvSpPr txBox="1"/>
          <p:nvPr/>
        </p:nvSpPr>
        <p:spPr>
          <a:xfrm>
            <a:off x="6636763" y="1343361"/>
            <a:ext cx="4990656" cy="4976572"/>
          </a:xfrm>
          <a:prstGeom prst="rect">
            <a:avLst/>
          </a:prstGeom>
          <a:noFill/>
        </p:spPr>
        <p:txBody>
          <a:bodyPr wrap="none" rtlCol="0">
            <a:prstTxWarp prst="textArchUp">
              <a:avLst>
                <a:gd name="adj" fmla="val 5522730"/>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1400" b="0" i="0" u="none" strike="noStrike" kern="1200" cap="none" spc="0" normalizeH="0" baseline="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rPr>
              <a:t>Le cadre de suivi et d’évaluation du Fonds mondial vise à faciliter l’apprentissage et l’obligation de rendre compte afin de stimuler l’impact des investissements</a:t>
            </a:r>
            <a:endParaRPr kumimoji="0" lang="fr" sz="1400" b="0" i="0" u="none" strike="noStrike" kern="1200" cap="none" spc="0" normalizeH="0" baseline="0" dirty="0">
              <a:ln>
                <a:noFill/>
              </a:ln>
              <a:solidFill>
                <a:schemeClr val="bg1"/>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1" name="Oval 6">
            <a:extLst>
              <a:ext uri="{FF2B5EF4-FFF2-40B4-BE49-F238E27FC236}">
                <a16:creationId xmlns:a16="http://schemas.microsoft.com/office/drawing/2014/main" id="{56A11EDE-3A01-E4E1-4625-FAE328A155E2}"/>
              </a:ext>
            </a:extLst>
          </p:cNvPr>
          <p:cNvSpPr>
            <a:spLocks noChangeArrowheads="1"/>
          </p:cNvSpPr>
          <p:nvPr/>
        </p:nvSpPr>
        <p:spPr bwMode="auto">
          <a:xfrm rot="5400000">
            <a:off x="6772978" y="1469752"/>
            <a:ext cx="4736110" cy="472379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nvGrpSpPr>
          <p:cNvPr id="12" name="Group 3">
            <a:extLst>
              <a:ext uri="{FF2B5EF4-FFF2-40B4-BE49-F238E27FC236}">
                <a16:creationId xmlns:a16="http://schemas.microsoft.com/office/drawing/2014/main" id="{DCE19116-E7C0-1C73-BF1D-7BD12BC7DC66}"/>
              </a:ext>
            </a:extLst>
          </p:cNvPr>
          <p:cNvGrpSpPr/>
          <p:nvPr/>
        </p:nvGrpSpPr>
        <p:grpSpPr>
          <a:xfrm>
            <a:off x="6779138" y="1474397"/>
            <a:ext cx="4725359" cy="4737681"/>
            <a:chOff x="743252" y="1661329"/>
            <a:chExt cx="4725359" cy="4737681"/>
          </a:xfrm>
        </p:grpSpPr>
        <p:sp>
          <p:nvSpPr>
            <p:cNvPr id="13" name="Oval 6">
              <a:extLst>
                <a:ext uri="{FF2B5EF4-FFF2-40B4-BE49-F238E27FC236}">
                  <a16:creationId xmlns:a16="http://schemas.microsoft.com/office/drawing/2014/main" id="{60553D76-00D7-96F6-1DB2-317D7F7032F7}"/>
                </a:ext>
              </a:extLst>
            </p:cNvPr>
            <p:cNvSpPr>
              <a:spLocks noChangeArrowheads="1"/>
            </p:cNvSpPr>
            <p:nvPr/>
          </p:nvSpPr>
          <p:spPr bwMode="auto">
            <a:xfrm rot="5400000">
              <a:off x="737092" y="1667489"/>
              <a:ext cx="4736110" cy="472379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4" name="Oval 6">
              <a:extLst>
                <a:ext uri="{FF2B5EF4-FFF2-40B4-BE49-F238E27FC236}">
                  <a16:creationId xmlns:a16="http://schemas.microsoft.com/office/drawing/2014/main" id="{6AC8315B-4965-15BB-2CB3-D981C000AFCB}"/>
                </a:ext>
              </a:extLst>
            </p:cNvPr>
            <p:cNvSpPr>
              <a:spLocks noChangeArrowheads="1"/>
            </p:cNvSpPr>
            <p:nvPr/>
          </p:nvSpPr>
          <p:spPr bwMode="auto">
            <a:xfrm rot="16200000">
              <a:off x="738661" y="1669060"/>
              <a:ext cx="4736110" cy="4723790"/>
            </a:xfrm>
            <a:prstGeom prst="ellipse">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grpSp>
      <p:grpSp>
        <p:nvGrpSpPr>
          <p:cNvPr id="15" name="Group 3">
            <a:extLst>
              <a:ext uri="{FF2B5EF4-FFF2-40B4-BE49-F238E27FC236}">
                <a16:creationId xmlns:a16="http://schemas.microsoft.com/office/drawing/2014/main" id="{5938AF8C-AF9B-693E-D871-133ECF59D524}"/>
              </a:ext>
            </a:extLst>
          </p:cNvPr>
          <p:cNvGrpSpPr/>
          <p:nvPr/>
        </p:nvGrpSpPr>
        <p:grpSpPr>
          <a:xfrm>
            <a:off x="6779138" y="1463592"/>
            <a:ext cx="4725359" cy="4737681"/>
            <a:chOff x="743252" y="1661329"/>
            <a:chExt cx="4725359" cy="4737681"/>
          </a:xfrm>
        </p:grpSpPr>
        <p:sp>
          <p:nvSpPr>
            <p:cNvPr id="16" name="Oval 6">
              <a:extLst>
                <a:ext uri="{FF2B5EF4-FFF2-40B4-BE49-F238E27FC236}">
                  <a16:creationId xmlns:a16="http://schemas.microsoft.com/office/drawing/2014/main" id="{C779B44E-4374-ED8C-9AD5-5D8189D5CF48}"/>
                </a:ext>
              </a:extLst>
            </p:cNvPr>
            <p:cNvSpPr>
              <a:spLocks noChangeArrowheads="1"/>
            </p:cNvSpPr>
            <p:nvPr/>
          </p:nvSpPr>
          <p:spPr bwMode="auto">
            <a:xfrm rot="5400000">
              <a:off x="737092" y="1667489"/>
              <a:ext cx="4736110" cy="472379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17" name="Oval 6">
              <a:extLst>
                <a:ext uri="{FF2B5EF4-FFF2-40B4-BE49-F238E27FC236}">
                  <a16:creationId xmlns:a16="http://schemas.microsoft.com/office/drawing/2014/main" id="{3B9A2E2B-22BF-F059-6928-0FA2A34757A5}"/>
                </a:ext>
              </a:extLst>
            </p:cNvPr>
            <p:cNvSpPr>
              <a:spLocks noChangeArrowheads="1"/>
            </p:cNvSpPr>
            <p:nvPr/>
          </p:nvSpPr>
          <p:spPr bwMode="auto">
            <a:xfrm rot="16200000">
              <a:off x="738661" y="1669060"/>
              <a:ext cx="4736110" cy="4723790"/>
            </a:xfrm>
            <a:prstGeom prst="ellipse">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18" name="TextBox 45">
              <a:extLst>
                <a:ext uri="{FF2B5EF4-FFF2-40B4-BE49-F238E27FC236}">
                  <a16:creationId xmlns:a16="http://schemas.microsoft.com/office/drawing/2014/main" id="{A17AE93D-E79C-D286-977E-9112EFB7A823}"/>
                </a:ext>
              </a:extLst>
            </p:cNvPr>
            <p:cNvSpPr txBox="1"/>
            <p:nvPr/>
          </p:nvSpPr>
          <p:spPr>
            <a:xfrm>
              <a:off x="1935563" y="5067139"/>
              <a:ext cx="2423188" cy="95410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fr" sz="1400" b="0" i="0" u="none" baseline="0" dirty="0">
                  <a:solidFill>
                    <a:prstClr val="black"/>
                  </a:solidFill>
                  <a:latin typeface="Arial"/>
                  <a:cs typeface="Arial" panose="020B0604020202020204" pitchFamily="34" charset="0"/>
                </a:rPr>
                <a:t>R</a:t>
              </a:r>
              <a:r>
                <a:rPr kumimoji="0" lang="fr" sz="1400" b="0" i="0" u="none" strike="noStrike" kern="1200" cap="none" spc="0" normalizeH="0" baseline="0" dirty="0">
                  <a:ln>
                    <a:noFill/>
                  </a:ln>
                  <a:solidFill>
                    <a:prstClr val="black"/>
                  </a:solidFill>
                  <a:effectLst/>
                  <a:uLnTx/>
                  <a:uFillTx/>
                  <a:latin typeface="Arial"/>
                  <a:ea typeface="+mn-ea"/>
                  <a:cs typeface="Arial" panose="020B0604020202020204" pitchFamily="34" charset="0"/>
                </a:rPr>
                <a:t>enseignés et </a:t>
              </a:r>
              <a:br>
                <a:rPr kumimoji="0" lang="fr" sz="1400" b="0" i="0" u="none" strike="noStrike" kern="1200" cap="none" spc="0" normalizeH="0" baseline="0" dirty="0">
                  <a:ln>
                    <a:noFill/>
                  </a:ln>
                  <a:solidFill>
                    <a:prstClr val="black"/>
                  </a:solidFill>
                  <a:effectLst/>
                  <a:uLnTx/>
                  <a:uFillTx/>
                  <a:latin typeface="Arial"/>
                  <a:ea typeface="+mn-ea"/>
                  <a:cs typeface="Arial" panose="020B0604020202020204" pitchFamily="34" charset="0"/>
                </a:rPr>
              </a:br>
              <a:r>
                <a:rPr kumimoji="0" lang="fr" sz="1400" b="0" i="0" u="none" strike="noStrike" kern="1200" cap="none" spc="0" normalizeH="0" baseline="0" dirty="0">
                  <a:ln>
                    <a:noFill/>
                  </a:ln>
                  <a:solidFill>
                    <a:prstClr val="black"/>
                  </a:solidFill>
                  <a:effectLst/>
                  <a:uLnTx/>
                  <a:uFillTx/>
                  <a:latin typeface="Arial"/>
                  <a:ea typeface="+mn-ea"/>
                  <a:cs typeface="Arial" panose="020B0604020202020204" pitchFamily="34" charset="0"/>
                </a:rPr>
                <a:t>complétés par les rapports, les études et les autres données probantes </a:t>
              </a:r>
              <a:br>
                <a:rPr kumimoji="0" lang="fr" sz="1400" b="0" i="0" u="none" strike="noStrike" kern="1200" cap="none" spc="0" normalizeH="0" baseline="0" dirty="0">
                  <a:ln>
                    <a:noFill/>
                  </a:ln>
                  <a:solidFill>
                    <a:prstClr val="black"/>
                  </a:solidFill>
                  <a:effectLst/>
                  <a:uLnTx/>
                  <a:uFillTx/>
                  <a:latin typeface="Arial"/>
                  <a:ea typeface="+mn-ea"/>
                  <a:cs typeface="Arial" panose="020B0604020202020204" pitchFamily="34" charset="0"/>
                </a:rPr>
              </a:br>
              <a:r>
                <a:rPr kumimoji="0" lang="fr" sz="1400" b="0" i="0" u="none" strike="noStrike" kern="1200" cap="none" spc="0" normalizeH="0" baseline="0" dirty="0">
                  <a:ln>
                    <a:noFill/>
                  </a:ln>
                  <a:solidFill>
                    <a:prstClr val="black"/>
                  </a:solidFill>
                  <a:effectLst/>
                  <a:uLnTx/>
                  <a:uFillTx/>
                  <a:latin typeface="Arial"/>
                  <a:ea typeface="+mn-ea"/>
                  <a:cs typeface="Arial" panose="020B0604020202020204" pitchFamily="34" charset="0"/>
                </a:rPr>
                <a:t>des partenaires techniques</a:t>
              </a:r>
            </a:p>
          </p:txBody>
        </p:sp>
        <p:sp>
          <p:nvSpPr>
            <p:cNvPr id="19" name="Oval 6">
              <a:extLst>
                <a:ext uri="{FF2B5EF4-FFF2-40B4-BE49-F238E27FC236}">
                  <a16:creationId xmlns:a16="http://schemas.microsoft.com/office/drawing/2014/main" id="{DDE8B1BC-9DF0-8027-0EE5-D0038489E63F}"/>
                </a:ext>
              </a:extLst>
            </p:cNvPr>
            <p:cNvSpPr>
              <a:spLocks noChangeArrowheads="1"/>
            </p:cNvSpPr>
            <p:nvPr/>
          </p:nvSpPr>
          <p:spPr bwMode="auto">
            <a:xfrm rot="5400000">
              <a:off x="2119967" y="2914073"/>
              <a:ext cx="1963522" cy="1999898"/>
            </a:xfrm>
            <a:prstGeom prst="ellipse">
              <a:avLst/>
            </a:prstGeom>
            <a:noFill/>
            <a:ln w="76200">
              <a:solidFill>
                <a:srgbClr val="666666"/>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20" name="Form 1">
              <a:hlinkClick r:id="" action="ppaction://noaction"/>
              <a:extLst>
                <a:ext uri="{FF2B5EF4-FFF2-40B4-BE49-F238E27FC236}">
                  <a16:creationId xmlns:a16="http://schemas.microsoft.com/office/drawing/2014/main" id="{F146B14C-D99C-E1EF-B8CD-82BA8894E947}"/>
                </a:ext>
              </a:extLst>
            </p:cNvPr>
            <p:cNvSpPr/>
            <p:nvPr/>
          </p:nvSpPr>
          <p:spPr>
            <a:xfrm rot="2190606" flipV="1">
              <a:off x="832413" y="3473667"/>
              <a:ext cx="1726967" cy="1788969"/>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TextBox 56">
              <a:extLst>
                <a:ext uri="{FF2B5EF4-FFF2-40B4-BE49-F238E27FC236}">
                  <a16:creationId xmlns:a16="http://schemas.microsoft.com/office/drawing/2014/main" id="{A5531DBA-4AC5-BE8A-FCBB-C30C388CBF31}"/>
                </a:ext>
              </a:extLst>
            </p:cNvPr>
            <p:cNvSpPr txBox="1"/>
            <p:nvPr/>
          </p:nvSpPr>
          <p:spPr>
            <a:xfrm>
              <a:off x="1179050" y="3984550"/>
              <a:ext cx="1476590" cy="49244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400"/>
                </a:spcAft>
                <a:buClrTx/>
                <a:buSzTx/>
                <a:buFontTx/>
                <a:buNone/>
                <a:tabLst/>
                <a:defRPr/>
              </a:pPr>
              <a:r>
                <a:rPr kumimoji="0" lang="fr" sz="1300" b="0" i="0" u="none" strike="noStrike" kern="1200" cap="none" spc="0" normalizeH="0" baseline="0" dirty="0">
                  <a:ln>
                    <a:noFill/>
                  </a:ln>
                  <a:effectLst/>
                  <a:uLnTx/>
                  <a:uFillTx/>
                  <a:latin typeface="Arial"/>
                  <a:ea typeface="+mn-ea"/>
                  <a:cs typeface="Arial" panose="020B0604020202020204" pitchFamily="34" charset="0"/>
                </a:rPr>
                <a:t>SUIVI DES PROGRAMMES</a:t>
              </a:r>
              <a:endParaRPr kumimoji="0" lang="fr" sz="1300" i="0" u="none" strike="noStrike" kern="1200" cap="none" spc="0" normalizeH="0" baseline="0" dirty="0">
                <a:ln>
                  <a:noFill/>
                </a:ln>
                <a:effectLst/>
                <a:uLnTx/>
                <a:uFillTx/>
                <a:latin typeface="Arial"/>
                <a:ea typeface="+mn-ea"/>
                <a:cs typeface="Arial" panose="020B0604020202020204" pitchFamily="34" charset="0"/>
              </a:endParaRPr>
            </a:p>
          </p:txBody>
        </p:sp>
        <p:sp>
          <p:nvSpPr>
            <p:cNvPr id="22" name="Form 5">
              <a:hlinkClick r:id="" action="ppaction://noaction"/>
              <a:extLst>
                <a:ext uri="{FF2B5EF4-FFF2-40B4-BE49-F238E27FC236}">
                  <a16:creationId xmlns:a16="http://schemas.microsoft.com/office/drawing/2014/main" id="{EB571208-CBB8-084B-84BD-288B97EC859B}"/>
                </a:ext>
              </a:extLst>
            </p:cNvPr>
            <p:cNvSpPr/>
            <p:nvPr/>
          </p:nvSpPr>
          <p:spPr>
            <a:xfrm>
              <a:off x="1327884" y="2079234"/>
              <a:ext cx="1726967" cy="1690035"/>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57">
              <a:extLst>
                <a:ext uri="{FF2B5EF4-FFF2-40B4-BE49-F238E27FC236}">
                  <a16:creationId xmlns:a16="http://schemas.microsoft.com/office/drawing/2014/main" id="{0544B23F-3621-4529-D4CD-2D10CC740E95}"/>
                </a:ext>
              </a:extLst>
            </p:cNvPr>
            <p:cNvSpPr txBox="1"/>
            <p:nvPr/>
          </p:nvSpPr>
          <p:spPr>
            <a:xfrm>
              <a:off x="1599797" y="2783486"/>
              <a:ext cx="1370012" cy="49244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fr" sz="1300" b="0" i="0" u="none" strike="noStrike" kern="1200" cap="none" spc="0" normalizeH="0" baseline="0">
                  <a:ln>
                    <a:noFill/>
                  </a:ln>
                  <a:effectLst/>
                  <a:uLnTx/>
                  <a:uFillTx/>
                  <a:latin typeface="Arial"/>
                  <a:ea typeface="+mn-ea"/>
                  <a:cs typeface="Arial" panose="020B0604020202020204" pitchFamily="34" charset="0"/>
                </a:rPr>
                <a:t>SUIVI STRATÉGIQUE</a:t>
              </a:r>
              <a:endParaRPr kumimoji="0" lang="fr" sz="1300" i="0" u="none" strike="noStrike" kern="1200" cap="none" spc="0" normalizeH="0" baseline="0" dirty="0">
                <a:ln>
                  <a:noFill/>
                </a:ln>
                <a:effectLst/>
                <a:uLnTx/>
                <a:uFillTx/>
                <a:latin typeface="Arial"/>
                <a:ea typeface="+mn-ea"/>
                <a:cs typeface="Arial" panose="020B0604020202020204" pitchFamily="34" charset="0"/>
              </a:endParaRPr>
            </a:p>
          </p:txBody>
        </p:sp>
        <p:sp>
          <p:nvSpPr>
            <p:cNvPr id="24" name="Form 4">
              <a:hlinkClick r:id="" action="ppaction://noaction"/>
              <a:extLst>
                <a:ext uri="{FF2B5EF4-FFF2-40B4-BE49-F238E27FC236}">
                  <a16:creationId xmlns:a16="http://schemas.microsoft.com/office/drawing/2014/main" id="{7F9AF26D-6053-3CBD-E385-361605AFDB8D}"/>
                </a:ext>
              </a:extLst>
            </p:cNvPr>
            <p:cNvSpPr/>
            <p:nvPr/>
          </p:nvSpPr>
          <p:spPr>
            <a:xfrm flipH="1">
              <a:off x="3162880" y="2079234"/>
              <a:ext cx="1726967" cy="1690035"/>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Form 2">
              <a:hlinkClick r:id="" action="ppaction://noaction"/>
              <a:extLst>
                <a:ext uri="{FF2B5EF4-FFF2-40B4-BE49-F238E27FC236}">
                  <a16:creationId xmlns:a16="http://schemas.microsoft.com/office/drawing/2014/main" id="{11BB36F2-937D-CA59-917B-C9AF453B3C8B}"/>
                </a:ext>
              </a:extLst>
            </p:cNvPr>
            <p:cNvSpPr/>
            <p:nvPr/>
          </p:nvSpPr>
          <p:spPr>
            <a:xfrm rot="4255266" flipH="1">
              <a:off x="3553691" y="3639361"/>
              <a:ext cx="1703721" cy="1752451"/>
            </a:xfrm>
            <a:custGeom>
              <a:avLst/>
              <a:gdLst>
                <a:gd name="connsiteX0" fmla="*/ 8318090 w 11326761"/>
                <a:gd name="connsiteY0" fmla="*/ 0 h 11592233"/>
                <a:gd name="connsiteX1" fmla="*/ 8760542 w 11326761"/>
                <a:gd name="connsiteY1" fmla="*/ 0 h 11592233"/>
                <a:gd name="connsiteX2" fmla="*/ 0 w 11326761"/>
                <a:gd name="connsiteY2" fmla="*/ 6017342 h 11592233"/>
                <a:gd name="connsiteX3" fmla="*/ 265471 w 11326761"/>
                <a:gd name="connsiteY3" fmla="*/ 9438968 h 11592233"/>
                <a:gd name="connsiteX4" fmla="*/ 7049729 w 11326761"/>
                <a:gd name="connsiteY4" fmla="*/ 11592233 h 11592233"/>
                <a:gd name="connsiteX5" fmla="*/ 11326761 w 11326761"/>
                <a:gd name="connsiteY5" fmla="*/ 9026013 h 11592233"/>
                <a:gd name="connsiteX6" fmla="*/ 11326761 w 11326761"/>
                <a:gd name="connsiteY6" fmla="*/ 1917291 h 11592233"/>
                <a:gd name="connsiteX7" fmla="*/ 8318090 w 11326761"/>
                <a:gd name="connsiteY7" fmla="*/ 0 h 11592233"/>
                <a:gd name="connsiteX0" fmla="*/ 8318090 w 11326761"/>
                <a:gd name="connsiteY0" fmla="*/ 0 h 11592233"/>
                <a:gd name="connsiteX1" fmla="*/ 0 w 11326761"/>
                <a:gd name="connsiteY1" fmla="*/ 6017342 h 11592233"/>
                <a:gd name="connsiteX2" fmla="*/ 265471 w 11326761"/>
                <a:gd name="connsiteY2" fmla="*/ 9438968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318090 w 11326761"/>
                <a:gd name="connsiteY0" fmla="*/ 0 h 11592233"/>
                <a:gd name="connsiteX1" fmla="*/ 0 w 11326761"/>
                <a:gd name="connsiteY1" fmla="*/ 6017342 h 11592233"/>
                <a:gd name="connsiteX2" fmla="*/ 265471 w 11326761"/>
                <a:gd name="connsiteY2" fmla="*/ 9395425 h 11592233"/>
                <a:gd name="connsiteX3" fmla="*/ 7049729 w 11326761"/>
                <a:gd name="connsiteY3" fmla="*/ 11592233 h 11592233"/>
                <a:gd name="connsiteX4" fmla="*/ 11326761 w 11326761"/>
                <a:gd name="connsiteY4" fmla="*/ 9026013 h 11592233"/>
                <a:gd name="connsiteX5" fmla="*/ 11326761 w 11326761"/>
                <a:gd name="connsiteY5" fmla="*/ 1917291 h 11592233"/>
                <a:gd name="connsiteX6" fmla="*/ 8318090 w 11326761"/>
                <a:gd name="connsiteY6" fmla="*/ 0 h 11592233"/>
                <a:gd name="connsiteX0" fmla="*/ 8796775 w 11805446"/>
                <a:gd name="connsiteY0" fmla="*/ 0 h 11592233"/>
                <a:gd name="connsiteX1" fmla="*/ 478685 w 11805446"/>
                <a:gd name="connsiteY1" fmla="*/ 6017342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8796775 w 11805446"/>
                <a:gd name="connsiteY0" fmla="*/ 0 h 11592233"/>
                <a:gd name="connsiteX1" fmla="*/ 478685 w 11805446"/>
                <a:gd name="connsiteY1" fmla="*/ 6046370 h 11592233"/>
                <a:gd name="connsiteX2" fmla="*/ 744156 w 11805446"/>
                <a:gd name="connsiteY2" fmla="*/ 9395425 h 11592233"/>
                <a:gd name="connsiteX3" fmla="*/ 7528414 w 11805446"/>
                <a:gd name="connsiteY3" fmla="*/ 11592233 h 11592233"/>
                <a:gd name="connsiteX4" fmla="*/ 11805446 w 11805446"/>
                <a:gd name="connsiteY4" fmla="*/ 9026013 h 11592233"/>
                <a:gd name="connsiteX5" fmla="*/ 11805446 w 11805446"/>
                <a:gd name="connsiteY5" fmla="*/ 1917291 h 11592233"/>
                <a:gd name="connsiteX6" fmla="*/ 8796775 w 11805446"/>
                <a:gd name="connsiteY6" fmla="*/ 0 h 11592233"/>
                <a:gd name="connsiteX0" fmla="*/ 9483180 w 12491851"/>
                <a:gd name="connsiteY0" fmla="*/ 0 h 11592233"/>
                <a:gd name="connsiteX1" fmla="*/ 1165090 w 12491851"/>
                <a:gd name="connsiteY1" fmla="*/ 6046370 h 11592233"/>
                <a:gd name="connsiteX2" fmla="*/ 1430561 w 12491851"/>
                <a:gd name="connsiteY2" fmla="*/ 9395425 h 11592233"/>
                <a:gd name="connsiteX3" fmla="*/ 8214819 w 12491851"/>
                <a:gd name="connsiteY3" fmla="*/ 11592233 h 11592233"/>
                <a:gd name="connsiteX4" fmla="*/ 12491851 w 12491851"/>
                <a:gd name="connsiteY4" fmla="*/ 9026013 h 11592233"/>
                <a:gd name="connsiteX5" fmla="*/ 12491851 w 12491851"/>
                <a:gd name="connsiteY5" fmla="*/ 1917291 h 11592233"/>
                <a:gd name="connsiteX6" fmla="*/ 9483180 w 12491851"/>
                <a:gd name="connsiteY6" fmla="*/ 0 h 11592233"/>
                <a:gd name="connsiteX0" fmla="*/ 9526344 w 12535015"/>
                <a:gd name="connsiteY0" fmla="*/ 0 h 11592233"/>
                <a:gd name="connsiteX1" fmla="*/ 1208254 w 12535015"/>
                <a:gd name="connsiteY1" fmla="*/ 6046370 h 11592233"/>
                <a:gd name="connsiteX2" fmla="*/ 1473725 w 12535015"/>
                <a:gd name="connsiteY2" fmla="*/ 9395425 h 11592233"/>
                <a:gd name="connsiteX3" fmla="*/ 8257983 w 12535015"/>
                <a:gd name="connsiteY3" fmla="*/ 11592233 h 11592233"/>
                <a:gd name="connsiteX4" fmla="*/ 12535015 w 12535015"/>
                <a:gd name="connsiteY4" fmla="*/ 9026013 h 11592233"/>
                <a:gd name="connsiteX5" fmla="*/ 12535015 w 12535015"/>
                <a:gd name="connsiteY5" fmla="*/ 1917291 h 11592233"/>
                <a:gd name="connsiteX6" fmla="*/ 9526344 w 12535015"/>
                <a:gd name="connsiteY6" fmla="*/ 0 h 11592233"/>
                <a:gd name="connsiteX0" fmla="*/ 9531215 w 12539886"/>
                <a:gd name="connsiteY0" fmla="*/ 0 h 11592233"/>
                <a:gd name="connsiteX1" fmla="*/ 1213125 w 12539886"/>
                <a:gd name="connsiteY1" fmla="*/ 6046370 h 11592233"/>
                <a:gd name="connsiteX2" fmla="*/ 1478596 w 12539886"/>
                <a:gd name="connsiteY2" fmla="*/ 9395425 h 11592233"/>
                <a:gd name="connsiteX3" fmla="*/ 8262854 w 12539886"/>
                <a:gd name="connsiteY3" fmla="*/ 11592233 h 11592233"/>
                <a:gd name="connsiteX4" fmla="*/ 12539886 w 12539886"/>
                <a:gd name="connsiteY4" fmla="*/ 9026013 h 11592233"/>
                <a:gd name="connsiteX5" fmla="*/ 12539886 w 12539886"/>
                <a:gd name="connsiteY5" fmla="*/ 1917291 h 11592233"/>
                <a:gd name="connsiteX6" fmla="*/ 9531215 w 12539886"/>
                <a:gd name="connsiteY6" fmla="*/ 0 h 11592233"/>
                <a:gd name="connsiteX0" fmla="*/ 9531215 w 12539886"/>
                <a:gd name="connsiteY0" fmla="*/ 0 h 11701115"/>
                <a:gd name="connsiteX1" fmla="*/ 1213125 w 12539886"/>
                <a:gd name="connsiteY1" fmla="*/ 6046370 h 11701115"/>
                <a:gd name="connsiteX2" fmla="*/ 1478596 w 12539886"/>
                <a:gd name="connsiteY2" fmla="*/ 9395425 h 11701115"/>
                <a:gd name="connsiteX3" fmla="*/ 8262854 w 12539886"/>
                <a:gd name="connsiteY3" fmla="*/ 11592233 h 11701115"/>
                <a:gd name="connsiteX4" fmla="*/ 12539886 w 12539886"/>
                <a:gd name="connsiteY4" fmla="*/ 9026013 h 11701115"/>
                <a:gd name="connsiteX5" fmla="*/ 12539886 w 12539886"/>
                <a:gd name="connsiteY5" fmla="*/ 1917291 h 11701115"/>
                <a:gd name="connsiteX6" fmla="*/ 9531215 w 12539886"/>
                <a:gd name="connsiteY6" fmla="*/ 0 h 11701115"/>
                <a:gd name="connsiteX0" fmla="*/ 9531215 w 12539927"/>
                <a:gd name="connsiteY0" fmla="*/ 0 h 11803851"/>
                <a:gd name="connsiteX1" fmla="*/ 1213125 w 12539927"/>
                <a:gd name="connsiteY1" fmla="*/ 6046370 h 11803851"/>
                <a:gd name="connsiteX2" fmla="*/ 1478596 w 12539927"/>
                <a:gd name="connsiteY2" fmla="*/ 9395425 h 11803851"/>
                <a:gd name="connsiteX3" fmla="*/ 8262854 w 12539927"/>
                <a:gd name="connsiteY3" fmla="*/ 11592233 h 11803851"/>
                <a:gd name="connsiteX4" fmla="*/ 12539886 w 12539927"/>
                <a:gd name="connsiteY4" fmla="*/ 9026013 h 11803851"/>
                <a:gd name="connsiteX5" fmla="*/ 12539886 w 12539927"/>
                <a:gd name="connsiteY5" fmla="*/ 1917291 h 11803851"/>
                <a:gd name="connsiteX6" fmla="*/ 9531215 w 12539927"/>
                <a:gd name="connsiteY6" fmla="*/ 0 h 11803851"/>
                <a:gd name="connsiteX0" fmla="*/ 9531215 w 12539931"/>
                <a:gd name="connsiteY0" fmla="*/ 0 h 11815528"/>
                <a:gd name="connsiteX1" fmla="*/ 1213125 w 12539931"/>
                <a:gd name="connsiteY1" fmla="*/ 6046370 h 11815528"/>
                <a:gd name="connsiteX2" fmla="*/ 1478596 w 12539931"/>
                <a:gd name="connsiteY2" fmla="*/ 9395425 h 11815528"/>
                <a:gd name="connsiteX3" fmla="*/ 8262854 w 12539931"/>
                <a:gd name="connsiteY3" fmla="*/ 11592233 h 11815528"/>
                <a:gd name="connsiteX4" fmla="*/ 12539886 w 12539931"/>
                <a:gd name="connsiteY4" fmla="*/ 9026013 h 11815528"/>
                <a:gd name="connsiteX5" fmla="*/ 12539886 w 12539931"/>
                <a:gd name="connsiteY5" fmla="*/ 1917291 h 11815528"/>
                <a:gd name="connsiteX6" fmla="*/ 9531215 w 12539931"/>
                <a:gd name="connsiteY6" fmla="*/ 0 h 11815528"/>
                <a:gd name="connsiteX0" fmla="*/ 9531215 w 12539931"/>
                <a:gd name="connsiteY0" fmla="*/ 0 h 11795278"/>
                <a:gd name="connsiteX1" fmla="*/ 1213125 w 12539931"/>
                <a:gd name="connsiteY1" fmla="*/ 6046370 h 11795278"/>
                <a:gd name="connsiteX2" fmla="*/ 1478596 w 12539931"/>
                <a:gd name="connsiteY2" fmla="*/ 9395425 h 11795278"/>
                <a:gd name="connsiteX3" fmla="*/ 8262854 w 12539931"/>
                <a:gd name="connsiteY3" fmla="*/ 11592233 h 11795278"/>
                <a:gd name="connsiteX4" fmla="*/ 12539886 w 12539931"/>
                <a:gd name="connsiteY4" fmla="*/ 9026013 h 11795278"/>
                <a:gd name="connsiteX5" fmla="*/ 12539886 w 12539931"/>
                <a:gd name="connsiteY5" fmla="*/ 1917291 h 11795278"/>
                <a:gd name="connsiteX6" fmla="*/ 9531215 w 12539931"/>
                <a:gd name="connsiteY6" fmla="*/ 0 h 11795278"/>
                <a:gd name="connsiteX0" fmla="*/ 9531215 w 12539886"/>
                <a:gd name="connsiteY0" fmla="*/ 0 h 11798207"/>
                <a:gd name="connsiteX1" fmla="*/ 1213125 w 12539886"/>
                <a:gd name="connsiteY1" fmla="*/ 6046370 h 11798207"/>
                <a:gd name="connsiteX2" fmla="*/ 1478596 w 12539886"/>
                <a:gd name="connsiteY2" fmla="*/ 9395425 h 11798207"/>
                <a:gd name="connsiteX3" fmla="*/ 8262854 w 12539886"/>
                <a:gd name="connsiteY3" fmla="*/ 11592233 h 11798207"/>
                <a:gd name="connsiteX4" fmla="*/ 12539886 w 12539886"/>
                <a:gd name="connsiteY4" fmla="*/ 9026013 h 11798207"/>
                <a:gd name="connsiteX5" fmla="*/ 12539886 w 12539886"/>
                <a:gd name="connsiteY5" fmla="*/ 1917291 h 11798207"/>
                <a:gd name="connsiteX6" fmla="*/ 9531215 w 12539886"/>
                <a:gd name="connsiteY6" fmla="*/ 0 h 11798207"/>
                <a:gd name="connsiteX0" fmla="*/ 9531215 w 12539886"/>
                <a:gd name="connsiteY0" fmla="*/ 0 h 11753495"/>
                <a:gd name="connsiteX1" fmla="*/ 1213125 w 12539886"/>
                <a:gd name="connsiteY1" fmla="*/ 6046370 h 11753495"/>
                <a:gd name="connsiteX2" fmla="*/ 1478596 w 12539886"/>
                <a:gd name="connsiteY2" fmla="*/ 9395425 h 11753495"/>
                <a:gd name="connsiteX3" fmla="*/ 8262854 w 12539886"/>
                <a:gd name="connsiteY3" fmla="*/ 11592233 h 11753495"/>
                <a:gd name="connsiteX4" fmla="*/ 12539886 w 12539886"/>
                <a:gd name="connsiteY4" fmla="*/ 9026013 h 11753495"/>
                <a:gd name="connsiteX5" fmla="*/ 12539886 w 12539886"/>
                <a:gd name="connsiteY5" fmla="*/ 1917291 h 11753495"/>
                <a:gd name="connsiteX6" fmla="*/ 9531215 w 12539886"/>
                <a:gd name="connsiteY6" fmla="*/ 0 h 11753495"/>
                <a:gd name="connsiteX0" fmla="*/ 9531215 w 12539886"/>
                <a:gd name="connsiteY0" fmla="*/ 292726 h 12046221"/>
                <a:gd name="connsiteX1" fmla="*/ 1213125 w 12539886"/>
                <a:gd name="connsiteY1" fmla="*/ 6339096 h 12046221"/>
                <a:gd name="connsiteX2" fmla="*/ 1478596 w 12539886"/>
                <a:gd name="connsiteY2" fmla="*/ 9688151 h 12046221"/>
                <a:gd name="connsiteX3" fmla="*/ 8262854 w 12539886"/>
                <a:gd name="connsiteY3" fmla="*/ 11884959 h 12046221"/>
                <a:gd name="connsiteX4" fmla="*/ 12539886 w 12539886"/>
                <a:gd name="connsiteY4" fmla="*/ 9318739 h 12046221"/>
                <a:gd name="connsiteX5" fmla="*/ 12539886 w 12539886"/>
                <a:gd name="connsiteY5" fmla="*/ 2210017 h 12046221"/>
                <a:gd name="connsiteX6" fmla="*/ 9531215 w 12539886"/>
                <a:gd name="connsiteY6" fmla="*/ 292726 h 12046221"/>
                <a:gd name="connsiteX0" fmla="*/ 9531215 w 12540315"/>
                <a:gd name="connsiteY0" fmla="*/ 423759 h 12177254"/>
                <a:gd name="connsiteX1" fmla="*/ 1213125 w 12540315"/>
                <a:gd name="connsiteY1" fmla="*/ 6470129 h 12177254"/>
                <a:gd name="connsiteX2" fmla="*/ 1478596 w 12540315"/>
                <a:gd name="connsiteY2" fmla="*/ 9819184 h 12177254"/>
                <a:gd name="connsiteX3" fmla="*/ 8262854 w 12540315"/>
                <a:gd name="connsiteY3" fmla="*/ 12015992 h 12177254"/>
                <a:gd name="connsiteX4" fmla="*/ 12539886 w 12540315"/>
                <a:gd name="connsiteY4" fmla="*/ 9449772 h 12177254"/>
                <a:gd name="connsiteX5" fmla="*/ 12539886 w 12540315"/>
                <a:gd name="connsiteY5" fmla="*/ 2341050 h 12177254"/>
                <a:gd name="connsiteX6" fmla="*/ 9531215 w 12540315"/>
                <a:gd name="connsiteY6" fmla="*/ 423759 h 12177254"/>
                <a:gd name="connsiteX0" fmla="*/ 9531215 w 12540385"/>
                <a:gd name="connsiteY0" fmla="*/ 454901 h 12208396"/>
                <a:gd name="connsiteX1" fmla="*/ 1213125 w 12540385"/>
                <a:gd name="connsiteY1" fmla="*/ 6501271 h 12208396"/>
                <a:gd name="connsiteX2" fmla="*/ 1478596 w 12540385"/>
                <a:gd name="connsiteY2" fmla="*/ 9850326 h 12208396"/>
                <a:gd name="connsiteX3" fmla="*/ 8262854 w 12540385"/>
                <a:gd name="connsiteY3" fmla="*/ 12047134 h 12208396"/>
                <a:gd name="connsiteX4" fmla="*/ 12539886 w 12540385"/>
                <a:gd name="connsiteY4" fmla="*/ 9480914 h 12208396"/>
                <a:gd name="connsiteX5" fmla="*/ 12539886 w 12540385"/>
                <a:gd name="connsiteY5" fmla="*/ 2372192 h 12208396"/>
                <a:gd name="connsiteX6" fmla="*/ 9531215 w 12540385"/>
                <a:gd name="connsiteY6" fmla="*/ 454901 h 12208396"/>
                <a:gd name="connsiteX0" fmla="*/ 9531215 w 12545748"/>
                <a:gd name="connsiteY0" fmla="*/ 485658 h 12239153"/>
                <a:gd name="connsiteX1" fmla="*/ 1213125 w 12545748"/>
                <a:gd name="connsiteY1" fmla="*/ 6532028 h 12239153"/>
                <a:gd name="connsiteX2" fmla="*/ 1478596 w 12545748"/>
                <a:gd name="connsiteY2" fmla="*/ 9881083 h 12239153"/>
                <a:gd name="connsiteX3" fmla="*/ 8262854 w 12545748"/>
                <a:gd name="connsiteY3" fmla="*/ 12077891 h 12239153"/>
                <a:gd name="connsiteX4" fmla="*/ 12539886 w 12545748"/>
                <a:gd name="connsiteY4" fmla="*/ 9511671 h 12239153"/>
                <a:gd name="connsiteX5" fmla="*/ 12539886 w 12545748"/>
                <a:gd name="connsiteY5" fmla="*/ 2402949 h 12239153"/>
                <a:gd name="connsiteX6" fmla="*/ 9531215 w 12545748"/>
                <a:gd name="connsiteY6" fmla="*/ 485658 h 12239153"/>
                <a:gd name="connsiteX0" fmla="*/ 9531215 w 12545622"/>
                <a:gd name="connsiteY0" fmla="*/ 510983 h 12264478"/>
                <a:gd name="connsiteX1" fmla="*/ 1213125 w 12545622"/>
                <a:gd name="connsiteY1" fmla="*/ 6557353 h 12264478"/>
                <a:gd name="connsiteX2" fmla="*/ 1478596 w 12545622"/>
                <a:gd name="connsiteY2" fmla="*/ 9906408 h 12264478"/>
                <a:gd name="connsiteX3" fmla="*/ 8262854 w 12545622"/>
                <a:gd name="connsiteY3" fmla="*/ 12103216 h 12264478"/>
                <a:gd name="connsiteX4" fmla="*/ 12539886 w 12545622"/>
                <a:gd name="connsiteY4" fmla="*/ 9536996 h 12264478"/>
                <a:gd name="connsiteX5" fmla="*/ 12539886 w 12545622"/>
                <a:gd name="connsiteY5" fmla="*/ 2428274 h 12264478"/>
                <a:gd name="connsiteX6" fmla="*/ 9531215 w 12545622"/>
                <a:gd name="connsiteY6" fmla="*/ 510983 h 12264478"/>
                <a:gd name="connsiteX0" fmla="*/ 9531215 w 12545444"/>
                <a:gd name="connsiteY0" fmla="*/ 523657 h 12277152"/>
                <a:gd name="connsiteX1" fmla="*/ 1213125 w 12545444"/>
                <a:gd name="connsiteY1" fmla="*/ 6570027 h 12277152"/>
                <a:gd name="connsiteX2" fmla="*/ 1478596 w 12545444"/>
                <a:gd name="connsiteY2" fmla="*/ 9919082 h 12277152"/>
                <a:gd name="connsiteX3" fmla="*/ 8262854 w 12545444"/>
                <a:gd name="connsiteY3" fmla="*/ 12115890 h 12277152"/>
                <a:gd name="connsiteX4" fmla="*/ 12539886 w 12545444"/>
                <a:gd name="connsiteY4" fmla="*/ 9549670 h 12277152"/>
                <a:gd name="connsiteX5" fmla="*/ 12539886 w 12545444"/>
                <a:gd name="connsiteY5" fmla="*/ 2440948 h 12277152"/>
                <a:gd name="connsiteX6" fmla="*/ 9531215 w 12545444"/>
                <a:gd name="connsiteY6" fmla="*/ 523657 h 122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45444" h="12277152">
                  <a:moveTo>
                    <a:pt x="9531215" y="523657"/>
                  </a:moveTo>
                  <a:lnTo>
                    <a:pt x="1213125" y="6570027"/>
                  </a:lnTo>
                  <a:cubicBezTo>
                    <a:pt x="-643300" y="7957312"/>
                    <a:pt x="-220980" y="9301054"/>
                    <a:pt x="1478596" y="9919082"/>
                  </a:cubicBezTo>
                  <a:lnTo>
                    <a:pt x="8262854" y="12115890"/>
                  </a:lnTo>
                  <a:cubicBezTo>
                    <a:pt x="10036874" y="12668369"/>
                    <a:pt x="12507581" y="11798448"/>
                    <a:pt x="12539886" y="9549670"/>
                  </a:cubicBezTo>
                  <a:lnTo>
                    <a:pt x="12539886" y="2440948"/>
                  </a:lnTo>
                  <a:cubicBezTo>
                    <a:pt x="12640082" y="466538"/>
                    <a:pt x="11375934" y="-753131"/>
                    <a:pt x="9531215" y="523657"/>
                  </a:cubicBezTo>
                  <a:close/>
                </a:path>
              </a:pathLst>
            </a:cu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fr"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55">
              <a:extLst>
                <a:ext uri="{FF2B5EF4-FFF2-40B4-BE49-F238E27FC236}">
                  <a16:creationId xmlns:a16="http://schemas.microsoft.com/office/drawing/2014/main" id="{5A97E1EB-25B4-5D75-4E49-EBF982ED7665}"/>
                </a:ext>
              </a:extLst>
            </p:cNvPr>
            <p:cNvSpPr txBox="1"/>
            <p:nvPr/>
          </p:nvSpPr>
          <p:spPr>
            <a:xfrm>
              <a:off x="3530954" y="4087039"/>
              <a:ext cx="1404872" cy="49244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400"/>
                </a:spcAft>
                <a:buClrTx/>
                <a:buSzTx/>
                <a:buFontTx/>
                <a:buNone/>
                <a:tabLst/>
                <a:defRPr/>
              </a:pPr>
              <a:r>
                <a:rPr kumimoji="0" lang="fr" sz="1300" b="0" i="0" u="none" strike="noStrike" kern="1200" cap="none" spc="0" normalizeH="0" baseline="0">
                  <a:ln>
                    <a:noFill/>
                  </a:ln>
                  <a:effectLst/>
                  <a:uLnTx/>
                  <a:uFillTx/>
                  <a:latin typeface="Arial"/>
                  <a:ea typeface="+mn-ea"/>
                  <a:cs typeface="Arial" panose="020B0604020202020204" pitchFamily="34" charset="0"/>
                </a:rPr>
                <a:t>SUIVI DU SECRÉTARIAT</a:t>
              </a:r>
              <a:endParaRPr kumimoji="0" lang="fr" sz="1300" i="0" u="none" strike="noStrike" kern="1200" cap="none" spc="0" normalizeH="0" baseline="0" dirty="0">
                <a:ln>
                  <a:noFill/>
                </a:ln>
                <a:effectLst/>
                <a:uLnTx/>
                <a:uFillTx/>
                <a:latin typeface="Arial"/>
                <a:ea typeface="+mn-ea"/>
                <a:cs typeface="Arial" panose="020B0604020202020204" pitchFamily="34" charset="0"/>
              </a:endParaRPr>
            </a:p>
          </p:txBody>
        </p:sp>
        <p:sp>
          <p:nvSpPr>
            <p:cNvPr id="27" name="TextBox 58">
              <a:extLst>
                <a:ext uri="{FF2B5EF4-FFF2-40B4-BE49-F238E27FC236}">
                  <a16:creationId xmlns:a16="http://schemas.microsoft.com/office/drawing/2014/main" id="{D0D302BF-1CD8-2AF9-2AD9-3140CE23529A}"/>
                </a:ext>
              </a:extLst>
            </p:cNvPr>
            <p:cNvSpPr txBox="1"/>
            <p:nvPr/>
          </p:nvSpPr>
          <p:spPr>
            <a:xfrm>
              <a:off x="3141378" y="2813371"/>
              <a:ext cx="1566898" cy="692497"/>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fr" sz="1300" b="0" i="0" u="none" baseline="0" dirty="0">
                  <a:latin typeface="Arial"/>
                  <a:cs typeface="Arial" panose="020B0604020202020204" pitchFamily="34" charset="0"/>
                </a:rPr>
                <a:t>ÉVALUATION </a:t>
              </a:r>
              <a:r>
                <a:rPr kumimoji="0" lang="fr" sz="1300" b="0" i="0" u="none" strike="noStrike" kern="1200" cap="none" spc="0" normalizeH="0" baseline="0" dirty="0">
                  <a:ln>
                    <a:noFill/>
                  </a:ln>
                  <a:effectLst/>
                  <a:uLnTx/>
                  <a:uFillTx/>
                  <a:latin typeface="Arial"/>
                  <a:ea typeface="+mn-ea"/>
                  <a:cs typeface="Arial" panose="020B0604020202020204" pitchFamily="34" charset="0"/>
                </a:rPr>
                <a:t>STRATÉGIQUE </a:t>
              </a:r>
              <a:br>
                <a:rPr kumimoji="0" lang="fr" sz="1300" i="0" u="none" strike="noStrike" kern="1200" cap="none" spc="0" normalizeH="0" baseline="0" dirty="0">
                  <a:ln>
                    <a:noFill/>
                  </a:ln>
                  <a:effectLst/>
                  <a:uLnTx/>
                  <a:uFillTx/>
                  <a:latin typeface="Arial"/>
                  <a:ea typeface="+mn-ea"/>
                  <a:cs typeface="Arial" panose="020B0604020202020204" pitchFamily="34" charset="0"/>
                </a:rPr>
              </a:br>
              <a:r>
                <a:rPr kumimoji="0" lang="fr" sz="1300" b="0" i="0" u="none" strike="noStrike" kern="1200" cap="none" spc="0" normalizeH="0" baseline="0" dirty="0">
                  <a:ln>
                    <a:noFill/>
                  </a:ln>
                  <a:effectLst/>
                  <a:uLnTx/>
                  <a:uFillTx/>
                  <a:latin typeface="Arial"/>
                  <a:ea typeface="+mn-ea"/>
                  <a:cs typeface="Arial" panose="020B0604020202020204" pitchFamily="34" charset="0"/>
                </a:rPr>
                <a:t>ET THÉMATIQUE</a:t>
              </a:r>
            </a:p>
          </p:txBody>
        </p:sp>
        <p:sp>
          <p:nvSpPr>
            <p:cNvPr id="28" name="Isosceles Triangle 22">
              <a:extLst>
                <a:ext uri="{FF2B5EF4-FFF2-40B4-BE49-F238E27FC236}">
                  <a16:creationId xmlns:a16="http://schemas.microsoft.com/office/drawing/2014/main" id="{2F3E8A03-4664-D56B-0BA2-6EEF8ACAB216}"/>
                </a:ext>
              </a:extLst>
            </p:cNvPr>
            <p:cNvSpPr/>
            <p:nvPr/>
          </p:nvSpPr>
          <p:spPr>
            <a:xfrm rot="20453684">
              <a:off x="3652268" y="3496299"/>
              <a:ext cx="863885" cy="2302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Isosceles Triangle 1">
              <a:extLst>
                <a:ext uri="{FF2B5EF4-FFF2-40B4-BE49-F238E27FC236}">
                  <a16:creationId xmlns:a16="http://schemas.microsoft.com/office/drawing/2014/main" id="{49D43C1F-3082-3CB9-E002-384F1138221C}"/>
                </a:ext>
              </a:extLst>
            </p:cNvPr>
            <p:cNvSpPr/>
            <p:nvPr/>
          </p:nvSpPr>
          <p:spPr>
            <a:xfrm rot="1118271">
              <a:off x="1713787" y="3513906"/>
              <a:ext cx="863885" cy="230239"/>
            </a:xfrm>
            <a:prstGeom prst="triangl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Isosceles Triangle 25">
              <a:extLst>
                <a:ext uri="{FF2B5EF4-FFF2-40B4-BE49-F238E27FC236}">
                  <a16:creationId xmlns:a16="http://schemas.microsoft.com/office/drawing/2014/main" id="{74A0930C-55B1-ED7D-6101-0FB6FD295A33}"/>
                </a:ext>
              </a:extLst>
            </p:cNvPr>
            <p:cNvSpPr/>
            <p:nvPr/>
          </p:nvSpPr>
          <p:spPr>
            <a:xfrm rot="5400000">
              <a:off x="2826925" y="2490972"/>
              <a:ext cx="641587" cy="212719"/>
            </a:xfrm>
            <a:prstGeom prst="triangl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Isosceles Triangle 27">
              <a:extLst>
                <a:ext uri="{FF2B5EF4-FFF2-40B4-BE49-F238E27FC236}">
                  <a16:creationId xmlns:a16="http://schemas.microsoft.com/office/drawing/2014/main" id="{612E8A00-B27B-D558-6C0A-33F45C609917}"/>
                </a:ext>
              </a:extLst>
            </p:cNvPr>
            <p:cNvSpPr/>
            <p:nvPr/>
          </p:nvSpPr>
          <p:spPr>
            <a:xfrm rot="18360293">
              <a:off x="1994523" y="4526792"/>
              <a:ext cx="863885" cy="230239"/>
            </a:xfrm>
            <a:prstGeom prst="triangl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29">
              <a:extLst>
                <a:ext uri="{FF2B5EF4-FFF2-40B4-BE49-F238E27FC236}">
                  <a16:creationId xmlns:a16="http://schemas.microsoft.com/office/drawing/2014/main" id="{35640201-DBAD-C171-9DDB-4215283FDC87}"/>
                </a:ext>
              </a:extLst>
            </p:cNvPr>
            <p:cNvSpPr/>
            <p:nvPr/>
          </p:nvSpPr>
          <p:spPr>
            <a:xfrm rot="3132523">
              <a:off x="3342218" y="4570497"/>
              <a:ext cx="863885" cy="23023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0">
              <a:extLst>
                <a:ext uri="{FF2B5EF4-FFF2-40B4-BE49-F238E27FC236}">
                  <a16:creationId xmlns:a16="http://schemas.microsoft.com/office/drawing/2014/main" id="{16F052AC-DEA2-2F09-2E46-B5FAE9682398}"/>
                </a:ext>
              </a:extLst>
            </p:cNvPr>
            <p:cNvSpPr/>
            <p:nvPr/>
          </p:nvSpPr>
          <p:spPr>
            <a:xfrm rot="16200000">
              <a:off x="2734059" y="2944446"/>
              <a:ext cx="641587" cy="21271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Ellipse 55">
            <a:extLst>
              <a:ext uri="{FF2B5EF4-FFF2-40B4-BE49-F238E27FC236}">
                <a16:creationId xmlns:a16="http://schemas.microsoft.com/office/drawing/2014/main" id="{5D4BBCE9-7FC1-B53B-54C4-6D4FB1057259}"/>
              </a:ext>
            </a:extLst>
          </p:cNvPr>
          <p:cNvSpPr/>
          <p:nvPr/>
        </p:nvSpPr>
        <p:spPr>
          <a:xfrm>
            <a:off x="8507869" y="3244696"/>
            <a:ext cx="1144898" cy="1144898"/>
          </a:xfrm>
          <a:prstGeom prst="ellipse">
            <a:avLst/>
          </a:prstGeom>
          <a:solidFill>
            <a:srgbClr val="0000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35" name="ZoneTexte 56">
            <a:extLst>
              <a:ext uri="{FF2B5EF4-FFF2-40B4-BE49-F238E27FC236}">
                <a16:creationId xmlns:a16="http://schemas.microsoft.com/office/drawing/2014/main" id="{C7D5699D-3701-9F72-737F-C5E842534663}"/>
              </a:ext>
            </a:extLst>
          </p:cNvPr>
          <p:cNvSpPr txBox="1"/>
          <p:nvPr/>
        </p:nvSpPr>
        <p:spPr>
          <a:xfrm>
            <a:off x="8534253" y="3360803"/>
            <a:ext cx="1139791" cy="430887"/>
          </a:xfrm>
          <a:prstGeom prst="rect">
            <a:avLst/>
          </a:prstGeom>
          <a:noFill/>
        </p:spPr>
        <p:txBody>
          <a:bodyPr wrap="square" rtlCol="0">
            <a:spAutoFit/>
          </a:bodyPr>
          <a:lstStyle/>
          <a:p>
            <a:pPr algn="ctr" rtl="0"/>
            <a:br>
              <a:rPr kumimoji="0" lang="fr" sz="1100" b="1" i="0" u="none" strike="noStrike" kern="0" cap="none" spc="0" normalizeH="0" baseline="0" dirty="0">
                <a:ln>
                  <a:noFill/>
                </a:ln>
                <a:solidFill>
                  <a:schemeClr val="bg1"/>
                </a:solidFill>
                <a:effectLst/>
                <a:uLnTx/>
                <a:uFillTx/>
                <a:latin typeface="Arial Black"/>
                <a:ea typeface="+mn-ea"/>
                <a:cs typeface="+mn-cs"/>
              </a:rPr>
            </a:br>
            <a:r>
              <a:rPr kumimoji="0" lang="fr" sz="1100" b="1" i="0" u="none" strike="noStrike" kern="0" cap="none" spc="0" normalizeH="0" baseline="0" dirty="0">
                <a:ln>
                  <a:noFill/>
                </a:ln>
                <a:solidFill>
                  <a:schemeClr val="bg1"/>
                </a:solidFill>
                <a:effectLst/>
                <a:uLnTx/>
                <a:uFillTx/>
                <a:latin typeface="Arial Black"/>
                <a:ea typeface="+mn-ea"/>
                <a:cs typeface="+mn-cs"/>
              </a:rPr>
              <a:t>RÉSULTATS DE LA STRATÉGIE</a:t>
            </a:r>
            <a:endParaRPr kumimoji="0" lang="fr" sz="1100" b="0" i="0" u="none" strike="noStrike" kern="0" cap="none" spc="0" normalizeH="0" baseline="0" noProof="0" dirty="0">
              <a:ln>
                <a:noFill/>
              </a:ln>
              <a:solidFill>
                <a:schemeClr val="bg1"/>
              </a:solidFill>
              <a:effectLst/>
              <a:uLnTx/>
              <a:uFillTx/>
              <a:latin typeface="Arial Black"/>
              <a:ea typeface="+mn-ea"/>
              <a:cs typeface="+mn-cs"/>
            </a:endParaRPr>
          </a:p>
        </p:txBody>
      </p:sp>
    </p:spTree>
    <p:extLst>
      <p:ext uri="{BB962C8B-B14F-4D97-AF65-F5344CB8AC3E}">
        <p14:creationId xmlns:p14="http://schemas.microsoft.com/office/powerpoint/2010/main" val="17781702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7"/>
</p:tagLst>
</file>

<file path=ppt/tags/tag106.xml><?xml version="1.0" encoding="utf-8"?>
<p:tagLst xmlns:a="http://schemas.openxmlformats.org/drawingml/2006/main" xmlns:r="http://schemas.openxmlformats.org/officeDocument/2006/relationships" xmlns:p="http://schemas.openxmlformats.org/presentationml/2006/main">
  <p:tag name="NUM" val="8"/>
</p:tagLst>
</file>

<file path=ppt/tags/tag107.xml><?xml version="1.0" encoding="utf-8"?>
<p:tagLst xmlns:a="http://schemas.openxmlformats.org/drawingml/2006/main" xmlns:r="http://schemas.openxmlformats.org/officeDocument/2006/relationships" xmlns:p="http://schemas.openxmlformats.org/presentationml/2006/main">
  <p:tag name="NUM" val="9"/>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7"/>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40.xml><?xml version="1.0" encoding="utf-8"?>
<p:tagLst xmlns:a="http://schemas.openxmlformats.org/drawingml/2006/main" xmlns:r="http://schemas.openxmlformats.org/officeDocument/2006/relationships" xmlns:p="http://schemas.openxmlformats.org/presentationml/2006/main">
  <p:tag name="NUM" val="6"/>
</p:tagLst>
</file>

<file path=ppt/tags/tag141.xml><?xml version="1.0" encoding="utf-8"?>
<p:tagLst xmlns:a="http://schemas.openxmlformats.org/drawingml/2006/main" xmlns:r="http://schemas.openxmlformats.org/officeDocument/2006/relationships" xmlns:p="http://schemas.openxmlformats.org/presentationml/2006/main">
  <p:tag name="NUM" val="7"/>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5"/>
</p:tagLst>
</file>

<file path=ppt/tags/tag147.xml><?xml version="1.0" encoding="utf-8"?>
<p:tagLst xmlns:a="http://schemas.openxmlformats.org/drawingml/2006/main" xmlns:r="http://schemas.openxmlformats.org/officeDocument/2006/relationships" xmlns:p="http://schemas.openxmlformats.org/presentationml/2006/main">
  <p:tag name="NUM" val="6"/>
</p:tagLst>
</file>

<file path=ppt/tags/tag148.xml><?xml version="1.0" encoding="utf-8"?>
<p:tagLst xmlns:a="http://schemas.openxmlformats.org/drawingml/2006/main" xmlns:r="http://schemas.openxmlformats.org/officeDocument/2006/relationships" xmlns:p="http://schemas.openxmlformats.org/presentationml/2006/main">
  <p:tag name="NUM" val="7"/>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6"/>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60.xml><?xml version="1.0" encoding="utf-8"?>
<p:tagLst xmlns:a="http://schemas.openxmlformats.org/drawingml/2006/main" xmlns:r="http://schemas.openxmlformats.org/officeDocument/2006/relationships" xmlns:p="http://schemas.openxmlformats.org/presentationml/2006/main">
  <p:tag name="NUM" val="6"/>
</p:tagLst>
</file>

<file path=ppt/tags/tag161.xml><?xml version="1.0" encoding="utf-8"?>
<p:tagLst xmlns:a="http://schemas.openxmlformats.org/drawingml/2006/main" xmlns:r="http://schemas.openxmlformats.org/officeDocument/2006/relationships" xmlns:p="http://schemas.openxmlformats.org/presentationml/2006/main">
  <p:tag name="NUM" val="1"/>
</p:tagLst>
</file>

<file path=ppt/tags/tag162.xml><?xml version="1.0" encoding="utf-8"?>
<p:tagLst xmlns:a="http://schemas.openxmlformats.org/drawingml/2006/main" xmlns:r="http://schemas.openxmlformats.org/officeDocument/2006/relationships" xmlns:p="http://schemas.openxmlformats.org/presentationml/2006/main">
  <p:tag name="NUM" val="2"/>
</p:tagLst>
</file>

<file path=ppt/tags/tag163.xml><?xml version="1.0" encoding="utf-8"?>
<p:tagLst xmlns:a="http://schemas.openxmlformats.org/drawingml/2006/main" xmlns:r="http://schemas.openxmlformats.org/officeDocument/2006/relationships" xmlns:p="http://schemas.openxmlformats.org/presentationml/2006/main">
  <p:tag name="NUM" val="3"/>
</p:tagLst>
</file>

<file path=ppt/tags/tag164.xml><?xml version="1.0" encoding="utf-8"?>
<p:tagLst xmlns:a="http://schemas.openxmlformats.org/drawingml/2006/main" xmlns:r="http://schemas.openxmlformats.org/officeDocument/2006/relationships" xmlns:p="http://schemas.openxmlformats.org/presentationml/2006/main">
  <p:tag name="NUM" val="4"/>
</p:tagLst>
</file>

<file path=ppt/tags/tag165.xml><?xml version="1.0" encoding="utf-8"?>
<p:tagLst xmlns:a="http://schemas.openxmlformats.org/drawingml/2006/main" xmlns:r="http://schemas.openxmlformats.org/officeDocument/2006/relationships" xmlns:p="http://schemas.openxmlformats.org/presentationml/2006/main">
  <p:tag name="NUM" val="5"/>
</p:tagLst>
</file>

<file path=ppt/tags/tag16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MEASURMENT" val="True"/>
</p:tagLst>
</file>

<file path=ppt/tags/tag20.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3.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2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9.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3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2.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3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7.xml><?xml version="1.0" encoding="utf-8"?>
<p:tagLst xmlns:a="http://schemas.openxmlformats.org/drawingml/2006/main" xmlns:r="http://schemas.openxmlformats.org/officeDocument/2006/relationships" xmlns:p="http://schemas.openxmlformats.org/presentationml/2006/main">
  <p:tag name="NUM" val="10"/>
</p:tagLst>
</file>

<file path=ppt/tags/tag58.xml><?xml version="1.0" encoding="utf-8"?>
<p:tagLst xmlns:a="http://schemas.openxmlformats.org/drawingml/2006/main" xmlns:r="http://schemas.openxmlformats.org/officeDocument/2006/relationships" xmlns:p="http://schemas.openxmlformats.org/presentationml/2006/main">
  <p:tag name="NUM" val="11"/>
</p:tagLst>
</file>

<file path=ppt/tags/tag59.xml><?xml version="1.0" encoding="utf-8"?>
<p:tagLst xmlns:a="http://schemas.openxmlformats.org/drawingml/2006/main" xmlns:r="http://schemas.openxmlformats.org/officeDocument/2006/relationships" xmlns:p="http://schemas.openxmlformats.org/presentationml/2006/main">
  <p:tag name="NUM" val="12"/>
</p:tagLst>
</file>

<file path=ppt/tags/tag6.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60.xml><?xml version="1.0" encoding="utf-8"?>
<p:tagLst xmlns:a="http://schemas.openxmlformats.org/drawingml/2006/main" xmlns:r="http://schemas.openxmlformats.org/officeDocument/2006/relationships" xmlns:p="http://schemas.openxmlformats.org/presentationml/2006/main">
  <p:tag name="NUM" val="13"/>
</p:tagLst>
</file>

<file path=ppt/tags/tag61.xml><?xml version="1.0" encoding="utf-8"?>
<p:tagLst xmlns:a="http://schemas.openxmlformats.org/drawingml/2006/main" xmlns:r="http://schemas.openxmlformats.org/officeDocument/2006/relationships" xmlns:p="http://schemas.openxmlformats.org/presentationml/2006/main">
  <p:tag name="NUM" val="14"/>
</p:tagLst>
</file>

<file path=ppt/tags/tag62.xml><?xml version="1.0" encoding="utf-8"?>
<p:tagLst xmlns:a="http://schemas.openxmlformats.org/drawingml/2006/main" xmlns:r="http://schemas.openxmlformats.org/officeDocument/2006/relationships" xmlns:p="http://schemas.openxmlformats.org/presentationml/2006/main">
  <p:tag name="NUM" val="15"/>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6"/>
</p:tagLst>
</file>

<file path=ppt/tags/tag69.xml><?xml version="1.0" encoding="utf-8"?>
<p:tagLst xmlns:a="http://schemas.openxmlformats.org/drawingml/2006/main" xmlns:r="http://schemas.openxmlformats.org/officeDocument/2006/relationships" xmlns:p="http://schemas.openxmlformats.org/presentationml/2006/main">
  <p:tag name="NUM" val="7"/>
</p:tagLst>
</file>

<file path=ppt/tags/tag7.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70.xml><?xml version="1.0" encoding="utf-8"?>
<p:tagLst xmlns:a="http://schemas.openxmlformats.org/drawingml/2006/main" xmlns:r="http://schemas.openxmlformats.org/officeDocument/2006/relationships" xmlns:p="http://schemas.openxmlformats.org/presentationml/2006/main">
  <p:tag name="NUM" val="8"/>
</p:tagLst>
</file>

<file path=ppt/tags/tag71.xml><?xml version="1.0" encoding="utf-8"?>
<p:tagLst xmlns:a="http://schemas.openxmlformats.org/drawingml/2006/main" xmlns:r="http://schemas.openxmlformats.org/officeDocument/2006/relationships" xmlns:p="http://schemas.openxmlformats.org/presentationml/2006/main">
  <p:tag name="NUM" val="9"/>
</p:tagLst>
</file>

<file path=ppt/tags/tag72.xml><?xml version="1.0" encoding="utf-8"?>
<p:tagLst xmlns:a="http://schemas.openxmlformats.org/drawingml/2006/main" xmlns:r="http://schemas.openxmlformats.org/officeDocument/2006/relationships" xmlns:p="http://schemas.openxmlformats.org/presentationml/2006/main">
  <p:tag name="NUM" val="10"/>
</p:tagLst>
</file>

<file path=ppt/tags/tag73.xml><?xml version="1.0" encoding="utf-8"?>
<p:tagLst xmlns:a="http://schemas.openxmlformats.org/drawingml/2006/main" xmlns:r="http://schemas.openxmlformats.org/officeDocument/2006/relationships" xmlns:p="http://schemas.openxmlformats.org/presentationml/2006/main">
  <p:tag name="NUM" val="11"/>
</p:tagLst>
</file>

<file path=ppt/tags/tag74.xml><?xml version="1.0" encoding="utf-8"?>
<p:tagLst xmlns:a="http://schemas.openxmlformats.org/drawingml/2006/main" xmlns:r="http://schemas.openxmlformats.org/officeDocument/2006/relationships" xmlns:p="http://schemas.openxmlformats.org/presentationml/2006/main">
  <p:tag name="NUM" val="12"/>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90.xml><?xml version="1.0" encoding="utf-8"?>
<p:tagLst xmlns:a="http://schemas.openxmlformats.org/drawingml/2006/main" xmlns:r="http://schemas.openxmlformats.org/officeDocument/2006/relationships" xmlns:p="http://schemas.openxmlformats.org/presentationml/2006/main">
  <p:tag name="NUM" val="7"/>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4"/>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6"/>
</p:tagLst>
</file>

<file path=ppt/tags/tag97.xml><?xml version="1.0" encoding="utf-8"?>
<p:tagLst xmlns:a="http://schemas.openxmlformats.org/drawingml/2006/main" xmlns:r="http://schemas.openxmlformats.org/officeDocument/2006/relationships" xmlns:p="http://schemas.openxmlformats.org/presentationml/2006/main">
  <p:tag name="NUM" val="7"/>
</p:tagLst>
</file>

<file path=ppt/tags/tag98.xml><?xml version="1.0" encoding="utf-8"?>
<p:tagLst xmlns:a="http://schemas.openxmlformats.org/drawingml/2006/main" xmlns:r="http://schemas.openxmlformats.org/officeDocument/2006/relationships" xmlns:p="http://schemas.openxmlformats.org/presentationml/2006/main">
  <p:tag name="NUM" val="8"/>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C9986C8-27DA-43A1-8022-339572DF8931}">
  <we:reference id="f1abd87f-a3ba-42fb-91d5-100000000000" version="1.0.0.6" store="EXCatalog" storeType="EXCatalog"/>
  <we:alternateReferences>
    <we:reference id="WA104380278" version="1.0.0.6"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TemplafySlideTemplateConfiguration><![CDATA[{"documentContentValidatorConfiguration":{"enableDocumentContentValidator":false,"documentContentValidatorVersion":0},"elementsMetadata":[],"slideId":"637575427400395078","enableDocumentContentUpdater":true,"version":"1.10"}]]></TemplafySlideTemplateConfiguration>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TemplafySlideFormConfiguration><![CDATA[{"formFields":[],"formDataEntries":[]}]]></TemplafySlideFormConfiguration>
</file>

<file path=customXml/item6.xml><?xml version="1.0" encoding="utf-8"?>
<TemplafySlideTemplateConfiguration><![CDATA[{"documentContentValidatorConfiguration":{"enableDocumentContentValidator":false,"documentContentValidatorVersion":0},"elementsMetadata":[],"slideId":"637588447712134006","enableDocumentContentUpdater":true,"version":"1.10"}]]></TemplafySlideTemplateConfiguration>
</file>

<file path=customXml/item7.xml><?xml version="1.0" encoding="utf-8"?>
<?mso-contentType ?>
<SharedContentType xmlns="Microsoft.SharePoint.Taxonomy.ContentTypeSync" SourceId="c097f1e6-5941-48e7-ac45-8c5509127d4f" ContentTypeId="0x0101008F0044CEADCF41C5B42F2D77188AD488" PreviousValue="false"/>
</file>

<file path=customXml/item8.xml><?xml version="1.0" encoding="utf-8"?>
<TemplafySlideFormConfiguration><![CDATA[{"formFields":[],"formDataEntries":[]}]]></TemplafySlideFormConfiguration>
</file>

<file path=customXml/item9.xml><?xml version="1.0" encoding="utf-8"?>
<ct:contentTypeSchema xmlns:ct="http://schemas.microsoft.com/office/2006/metadata/contentType" xmlns:ma="http://schemas.microsoft.com/office/2006/metadata/properties/metaAttributes" ct:_="" ma:_="" ma:contentTypeName="Working Presentation" ma:contentTypeID="0x0101008F0044CEADCF41C5B42F2D77188AD488003B2ED04B26607E40B0B5A1E1CDEA5458" ma:contentTypeVersion="113" ma:contentTypeDescription="A work in progress PowerPoint presentation. &#10;Retention period upon archiving: 0 years." ma:contentTypeScope="" ma:versionID="1322fd30b961fe99f9f52c604bb0d7c3">
  <xsd:schema xmlns:xsd="http://www.w3.org/2001/XMLSchema" xmlns:xs="http://www.w3.org/2001/XMLSchema" xmlns:p="http://schemas.microsoft.com/office/2006/metadata/properties" targetNamespace="http://schemas.microsoft.com/office/2006/metadata/properties" ma:root="true" ma:fieldsID="bc69d66028963e8a337e84ba540dfb2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D73F0E-5442-45ED-B7ED-24848D9E939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D9E4621-3ECE-4CD8-B100-C5147E981615}">
  <ds:schemaRefs/>
</ds:datastoreItem>
</file>

<file path=customXml/itemProps3.xml><?xml version="1.0" encoding="utf-8"?>
<ds:datastoreItem xmlns:ds="http://schemas.openxmlformats.org/officeDocument/2006/customXml" ds:itemID="{FF372B18-D9C8-4B96-A2BA-64C659802801}">
  <ds:schemaRefs>
    <ds:schemaRef ds:uri="http://schemas.microsoft.com/sharepoint/events"/>
  </ds:schemaRefs>
</ds:datastoreItem>
</file>

<file path=customXml/itemProps4.xml><?xml version="1.0" encoding="utf-8"?>
<ds:datastoreItem xmlns:ds="http://schemas.openxmlformats.org/officeDocument/2006/customXml" ds:itemID="{4572D55E-0D59-4248-8F0C-C82E52EBB899}">
  <ds:schemaRefs>
    <ds:schemaRef ds:uri="http://schemas.microsoft.com/sharepoint/v3/contenttype/forms"/>
  </ds:schemaRefs>
</ds:datastoreItem>
</file>

<file path=customXml/itemProps5.xml><?xml version="1.0" encoding="utf-8"?>
<ds:datastoreItem xmlns:ds="http://schemas.openxmlformats.org/officeDocument/2006/customXml" ds:itemID="{1EAB723E-2D88-4077-980A-5123C58F1868}">
  <ds:schemaRefs/>
</ds:datastoreItem>
</file>

<file path=customXml/itemProps6.xml><?xml version="1.0" encoding="utf-8"?>
<ds:datastoreItem xmlns:ds="http://schemas.openxmlformats.org/officeDocument/2006/customXml" ds:itemID="{DECB9970-6711-446A-8542-9D309B55874F}">
  <ds:schemaRefs/>
</ds:datastoreItem>
</file>

<file path=customXml/itemProps7.xml><?xml version="1.0" encoding="utf-8"?>
<ds:datastoreItem xmlns:ds="http://schemas.openxmlformats.org/officeDocument/2006/customXml" ds:itemID="{A35A9B24-FF75-486F-942C-A721F0ADE5EB}">
  <ds:schemaRefs>
    <ds:schemaRef ds:uri="Microsoft.SharePoint.Taxonomy.ContentTypeSync"/>
  </ds:schemaRefs>
</ds:datastoreItem>
</file>

<file path=customXml/itemProps8.xml><?xml version="1.0" encoding="utf-8"?>
<ds:datastoreItem xmlns:ds="http://schemas.openxmlformats.org/officeDocument/2006/customXml" ds:itemID="{2A3188AA-FA26-460D-879A-0F383BE22C80}">
  <ds:schemaRefs/>
</ds:datastoreItem>
</file>

<file path=customXml/itemProps9.xml><?xml version="1.0" encoding="utf-8"?>
<ds:datastoreItem xmlns:ds="http://schemas.openxmlformats.org/officeDocument/2006/customXml" ds:itemID="{0ED7040B-B1B6-494B-AF83-F7CAAE2E10F7}">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361</TotalTime>
  <Words>9520</Words>
  <PresentationFormat>Widescreen</PresentationFormat>
  <Paragraphs>405</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Courier New</vt:lpstr>
      <vt:lpstr>Segoe UI</vt:lpstr>
      <vt:lpstr>1_Office Theme</vt:lpstr>
      <vt:lpstr>Combattre les pandémies et bâtir un monde plus sain et plus équitable   Vue d’ensemble de la nouvelle stratégie du Fonds mondial</vt:lpstr>
      <vt:lpstr>Contexte</vt:lpstr>
      <vt:lpstr>Fonctionnalités de haut niveau de la nouvelle stratégie</vt:lpstr>
      <vt:lpstr>Cadre stratégique du Fonds mondial</vt:lpstr>
      <vt:lpstr>Cadre stratégique du Fonds mondial Objectif premier</vt:lpstr>
      <vt:lpstr>Cadre stratégique du Fonds mondial Objectifs qui se renforcent et se complètent mutuellement</vt:lpstr>
      <vt:lpstr>Cadre stratégique du Fonds mondial  Objectif évolutif</vt:lpstr>
      <vt:lpstr>Cadre stratégique du Fonds mondial Catalyseurs de partenariat et cadre de suivi et d’évaluation</vt:lpstr>
      <vt:lpstr>Stratégie du Fonds mondial Cadre de suivi et d’évaluation</vt:lpstr>
      <vt:lpstr>En quoi cette nouvelle stratégie est-elle différente ? </vt:lpstr>
      <vt:lpstr>Prochaines étapes</vt:lpstr>
      <vt:lpstr>Annexe</vt:lpstr>
      <vt:lpstr>Prochaines étapes : Que signifie la nouvelle stratégie pour les ICN ? </vt:lpstr>
      <vt:lpstr>Prochaines étapes : Que signifie la nouvelle stratégie pour les communautés et la société civile ?</vt:lpstr>
      <vt:lpstr>Prochaines étapes : Que signifie la nouvelle stratégie pour les partenaires de développement ?</vt:lpstr>
      <vt:lpstr>Prochaines étapes : Que signifie la nouvelle stratégie pour les maîtres d’œuvre ? </vt:lpstr>
      <vt:lpstr>Prochaines étapes : Que signifie la nouvelle stratégie pour les agents locaux du Fonds ? </vt:lpstr>
      <vt:lpstr>Prochaines étapes : Que signifie la nouvelle stratégie pour le secteur privé ?</vt:lpstr>
      <vt:lpstr>Prochaines étapes : Que signifie la nouvelle stratégie pour les partenaires techniques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2021-11-29T13:00:10Z</dcterms:created>
  <dcterms:modified xsi:type="dcterms:W3CDTF">2023-04-28T07:36:38Z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0x0101008F0044CEADCF41C5B42F2D77188AD488003B2ED04B26607E40B0B5A1E1CDEA5458</vt:lpwstr>
  </property>
</Properties>
</file>