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0"/>
  </p:sldMasterIdLst>
  <p:notesMasterIdLst>
    <p:notesMasterId r:id="rId30"/>
  </p:notesMasterIdLst>
  <p:sldIdLst>
    <p:sldId id="275" r:id="rId11"/>
    <p:sldId id="2141411676" r:id="rId12"/>
    <p:sldId id="2141411671" r:id="rId13"/>
    <p:sldId id="2141411684" r:id="rId14"/>
    <p:sldId id="287" r:id="rId15"/>
    <p:sldId id="288" r:id="rId16"/>
    <p:sldId id="289" r:id="rId17"/>
    <p:sldId id="290" r:id="rId18"/>
    <p:sldId id="2141411685" r:id="rId19"/>
    <p:sldId id="2141411665" r:id="rId20"/>
    <p:sldId id="2141411664" r:id="rId21"/>
    <p:sldId id="274" r:id="rId22"/>
    <p:sldId id="2141411677" r:id="rId23"/>
    <p:sldId id="2141411679" r:id="rId24"/>
    <p:sldId id="2141411678" r:id="rId25"/>
    <p:sldId id="2141411680" r:id="rId26"/>
    <p:sldId id="2141411681" r:id="rId27"/>
    <p:sldId id="2141411682" r:id="rId28"/>
    <p:sldId id="2141411683" r:id="rId29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87725F-AAD0-D168-1757-483CEBF554D5}" name="Hannah Grant" initials="HG" userId="Hannah Grant" providerId="None"/>
  <p188:author id="{A9DCFA7A-D326-4E9D-D885-0AA1244F7E13}" name="Hannah Grant" initials="HG" userId="S::hannah.grant@theglobalfund.org::e0df7165-88d1-4ab3-a53b-64f08777b6f7" providerId="AD"/>
  <p188:author id="{FDCB9786-0322-DAAD-2CDA-4B234D3D0776}" name="Jack Macallister" initials="JM" userId="S::Jack.Macallister@theglobalfund.org::f7745711-d978-45ff-b275-26226902e32c" providerId="AD"/>
  <p188:author id="{EC41F398-D300-EB88-F143-186D5FB567E6}" name="John Fairhurst" initials="JF" userId="S::John.Fairhurst@theglobalfund.org::e5283237-cebc-4f5f-8fb4-c497bd267a26" providerId="AD"/>
  <p188:author id="{394A56E6-6437-4F4E-BB3E-A4FBC18BB956}" name="Claudia Ahumada" initials="CA" userId="S::claudia.ahumada@theglobalfund.org::160db08f-b458-4882-82af-3b738bc3e0a8" providerId="AD"/>
  <p188:author id="{A9B66EE9-239B-D0FF-36B7-215EB5C354DE}" name="Erin Liepa" initials="EL" userId="S::erin.liepa@theglobalfund.org::27348c1d-ba9f-41b2-80d1-2e7444fb388f" providerId="AD"/>
  <p188:author id="{B0F2EBF9-1D1F-B6D5-4819-77E281310EDE}" name="David Ennis" initials="DE" userId="S::David.Ennis@theglobalfund.org::6623bf5e-0467-4803-9610-7cca44ac88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Liepa" initials="EL" lastIdx="31" clrIdx="0">
    <p:extLst>
      <p:ext uri="{19B8F6BF-5375-455C-9EA6-DF929625EA0E}">
        <p15:presenceInfo xmlns:p15="http://schemas.microsoft.com/office/powerpoint/2012/main" userId="Erin Liepa" providerId="None"/>
      </p:ext>
    </p:extLst>
  </p:cmAuthor>
  <p:cmAuthor id="2" name="Hannah Grant" initials="HG" lastIdx="8" clrIdx="1">
    <p:extLst>
      <p:ext uri="{19B8F6BF-5375-455C-9EA6-DF929625EA0E}">
        <p15:presenceInfo xmlns:p15="http://schemas.microsoft.com/office/powerpoint/2012/main" userId="Hannah Gra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EEBF7"/>
    <a:srgbClr val="F2F2F2"/>
    <a:srgbClr val="203864"/>
    <a:srgbClr val="648099"/>
    <a:srgbClr val="DCE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60816" autoAdjust="0"/>
  </p:normalViewPr>
  <p:slideViewPr>
    <p:cSldViewPr snapToGrid="0">
      <p:cViewPr varScale="1">
        <p:scale>
          <a:sx n="70" d="100"/>
          <a:sy n="70" d="100"/>
        </p:scale>
        <p:origin x="2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1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ona" userId="5ee50c54-b179-4f5e-8305-d58731282b2b" providerId="ADAL" clId="{61B1B292-D806-4888-97B4-79CEBDA6A16D}"/>
    <pc:docChg chg="addSld modSld">
      <pc:chgData name="Ilona" userId="5ee50c54-b179-4f5e-8305-d58731282b2b" providerId="ADAL" clId="{61B1B292-D806-4888-97B4-79CEBDA6A16D}" dt="2023-04-28T12:56:55.597" v="16"/>
      <pc:docMkLst>
        <pc:docMk/>
      </pc:docMkLst>
      <pc:sldChg chg="modSp mod">
        <pc:chgData name="Ilona" userId="5ee50c54-b179-4f5e-8305-d58731282b2b" providerId="ADAL" clId="{61B1B292-D806-4888-97B4-79CEBDA6A16D}" dt="2023-04-28T12:54:36.081" v="8" actId="13926"/>
        <pc:sldMkLst>
          <pc:docMk/>
          <pc:sldMk cId="227489259" sldId="274"/>
        </pc:sldMkLst>
        <pc:spChg chg="mod">
          <ac:chgData name="Ilona" userId="5ee50c54-b179-4f5e-8305-d58731282b2b" providerId="ADAL" clId="{61B1B292-D806-4888-97B4-79CEBDA6A16D}" dt="2023-04-28T12:54:36.081" v="8" actId="13926"/>
          <ac:spMkLst>
            <pc:docMk/>
            <pc:sldMk cId="227489259" sldId="274"/>
            <ac:spMk id="5" creationId="{32AC97C4-5E62-41C4-AFEA-082A2A89514C}"/>
          </ac:spMkLst>
        </pc:spChg>
      </pc:sldChg>
      <pc:sldChg chg="modSp mod modNotesTx">
        <pc:chgData name="Ilona" userId="5ee50c54-b179-4f5e-8305-d58731282b2b" providerId="ADAL" clId="{61B1B292-D806-4888-97B4-79CEBDA6A16D}" dt="2023-04-28T12:53:09.093" v="1" actId="20577"/>
        <pc:sldMkLst>
          <pc:docMk/>
          <pc:sldMk cId="282381696" sldId="290"/>
        </pc:sldMkLst>
        <pc:spChg chg="mod">
          <ac:chgData name="Ilona" userId="5ee50c54-b179-4f5e-8305-d58731282b2b" providerId="ADAL" clId="{61B1B292-D806-4888-97B4-79CEBDA6A16D}" dt="2023-04-28T12:53:06.870" v="0" actId="20577"/>
          <ac:spMkLst>
            <pc:docMk/>
            <pc:sldMk cId="282381696" sldId="290"/>
            <ac:spMk id="6" creationId="{49FD4059-D56C-D72D-EFB1-F8022AACDCA8}"/>
          </ac:spMkLst>
        </pc:spChg>
      </pc:sldChg>
      <pc:sldChg chg="modSp mod modNotesTx">
        <pc:chgData name="Ilona" userId="5ee50c54-b179-4f5e-8305-d58731282b2b" providerId="ADAL" clId="{61B1B292-D806-4888-97B4-79CEBDA6A16D}" dt="2023-04-28T12:54:25.050" v="7" actId="115"/>
        <pc:sldMkLst>
          <pc:docMk/>
          <pc:sldMk cId="2148234869" sldId="2141411664"/>
        </pc:sldMkLst>
        <pc:spChg chg="mod">
          <ac:chgData name="Ilona" userId="5ee50c54-b179-4f5e-8305-d58731282b2b" providerId="ADAL" clId="{61B1B292-D806-4888-97B4-79CEBDA6A16D}" dt="2023-04-28T12:54:04.957" v="4" actId="13926"/>
          <ac:spMkLst>
            <pc:docMk/>
            <pc:sldMk cId="2148234869" sldId="2141411664"/>
            <ac:spMk id="30" creationId="{218ACC23-73AD-44DC-8675-4513A943FB57}"/>
          </ac:spMkLst>
        </pc:spChg>
        <pc:spChg chg="mod">
          <ac:chgData name="Ilona" userId="5ee50c54-b179-4f5e-8305-d58731282b2b" providerId="ADAL" clId="{61B1B292-D806-4888-97B4-79CEBDA6A16D}" dt="2023-04-28T12:54:07.746" v="5" actId="13926"/>
          <ac:spMkLst>
            <pc:docMk/>
            <pc:sldMk cId="2148234869" sldId="2141411664"/>
            <ac:spMk id="34" creationId="{244BA1A7-4B32-41AD-AB51-9E0C3AA7B8B4}"/>
          </ac:spMkLst>
        </pc:spChg>
      </pc:sldChg>
      <pc:sldChg chg="modNotesTx">
        <pc:chgData name="Ilona" userId="5ee50c54-b179-4f5e-8305-d58731282b2b" providerId="ADAL" clId="{61B1B292-D806-4888-97B4-79CEBDA6A16D}" dt="2023-04-28T12:53:41.213" v="3" actId="115"/>
        <pc:sldMkLst>
          <pc:docMk/>
          <pc:sldMk cId="2149985606" sldId="2141411665"/>
        </pc:sldMkLst>
      </pc:sldChg>
      <pc:sldChg chg="modSp mod">
        <pc:chgData name="Ilona" userId="5ee50c54-b179-4f5e-8305-d58731282b2b" providerId="ADAL" clId="{61B1B292-D806-4888-97B4-79CEBDA6A16D}" dt="2023-04-28T12:55:06.053" v="15" actId="13926"/>
        <pc:sldMkLst>
          <pc:docMk/>
          <pc:sldMk cId="798754636" sldId="2141411677"/>
        </pc:sldMkLst>
        <pc:spChg chg="mod">
          <ac:chgData name="Ilona" userId="5ee50c54-b179-4f5e-8305-d58731282b2b" providerId="ADAL" clId="{61B1B292-D806-4888-97B4-79CEBDA6A16D}" dt="2023-04-28T12:55:06.053" v="15" actId="13926"/>
          <ac:spMkLst>
            <pc:docMk/>
            <pc:sldMk cId="798754636" sldId="2141411677"/>
            <ac:spMk id="40" creationId="{B5F81FA5-C85F-440C-8127-64216FB4BD66}"/>
          </ac:spMkLst>
        </pc:spChg>
      </pc:sldChg>
      <pc:sldChg chg="modSp mod">
        <pc:chgData name="Ilona" userId="5ee50c54-b179-4f5e-8305-d58731282b2b" providerId="ADAL" clId="{61B1B292-D806-4888-97B4-79CEBDA6A16D}" dt="2023-04-28T12:54:59.143" v="13" actId="13926"/>
        <pc:sldMkLst>
          <pc:docMk/>
          <pc:sldMk cId="1420285889" sldId="2141411678"/>
        </pc:sldMkLst>
        <pc:spChg chg="mod">
          <ac:chgData name="Ilona" userId="5ee50c54-b179-4f5e-8305-d58731282b2b" providerId="ADAL" clId="{61B1B292-D806-4888-97B4-79CEBDA6A16D}" dt="2023-04-28T12:54:59.143" v="13" actId="13926"/>
          <ac:spMkLst>
            <pc:docMk/>
            <pc:sldMk cId="1420285889" sldId="2141411678"/>
            <ac:spMk id="46" creationId="{35D36B2C-2C87-4AB5-9555-35C75D2EE94D}"/>
          </ac:spMkLst>
        </pc:spChg>
      </pc:sldChg>
      <pc:sldChg chg="modSp mod">
        <pc:chgData name="Ilona" userId="5ee50c54-b179-4f5e-8305-d58731282b2b" providerId="ADAL" clId="{61B1B292-D806-4888-97B4-79CEBDA6A16D}" dt="2023-04-28T12:55:02.581" v="14" actId="13926"/>
        <pc:sldMkLst>
          <pc:docMk/>
          <pc:sldMk cId="1112798488" sldId="2141411679"/>
        </pc:sldMkLst>
        <pc:spChg chg="mod">
          <ac:chgData name="Ilona" userId="5ee50c54-b179-4f5e-8305-d58731282b2b" providerId="ADAL" clId="{61B1B292-D806-4888-97B4-79CEBDA6A16D}" dt="2023-04-28T12:55:02.581" v="14" actId="13926"/>
          <ac:spMkLst>
            <pc:docMk/>
            <pc:sldMk cId="1112798488" sldId="2141411679"/>
            <ac:spMk id="51" creationId="{EC6AAEB3-D360-41D2-87E9-65233CAC2633}"/>
          </ac:spMkLst>
        </pc:spChg>
      </pc:sldChg>
      <pc:sldChg chg="modSp mod">
        <pc:chgData name="Ilona" userId="5ee50c54-b179-4f5e-8305-d58731282b2b" providerId="ADAL" clId="{61B1B292-D806-4888-97B4-79CEBDA6A16D}" dt="2023-04-28T12:54:56.368" v="12" actId="13926"/>
        <pc:sldMkLst>
          <pc:docMk/>
          <pc:sldMk cId="1858046978" sldId="2141411680"/>
        </pc:sldMkLst>
        <pc:spChg chg="mod">
          <ac:chgData name="Ilona" userId="5ee50c54-b179-4f5e-8305-d58731282b2b" providerId="ADAL" clId="{61B1B292-D806-4888-97B4-79CEBDA6A16D}" dt="2023-04-28T12:54:56.368" v="12" actId="13926"/>
          <ac:spMkLst>
            <pc:docMk/>
            <pc:sldMk cId="1858046978" sldId="2141411680"/>
            <ac:spMk id="42" creationId="{36F07C76-E992-483D-890D-915464E04218}"/>
          </ac:spMkLst>
        </pc:spChg>
      </pc:sldChg>
      <pc:sldChg chg="modSp mod">
        <pc:chgData name="Ilona" userId="5ee50c54-b179-4f5e-8305-d58731282b2b" providerId="ADAL" clId="{61B1B292-D806-4888-97B4-79CEBDA6A16D}" dt="2023-04-28T12:54:51.502" v="11" actId="13926"/>
        <pc:sldMkLst>
          <pc:docMk/>
          <pc:sldMk cId="880087513" sldId="2141411681"/>
        </pc:sldMkLst>
        <pc:spChg chg="mod">
          <ac:chgData name="Ilona" userId="5ee50c54-b179-4f5e-8305-d58731282b2b" providerId="ADAL" clId="{61B1B292-D806-4888-97B4-79CEBDA6A16D}" dt="2023-04-28T12:54:51.502" v="11" actId="13926"/>
          <ac:spMkLst>
            <pc:docMk/>
            <pc:sldMk cId="880087513" sldId="2141411681"/>
            <ac:spMk id="40" creationId="{BE90891D-CCF6-4425-8A21-06D797845E7A}"/>
          </ac:spMkLst>
        </pc:spChg>
      </pc:sldChg>
      <pc:sldChg chg="modSp mod">
        <pc:chgData name="Ilona" userId="5ee50c54-b179-4f5e-8305-d58731282b2b" providerId="ADAL" clId="{61B1B292-D806-4888-97B4-79CEBDA6A16D}" dt="2023-04-28T12:54:48.994" v="10" actId="13926"/>
        <pc:sldMkLst>
          <pc:docMk/>
          <pc:sldMk cId="1387723655" sldId="2141411682"/>
        </pc:sldMkLst>
        <pc:spChg chg="mod">
          <ac:chgData name="Ilona" userId="5ee50c54-b179-4f5e-8305-d58731282b2b" providerId="ADAL" clId="{61B1B292-D806-4888-97B4-79CEBDA6A16D}" dt="2023-04-28T12:54:48.994" v="10" actId="13926"/>
          <ac:spMkLst>
            <pc:docMk/>
            <pc:sldMk cId="1387723655" sldId="2141411682"/>
            <ac:spMk id="40" creationId="{DBA0E3CF-5E8C-41F5-BCE0-1136995AFFBB}"/>
          </ac:spMkLst>
        </pc:spChg>
      </pc:sldChg>
      <pc:sldChg chg="modSp mod">
        <pc:chgData name="Ilona" userId="5ee50c54-b179-4f5e-8305-d58731282b2b" providerId="ADAL" clId="{61B1B292-D806-4888-97B4-79CEBDA6A16D}" dt="2023-04-28T12:54:46.440" v="9" actId="13926"/>
        <pc:sldMkLst>
          <pc:docMk/>
          <pc:sldMk cId="2155064775" sldId="2141411683"/>
        </pc:sldMkLst>
        <pc:spChg chg="mod">
          <ac:chgData name="Ilona" userId="5ee50c54-b179-4f5e-8305-d58731282b2b" providerId="ADAL" clId="{61B1B292-D806-4888-97B4-79CEBDA6A16D}" dt="2023-04-28T12:54:46.440" v="9" actId="13926"/>
          <ac:spMkLst>
            <pc:docMk/>
            <pc:sldMk cId="2155064775" sldId="2141411683"/>
            <ac:spMk id="39" creationId="{4BC7A953-26C5-403A-AEDB-03424FD13B9D}"/>
          </ac:spMkLst>
        </pc:spChg>
      </pc:sldChg>
      <pc:sldChg chg="add">
        <pc:chgData name="Ilona" userId="5ee50c54-b179-4f5e-8305-d58731282b2b" providerId="ADAL" clId="{61B1B292-D806-4888-97B4-79CEBDA6A16D}" dt="2023-04-28T12:56:55.597" v="16"/>
        <pc:sldMkLst>
          <pc:docMk/>
          <pc:sldMk cId="1778170218" sldId="21414116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0CFAB-4953-4292-9F15-A90EB34CC802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96653-1C84-41DF-A5EB-9B0D045A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2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59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noProof="0" dirty="0"/>
              <a:t>A caixa apresenta um resumo das dez principais novidades da Estratégia.</a:t>
            </a:r>
            <a:endParaRPr lang="pt-PT" sz="1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 dirty="0">
                <a:ea typeface="Calibri" panose="020F0502020204030204" pitchFamily="34" charset="0"/>
              </a:rPr>
              <a:t>A obtenção de impacto nestas áreas exigirá </a:t>
            </a:r>
            <a:r>
              <a:rPr lang="pt-PT" noProof="0" dirty="0">
                <a:ea typeface="Arial" panose="020B0604020202020204" pitchFamily="34" charset="0"/>
              </a:rPr>
              <a:t>algumas das maiores mudanças quanto aos aspetos em que nos centramos e ao modo como trabalhamos juntos enquanto parceria. </a:t>
            </a:r>
            <a:r>
              <a:rPr lang="pt-PT" u="none" noProof="0" dirty="0">
                <a:highlight>
                  <a:srgbClr val="00FFFF"/>
                </a:highlight>
                <a:ea typeface="Arial" panose="020B0604020202020204" pitchFamily="34" charset="0"/>
              </a:rPr>
              <a:t>Tais áreas são um foco importante na implementação da nova Estratégia.</a:t>
            </a:r>
            <a:endParaRPr lang="pt-PT" sz="1800" u="none" noProof="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noProof="0" dirty="0"/>
              <a:t>[Sugestão para o apresentador: adote uma de três opções – diga que não vai ler cada uma das áreas, uma vez que já foram destacadas na apresentação; partilhe a apresentação com o público e diga-lhe que leia as áreas no seu próprio tempo; ou leia as dez áreas de forma muito breve.]</a:t>
            </a:r>
            <a:endParaRPr lang="pt-PT" sz="1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3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u="none" noProof="0" dirty="0"/>
              <a:t>É agora importante que todas as partes interessadas da parceria do Fundo Global ponderem que mudanças podem fazer, a fim de implementarem a nova Estratégia.</a:t>
            </a:r>
            <a:endParaRPr lang="pt-PT" sz="1800" u="none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u="none" noProof="0" dirty="0"/>
              <a:t>A secção “Facilitadores da parceria” da Estratégia ajuda a fazê-lo, descrevendo as funções e responsabilidades de todas as partes interessadas na aplicação da Estratégia. Incentivamos vivamente o leitor a analisar o documento da nova Estratégia, para o ajudar a orientar </a:t>
            </a:r>
            <a:r>
              <a:rPr lang="pt-PT" b="1" u="none" noProof="0" dirty="0"/>
              <a:t>as suas funções na </a:t>
            </a:r>
            <a:r>
              <a:rPr lang="pt-PT" u="none" noProof="0" dirty="0"/>
              <a:t>implementação da mesma.</a:t>
            </a:r>
            <a:endParaRPr lang="pt-PT" sz="1800" u="none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u="none" noProof="0" dirty="0"/>
              <a:t>O Secretariado também atualizou as políticas, as diretrizes, os materiais e as ferramentas relevantes a tempo do primeiro ciclo de subvenções no âmbito da nova Estratégia, que começará em 2024.</a:t>
            </a:r>
            <a:endParaRPr lang="pt-PT" sz="1800" u="none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u="none" noProof="0" dirty="0"/>
              <a:t>Existem recursos disponíveis para ajudar </a:t>
            </a:r>
            <a:r>
              <a:rPr lang="pt-PT" noProof="0" dirty="0"/>
              <a:t>nos preparativos e na comunicação das prioridades da Estratégia aos grupos de partes interessadas, como esta apresentação, um documento de Resumo, a Estratégia e uma panorâmica do seu Quadro, disponíveis no sítio web do Fundo Global em vários idiomas, conforme indicado na parte inferior do diapositivo. </a:t>
            </a:r>
            <a:endParaRPr lang="pt-PT" sz="1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pPr>
            <a:r>
              <a:rPr lang="pt-PT" noProof="0" dirty="0">
                <a:cs typeface="Arial" panose="020B0604020202020204" pitchFamily="34" charset="0"/>
              </a:rPr>
              <a:t>Aguardamos com expetativa a oportunidade de trabalhar em conjunto para um aproveitamento coletivo dos nossos pontos fortes, a fim de aplicar a Estratégia e alcançar a visão da nossa </a:t>
            </a:r>
            <a:r>
              <a:rPr lang="pt-PT" noProof="0" dirty="0"/>
              <a:t>parceria </a:t>
            </a:r>
            <a:r>
              <a:rPr lang="pt-PT" noProof="0" dirty="0">
                <a:cs typeface="Arial" panose="020B0604020202020204" pitchFamily="34" charset="0"/>
              </a:rPr>
              <a:t>de um mundo livre do fardo da SIDA, da TB e da malária, com saúde melhor e equitativa para todos. </a:t>
            </a:r>
            <a:endParaRPr lang="pt-PT" sz="1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87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pPr>
            <a:r>
              <a:rPr dirty="0" err="1"/>
              <a:t>Os</a:t>
            </a:r>
            <a:r>
              <a:rPr dirty="0"/>
              <a:t> MCP </a:t>
            </a:r>
            <a:r>
              <a:rPr dirty="0" err="1"/>
              <a:t>desempenham</a:t>
            </a:r>
            <a:r>
              <a:rPr dirty="0"/>
              <a:t> um </a:t>
            </a:r>
            <a:r>
              <a:rPr dirty="0" err="1"/>
              <a:t>papel</a:t>
            </a:r>
            <a:r>
              <a:rPr dirty="0"/>
              <a:t> </a:t>
            </a:r>
            <a:r>
              <a:rPr dirty="0" err="1"/>
              <a:t>importante</a:t>
            </a:r>
            <a:r>
              <a:rPr dirty="0"/>
              <a:t> no </a:t>
            </a:r>
            <a:r>
              <a:rPr dirty="0" err="1"/>
              <a:t>cumprimento</a:t>
            </a:r>
            <a:r>
              <a:rPr dirty="0"/>
              <a:t> das </a:t>
            </a:r>
            <a:r>
              <a:rPr dirty="0" err="1"/>
              <a:t>prioridades</a:t>
            </a:r>
            <a:r>
              <a:rPr dirty="0"/>
              <a:t> da nova </a:t>
            </a:r>
            <a:r>
              <a:rPr dirty="0" err="1"/>
              <a:t>Estratégia</a:t>
            </a:r>
            <a:r>
              <a:rPr dirty="0"/>
              <a:t> da </a:t>
            </a:r>
            <a:r>
              <a:rPr dirty="0" err="1"/>
              <a:t>parceria</a:t>
            </a:r>
            <a:r>
              <a:rPr dirty="0"/>
              <a:t> do Fundo Global.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/>
              <a:t> 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 i="1" u="sng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relação</a:t>
            </a:r>
            <a:r>
              <a:rPr dirty="0"/>
              <a:t> à </a:t>
            </a:r>
            <a:r>
              <a:rPr dirty="0" err="1"/>
              <a:t>administração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robusta</a:t>
            </a:r>
            <a:r>
              <a:rPr dirty="0"/>
              <a:t> do MCP: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pPr>
            <a:r>
              <a:rPr dirty="0">
                <a:solidFill>
                  <a:srgbClr val="000000"/>
                </a:solidFill>
              </a:rPr>
              <a:t>Uma </a:t>
            </a:r>
            <a:r>
              <a:rPr dirty="0" err="1">
                <a:solidFill>
                  <a:srgbClr val="000000"/>
                </a:solidFill>
              </a:rPr>
              <a:t>área</a:t>
            </a:r>
            <a:r>
              <a:rPr dirty="0">
                <a:solidFill>
                  <a:srgbClr val="000000"/>
                </a:solidFill>
              </a:rPr>
              <a:t> de </a:t>
            </a:r>
            <a:r>
              <a:rPr dirty="0" err="1">
                <a:solidFill>
                  <a:srgbClr val="000000"/>
                </a:solidFill>
              </a:rPr>
              <a:t>intervenção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importante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na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/>
              <a:t>nova </a:t>
            </a:r>
            <a:r>
              <a:rPr dirty="0" err="1"/>
              <a:t>Estratégia</a:t>
            </a:r>
            <a:r>
              <a:rPr dirty="0"/>
              <a:t> é o </a:t>
            </a:r>
            <a:r>
              <a:rPr dirty="0" err="1"/>
              <a:t>robustecimento</a:t>
            </a:r>
            <a:r>
              <a:rPr dirty="0"/>
              <a:t> dos MCP para </a:t>
            </a:r>
            <a:r>
              <a:rPr dirty="0" err="1"/>
              <a:t>possibilitar</a:t>
            </a:r>
            <a:r>
              <a:rPr dirty="0"/>
              <a:t> a </a:t>
            </a:r>
            <a:r>
              <a:rPr dirty="0" err="1"/>
              <a:t>tomada</a:t>
            </a:r>
            <a:r>
              <a:rPr dirty="0"/>
              <a:t> de </a:t>
            </a:r>
            <a:r>
              <a:rPr dirty="0" err="1"/>
              <a:t>decisões</a:t>
            </a:r>
            <a:r>
              <a:rPr dirty="0"/>
              <a:t> </a:t>
            </a:r>
            <a:r>
              <a:rPr dirty="0" err="1"/>
              <a:t>equilibrada</a:t>
            </a:r>
            <a:r>
              <a:rPr dirty="0"/>
              <a:t> e </a:t>
            </a:r>
            <a:r>
              <a:rPr dirty="0" err="1"/>
              <a:t>inclusiva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torno</a:t>
            </a:r>
            <a:r>
              <a:rPr dirty="0"/>
              <a:t> da </a:t>
            </a:r>
            <a:r>
              <a:rPr dirty="0" err="1"/>
              <a:t>aplicação</a:t>
            </a:r>
            <a:r>
              <a:rPr dirty="0"/>
              <a:t> dos </a:t>
            </a:r>
            <a:r>
              <a:rPr dirty="0" err="1"/>
              <a:t>recursos</a:t>
            </a:r>
            <a:r>
              <a:rPr dirty="0"/>
              <a:t> do Fundo Global, </a:t>
            </a:r>
            <a:r>
              <a:rPr dirty="0" err="1"/>
              <a:t>em</a:t>
            </a:r>
            <a:r>
              <a:rPr dirty="0"/>
              <a:t> particular para </a:t>
            </a:r>
            <a:r>
              <a:rPr dirty="0" err="1"/>
              <a:t>assegurar</a:t>
            </a:r>
            <a:r>
              <a:rPr dirty="0"/>
              <a:t> que as </a:t>
            </a:r>
            <a:r>
              <a:rPr dirty="0" err="1"/>
              <a:t>comunidades</a:t>
            </a:r>
            <a:r>
              <a:rPr dirty="0"/>
              <a:t>, </a:t>
            </a:r>
            <a:r>
              <a:rPr dirty="0" err="1"/>
              <a:t>incluindo</a:t>
            </a:r>
            <a:r>
              <a:rPr dirty="0"/>
              <a:t> as </a:t>
            </a:r>
            <a:r>
              <a:rPr dirty="0" err="1"/>
              <a:t>populações-chave</a:t>
            </a:r>
            <a:r>
              <a:rPr dirty="0"/>
              <a:t>, </a:t>
            </a:r>
            <a:r>
              <a:rPr dirty="0" err="1"/>
              <a:t>estejam</a:t>
            </a:r>
            <a:r>
              <a:rPr dirty="0"/>
              <a:t> </a:t>
            </a:r>
            <a:r>
              <a:rPr dirty="0" err="1"/>
              <a:t>plenamente</a:t>
            </a:r>
            <a:r>
              <a:rPr dirty="0"/>
              <a:t> </a:t>
            </a:r>
            <a:r>
              <a:rPr dirty="0" err="1"/>
              <a:t>envolvidas</a:t>
            </a:r>
            <a:r>
              <a:rPr dirty="0"/>
              <a:t> e </a:t>
            </a:r>
            <a:r>
              <a:rPr dirty="0" err="1"/>
              <a:t>possam</a:t>
            </a:r>
            <a:r>
              <a:rPr dirty="0"/>
              <a:t> </a:t>
            </a:r>
            <a:r>
              <a:rPr dirty="0" err="1"/>
              <a:t>desempenhar</a:t>
            </a:r>
            <a:r>
              <a:rPr dirty="0"/>
              <a:t> um </a:t>
            </a:r>
            <a:r>
              <a:rPr dirty="0" err="1"/>
              <a:t>papel</a:t>
            </a:r>
            <a:r>
              <a:rPr dirty="0"/>
              <a:t> </a:t>
            </a:r>
            <a:r>
              <a:rPr dirty="0" err="1"/>
              <a:t>igual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tomada</a:t>
            </a:r>
            <a:r>
              <a:rPr dirty="0"/>
              <a:t> de </a:t>
            </a:r>
            <a:r>
              <a:rPr dirty="0" err="1"/>
              <a:t>decisões</a:t>
            </a:r>
            <a:r>
              <a:rPr dirty="0"/>
              <a:t>.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pPr>
            <a:r>
              <a:rPr dirty="0"/>
              <a:t>Tal é crucial para </a:t>
            </a:r>
            <a:r>
              <a:rPr dirty="0" err="1"/>
              <a:t>assegurar</a:t>
            </a:r>
            <a:r>
              <a:rPr dirty="0"/>
              <a:t> que as </a:t>
            </a:r>
            <a:r>
              <a:rPr dirty="0" err="1"/>
              <a:t>comunidades</a:t>
            </a:r>
            <a:r>
              <a:rPr dirty="0"/>
              <a:t> </a:t>
            </a:r>
            <a:r>
              <a:rPr dirty="0" err="1"/>
              <a:t>orientem</a:t>
            </a:r>
            <a:r>
              <a:rPr dirty="0"/>
              <a:t> o modo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programas</a:t>
            </a:r>
            <a:r>
              <a:rPr dirty="0"/>
              <a:t> </a:t>
            </a:r>
            <a:r>
              <a:rPr dirty="0" err="1"/>
              <a:t>podem</a:t>
            </a:r>
            <a:r>
              <a:rPr dirty="0"/>
              <a:t> ser </a:t>
            </a:r>
            <a:r>
              <a:rPr dirty="0" err="1"/>
              <a:t>adaptados</a:t>
            </a:r>
            <a:r>
              <a:rPr dirty="0"/>
              <a:t> para </a:t>
            </a:r>
            <a:r>
              <a:rPr dirty="0" err="1"/>
              <a:t>melhor</a:t>
            </a:r>
            <a:r>
              <a:rPr dirty="0"/>
              <a:t> </a:t>
            </a:r>
            <a:r>
              <a:rPr dirty="0" err="1"/>
              <a:t>atender</a:t>
            </a:r>
            <a:r>
              <a:rPr dirty="0"/>
              <a:t> </a:t>
            </a:r>
            <a:r>
              <a:rPr dirty="0" err="1"/>
              <a:t>às</a:t>
            </a:r>
            <a:r>
              <a:rPr dirty="0"/>
              <a:t> </a:t>
            </a:r>
            <a:r>
              <a:rPr dirty="0" err="1"/>
              <a:t>suas</a:t>
            </a:r>
            <a:r>
              <a:rPr dirty="0"/>
              <a:t> </a:t>
            </a:r>
            <a:r>
              <a:rPr dirty="0" err="1"/>
              <a:t>necessidades</a:t>
            </a:r>
            <a:r>
              <a:rPr dirty="0"/>
              <a:t> e,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conseguinte</a:t>
            </a:r>
            <a:r>
              <a:rPr dirty="0"/>
              <a:t>, </a:t>
            </a:r>
            <a:r>
              <a:rPr dirty="0" err="1"/>
              <a:t>melhorar</a:t>
            </a:r>
            <a:r>
              <a:rPr dirty="0"/>
              <a:t> a </a:t>
            </a:r>
            <a:r>
              <a:rPr dirty="0" err="1"/>
              <a:t>eficácia</a:t>
            </a:r>
            <a:r>
              <a:rPr dirty="0"/>
              <a:t> dos </a:t>
            </a:r>
            <a:r>
              <a:rPr dirty="0" err="1"/>
              <a:t>programas</a:t>
            </a:r>
            <a:r>
              <a:rPr dirty="0"/>
              <a:t>.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pPr>
            <a:r>
              <a:rPr dirty="0"/>
              <a:t>A </a:t>
            </a:r>
            <a:r>
              <a:rPr dirty="0" err="1"/>
              <a:t>Estratégia</a:t>
            </a:r>
            <a:r>
              <a:rPr dirty="0"/>
              <a:t> </a:t>
            </a:r>
            <a:r>
              <a:rPr dirty="0" err="1"/>
              <a:t>também</a:t>
            </a:r>
            <a:r>
              <a:rPr dirty="0"/>
              <a:t> </a:t>
            </a:r>
            <a:r>
              <a:rPr dirty="0" err="1"/>
              <a:t>destaca</a:t>
            </a:r>
            <a:r>
              <a:rPr dirty="0"/>
              <a:t> a </a:t>
            </a:r>
            <a:r>
              <a:rPr dirty="0" err="1"/>
              <a:t>importância</a:t>
            </a:r>
            <a:r>
              <a:rPr dirty="0"/>
              <a:t> de </a:t>
            </a:r>
            <a:r>
              <a:rPr dirty="0" err="1"/>
              <a:t>acelerar</a:t>
            </a:r>
            <a:r>
              <a:rPr dirty="0"/>
              <a:t> o </a:t>
            </a:r>
            <a:r>
              <a:rPr dirty="0" err="1"/>
              <a:t>posicionamento</a:t>
            </a:r>
            <a:r>
              <a:rPr dirty="0"/>
              <a:t> e o </a:t>
            </a:r>
            <a:r>
              <a:rPr dirty="0" err="1"/>
              <a:t>alinhamento</a:t>
            </a:r>
            <a:r>
              <a:rPr dirty="0"/>
              <a:t> </a:t>
            </a:r>
            <a:r>
              <a:rPr dirty="0" err="1"/>
              <a:t>ideais</a:t>
            </a:r>
            <a:r>
              <a:rPr dirty="0"/>
              <a:t> dos MCP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alto </a:t>
            </a:r>
            <a:r>
              <a:rPr dirty="0" err="1"/>
              <a:t>nível</a:t>
            </a:r>
            <a:r>
              <a:rPr dirty="0"/>
              <a:t> de </a:t>
            </a:r>
            <a:r>
              <a:rPr dirty="0" err="1"/>
              <a:t>tomada</a:t>
            </a:r>
            <a:r>
              <a:rPr dirty="0"/>
              <a:t> de </a:t>
            </a:r>
            <a:r>
              <a:rPr dirty="0" err="1"/>
              <a:t>decisões</a:t>
            </a:r>
            <a:r>
              <a:rPr dirty="0"/>
              <a:t> </a:t>
            </a:r>
            <a:r>
              <a:rPr dirty="0" err="1"/>
              <a:t>nas</a:t>
            </a:r>
            <a:r>
              <a:rPr dirty="0"/>
              <a:t> </a:t>
            </a:r>
            <a:r>
              <a:rPr dirty="0" err="1"/>
              <a:t>estruturas</a:t>
            </a:r>
            <a:r>
              <a:rPr dirty="0"/>
              <a:t> </a:t>
            </a:r>
            <a:r>
              <a:rPr dirty="0" err="1"/>
              <a:t>nacionais</a:t>
            </a:r>
            <a:r>
              <a:rPr dirty="0"/>
              <a:t> e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órgãos</a:t>
            </a:r>
            <a:r>
              <a:rPr dirty="0"/>
              <a:t> de </a:t>
            </a:r>
            <a:r>
              <a:rPr dirty="0" err="1"/>
              <a:t>governação</a:t>
            </a:r>
            <a:r>
              <a:rPr dirty="0"/>
              <a:t> </a:t>
            </a:r>
            <a:r>
              <a:rPr dirty="0" err="1"/>
              <a:t>existentes</a:t>
            </a:r>
            <a:r>
              <a:rPr dirty="0"/>
              <a:t>.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pPr>
            <a:r>
              <a:rPr dirty="0"/>
              <a:t>Tal é</a:t>
            </a:r>
            <a:r>
              <a:rPr b="1" dirty="0"/>
              <a:t> </a:t>
            </a:r>
            <a:r>
              <a:rPr dirty="0" err="1"/>
              <a:t>importante</a:t>
            </a:r>
            <a:r>
              <a:rPr b="1" dirty="0"/>
              <a:t> </a:t>
            </a:r>
            <a:r>
              <a:rPr dirty="0"/>
              <a:t>para </a:t>
            </a:r>
            <a:r>
              <a:rPr dirty="0" err="1"/>
              <a:t>apoiar</a:t>
            </a:r>
            <a:r>
              <a:rPr dirty="0"/>
              <a:t> a </a:t>
            </a:r>
            <a:r>
              <a:rPr dirty="0" err="1"/>
              <a:t>implementação</a:t>
            </a:r>
            <a:r>
              <a:rPr dirty="0"/>
              <a:t> </a:t>
            </a:r>
            <a:r>
              <a:rPr dirty="0" err="1"/>
              <a:t>eficaz</a:t>
            </a:r>
            <a:r>
              <a:rPr dirty="0"/>
              <a:t> das </a:t>
            </a:r>
            <a:r>
              <a:rPr dirty="0" err="1"/>
              <a:t>prioridades</a:t>
            </a:r>
            <a:r>
              <a:rPr dirty="0"/>
              <a:t> da </a:t>
            </a:r>
            <a:r>
              <a:rPr dirty="0" err="1"/>
              <a:t>Estratégia</a:t>
            </a:r>
            <a:r>
              <a:rPr dirty="0"/>
              <a:t>, </a:t>
            </a:r>
            <a:r>
              <a:rPr dirty="0" err="1"/>
              <a:t>como</a:t>
            </a:r>
            <a:r>
              <a:rPr dirty="0"/>
              <a:t> a </a:t>
            </a:r>
            <a:r>
              <a:rPr dirty="0" err="1"/>
              <a:t>prestação</a:t>
            </a:r>
            <a:r>
              <a:rPr dirty="0"/>
              <a:t> de </a:t>
            </a:r>
            <a:r>
              <a:rPr dirty="0" err="1"/>
              <a:t>serviços</a:t>
            </a:r>
            <a:r>
              <a:rPr dirty="0"/>
              <a:t> </a:t>
            </a:r>
            <a:r>
              <a:rPr dirty="0" err="1"/>
              <a:t>integrados</a:t>
            </a:r>
            <a:r>
              <a:rPr dirty="0"/>
              <a:t> de </a:t>
            </a:r>
            <a:r>
              <a:rPr dirty="0" err="1"/>
              <a:t>qualidade</a:t>
            </a:r>
            <a:r>
              <a:rPr dirty="0"/>
              <a:t> </a:t>
            </a:r>
            <a:r>
              <a:rPr dirty="0" err="1"/>
              <a:t>centrados</a:t>
            </a:r>
            <a:r>
              <a:rPr dirty="0"/>
              <a:t> </a:t>
            </a:r>
            <a:r>
              <a:rPr dirty="0" err="1"/>
              <a:t>nas</a:t>
            </a:r>
            <a:r>
              <a:rPr dirty="0"/>
              <a:t> </a:t>
            </a:r>
            <a:r>
              <a:rPr dirty="0" err="1"/>
              <a:t>pessoas</a:t>
            </a:r>
            <a:r>
              <a:rPr dirty="0"/>
              <a:t>, o </a:t>
            </a:r>
            <a:r>
              <a:rPr dirty="0" err="1"/>
              <a:t>apoio</a:t>
            </a:r>
            <a:r>
              <a:rPr dirty="0"/>
              <a:t> à </a:t>
            </a:r>
            <a:r>
              <a:rPr dirty="0" err="1"/>
              <a:t>preparação</a:t>
            </a:r>
            <a:r>
              <a:rPr dirty="0"/>
              <a:t> </a:t>
            </a:r>
            <a:r>
              <a:rPr dirty="0" err="1"/>
              <a:t>pandémica</a:t>
            </a:r>
            <a:r>
              <a:rPr dirty="0"/>
              <a:t> e a </a:t>
            </a:r>
            <a:r>
              <a:rPr dirty="0" err="1"/>
              <a:t>criação</a:t>
            </a:r>
            <a:r>
              <a:rPr dirty="0"/>
              <a:t> de </a:t>
            </a:r>
            <a:r>
              <a:rPr dirty="0" err="1"/>
              <a:t>sustentabilidade</a:t>
            </a:r>
            <a:r>
              <a:rPr dirty="0"/>
              <a:t> de </a:t>
            </a:r>
            <a:r>
              <a:rPr dirty="0" err="1"/>
              <a:t>longo</a:t>
            </a:r>
            <a:r>
              <a:rPr dirty="0"/>
              <a:t> </a:t>
            </a:r>
            <a:r>
              <a:rPr dirty="0" err="1"/>
              <a:t>prazo</a:t>
            </a:r>
            <a:r>
              <a:rPr dirty="0"/>
              <a:t>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programas</a:t>
            </a:r>
            <a:r>
              <a:rPr dirty="0"/>
              <a:t> do Fundo Global, </a:t>
            </a:r>
            <a:r>
              <a:rPr dirty="0" err="1"/>
              <a:t>sem</a:t>
            </a:r>
            <a:r>
              <a:rPr dirty="0"/>
              <a:t> </a:t>
            </a:r>
            <a:r>
              <a:rPr dirty="0" err="1"/>
              <a:t>deixar</a:t>
            </a:r>
            <a:r>
              <a:rPr dirty="0"/>
              <a:t> de </a:t>
            </a:r>
            <a:r>
              <a:rPr dirty="0" err="1"/>
              <a:t>salvaguardar</a:t>
            </a:r>
            <a:r>
              <a:rPr dirty="0"/>
              <a:t> </a:t>
            </a:r>
            <a:r>
              <a:rPr dirty="0" err="1"/>
              <a:t>princípios</a:t>
            </a:r>
            <a:r>
              <a:rPr dirty="0"/>
              <a:t> </a:t>
            </a:r>
            <a:r>
              <a:rPr dirty="0" err="1"/>
              <a:t>essenciais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a </a:t>
            </a:r>
            <a:r>
              <a:rPr dirty="0" err="1"/>
              <a:t>inclusão</a:t>
            </a:r>
            <a:r>
              <a:rPr dirty="0"/>
              <a:t>, a </a:t>
            </a:r>
            <a:r>
              <a:rPr dirty="0" err="1"/>
              <a:t>transparência</a:t>
            </a:r>
            <a:r>
              <a:rPr dirty="0"/>
              <a:t> e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direitos</a:t>
            </a:r>
            <a:r>
              <a:rPr dirty="0"/>
              <a:t>.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/>
              <a:t> 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 i="1" u="sng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relação</a:t>
            </a:r>
            <a:r>
              <a:rPr dirty="0"/>
              <a:t>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>
                <a:solidFill>
                  <a:srgbClr val="000000"/>
                </a:solidFill>
              </a:rPr>
              <a:t>apoio</a:t>
            </a:r>
            <a:r>
              <a:rPr dirty="0">
                <a:solidFill>
                  <a:srgbClr val="000000"/>
                </a:solidFill>
              </a:rPr>
              <a:t> à </a:t>
            </a:r>
            <a:r>
              <a:rPr dirty="0" err="1">
                <a:solidFill>
                  <a:srgbClr val="000000"/>
                </a:solidFill>
              </a:rPr>
              <a:t>tomada</a:t>
            </a:r>
            <a:r>
              <a:rPr dirty="0">
                <a:solidFill>
                  <a:srgbClr val="000000"/>
                </a:solidFill>
              </a:rPr>
              <a:t> de </a:t>
            </a:r>
            <a:r>
              <a:rPr dirty="0" err="1">
                <a:solidFill>
                  <a:srgbClr val="000000"/>
                </a:solidFill>
              </a:rPr>
              <a:t>decisões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em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torno</a:t>
            </a:r>
            <a:r>
              <a:rPr dirty="0">
                <a:solidFill>
                  <a:srgbClr val="000000"/>
                </a:solidFill>
              </a:rPr>
              <a:t> das </a:t>
            </a:r>
            <a:r>
              <a:rPr dirty="0" err="1">
                <a:solidFill>
                  <a:srgbClr val="000000"/>
                </a:solidFill>
              </a:rPr>
              <a:t>novas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prioridades</a:t>
            </a:r>
            <a:r>
              <a:rPr dirty="0">
                <a:solidFill>
                  <a:srgbClr val="000000"/>
                </a:solidFill>
              </a:rPr>
              <a:t> da </a:t>
            </a:r>
            <a:r>
              <a:rPr dirty="0" err="1">
                <a:solidFill>
                  <a:srgbClr val="000000"/>
                </a:solidFill>
              </a:rPr>
              <a:t>Estratégia</a:t>
            </a:r>
            <a:r>
              <a:rPr dirty="0">
                <a:solidFill>
                  <a:srgbClr val="000000"/>
                </a:solidFill>
              </a:rPr>
              <a:t>: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pPr>
            <a:r>
              <a:rPr dirty="0">
                <a:solidFill>
                  <a:srgbClr val="000000"/>
                </a:solidFill>
              </a:rPr>
              <a:t>A nova </a:t>
            </a:r>
            <a:r>
              <a:rPr dirty="0" err="1">
                <a:solidFill>
                  <a:srgbClr val="000000"/>
                </a:solidFill>
              </a:rPr>
              <a:t>Estratégia</a:t>
            </a:r>
            <a:r>
              <a:rPr dirty="0">
                <a:solidFill>
                  <a:srgbClr val="000000"/>
                </a:solidFill>
              </a:rPr>
              <a:t> é </a:t>
            </a:r>
            <a:r>
              <a:rPr dirty="0" err="1">
                <a:solidFill>
                  <a:srgbClr val="000000"/>
                </a:solidFill>
              </a:rPr>
              <a:t>muito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mais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específica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quanto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às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/>
              <a:t>áreas</a:t>
            </a:r>
            <a:r>
              <a:rPr dirty="0"/>
              <a:t> </a:t>
            </a:r>
            <a:r>
              <a:rPr dirty="0" err="1"/>
              <a:t>prioritárias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que </a:t>
            </a:r>
            <a:r>
              <a:rPr dirty="0" err="1"/>
              <a:t>devem</a:t>
            </a:r>
            <a:r>
              <a:rPr dirty="0"/>
              <a:t> ser </a:t>
            </a:r>
            <a:r>
              <a:rPr dirty="0" err="1"/>
              <a:t>concentrados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recursos</a:t>
            </a:r>
            <a:r>
              <a:rPr dirty="0"/>
              <a:t> do Fundo Global e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esforços</a:t>
            </a:r>
            <a:r>
              <a:rPr dirty="0"/>
              <a:t> da </a:t>
            </a:r>
            <a:r>
              <a:rPr dirty="0" err="1"/>
              <a:t>parceria</a:t>
            </a:r>
            <a:r>
              <a:rPr dirty="0"/>
              <a:t>, para </a:t>
            </a:r>
            <a:r>
              <a:rPr dirty="0" err="1"/>
              <a:t>melhorar</a:t>
            </a:r>
            <a:r>
              <a:rPr dirty="0"/>
              <a:t> a </a:t>
            </a:r>
            <a:r>
              <a:rPr dirty="0" err="1"/>
              <a:t>qualidade</a:t>
            </a:r>
            <a:r>
              <a:rPr dirty="0"/>
              <a:t> dos </a:t>
            </a:r>
            <a:r>
              <a:rPr dirty="0" err="1"/>
              <a:t>programas</a:t>
            </a:r>
            <a:r>
              <a:rPr dirty="0"/>
              <a:t> e </a:t>
            </a:r>
            <a:r>
              <a:rPr dirty="0" err="1"/>
              <a:t>acelerar</a:t>
            </a:r>
            <a:r>
              <a:rPr dirty="0"/>
              <a:t> o </a:t>
            </a:r>
            <a:r>
              <a:rPr dirty="0" err="1"/>
              <a:t>ritmo</a:t>
            </a:r>
            <a:r>
              <a:rPr dirty="0"/>
              <a:t> de </a:t>
            </a:r>
            <a:r>
              <a:rPr dirty="0" err="1"/>
              <a:t>implementação</a:t>
            </a:r>
            <a:r>
              <a:rPr dirty="0"/>
              <a:t> com vista </a:t>
            </a:r>
            <a:r>
              <a:rPr dirty="0" err="1"/>
              <a:t>aos</a:t>
            </a:r>
            <a:r>
              <a:rPr dirty="0"/>
              <a:t> </a:t>
            </a:r>
            <a:r>
              <a:rPr dirty="0" err="1"/>
              <a:t>objetivos</a:t>
            </a:r>
            <a:r>
              <a:rPr dirty="0"/>
              <a:t> de 2030.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pPr>
            <a:r>
              <a:rPr dirty="0">
                <a:solidFill>
                  <a:srgbClr val="000000"/>
                </a:solidFill>
              </a:rPr>
              <a:t>O MCP </a:t>
            </a:r>
            <a:r>
              <a:rPr dirty="0" err="1"/>
              <a:t>desempenhará</a:t>
            </a:r>
            <a:r>
              <a:rPr dirty="0"/>
              <a:t> um </a:t>
            </a:r>
            <a:r>
              <a:rPr dirty="0" err="1"/>
              <a:t>papel</a:t>
            </a:r>
            <a:r>
              <a:rPr dirty="0"/>
              <a:t> fundamental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comunicação</a:t>
            </a:r>
            <a:r>
              <a:rPr dirty="0"/>
              <a:t> das </a:t>
            </a:r>
            <a:r>
              <a:rPr dirty="0" err="1"/>
              <a:t>prioridades</a:t>
            </a:r>
            <a:r>
              <a:rPr dirty="0"/>
              <a:t> da nova </a:t>
            </a:r>
            <a:r>
              <a:rPr dirty="0" err="1"/>
              <a:t>Estratégia</a:t>
            </a:r>
            <a:r>
              <a:rPr dirty="0"/>
              <a:t> </a:t>
            </a:r>
            <a:r>
              <a:rPr dirty="0" err="1"/>
              <a:t>às</a:t>
            </a:r>
            <a:r>
              <a:rPr dirty="0"/>
              <a:t> </a:t>
            </a:r>
            <a:r>
              <a:rPr dirty="0" err="1"/>
              <a:t>partes</a:t>
            </a:r>
            <a:r>
              <a:rPr dirty="0"/>
              <a:t> </a:t>
            </a:r>
            <a:r>
              <a:rPr dirty="0" err="1"/>
              <a:t>interessadas</a:t>
            </a:r>
            <a:r>
              <a:rPr dirty="0"/>
              <a:t> do </a:t>
            </a:r>
            <a:r>
              <a:rPr dirty="0" err="1"/>
              <a:t>país</a:t>
            </a:r>
            <a:r>
              <a:rPr dirty="0"/>
              <a:t> 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orientação</a:t>
            </a:r>
            <a:r>
              <a:rPr dirty="0"/>
              <a:t> dos </a:t>
            </a:r>
            <a:r>
              <a:rPr dirty="0" err="1"/>
              <a:t>processos</a:t>
            </a:r>
            <a:r>
              <a:rPr dirty="0"/>
              <a:t> do </a:t>
            </a:r>
            <a:r>
              <a:rPr dirty="0" err="1"/>
              <a:t>ciclo</a:t>
            </a:r>
            <a:r>
              <a:rPr dirty="0"/>
              <a:t> de </a:t>
            </a:r>
            <a:r>
              <a:rPr dirty="0" err="1"/>
              <a:t>vida</a:t>
            </a:r>
            <a:r>
              <a:rPr dirty="0"/>
              <a:t> das </a:t>
            </a:r>
            <a:r>
              <a:rPr dirty="0" err="1"/>
              <a:t>subvenções</a:t>
            </a:r>
            <a:r>
              <a:rPr dirty="0"/>
              <a:t>, </a:t>
            </a:r>
            <a:r>
              <a:rPr dirty="0" err="1"/>
              <a:t>como</a:t>
            </a:r>
            <a:r>
              <a:rPr dirty="0"/>
              <a:t> a </a:t>
            </a:r>
            <a:r>
              <a:rPr dirty="0" err="1"/>
              <a:t>elaboração</a:t>
            </a:r>
            <a:r>
              <a:rPr dirty="0"/>
              <a:t> de </a:t>
            </a:r>
            <a:r>
              <a:rPr dirty="0" err="1"/>
              <a:t>pedidos</a:t>
            </a:r>
            <a:r>
              <a:rPr dirty="0"/>
              <a:t> de </a:t>
            </a:r>
            <a:r>
              <a:rPr dirty="0" err="1"/>
              <a:t>financiamento</a:t>
            </a:r>
            <a:r>
              <a:rPr dirty="0"/>
              <a:t>, a </a:t>
            </a:r>
            <a:r>
              <a:rPr dirty="0" err="1"/>
              <a:t>nomeação</a:t>
            </a:r>
            <a:r>
              <a:rPr dirty="0"/>
              <a:t> de RP e SR, a </a:t>
            </a:r>
            <a:r>
              <a:rPr dirty="0" err="1"/>
              <a:t>concessão</a:t>
            </a:r>
            <a:r>
              <a:rPr dirty="0"/>
              <a:t> de </a:t>
            </a:r>
            <a:r>
              <a:rPr dirty="0" err="1"/>
              <a:t>subvenções</a:t>
            </a:r>
            <a:r>
              <a:rPr dirty="0"/>
              <a:t> e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programas</a:t>
            </a:r>
            <a:r>
              <a:rPr dirty="0"/>
              <a:t> de </a:t>
            </a:r>
            <a:r>
              <a:rPr dirty="0" err="1"/>
              <a:t>monitorização</a:t>
            </a:r>
            <a:r>
              <a:rPr dirty="0"/>
              <a:t> e </a:t>
            </a:r>
            <a:r>
              <a:rPr dirty="0" err="1"/>
              <a:t>correção</a:t>
            </a:r>
            <a:r>
              <a:rPr dirty="0"/>
              <a:t> do </a:t>
            </a:r>
            <a:r>
              <a:rPr dirty="0" err="1"/>
              <a:t>rumo</a:t>
            </a:r>
            <a:r>
              <a:rPr dirty="0"/>
              <a:t>, para </a:t>
            </a:r>
            <a:r>
              <a:rPr dirty="0" err="1"/>
              <a:t>apoiar</a:t>
            </a:r>
            <a:r>
              <a:rPr dirty="0"/>
              <a:t> o </a:t>
            </a:r>
            <a:r>
              <a:rPr dirty="0" err="1"/>
              <a:t>foco</a:t>
            </a:r>
            <a:r>
              <a:rPr dirty="0"/>
              <a:t> </a:t>
            </a:r>
            <a:r>
              <a:rPr dirty="0" err="1"/>
              <a:t>nessas</a:t>
            </a:r>
            <a:r>
              <a:rPr dirty="0"/>
              <a:t> </a:t>
            </a:r>
            <a:r>
              <a:rPr dirty="0" err="1"/>
              <a:t>áreas</a:t>
            </a:r>
            <a:r>
              <a:rPr dirty="0"/>
              <a:t> </a:t>
            </a:r>
            <a:r>
              <a:rPr dirty="0" err="1"/>
              <a:t>fulcrais</a:t>
            </a:r>
            <a:r>
              <a:rPr dirty="0"/>
              <a:t> a </a:t>
            </a:r>
            <a:r>
              <a:rPr dirty="0" err="1"/>
              <a:t>fim</a:t>
            </a:r>
            <a:r>
              <a:rPr dirty="0"/>
              <a:t> de </a:t>
            </a:r>
            <a:r>
              <a:rPr dirty="0" err="1"/>
              <a:t>obter</a:t>
            </a:r>
            <a:r>
              <a:rPr dirty="0"/>
              <a:t> o </a:t>
            </a:r>
            <a:r>
              <a:rPr dirty="0" err="1"/>
              <a:t>maior</a:t>
            </a:r>
            <a:r>
              <a:rPr dirty="0"/>
              <a:t> </a:t>
            </a:r>
            <a:r>
              <a:rPr dirty="0" err="1"/>
              <a:t>impacto</a:t>
            </a:r>
            <a:r>
              <a:rPr dirty="0"/>
              <a:t>.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pPr>
            <a:r>
              <a:rPr dirty="0"/>
              <a:t>O MCP </a:t>
            </a:r>
            <a:r>
              <a:rPr dirty="0" err="1"/>
              <a:t>também</a:t>
            </a:r>
            <a:r>
              <a:rPr dirty="0"/>
              <a:t> </a:t>
            </a:r>
            <a:r>
              <a:rPr dirty="0" err="1"/>
              <a:t>tem</a:t>
            </a:r>
            <a:r>
              <a:rPr dirty="0"/>
              <a:t> um </a:t>
            </a:r>
            <a:r>
              <a:rPr dirty="0" err="1"/>
              <a:t>importante</a:t>
            </a:r>
            <a:r>
              <a:rPr dirty="0"/>
              <a:t> </a:t>
            </a:r>
            <a:r>
              <a:rPr dirty="0" err="1"/>
              <a:t>papel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promoção</a:t>
            </a:r>
            <a:r>
              <a:rPr dirty="0"/>
              <a:t> de </a:t>
            </a:r>
            <a:r>
              <a:rPr dirty="0" err="1"/>
              <a:t>novas</a:t>
            </a:r>
            <a:r>
              <a:rPr dirty="0"/>
              <a:t> </a:t>
            </a:r>
            <a:r>
              <a:rPr dirty="0" err="1"/>
              <a:t>parcerias</a:t>
            </a:r>
            <a:r>
              <a:rPr dirty="0"/>
              <a:t> e </a:t>
            </a:r>
            <a:r>
              <a:rPr dirty="0" err="1"/>
              <a:t>ligações</a:t>
            </a:r>
            <a:r>
              <a:rPr dirty="0"/>
              <a:t> para </a:t>
            </a:r>
            <a:r>
              <a:rPr dirty="0" err="1"/>
              <a:t>concretizar</a:t>
            </a:r>
            <a:r>
              <a:rPr dirty="0"/>
              <a:t> as </a:t>
            </a:r>
            <a:r>
              <a:rPr dirty="0" err="1"/>
              <a:t>prioridades</a:t>
            </a:r>
            <a:r>
              <a:rPr dirty="0"/>
              <a:t> da </a:t>
            </a:r>
            <a:r>
              <a:rPr dirty="0" err="1"/>
              <a:t>Estratégia</a:t>
            </a:r>
            <a:r>
              <a:rPr dirty="0"/>
              <a:t>, tais </a:t>
            </a:r>
            <a:r>
              <a:rPr dirty="0" err="1"/>
              <a:t>como</a:t>
            </a:r>
            <a:r>
              <a:rPr dirty="0"/>
              <a:t>: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pPr>
            <a:r>
              <a:rPr dirty="0" err="1">
                <a:solidFill>
                  <a:srgbClr val="000000"/>
                </a:solidFill>
              </a:rPr>
              <a:t>trabalhar</a:t>
            </a:r>
            <a:r>
              <a:rPr dirty="0">
                <a:solidFill>
                  <a:srgbClr val="000000"/>
                </a:solidFill>
              </a:rPr>
              <a:t> com </a:t>
            </a:r>
            <a:r>
              <a:rPr dirty="0" err="1">
                <a:solidFill>
                  <a:srgbClr val="000000"/>
                </a:solidFill>
              </a:rPr>
              <a:t>sectores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nacionais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relevantes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como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os</a:t>
            </a:r>
            <a:r>
              <a:rPr dirty="0">
                <a:solidFill>
                  <a:srgbClr val="000000"/>
                </a:solidFill>
              </a:rPr>
              <a:t> da </a:t>
            </a:r>
            <a:r>
              <a:rPr dirty="0" err="1">
                <a:solidFill>
                  <a:srgbClr val="000000"/>
                </a:solidFill>
              </a:rPr>
              <a:t>educação</a:t>
            </a:r>
            <a:r>
              <a:rPr dirty="0">
                <a:solidFill>
                  <a:srgbClr val="000000"/>
                </a:solidFill>
              </a:rPr>
              <a:t> e da </a:t>
            </a:r>
            <a:r>
              <a:rPr dirty="0" err="1">
                <a:solidFill>
                  <a:srgbClr val="000000"/>
                </a:solidFill>
              </a:rPr>
              <a:t>proteção</a:t>
            </a:r>
            <a:r>
              <a:rPr dirty="0">
                <a:solidFill>
                  <a:srgbClr val="000000"/>
                </a:solidFill>
              </a:rPr>
              <a:t> social, para </a:t>
            </a:r>
            <a:r>
              <a:rPr dirty="0" err="1">
                <a:solidFill>
                  <a:srgbClr val="000000"/>
                </a:solidFill>
              </a:rPr>
              <a:t>fazer</a:t>
            </a:r>
            <a:r>
              <a:rPr dirty="0">
                <a:solidFill>
                  <a:srgbClr val="000000"/>
                </a:solidFill>
              </a:rPr>
              <a:t> face </a:t>
            </a:r>
            <a:r>
              <a:rPr dirty="0" err="1">
                <a:solidFill>
                  <a:srgbClr val="000000"/>
                </a:solidFill>
              </a:rPr>
              <a:t>às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/>
              <a:t>determinantes</a:t>
            </a:r>
            <a:r>
              <a:rPr dirty="0"/>
              <a:t> </a:t>
            </a:r>
            <a:r>
              <a:rPr dirty="0" err="1"/>
              <a:t>estruturais</a:t>
            </a:r>
            <a:r>
              <a:rPr dirty="0"/>
              <a:t> dos </a:t>
            </a:r>
            <a:r>
              <a:rPr dirty="0" err="1"/>
              <a:t>efeitos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termos</a:t>
            </a:r>
            <a:r>
              <a:rPr dirty="0"/>
              <a:t> de VTM e </a:t>
            </a:r>
            <a:r>
              <a:rPr dirty="0" err="1"/>
              <a:t>aumentar</a:t>
            </a:r>
            <a:r>
              <a:rPr dirty="0"/>
              <a:t> o </a:t>
            </a:r>
            <a:r>
              <a:rPr dirty="0" err="1"/>
              <a:t>acesso</a:t>
            </a:r>
            <a:r>
              <a:rPr dirty="0"/>
              <a:t> a </a:t>
            </a:r>
            <a:r>
              <a:rPr dirty="0" err="1"/>
              <a:t>serviços</a:t>
            </a:r>
            <a:r>
              <a:rPr dirty="0"/>
              <a:t> de </a:t>
            </a:r>
            <a:r>
              <a:rPr dirty="0" err="1"/>
              <a:t>saúde</a:t>
            </a:r>
            <a:r>
              <a:rPr dirty="0"/>
              <a:t> de </a:t>
            </a:r>
            <a:r>
              <a:rPr dirty="0" err="1"/>
              <a:t>alta</a:t>
            </a:r>
            <a:r>
              <a:rPr dirty="0"/>
              <a:t> </a:t>
            </a:r>
            <a:r>
              <a:rPr dirty="0" err="1"/>
              <a:t>qualidade</a:t>
            </a:r>
            <a:r>
              <a:rPr dirty="0"/>
              <a:t> para as </a:t>
            </a:r>
            <a:r>
              <a:rPr dirty="0" err="1"/>
              <a:t>populações-chave</a:t>
            </a:r>
            <a:r>
              <a:rPr dirty="0"/>
              <a:t>;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pPr>
            <a:r>
              <a:rPr dirty="0" err="1"/>
              <a:t>trabalhar</a:t>
            </a:r>
            <a:r>
              <a:rPr dirty="0"/>
              <a:t> com as </a:t>
            </a:r>
            <a:r>
              <a:rPr dirty="0" err="1"/>
              <a:t>partes</a:t>
            </a:r>
            <a:r>
              <a:rPr dirty="0"/>
              <a:t> </a:t>
            </a:r>
            <a:r>
              <a:rPr dirty="0" err="1"/>
              <a:t>interessadas</a:t>
            </a:r>
            <a:r>
              <a:rPr dirty="0"/>
              <a:t> da </a:t>
            </a:r>
            <a:r>
              <a:rPr dirty="0" err="1"/>
              <a:t>preparação</a:t>
            </a:r>
            <a:r>
              <a:rPr dirty="0"/>
              <a:t> </a:t>
            </a:r>
            <a:r>
              <a:rPr dirty="0" err="1"/>
              <a:t>pandémica</a:t>
            </a:r>
            <a:r>
              <a:rPr dirty="0"/>
              <a:t> para </a:t>
            </a:r>
            <a:r>
              <a:rPr dirty="0" err="1"/>
              <a:t>assegurar</a:t>
            </a:r>
            <a:r>
              <a:rPr dirty="0"/>
              <a:t> que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recursos</a:t>
            </a:r>
            <a:r>
              <a:rPr dirty="0"/>
              <a:t> do Fundo Global </a:t>
            </a:r>
            <a:r>
              <a:rPr dirty="0" err="1"/>
              <a:t>sejam</a:t>
            </a:r>
            <a:r>
              <a:rPr dirty="0"/>
              <a:t> </a:t>
            </a:r>
            <a:r>
              <a:rPr dirty="0" err="1"/>
              <a:t>aplicados</a:t>
            </a:r>
            <a:r>
              <a:rPr dirty="0"/>
              <a:t> com </a:t>
            </a:r>
            <a:r>
              <a:rPr dirty="0" err="1"/>
              <a:t>eficácia</a:t>
            </a:r>
            <a:r>
              <a:rPr dirty="0"/>
              <a:t> no </a:t>
            </a:r>
            <a:r>
              <a:rPr dirty="0" err="1"/>
              <a:t>combate</a:t>
            </a:r>
            <a:r>
              <a:rPr dirty="0"/>
              <a:t> </a:t>
            </a:r>
            <a:r>
              <a:rPr dirty="0" err="1"/>
              <a:t>às</a:t>
            </a:r>
            <a:r>
              <a:rPr dirty="0"/>
              <a:t> </a:t>
            </a:r>
            <a:r>
              <a:rPr dirty="0" err="1"/>
              <a:t>ameaças</a:t>
            </a:r>
            <a:r>
              <a:rPr dirty="0"/>
              <a:t> de </a:t>
            </a:r>
            <a:r>
              <a:rPr dirty="0" err="1"/>
              <a:t>doenças</a:t>
            </a:r>
            <a:r>
              <a:rPr dirty="0"/>
              <a:t> </a:t>
            </a:r>
            <a:r>
              <a:rPr dirty="0" err="1"/>
              <a:t>infeciosas</a:t>
            </a:r>
            <a:r>
              <a:rPr dirty="0"/>
              <a:t> </a:t>
            </a:r>
            <a:r>
              <a:rPr dirty="0" err="1"/>
              <a:t>multipatogénicas</a:t>
            </a:r>
            <a:r>
              <a:rPr dirty="0"/>
              <a:t> </a:t>
            </a:r>
            <a:r>
              <a:rPr dirty="0" err="1"/>
              <a:t>associadas</a:t>
            </a:r>
            <a:r>
              <a:rPr dirty="0"/>
              <a:t> </a:t>
            </a:r>
            <a:r>
              <a:rPr dirty="0" err="1"/>
              <a:t>às</a:t>
            </a:r>
            <a:r>
              <a:rPr dirty="0"/>
              <a:t> VTM; 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pPr>
            <a:r>
              <a:rPr dirty="0" err="1"/>
              <a:t>conforme</a:t>
            </a:r>
            <a:r>
              <a:rPr dirty="0"/>
              <a:t> </a:t>
            </a:r>
            <a:r>
              <a:rPr dirty="0" err="1"/>
              <a:t>relevante</a:t>
            </a:r>
            <a:r>
              <a:rPr dirty="0"/>
              <a:t> para o </a:t>
            </a:r>
            <a:r>
              <a:rPr dirty="0" err="1"/>
              <a:t>contexto</a:t>
            </a:r>
            <a:r>
              <a:rPr dirty="0"/>
              <a:t> de </a:t>
            </a:r>
            <a:r>
              <a:rPr dirty="0" err="1"/>
              <a:t>implementação</a:t>
            </a:r>
            <a:r>
              <a:rPr dirty="0"/>
              <a:t>, </a:t>
            </a:r>
            <a:r>
              <a:rPr dirty="0" err="1"/>
              <a:t>envolver</a:t>
            </a:r>
            <a:r>
              <a:rPr dirty="0"/>
              <a:t> o sector privado para </a:t>
            </a:r>
            <a:r>
              <a:rPr dirty="0" err="1"/>
              <a:t>fortalecer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resultados</a:t>
            </a:r>
            <a:r>
              <a:rPr dirty="0"/>
              <a:t> dos </a:t>
            </a:r>
            <a:r>
              <a:rPr dirty="0" err="1"/>
              <a:t>programas</a:t>
            </a:r>
            <a:r>
              <a:rPr dirty="0"/>
              <a:t> </a:t>
            </a:r>
            <a:r>
              <a:rPr dirty="0" err="1"/>
              <a:t>onde</a:t>
            </a:r>
            <a:r>
              <a:rPr dirty="0"/>
              <a:t> as </a:t>
            </a:r>
            <a:r>
              <a:rPr dirty="0" err="1"/>
              <a:t>pessoas</a:t>
            </a:r>
            <a:r>
              <a:rPr dirty="0"/>
              <a:t> </a:t>
            </a:r>
            <a:r>
              <a:rPr dirty="0" err="1"/>
              <a:t>procurem</a:t>
            </a:r>
            <a:r>
              <a:rPr dirty="0"/>
              <a:t> </a:t>
            </a:r>
            <a:r>
              <a:rPr dirty="0" err="1"/>
              <a:t>atendimento</a:t>
            </a:r>
            <a:r>
              <a:rPr dirty="0"/>
              <a:t> no </a:t>
            </a:r>
            <a:r>
              <a:rPr dirty="0" err="1"/>
              <a:t>referido</a:t>
            </a:r>
            <a:r>
              <a:rPr dirty="0"/>
              <a:t> sector; e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pPr>
            <a:r>
              <a:rPr dirty="0" err="1"/>
              <a:t>estabelecer</a:t>
            </a:r>
            <a:r>
              <a:rPr dirty="0"/>
              <a:t> </a:t>
            </a:r>
            <a:r>
              <a:rPr dirty="0" err="1"/>
              <a:t>novas</a:t>
            </a:r>
            <a:r>
              <a:rPr dirty="0"/>
              <a:t> </a:t>
            </a:r>
            <a:r>
              <a:rPr dirty="0" err="1"/>
              <a:t>ligações</a:t>
            </a:r>
            <a:r>
              <a:rPr dirty="0"/>
              <a:t>,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exemplo</a:t>
            </a:r>
            <a:r>
              <a:rPr dirty="0"/>
              <a:t>, com </a:t>
            </a:r>
            <a:r>
              <a:rPr dirty="0" err="1"/>
              <a:t>partes</a:t>
            </a:r>
            <a:r>
              <a:rPr dirty="0"/>
              <a:t> </a:t>
            </a:r>
            <a:r>
              <a:rPr dirty="0" err="1"/>
              <a:t>interessadas</a:t>
            </a:r>
            <a:r>
              <a:rPr dirty="0"/>
              <a:t> de </a:t>
            </a:r>
            <a:r>
              <a:rPr dirty="0" err="1"/>
              <a:t>todo</a:t>
            </a:r>
            <a:r>
              <a:rPr dirty="0"/>
              <a:t> o sector da </a:t>
            </a:r>
            <a:r>
              <a:rPr dirty="0" err="1"/>
              <a:t>saúde</a:t>
            </a:r>
            <a:r>
              <a:rPr dirty="0"/>
              <a:t> e entre </a:t>
            </a:r>
            <a:r>
              <a:rPr dirty="0" err="1"/>
              <a:t>prestadores</a:t>
            </a:r>
            <a:r>
              <a:rPr dirty="0"/>
              <a:t> de </a:t>
            </a:r>
            <a:r>
              <a:rPr dirty="0" err="1"/>
              <a:t>cuidados</a:t>
            </a:r>
            <a:r>
              <a:rPr dirty="0"/>
              <a:t> de </a:t>
            </a:r>
            <a:r>
              <a:rPr dirty="0" err="1"/>
              <a:t>saúde</a:t>
            </a:r>
            <a:r>
              <a:rPr dirty="0"/>
              <a:t> </a:t>
            </a:r>
            <a:r>
              <a:rPr dirty="0" err="1"/>
              <a:t>nacionais</a:t>
            </a:r>
            <a:r>
              <a:rPr dirty="0"/>
              <a:t>, </a:t>
            </a:r>
            <a:r>
              <a:rPr dirty="0" err="1"/>
              <a:t>comunitários</a:t>
            </a:r>
            <a:r>
              <a:rPr dirty="0"/>
              <a:t> e do sector privado, para </a:t>
            </a:r>
            <a:r>
              <a:rPr dirty="0" err="1"/>
              <a:t>assegurar</a:t>
            </a:r>
            <a:r>
              <a:rPr dirty="0"/>
              <a:t> que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recursos</a:t>
            </a:r>
            <a:r>
              <a:rPr dirty="0"/>
              <a:t> do Fundo Global </a:t>
            </a:r>
            <a:r>
              <a:rPr dirty="0" err="1"/>
              <a:t>sejam</a:t>
            </a:r>
            <a:r>
              <a:rPr dirty="0"/>
              <a:t> </a:t>
            </a:r>
            <a:r>
              <a:rPr dirty="0" err="1"/>
              <a:t>programados</a:t>
            </a:r>
            <a:r>
              <a:rPr dirty="0"/>
              <a:t> de forma a </a:t>
            </a:r>
            <a:r>
              <a:rPr dirty="0" err="1"/>
              <a:t>apoiar</a:t>
            </a:r>
            <a:r>
              <a:rPr dirty="0"/>
              <a:t> </a:t>
            </a:r>
            <a:r>
              <a:rPr dirty="0" err="1"/>
              <a:t>serviços</a:t>
            </a:r>
            <a:r>
              <a:rPr dirty="0"/>
              <a:t> </a:t>
            </a:r>
            <a:r>
              <a:rPr dirty="0" err="1"/>
              <a:t>integrados</a:t>
            </a:r>
            <a:r>
              <a:rPr dirty="0"/>
              <a:t> de </a:t>
            </a:r>
            <a:r>
              <a:rPr dirty="0" err="1"/>
              <a:t>qualidade</a:t>
            </a:r>
            <a:r>
              <a:rPr dirty="0"/>
              <a:t> </a:t>
            </a:r>
            <a:r>
              <a:rPr dirty="0" err="1"/>
              <a:t>centrados</a:t>
            </a:r>
            <a:r>
              <a:rPr dirty="0"/>
              <a:t> </a:t>
            </a:r>
            <a:r>
              <a:rPr dirty="0" err="1"/>
              <a:t>nas</a:t>
            </a:r>
            <a:r>
              <a:rPr dirty="0"/>
              <a:t> </a:t>
            </a:r>
            <a:r>
              <a:rPr dirty="0" err="1"/>
              <a:t>pessoas</a:t>
            </a:r>
            <a:r>
              <a:rPr dirty="0"/>
              <a:t>.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pPr>
            <a:r>
              <a:rPr dirty="0"/>
              <a:t>A </a:t>
            </a:r>
            <a:r>
              <a:rPr dirty="0" err="1"/>
              <a:t>fim</a:t>
            </a:r>
            <a:r>
              <a:rPr dirty="0"/>
              <a:t> de </a:t>
            </a:r>
            <a:r>
              <a:rPr dirty="0" err="1"/>
              <a:t>assegurar</a:t>
            </a:r>
            <a:r>
              <a:rPr dirty="0"/>
              <a:t> que </a:t>
            </a:r>
            <a:r>
              <a:rPr dirty="0" err="1"/>
              <a:t>os</a:t>
            </a:r>
            <a:r>
              <a:rPr dirty="0"/>
              <a:t> MCP </a:t>
            </a:r>
            <a:r>
              <a:rPr dirty="0" err="1"/>
              <a:t>disponham</a:t>
            </a:r>
            <a:r>
              <a:rPr dirty="0"/>
              <a:t> do </a:t>
            </a:r>
            <a:r>
              <a:rPr dirty="0" err="1"/>
              <a:t>conhecimento</a:t>
            </a:r>
            <a:r>
              <a:rPr dirty="0"/>
              <a:t> </a:t>
            </a:r>
            <a:r>
              <a:rPr dirty="0" err="1"/>
              <a:t>técnico</a:t>
            </a:r>
            <a:r>
              <a:rPr dirty="0"/>
              <a:t> </a:t>
            </a:r>
            <a:r>
              <a:rPr dirty="0" err="1"/>
              <a:t>necessário</a:t>
            </a:r>
            <a:r>
              <a:rPr dirty="0"/>
              <a:t> para </a:t>
            </a:r>
            <a:r>
              <a:rPr dirty="0" err="1"/>
              <a:t>conduzir</a:t>
            </a:r>
            <a:r>
              <a:rPr dirty="0"/>
              <a:t> </a:t>
            </a:r>
            <a:r>
              <a:rPr dirty="0" err="1"/>
              <a:t>programas</a:t>
            </a:r>
            <a:r>
              <a:rPr dirty="0"/>
              <a:t> </a:t>
            </a:r>
            <a:r>
              <a:rPr dirty="0" err="1"/>
              <a:t>nessas</a:t>
            </a:r>
            <a:r>
              <a:rPr dirty="0"/>
              <a:t> </a:t>
            </a:r>
            <a:r>
              <a:rPr dirty="0" err="1"/>
              <a:t>áreas</a:t>
            </a:r>
            <a:r>
              <a:rPr dirty="0"/>
              <a:t>, </a:t>
            </a:r>
            <a:r>
              <a:rPr dirty="0" err="1"/>
              <a:t>também</a:t>
            </a:r>
            <a:r>
              <a:rPr dirty="0"/>
              <a:t> </a:t>
            </a:r>
            <a:r>
              <a:rPr dirty="0" err="1"/>
              <a:t>será</a:t>
            </a:r>
            <a:r>
              <a:rPr dirty="0"/>
              <a:t> </a:t>
            </a:r>
            <a:r>
              <a:rPr dirty="0" err="1"/>
              <a:t>importante</a:t>
            </a:r>
            <a:r>
              <a:rPr dirty="0"/>
              <a:t> </a:t>
            </a:r>
            <a:r>
              <a:rPr dirty="0" err="1"/>
              <a:t>considerar</a:t>
            </a:r>
            <a:r>
              <a:rPr dirty="0"/>
              <a:t> </a:t>
            </a:r>
            <a:r>
              <a:rPr dirty="0" err="1"/>
              <a:t>ajustes</a:t>
            </a:r>
            <a:r>
              <a:rPr dirty="0"/>
              <a:t> </a:t>
            </a:r>
            <a:r>
              <a:rPr dirty="0" err="1"/>
              <a:t>temporários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permanentes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composição</a:t>
            </a:r>
            <a:r>
              <a:rPr dirty="0"/>
              <a:t> (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exemplo</a:t>
            </a:r>
            <a:r>
              <a:rPr dirty="0"/>
              <a:t>, </a:t>
            </a:r>
            <a:r>
              <a:rPr dirty="0" err="1"/>
              <a:t>atualizando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estatutos</a:t>
            </a:r>
            <a:r>
              <a:rPr dirty="0"/>
              <a:t> e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subcomités</a:t>
            </a:r>
            <a:r>
              <a:rPr dirty="0"/>
              <a:t>), no </a:t>
            </a:r>
            <a:r>
              <a:rPr dirty="0" err="1"/>
              <a:t>sentido</a:t>
            </a:r>
            <a:r>
              <a:rPr dirty="0"/>
              <a:t> de </a:t>
            </a:r>
            <a:r>
              <a:rPr dirty="0" err="1"/>
              <a:t>receber</a:t>
            </a:r>
            <a:r>
              <a:rPr dirty="0"/>
              <a:t> </a:t>
            </a:r>
            <a:r>
              <a:rPr dirty="0" err="1"/>
              <a:t>partes</a:t>
            </a:r>
            <a:r>
              <a:rPr dirty="0"/>
              <a:t> </a:t>
            </a:r>
            <a:r>
              <a:rPr dirty="0" err="1"/>
              <a:t>interessadas</a:t>
            </a:r>
            <a:r>
              <a:rPr dirty="0"/>
              <a:t> e </a:t>
            </a:r>
            <a:r>
              <a:rPr dirty="0" err="1"/>
              <a:t>peritos</a:t>
            </a:r>
            <a:r>
              <a:rPr dirty="0"/>
              <a:t> </a:t>
            </a:r>
            <a:r>
              <a:rPr dirty="0" err="1"/>
              <a:t>relevantes</a:t>
            </a:r>
            <a:r>
              <a:rPr dirty="0"/>
              <a:t> das </a:t>
            </a:r>
            <a:r>
              <a:rPr dirty="0" err="1"/>
              <a:t>áreas</a:t>
            </a:r>
            <a:r>
              <a:rPr dirty="0"/>
              <a:t> </a:t>
            </a:r>
            <a:r>
              <a:rPr dirty="0" err="1"/>
              <a:t>novas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das </a:t>
            </a:r>
            <a:r>
              <a:rPr dirty="0" err="1"/>
              <a:t>áreas</a:t>
            </a:r>
            <a:r>
              <a:rPr dirty="0"/>
              <a:t> com </a:t>
            </a:r>
            <a:r>
              <a:rPr dirty="0" err="1"/>
              <a:t>maior</a:t>
            </a:r>
            <a:r>
              <a:rPr dirty="0"/>
              <a:t> </a:t>
            </a:r>
            <a:r>
              <a:rPr dirty="0" err="1"/>
              <a:t>ênfase</a:t>
            </a:r>
            <a:r>
              <a:rPr dirty="0"/>
              <a:t> no </a:t>
            </a:r>
            <a:r>
              <a:rPr dirty="0" err="1"/>
              <a:t>âmbito</a:t>
            </a:r>
            <a:r>
              <a:rPr dirty="0"/>
              <a:t> da nova </a:t>
            </a:r>
            <a:r>
              <a:rPr dirty="0" err="1"/>
              <a:t>Estratégia</a:t>
            </a:r>
            <a:r>
              <a:rPr dirty="0"/>
              <a:t>.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/>
              <a:t> 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 i="1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 err="1"/>
              <a:t>Recursos</a:t>
            </a:r>
            <a:r>
              <a:rPr dirty="0"/>
              <a:t>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pPr>
            <a:r>
              <a:rPr dirty="0" err="1">
                <a:solidFill>
                  <a:srgbClr val="000000"/>
                </a:solidFill>
              </a:rPr>
              <a:t>Existem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/>
              <a:t>diversos</a:t>
            </a:r>
            <a:r>
              <a:rPr dirty="0"/>
              <a:t> </a:t>
            </a:r>
            <a:r>
              <a:rPr dirty="0" err="1"/>
              <a:t>recursos</a:t>
            </a:r>
            <a:r>
              <a:rPr dirty="0"/>
              <a:t> </a:t>
            </a:r>
            <a:r>
              <a:rPr dirty="0" err="1">
                <a:solidFill>
                  <a:srgbClr val="000000"/>
                </a:solidFill>
              </a:rPr>
              <a:t>disponíveis</a:t>
            </a:r>
            <a:r>
              <a:rPr dirty="0">
                <a:solidFill>
                  <a:srgbClr val="000000"/>
                </a:solidFill>
              </a:rPr>
              <a:t> para </a:t>
            </a:r>
            <a:r>
              <a:rPr dirty="0" err="1">
                <a:solidFill>
                  <a:srgbClr val="000000"/>
                </a:solidFill>
              </a:rPr>
              <a:t>ajudar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/>
              <a:t>os</a:t>
            </a:r>
            <a:r>
              <a:rPr dirty="0"/>
              <a:t> MCP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comunicação</a:t>
            </a:r>
            <a:r>
              <a:rPr dirty="0"/>
              <a:t> </a:t>
            </a:r>
            <a:r>
              <a:rPr dirty="0">
                <a:solidFill>
                  <a:srgbClr val="000000"/>
                </a:solidFill>
              </a:rPr>
              <a:t>das </a:t>
            </a:r>
            <a:r>
              <a:rPr dirty="0" err="1">
                <a:solidFill>
                  <a:srgbClr val="000000"/>
                </a:solidFill>
              </a:rPr>
              <a:t>prioridades</a:t>
            </a:r>
            <a:r>
              <a:rPr dirty="0">
                <a:solidFill>
                  <a:srgbClr val="000000"/>
                </a:solidFill>
              </a:rPr>
              <a:t> da </a:t>
            </a:r>
            <a:r>
              <a:rPr dirty="0" err="1">
                <a:solidFill>
                  <a:srgbClr val="000000"/>
                </a:solidFill>
              </a:rPr>
              <a:t>Estratégia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às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suas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partes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interessadas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como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esta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apresentação</a:t>
            </a:r>
            <a:r>
              <a:rPr dirty="0">
                <a:solidFill>
                  <a:srgbClr val="000000"/>
                </a:solidFill>
              </a:rPr>
              <a:t>, um </a:t>
            </a:r>
            <a:r>
              <a:rPr dirty="0" err="1">
                <a:solidFill>
                  <a:srgbClr val="000000"/>
                </a:solidFill>
              </a:rPr>
              <a:t>documento</a:t>
            </a:r>
            <a:r>
              <a:rPr dirty="0">
                <a:solidFill>
                  <a:srgbClr val="000000"/>
                </a:solidFill>
              </a:rPr>
              <a:t> de </a:t>
            </a:r>
            <a:r>
              <a:rPr dirty="0" err="1">
                <a:solidFill>
                  <a:srgbClr val="000000"/>
                </a:solidFill>
              </a:rPr>
              <a:t>Resumo</a:t>
            </a:r>
            <a:r>
              <a:rPr dirty="0">
                <a:solidFill>
                  <a:srgbClr val="000000"/>
                </a:solidFill>
              </a:rPr>
              <a:t>, a </a:t>
            </a:r>
            <a:r>
              <a:rPr dirty="0" err="1">
                <a:solidFill>
                  <a:srgbClr val="000000"/>
                </a:solidFill>
              </a:rPr>
              <a:t>própria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Estratégia</a:t>
            </a:r>
            <a:r>
              <a:rPr dirty="0"/>
              <a:t> e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panorâmica</a:t>
            </a:r>
            <a:r>
              <a:rPr dirty="0"/>
              <a:t> do </a:t>
            </a:r>
            <a:r>
              <a:rPr dirty="0" err="1"/>
              <a:t>seu</a:t>
            </a:r>
            <a:r>
              <a:rPr dirty="0"/>
              <a:t> Quadro, </a:t>
            </a:r>
            <a:r>
              <a:rPr dirty="0" err="1"/>
              <a:t>todos</a:t>
            </a:r>
            <a:r>
              <a:rPr dirty="0"/>
              <a:t> </a:t>
            </a:r>
            <a:r>
              <a:rPr dirty="0" err="1"/>
              <a:t>disponíveis</a:t>
            </a:r>
            <a:r>
              <a:rPr dirty="0"/>
              <a:t> no </a:t>
            </a:r>
            <a:r>
              <a:rPr dirty="0" err="1"/>
              <a:t>sítio</a:t>
            </a:r>
            <a:r>
              <a:rPr dirty="0"/>
              <a:t> web</a:t>
            </a:r>
            <a:r>
              <a:rPr dirty="0">
                <a:solidFill>
                  <a:srgbClr val="000000"/>
                </a:solidFill>
              </a:rPr>
              <a:t> do Fundo Global </a:t>
            </a:r>
            <a:r>
              <a:rPr dirty="0" err="1">
                <a:solidFill>
                  <a:srgbClr val="000000"/>
                </a:solidFill>
              </a:rPr>
              <a:t>em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vários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idiomas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conforme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indicado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na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parte</a:t>
            </a:r>
            <a:r>
              <a:rPr dirty="0">
                <a:solidFill>
                  <a:srgbClr val="000000"/>
                </a:solidFill>
              </a:rPr>
              <a:t> inferior do </a:t>
            </a:r>
            <a:r>
              <a:rPr dirty="0" err="1">
                <a:solidFill>
                  <a:srgbClr val="000000"/>
                </a:solidFill>
              </a:rPr>
              <a:t>diapositivo</a:t>
            </a:r>
            <a:r>
              <a:rPr dirty="0">
                <a:solidFill>
                  <a:srgbClr val="000000"/>
                </a:solidFill>
              </a:rPr>
              <a:t>.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pPr>
            <a:r>
              <a:rPr sz="1100" dirty="0" err="1">
                <a:cs typeface="Arial" panose="020B0604020202020204" pitchFamily="34" charset="0"/>
              </a:rPr>
              <a:t>Aguardamos</a:t>
            </a:r>
            <a:r>
              <a:rPr sz="1100" dirty="0">
                <a:cs typeface="Arial" panose="020B0604020202020204" pitchFamily="34" charset="0"/>
              </a:rPr>
              <a:t> com </a:t>
            </a:r>
            <a:r>
              <a:rPr sz="1100" dirty="0" err="1">
                <a:cs typeface="Arial" panose="020B0604020202020204" pitchFamily="34" charset="0"/>
              </a:rPr>
              <a:t>expetativa</a:t>
            </a:r>
            <a:r>
              <a:rPr sz="1100" dirty="0">
                <a:cs typeface="Arial" panose="020B0604020202020204" pitchFamily="34" charset="0"/>
              </a:rPr>
              <a:t> a </a:t>
            </a:r>
            <a:r>
              <a:rPr sz="1100" dirty="0" err="1">
                <a:cs typeface="Arial" panose="020B0604020202020204" pitchFamily="34" charset="0"/>
              </a:rPr>
              <a:t>oportunidade</a:t>
            </a:r>
            <a:r>
              <a:rPr sz="1100" dirty="0">
                <a:cs typeface="Arial" panose="020B0604020202020204" pitchFamily="34" charset="0"/>
              </a:rPr>
              <a:t> de </a:t>
            </a:r>
            <a:r>
              <a:rPr sz="1100" dirty="0" err="1">
                <a:cs typeface="Arial" panose="020B0604020202020204" pitchFamily="34" charset="0"/>
              </a:rPr>
              <a:t>trabalhar</a:t>
            </a:r>
            <a:r>
              <a:rPr sz="1100" dirty="0">
                <a:cs typeface="Arial" panose="020B0604020202020204" pitchFamily="34" charset="0"/>
              </a:rPr>
              <a:t> </a:t>
            </a:r>
            <a:r>
              <a:rPr sz="1100" dirty="0" err="1">
                <a:cs typeface="Arial" panose="020B0604020202020204" pitchFamily="34" charset="0"/>
              </a:rPr>
              <a:t>em</a:t>
            </a:r>
            <a:r>
              <a:rPr sz="1100" dirty="0">
                <a:cs typeface="Arial" panose="020B0604020202020204" pitchFamily="34" charset="0"/>
              </a:rPr>
              <a:t> conjunto para um </a:t>
            </a:r>
            <a:r>
              <a:rPr sz="1100" dirty="0" err="1">
                <a:cs typeface="Arial" panose="020B0604020202020204" pitchFamily="34" charset="0"/>
              </a:rPr>
              <a:t>aproveitamento</a:t>
            </a:r>
            <a:r>
              <a:rPr sz="1100" dirty="0">
                <a:cs typeface="Arial" panose="020B0604020202020204" pitchFamily="34" charset="0"/>
              </a:rPr>
              <a:t> </a:t>
            </a:r>
            <a:r>
              <a:rPr sz="1100" dirty="0" err="1">
                <a:cs typeface="Arial" panose="020B0604020202020204" pitchFamily="34" charset="0"/>
              </a:rPr>
              <a:t>coletivo</a:t>
            </a:r>
            <a:r>
              <a:rPr sz="1100" dirty="0">
                <a:cs typeface="Arial" panose="020B0604020202020204" pitchFamily="34" charset="0"/>
              </a:rPr>
              <a:t> dos </a:t>
            </a:r>
            <a:r>
              <a:rPr sz="1100" dirty="0" err="1">
                <a:cs typeface="Arial" panose="020B0604020202020204" pitchFamily="34" charset="0"/>
              </a:rPr>
              <a:t>nossos</a:t>
            </a:r>
            <a:r>
              <a:rPr sz="1100" dirty="0">
                <a:cs typeface="Arial" panose="020B0604020202020204" pitchFamily="34" charset="0"/>
              </a:rPr>
              <a:t> </a:t>
            </a:r>
            <a:r>
              <a:rPr sz="1100" dirty="0" err="1">
                <a:cs typeface="Arial" panose="020B0604020202020204" pitchFamily="34" charset="0"/>
              </a:rPr>
              <a:t>pontos</a:t>
            </a:r>
            <a:r>
              <a:rPr sz="1100" dirty="0">
                <a:cs typeface="Arial" panose="020B0604020202020204" pitchFamily="34" charset="0"/>
              </a:rPr>
              <a:t> fortes, a </a:t>
            </a:r>
            <a:r>
              <a:rPr sz="1100" dirty="0" err="1">
                <a:cs typeface="Arial" panose="020B0604020202020204" pitchFamily="34" charset="0"/>
              </a:rPr>
              <a:t>fim</a:t>
            </a:r>
            <a:r>
              <a:rPr sz="1100" dirty="0">
                <a:cs typeface="Arial" panose="020B0604020202020204" pitchFamily="34" charset="0"/>
              </a:rPr>
              <a:t> de </a:t>
            </a:r>
            <a:r>
              <a:rPr sz="1100" dirty="0" err="1">
                <a:cs typeface="Arial" panose="020B0604020202020204" pitchFamily="34" charset="0"/>
              </a:rPr>
              <a:t>aplicar</a:t>
            </a:r>
            <a:r>
              <a:rPr sz="1100" dirty="0">
                <a:cs typeface="Arial" panose="020B0604020202020204" pitchFamily="34" charset="0"/>
              </a:rPr>
              <a:t> a </a:t>
            </a:r>
            <a:r>
              <a:rPr sz="1100" dirty="0" err="1">
                <a:cs typeface="Arial" panose="020B0604020202020204" pitchFamily="34" charset="0"/>
              </a:rPr>
              <a:t>Estratégia</a:t>
            </a:r>
            <a:r>
              <a:rPr sz="1100" dirty="0">
                <a:cs typeface="Arial" panose="020B0604020202020204" pitchFamily="34" charset="0"/>
              </a:rPr>
              <a:t> e </a:t>
            </a:r>
            <a:r>
              <a:rPr sz="1100" dirty="0" err="1">
                <a:cs typeface="Arial" panose="020B0604020202020204" pitchFamily="34" charset="0"/>
              </a:rPr>
              <a:t>alcançar</a:t>
            </a:r>
            <a:r>
              <a:rPr sz="1100" dirty="0">
                <a:cs typeface="Arial" panose="020B0604020202020204" pitchFamily="34" charset="0"/>
              </a:rPr>
              <a:t> a </a:t>
            </a:r>
            <a:r>
              <a:rPr sz="1100" dirty="0" err="1">
                <a:cs typeface="Arial" panose="020B0604020202020204" pitchFamily="34" charset="0"/>
              </a:rPr>
              <a:t>visão</a:t>
            </a:r>
            <a:r>
              <a:rPr sz="1100" dirty="0">
                <a:cs typeface="Arial" panose="020B0604020202020204" pitchFamily="34" charset="0"/>
              </a:rPr>
              <a:t> da </a:t>
            </a:r>
            <a:r>
              <a:rPr sz="1100" dirty="0" err="1">
                <a:cs typeface="Arial" panose="020B0604020202020204" pitchFamily="34" charset="0"/>
              </a:rPr>
              <a:t>nossa</a:t>
            </a:r>
            <a:r>
              <a:rPr sz="1100" dirty="0">
                <a:cs typeface="Arial" panose="020B0604020202020204" pitchFamily="34" charset="0"/>
              </a:rPr>
              <a:t> </a:t>
            </a:r>
            <a:r>
              <a:rPr sz="1800" dirty="0" err="1"/>
              <a:t>parceria</a:t>
            </a:r>
            <a:r>
              <a:rPr sz="1800" dirty="0"/>
              <a:t> </a:t>
            </a:r>
            <a:r>
              <a:rPr sz="1100" dirty="0">
                <a:cs typeface="Arial" panose="020B0604020202020204" pitchFamily="34" charset="0"/>
              </a:rPr>
              <a:t>de um </a:t>
            </a:r>
            <a:r>
              <a:rPr sz="1100" dirty="0" err="1">
                <a:cs typeface="Arial" panose="020B0604020202020204" pitchFamily="34" charset="0"/>
              </a:rPr>
              <a:t>mundo</a:t>
            </a:r>
            <a:r>
              <a:rPr sz="1100" dirty="0">
                <a:cs typeface="Arial" panose="020B0604020202020204" pitchFamily="34" charset="0"/>
              </a:rPr>
              <a:t> livre do </a:t>
            </a:r>
            <a:r>
              <a:rPr sz="1100" dirty="0" err="1">
                <a:cs typeface="Arial" panose="020B0604020202020204" pitchFamily="34" charset="0"/>
              </a:rPr>
              <a:t>fardo</a:t>
            </a:r>
            <a:r>
              <a:rPr sz="1100" dirty="0">
                <a:cs typeface="Arial" panose="020B0604020202020204" pitchFamily="34" charset="0"/>
              </a:rPr>
              <a:t> da SIDA, da TB e da </a:t>
            </a:r>
            <a:r>
              <a:rPr sz="1100" dirty="0" err="1">
                <a:cs typeface="Arial" panose="020B0604020202020204" pitchFamily="34" charset="0"/>
              </a:rPr>
              <a:t>malária</a:t>
            </a:r>
            <a:r>
              <a:rPr sz="1100" dirty="0">
                <a:cs typeface="Arial" panose="020B0604020202020204" pitchFamily="34" charset="0"/>
              </a:rPr>
              <a:t>, com </a:t>
            </a:r>
            <a:r>
              <a:rPr sz="1100" dirty="0" err="1">
                <a:cs typeface="Arial" panose="020B0604020202020204" pitchFamily="34" charset="0"/>
              </a:rPr>
              <a:t>saúde</a:t>
            </a:r>
            <a:r>
              <a:rPr sz="1100" dirty="0">
                <a:cs typeface="Arial" panose="020B0604020202020204" pitchFamily="34" charset="0"/>
              </a:rPr>
              <a:t> </a:t>
            </a:r>
            <a:r>
              <a:rPr sz="1100" dirty="0" err="1">
                <a:cs typeface="Arial" panose="020B0604020202020204" pitchFamily="34" charset="0"/>
              </a:rPr>
              <a:t>melhor</a:t>
            </a:r>
            <a:r>
              <a:rPr sz="1100" dirty="0">
                <a:cs typeface="Arial" panose="020B0604020202020204" pitchFamily="34" charset="0"/>
              </a:rPr>
              <a:t> e </a:t>
            </a:r>
            <a:r>
              <a:rPr sz="1100" dirty="0" err="1">
                <a:cs typeface="Arial" panose="020B0604020202020204" pitchFamily="34" charset="0"/>
              </a:rPr>
              <a:t>equitativa</a:t>
            </a:r>
            <a:r>
              <a:rPr sz="1100" dirty="0">
                <a:cs typeface="Arial" panose="020B0604020202020204" pitchFamily="34" charset="0"/>
              </a:rPr>
              <a:t> para </a:t>
            </a:r>
            <a:r>
              <a:rPr sz="1100" dirty="0" err="1">
                <a:cs typeface="Arial" panose="020B0604020202020204" pitchFamily="34" charset="0"/>
              </a:rPr>
              <a:t>todos</a:t>
            </a:r>
            <a:r>
              <a:rPr sz="1100" dirty="0">
                <a:cs typeface="Arial" panose="020B0604020202020204" pitchFamily="34" charset="0"/>
              </a:rPr>
              <a:t>.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/>
              <a:t> 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/>
              <a:t> 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1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pPr>
            <a:r>
              <a:rPr>
                <a:cs typeface="Arial" panose="020B0604020202020204" pitchFamily="34" charset="0"/>
              </a:rPr>
              <a:t>As comunidades e a sociedade civil desempenham um </a:t>
            </a:r>
            <a:r>
              <a:t>importante papel na concretização das prioridades da nova Estratégia da parceria do Fundo Global.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De facto, as comunidades estão no cerne desta nova Estratégia, já que as mais afetadas pelas três doenças estão mais bem posicionadas para orientar o modo como os programas podem atender melhor às suas necessidades e, em diversos casos, também estão mais bem posicionadas para implementar e monitorizar o impacto dos programas, como os que se destinam às populações-chave e vulneráveis.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defRPr sz="11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 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O papel das comunidades e da sociedade civil na aplicação da próxima Estratégia inclui: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Contribuir para a tomada de decisões do MCP ao longo do ciclo de vida das subvenções para assegurar o melhor posicionamento dos programas no sentido de cumprir as prioridades da Estratégia e satisfazer as necessidades das pessoas e comunidades, incluindo as populações-chave e vulneráveis e as populações sub-representadas.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Conduzir programas como implementadores quando as comunidades ou a sociedade civil estejam mais bem posicionadas para atender às necessidades dos indivíduos aos níveis do RP, dos SR, dos SSR e das populações. 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Destacar a importância da monitorização conduzida pelas comunidades para fortalecer a supervisão e a responsabilização pelos resultados, bem como a importância do apoio técnico prestado pelas comunidades e pela sociedade civil para orientar a implementação efetiva dos programas.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Robustecer os sistemas comunitários e estabelecer parcerias com o governo, entidades privadas e outros prestadores de cuidados de saúde para integrar serviços de prestação de cuidados centrados nas pessoas que atendam holisticamente às necessidades de saúde individuais, incluindo coinfecções e comorbidades de VTM e áreas de saúde conexas, como a da saúde e dos direitos sexuais e reprodutivos.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Apoiar a colaboração entre sectores e enfrentar leis, políticas e práticas nocivas para combater as determinantes estruturais dos efeitos de VTM, incluindo as barreiras aos direitos humanos (como o estigma e a discriminação), as barreiras de género e as desigualdades, e promover programas reativos aos jovens e às populações-chave jovens.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Criar proativamente novas parcerias com as comunidades e a sociedade civil para aplicar a Estratégia, inclusive com representantes das comunidades das áreas da deficiência e da saúde mental, bem como daqueles que são essenciais às discussões sobre preparação pandémica. 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 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 </a:t>
            </a:r>
            <a:r>
              <a:rPr u="sng"/>
              <a:t>Recursos 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>
                <a:solidFill>
                  <a:srgbClr val="000000"/>
                </a:solidFill>
                <a:ea typeface="Calibri" panose="020F0502020204030204" pitchFamily="34" charset="0"/>
              </a:rPr>
              <a:t>Existem diversos recursos disponíveis para ajudar nessa matéria e na comunicação das prioridades da Estratégia às suas partes interessadas, como esta apresentação, um documento de Resumo, a própria Estratégia e uma panorâmica do seu Quadro, </a:t>
            </a:r>
            <a:r>
              <a:rPr>
                <a:ea typeface="Times New Roman" panose="02020603050405020304" pitchFamily="18" charset="0"/>
              </a:rPr>
              <a:t>todos disponíveis no sítio web </a:t>
            </a:r>
            <a:r>
              <a:rPr>
                <a:solidFill>
                  <a:srgbClr val="000000"/>
                </a:solidFill>
                <a:ea typeface="Times New Roman" panose="02020603050405020304" pitchFamily="18" charset="0"/>
              </a:rPr>
              <a:t>do Fundo Global em vários idiomas, conforme indicado na parte inferior do diapositivo.</a:t>
            </a:r>
            <a:endParaRPr sz="110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pPr>
            <a:r>
              <a:rPr sz="1100">
                <a:ea typeface="Calibri" panose="020F0502020204030204" pitchFamily="34" charset="0"/>
              </a:rPr>
              <a:t>Aguardamos com expetativa a oportunidade de trabalhar em conjunto para um aproveitamento coletivo dos nossos pontos fortes, a fim de aplicar a Estratégia e alcançar a visão da nossa </a:t>
            </a:r>
            <a:r>
              <a:rPr sz="1800">
                <a:ea typeface="Times New Roman" panose="02020603050405020304" pitchFamily="18" charset="0"/>
              </a:rPr>
              <a:t>parceria </a:t>
            </a:r>
            <a:r>
              <a:rPr sz="1100">
                <a:ea typeface="Calibri" panose="020F0502020204030204" pitchFamily="34" charset="0"/>
              </a:rPr>
              <a:t>de um mundo livre do fardo da SIDA, da TB e da malária, com saúde melhor e equitativa para todos. </a:t>
            </a:r>
          </a:p>
          <a:p>
            <a:endParaRPr sz="110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33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/>
              <a:t>No </a:t>
            </a:r>
            <a:r>
              <a:rPr dirty="0" err="1"/>
              <a:t>contexto</a:t>
            </a:r>
            <a:r>
              <a:rPr dirty="0"/>
              <a:t> do Fundo Global,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parceiros</a:t>
            </a:r>
            <a:r>
              <a:rPr dirty="0"/>
              <a:t> do </a:t>
            </a:r>
            <a:r>
              <a:rPr dirty="0" err="1"/>
              <a:t>desenvolvimento</a:t>
            </a:r>
            <a:r>
              <a:rPr dirty="0"/>
              <a:t> </a:t>
            </a:r>
            <a:r>
              <a:rPr dirty="0" err="1"/>
              <a:t>são</a:t>
            </a:r>
            <a:r>
              <a:rPr dirty="0"/>
              <a:t> </a:t>
            </a:r>
            <a:r>
              <a:rPr dirty="0" err="1"/>
              <a:t>organizações</a:t>
            </a:r>
            <a:r>
              <a:rPr dirty="0"/>
              <a:t> </a:t>
            </a:r>
            <a:r>
              <a:rPr dirty="0" err="1"/>
              <a:t>bilaterais</a:t>
            </a:r>
            <a:r>
              <a:rPr dirty="0"/>
              <a:t> e </a:t>
            </a:r>
            <a:r>
              <a:rPr dirty="0" err="1"/>
              <a:t>multilaterais</a:t>
            </a:r>
            <a:r>
              <a:rPr dirty="0"/>
              <a:t> que </a:t>
            </a:r>
            <a:r>
              <a:rPr dirty="0" err="1"/>
              <a:t>contribuem</a:t>
            </a:r>
            <a:r>
              <a:rPr dirty="0"/>
              <a:t> com </a:t>
            </a:r>
            <a:r>
              <a:rPr dirty="0" err="1"/>
              <a:t>recursos</a:t>
            </a:r>
            <a:r>
              <a:rPr dirty="0"/>
              <a:t> e </a:t>
            </a:r>
            <a:r>
              <a:rPr dirty="0" err="1"/>
              <a:t>conhecimento</a:t>
            </a:r>
            <a:r>
              <a:rPr dirty="0"/>
              <a:t> </a:t>
            </a:r>
            <a:r>
              <a:rPr dirty="0" err="1"/>
              <a:t>técnico</a:t>
            </a:r>
            <a:r>
              <a:rPr dirty="0"/>
              <a:t> para a </a:t>
            </a:r>
            <a:r>
              <a:rPr dirty="0" err="1"/>
              <a:t>aplicação</a:t>
            </a:r>
            <a:r>
              <a:rPr dirty="0"/>
              <a:t> da nova </a:t>
            </a:r>
            <a:r>
              <a:rPr dirty="0" err="1"/>
              <a:t>Estratégia</a:t>
            </a:r>
            <a:r>
              <a:rPr dirty="0"/>
              <a:t>. </a:t>
            </a:r>
            <a:r>
              <a:rPr dirty="0" err="1"/>
              <a:t>Incluem</a:t>
            </a:r>
            <a:r>
              <a:rPr dirty="0"/>
              <a:t> </a:t>
            </a:r>
            <a:r>
              <a:rPr dirty="0" err="1"/>
              <a:t>doadores</a:t>
            </a:r>
            <a:r>
              <a:rPr dirty="0"/>
              <a:t> do Fundo Global, </a:t>
            </a:r>
            <a:r>
              <a:rPr dirty="0" err="1"/>
              <a:t>doadores</a:t>
            </a:r>
            <a:r>
              <a:rPr dirty="0"/>
              <a:t> com </a:t>
            </a:r>
            <a:r>
              <a:rPr dirty="0" err="1"/>
              <a:t>programas</a:t>
            </a:r>
            <a:r>
              <a:rPr dirty="0"/>
              <a:t> </a:t>
            </a:r>
            <a:r>
              <a:rPr dirty="0" err="1"/>
              <a:t>bilaterais</a:t>
            </a:r>
            <a:r>
              <a:rPr dirty="0"/>
              <a:t> e </a:t>
            </a:r>
            <a:r>
              <a:rPr dirty="0" err="1"/>
              <a:t>organizações</a:t>
            </a:r>
            <a:r>
              <a:rPr dirty="0"/>
              <a:t> que </a:t>
            </a:r>
            <a:r>
              <a:rPr dirty="0" err="1"/>
              <a:t>contribuem</a:t>
            </a:r>
            <a:r>
              <a:rPr dirty="0"/>
              <a:t> com </a:t>
            </a:r>
            <a:r>
              <a:rPr dirty="0" err="1"/>
              <a:t>conhecimento</a:t>
            </a:r>
            <a:r>
              <a:rPr dirty="0"/>
              <a:t> </a:t>
            </a:r>
            <a:r>
              <a:rPr dirty="0" err="1"/>
              <a:t>técnico</a:t>
            </a:r>
            <a:r>
              <a:rPr dirty="0"/>
              <a:t> no </a:t>
            </a:r>
            <a:r>
              <a:rPr dirty="0" err="1"/>
              <a:t>terreno</a:t>
            </a:r>
            <a:r>
              <a:rPr dirty="0"/>
              <a:t> e </a:t>
            </a:r>
            <a:r>
              <a:rPr dirty="0" err="1"/>
              <a:t>aos</a:t>
            </a:r>
            <a:r>
              <a:rPr dirty="0"/>
              <a:t> </a:t>
            </a:r>
            <a:r>
              <a:rPr dirty="0" err="1"/>
              <a:t>níveis</a:t>
            </a:r>
            <a:r>
              <a:rPr dirty="0"/>
              <a:t> global e regional.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incluem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parceiros</a:t>
            </a:r>
            <a:r>
              <a:rPr dirty="0"/>
              <a:t> </a:t>
            </a:r>
            <a:r>
              <a:rPr dirty="0" err="1"/>
              <a:t>técnicos</a:t>
            </a:r>
            <a:r>
              <a:rPr dirty="0"/>
              <a:t> do Fundo Global, que </a:t>
            </a:r>
            <a:r>
              <a:rPr dirty="0" err="1"/>
              <a:t>constituem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categoria</a:t>
            </a:r>
            <a:r>
              <a:rPr dirty="0"/>
              <a:t> de </a:t>
            </a:r>
            <a:r>
              <a:rPr dirty="0" err="1"/>
              <a:t>partes</a:t>
            </a:r>
            <a:r>
              <a:rPr dirty="0"/>
              <a:t> </a:t>
            </a:r>
            <a:r>
              <a:rPr dirty="0" err="1"/>
              <a:t>interessadas</a:t>
            </a:r>
            <a:r>
              <a:rPr dirty="0"/>
              <a:t> </a:t>
            </a:r>
            <a:r>
              <a:rPr dirty="0" err="1"/>
              <a:t>específica</a:t>
            </a:r>
            <a:r>
              <a:rPr dirty="0"/>
              <a:t>.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pPr>
            <a:r>
              <a:rPr dirty="0" err="1">
                <a:cs typeface="Arial" panose="020B0604020202020204" pitchFamily="34" charset="0"/>
              </a:rPr>
              <a:t>Os</a:t>
            </a:r>
            <a:r>
              <a:rPr dirty="0">
                <a:cs typeface="Arial" panose="020B0604020202020204" pitchFamily="34" charset="0"/>
              </a:rPr>
              <a:t> </a:t>
            </a:r>
            <a:r>
              <a:rPr dirty="0" err="1">
                <a:cs typeface="Arial" panose="020B0604020202020204" pitchFamily="34" charset="0"/>
              </a:rPr>
              <a:t>parceiros</a:t>
            </a:r>
            <a:r>
              <a:rPr dirty="0">
                <a:cs typeface="Arial" panose="020B0604020202020204" pitchFamily="34" charset="0"/>
              </a:rPr>
              <a:t> do </a:t>
            </a:r>
            <a:r>
              <a:rPr dirty="0" err="1">
                <a:cs typeface="Arial" panose="020B0604020202020204" pitchFamily="34" charset="0"/>
              </a:rPr>
              <a:t>desenvolvimento</a:t>
            </a:r>
            <a:r>
              <a:rPr dirty="0">
                <a:cs typeface="Arial" panose="020B0604020202020204" pitchFamily="34" charset="0"/>
              </a:rPr>
              <a:t> </a:t>
            </a:r>
            <a:r>
              <a:rPr dirty="0" err="1">
                <a:cs typeface="Arial" panose="020B0604020202020204" pitchFamily="34" charset="0"/>
              </a:rPr>
              <a:t>desempenham</a:t>
            </a:r>
            <a:r>
              <a:rPr dirty="0">
                <a:cs typeface="Arial" panose="020B0604020202020204" pitchFamily="34" charset="0"/>
              </a:rPr>
              <a:t> um </a:t>
            </a:r>
            <a:r>
              <a:rPr dirty="0" err="1"/>
              <a:t>importante</a:t>
            </a:r>
            <a:r>
              <a:rPr dirty="0"/>
              <a:t> </a:t>
            </a:r>
            <a:r>
              <a:rPr dirty="0" err="1"/>
              <a:t>papel</a:t>
            </a:r>
            <a:r>
              <a:rPr dirty="0"/>
              <a:t> no </a:t>
            </a:r>
            <a:r>
              <a:rPr dirty="0" err="1"/>
              <a:t>cumprimento</a:t>
            </a:r>
            <a:r>
              <a:rPr dirty="0"/>
              <a:t> das </a:t>
            </a:r>
            <a:r>
              <a:rPr dirty="0" err="1"/>
              <a:t>prioridades</a:t>
            </a:r>
            <a:r>
              <a:rPr dirty="0"/>
              <a:t> da nova </a:t>
            </a:r>
            <a:r>
              <a:rPr dirty="0" err="1"/>
              <a:t>Estratégia</a:t>
            </a:r>
            <a:r>
              <a:rPr dirty="0"/>
              <a:t> da </a:t>
            </a:r>
            <a:r>
              <a:rPr dirty="0" err="1"/>
              <a:t>parceria</a:t>
            </a:r>
            <a:r>
              <a:rPr dirty="0"/>
              <a:t> do Fundo Global.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/>
              <a:t> 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/>
              <a:t>O </a:t>
            </a:r>
            <a:r>
              <a:rPr dirty="0" err="1"/>
              <a:t>papel</a:t>
            </a:r>
            <a:r>
              <a:rPr dirty="0"/>
              <a:t> dos </a:t>
            </a:r>
            <a:r>
              <a:rPr dirty="0" err="1"/>
              <a:t>parceiros</a:t>
            </a:r>
            <a:r>
              <a:rPr dirty="0"/>
              <a:t> do </a:t>
            </a:r>
            <a:r>
              <a:rPr dirty="0" err="1"/>
              <a:t>desenvolvimento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aplicação</a:t>
            </a:r>
            <a:r>
              <a:rPr dirty="0"/>
              <a:t> da </a:t>
            </a:r>
            <a:r>
              <a:rPr dirty="0" err="1"/>
              <a:t>próxima</a:t>
            </a:r>
            <a:r>
              <a:rPr dirty="0"/>
              <a:t> </a:t>
            </a:r>
            <a:r>
              <a:rPr dirty="0" err="1"/>
              <a:t>Estratégia</a:t>
            </a:r>
            <a:r>
              <a:rPr dirty="0"/>
              <a:t> </a:t>
            </a:r>
            <a:r>
              <a:rPr dirty="0" err="1"/>
              <a:t>inclui</a:t>
            </a:r>
            <a:r>
              <a:rPr dirty="0"/>
              <a:t>: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>
                <a:ea typeface="Calibri" panose="020F0502020204030204" pitchFamily="34" charset="0"/>
              </a:rPr>
              <a:t>Alinhar</a:t>
            </a:r>
            <a:r>
              <a:rPr dirty="0">
                <a:ea typeface="Calibri" panose="020F0502020204030204" pitchFamily="34" charset="0"/>
              </a:rPr>
              <a:t> o </a:t>
            </a:r>
            <a:r>
              <a:rPr dirty="0" err="1">
                <a:ea typeface="Calibri" panose="020F0502020204030204" pitchFamily="34" charset="0"/>
              </a:rPr>
              <a:t>apoio</a:t>
            </a:r>
            <a:r>
              <a:rPr dirty="0">
                <a:ea typeface="Calibri" panose="020F0502020204030204" pitchFamily="34" charset="0"/>
              </a:rPr>
              <a:t> a </a:t>
            </a:r>
            <a:r>
              <a:rPr dirty="0" err="1">
                <a:ea typeface="Calibri" panose="020F0502020204030204" pitchFamily="34" charset="0"/>
              </a:rPr>
              <a:t>planos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nacionais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robustos</a:t>
            </a:r>
            <a:r>
              <a:rPr dirty="0">
                <a:ea typeface="Calibri" panose="020F0502020204030204" pitchFamily="34" charset="0"/>
              </a:rPr>
              <a:t> e </a:t>
            </a:r>
            <a:r>
              <a:rPr dirty="0" err="1">
                <a:ea typeface="Calibri" panose="020F0502020204030204" pitchFamily="34" charset="0"/>
              </a:rPr>
              <a:t>prioridades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comuns</a:t>
            </a:r>
            <a:r>
              <a:rPr dirty="0">
                <a:ea typeface="Calibri" panose="020F0502020204030204" pitchFamily="34" charset="0"/>
              </a:rPr>
              <a:t>, </a:t>
            </a:r>
            <a:r>
              <a:rPr dirty="0" err="1">
                <a:ea typeface="Calibri" panose="020F0502020204030204" pitchFamily="34" charset="0"/>
              </a:rPr>
              <a:t>por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exemplo</a:t>
            </a:r>
            <a:r>
              <a:rPr dirty="0">
                <a:ea typeface="Calibri" panose="020F0502020204030204" pitchFamily="34" charset="0"/>
              </a:rPr>
              <a:t>, </a:t>
            </a:r>
            <a:r>
              <a:rPr dirty="0" err="1">
                <a:ea typeface="Calibri" panose="020F0502020204030204" pitchFamily="34" charset="0"/>
              </a:rPr>
              <a:t>em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investimentos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em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serviços</a:t>
            </a:r>
            <a:r>
              <a:rPr dirty="0">
                <a:ea typeface="Calibri" panose="020F0502020204030204" pitchFamily="34" charset="0"/>
              </a:rPr>
              <a:t> e </a:t>
            </a:r>
            <a:r>
              <a:rPr dirty="0" err="1">
                <a:ea typeface="Calibri" panose="020F0502020204030204" pitchFamily="34" charset="0"/>
              </a:rPr>
              <a:t>sistemas</a:t>
            </a:r>
            <a:r>
              <a:rPr dirty="0">
                <a:ea typeface="Calibri" panose="020F0502020204030204" pitchFamily="34" charset="0"/>
              </a:rPr>
              <a:t> de dados </a:t>
            </a:r>
            <a:r>
              <a:rPr dirty="0" err="1">
                <a:ea typeface="Calibri" panose="020F0502020204030204" pitchFamily="34" charset="0"/>
              </a:rPr>
              <a:t>integrados</a:t>
            </a:r>
            <a:r>
              <a:rPr dirty="0">
                <a:ea typeface="Calibri" panose="020F0502020204030204" pitchFamily="34" charset="0"/>
              </a:rPr>
              <a:t> de </a:t>
            </a:r>
            <a:r>
              <a:rPr dirty="0" err="1">
                <a:ea typeface="Calibri" panose="020F0502020204030204" pitchFamily="34" charset="0"/>
              </a:rPr>
              <a:t>qualidade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centrados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nas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pessoas</a:t>
            </a:r>
            <a:r>
              <a:rPr dirty="0">
                <a:ea typeface="Calibri" panose="020F0502020204030204" pitchFamily="34" charset="0"/>
              </a:rPr>
              <a:t>,</a:t>
            </a:r>
            <a:r>
              <a:rPr dirty="0">
                <a:ea typeface="Yu Mincho" panose="02020400000000000000" pitchFamily="18" charset="-128"/>
              </a:rPr>
              <a:t> </a:t>
            </a:r>
            <a:r>
              <a:rPr dirty="0" err="1">
                <a:ea typeface="Yu Mincho" panose="02020400000000000000" pitchFamily="18" charset="-128"/>
              </a:rPr>
              <a:t>ou</a:t>
            </a:r>
            <a:r>
              <a:rPr dirty="0">
                <a:ea typeface="Yu Mincho" panose="02020400000000000000" pitchFamily="18" charset="-128"/>
              </a:rPr>
              <a:t> </a:t>
            </a:r>
            <a:r>
              <a:rPr dirty="0" err="1">
                <a:ea typeface="Yu Mincho" panose="02020400000000000000" pitchFamily="18" charset="-128"/>
              </a:rPr>
              <a:t>enfrentar</a:t>
            </a:r>
            <a:r>
              <a:rPr dirty="0">
                <a:ea typeface="Yu Mincho" panose="02020400000000000000" pitchFamily="18" charset="-128"/>
              </a:rPr>
              <a:t> as </a:t>
            </a:r>
            <a:r>
              <a:rPr dirty="0" err="1">
                <a:ea typeface="Yu Mincho" panose="02020400000000000000" pitchFamily="18" charset="-128"/>
              </a:rPr>
              <a:t>determinantes</a:t>
            </a:r>
            <a:r>
              <a:rPr dirty="0">
                <a:ea typeface="Yu Mincho" panose="02020400000000000000" pitchFamily="18" charset="-128"/>
              </a:rPr>
              <a:t> </a:t>
            </a:r>
            <a:r>
              <a:rPr dirty="0" err="1">
                <a:ea typeface="Yu Mincho" panose="02020400000000000000" pitchFamily="18" charset="-128"/>
              </a:rPr>
              <a:t>estruturais</a:t>
            </a:r>
            <a:r>
              <a:rPr dirty="0">
                <a:ea typeface="Yu Mincho" panose="02020400000000000000" pitchFamily="18" charset="-128"/>
              </a:rPr>
              <a:t> dos </a:t>
            </a:r>
            <a:r>
              <a:rPr dirty="0" err="1">
                <a:ea typeface="Yu Mincho" panose="02020400000000000000" pitchFamily="18" charset="-128"/>
              </a:rPr>
              <a:t>efeitos</a:t>
            </a:r>
            <a:r>
              <a:rPr dirty="0">
                <a:ea typeface="Yu Mincho" panose="02020400000000000000" pitchFamily="18" charset="-128"/>
              </a:rPr>
              <a:t> de </a:t>
            </a:r>
            <a:r>
              <a:rPr dirty="0" err="1">
                <a:ea typeface="Yu Mincho" panose="02020400000000000000" pitchFamily="18" charset="-128"/>
              </a:rPr>
              <a:t>VTM</a:t>
            </a:r>
            <a:r>
              <a:rPr dirty="0">
                <a:ea typeface="Yu Mincho" panose="02020400000000000000" pitchFamily="18" charset="-128"/>
              </a:rPr>
              <a:t>.</a:t>
            </a:r>
            <a:r>
              <a:rPr dirty="0">
                <a:ea typeface="Calibri" panose="020F0502020204030204" pitchFamily="34" charset="0"/>
              </a:rPr>
              <a:t>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>
                <a:ea typeface="Calibri" panose="020F0502020204030204" pitchFamily="34" charset="0"/>
              </a:rPr>
              <a:t>Colaborar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na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Arial" panose="020B0604020202020204" pitchFamily="34" charset="0"/>
              </a:rPr>
              <a:t>alavancagem</a:t>
            </a:r>
            <a:r>
              <a:rPr dirty="0">
                <a:ea typeface="Arial" panose="020B0604020202020204" pitchFamily="34" charset="0"/>
              </a:rPr>
              <a:t> de </a:t>
            </a:r>
            <a:r>
              <a:rPr dirty="0" err="1">
                <a:ea typeface="Arial" panose="020B0604020202020204" pitchFamily="34" charset="0"/>
              </a:rPr>
              <a:t>fundos</a:t>
            </a:r>
            <a:r>
              <a:rPr dirty="0">
                <a:ea typeface="Arial" panose="020B0604020202020204" pitchFamily="34" charset="0"/>
              </a:rPr>
              <a:t> </a:t>
            </a:r>
            <a:r>
              <a:rPr dirty="0" err="1">
                <a:ea typeface="Arial" panose="020B0604020202020204" pitchFamily="34" charset="0"/>
              </a:rPr>
              <a:t>acrescidos</a:t>
            </a:r>
            <a:r>
              <a:rPr dirty="0">
                <a:ea typeface="Arial" panose="020B0604020202020204" pitchFamily="34" charset="0"/>
              </a:rPr>
              <a:t> de </a:t>
            </a:r>
            <a:r>
              <a:rPr dirty="0" err="1">
                <a:ea typeface="Arial" panose="020B0604020202020204" pitchFamily="34" charset="0"/>
              </a:rPr>
              <a:t>doadores</a:t>
            </a:r>
            <a:r>
              <a:rPr dirty="0">
                <a:ea typeface="Arial" panose="020B0604020202020204" pitchFamily="34" charset="0"/>
              </a:rPr>
              <a:t> </a:t>
            </a:r>
            <a:r>
              <a:rPr dirty="0" err="1">
                <a:ea typeface="Arial" panose="020B0604020202020204" pitchFamily="34" charset="0"/>
              </a:rPr>
              <a:t>internos</a:t>
            </a:r>
            <a:r>
              <a:rPr dirty="0">
                <a:ea typeface="Arial" panose="020B0604020202020204" pitchFamily="34" charset="0"/>
              </a:rPr>
              <a:t> e </a:t>
            </a:r>
            <a:r>
              <a:rPr dirty="0" err="1">
                <a:ea typeface="Arial" panose="020B0604020202020204" pitchFamily="34" charset="0"/>
              </a:rPr>
              <a:t>adicionais</a:t>
            </a:r>
            <a:r>
              <a:rPr dirty="0">
                <a:ea typeface="Arial" panose="020B0604020202020204" pitchFamily="34" charset="0"/>
              </a:rPr>
              <a:t>, </a:t>
            </a:r>
            <a:r>
              <a:rPr dirty="0" err="1">
                <a:ea typeface="Arial" panose="020B0604020202020204" pitchFamily="34" charset="0"/>
              </a:rPr>
              <a:t>promovendo</a:t>
            </a:r>
            <a:r>
              <a:rPr dirty="0">
                <a:ea typeface="Arial" panose="020B0604020202020204" pitchFamily="34" charset="0"/>
              </a:rPr>
              <a:t> </a:t>
            </a:r>
            <a:r>
              <a:rPr dirty="0" err="1">
                <a:ea typeface="Arial" panose="020B0604020202020204" pitchFamily="34" charset="0"/>
              </a:rPr>
              <a:t>uma</a:t>
            </a:r>
            <a:r>
              <a:rPr dirty="0">
                <a:ea typeface="Arial" panose="020B0604020202020204" pitchFamily="34" charset="0"/>
              </a:rPr>
              <a:t> </a:t>
            </a:r>
            <a:r>
              <a:rPr dirty="0" err="1">
                <a:ea typeface="Arial" panose="020B0604020202020204" pitchFamily="34" charset="0"/>
              </a:rPr>
              <a:t>melhor</a:t>
            </a:r>
            <a:r>
              <a:rPr dirty="0">
                <a:ea typeface="Arial" panose="020B0604020202020204" pitchFamily="34" charset="0"/>
              </a:rPr>
              <a:t> </a:t>
            </a:r>
            <a:r>
              <a:rPr dirty="0" err="1">
                <a:ea typeface="Arial" panose="020B0604020202020204" pitchFamily="34" charset="0"/>
              </a:rPr>
              <a:t>relação</a:t>
            </a:r>
            <a:r>
              <a:rPr dirty="0">
                <a:ea typeface="Arial" panose="020B0604020202020204" pitchFamily="34" charset="0"/>
              </a:rPr>
              <a:t> </a:t>
            </a:r>
            <a:r>
              <a:rPr dirty="0" err="1">
                <a:ea typeface="Arial" panose="020B0604020202020204" pitchFamily="34" charset="0"/>
              </a:rPr>
              <a:t>custo-benefício</a:t>
            </a:r>
            <a:r>
              <a:rPr dirty="0">
                <a:ea typeface="Arial" panose="020B0604020202020204" pitchFamily="34" charset="0"/>
              </a:rPr>
              <a:t> e um </a:t>
            </a:r>
            <a:r>
              <a:rPr dirty="0" err="1">
                <a:ea typeface="Arial" panose="020B0604020202020204" pitchFamily="34" charset="0"/>
              </a:rPr>
              <a:t>impacto</a:t>
            </a:r>
            <a:r>
              <a:rPr dirty="0">
                <a:ea typeface="Arial" panose="020B0604020202020204" pitchFamily="34" charset="0"/>
              </a:rPr>
              <a:t> </a:t>
            </a:r>
            <a:r>
              <a:rPr dirty="0" err="1">
                <a:ea typeface="Arial" panose="020B0604020202020204" pitchFamily="34" charset="0"/>
              </a:rPr>
              <a:t>sanitário</a:t>
            </a:r>
            <a:r>
              <a:rPr dirty="0">
                <a:ea typeface="Arial" panose="020B0604020202020204" pitchFamily="34" charset="0"/>
              </a:rPr>
              <a:t> </a:t>
            </a:r>
            <a:r>
              <a:rPr dirty="0" err="1">
                <a:ea typeface="Arial" panose="020B0604020202020204" pitchFamily="34" charset="0"/>
              </a:rPr>
              <a:t>sustentável</a:t>
            </a:r>
            <a:r>
              <a:rPr dirty="0">
                <a:ea typeface="Arial" panose="020B0604020202020204" pitchFamily="34" charset="0"/>
              </a:rPr>
              <a:t>, inclusive </a:t>
            </a:r>
            <a:r>
              <a:rPr dirty="0" err="1">
                <a:ea typeface="Arial" panose="020B0604020202020204" pitchFamily="34" charset="0"/>
              </a:rPr>
              <a:t>por</a:t>
            </a:r>
            <a:r>
              <a:rPr dirty="0">
                <a:ea typeface="Arial" panose="020B0604020202020204" pitchFamily="34" charset="0"/>
              </a:rPr>
              <a:t> </a:t>
            </a:r>
            <a:r>
              <a:rPr dirty="0" err="1">
                <a:ea typeface="Arial" panose="020B0604020202020204" pitchFamily="34" charset="0"/>
              </a:rPr>
              <a:t>meio</a:t>
            </a:r>
            <a:r>
              <a:rPr dirty="0">
                <a:ea typeface="Arial" panose="020B0604020202020204" pitchFamily="34" charset="0"/>
              </a:rPr>
              <a:t> de </a:t>
            </a:r>
            <a:r>
              <a:rPr dirty="0" err="1">
                <a:ea typeface="Calibri" panose="020F0502020204030204" pitchFamily="34" charset="0"/>
              </a:rPr>
              <a:t>participação</a:t>
            </a:r>
            <a:r>
              <a:rPr dirty="0">
                <a:ea typeface="Calibri" panose="020F0502020204030204" pitchFamily="34" charset="0"/>
              </a:rPr>
              <a:t> e </a:t>
            </a:r>
            <a:r>
              <a:rPr dirty="0" err="1">
                <a:ea typeface="Calibri" panose="020F0502020204030204" pitchFamily="34" charset="0"/>
              </a:rPr>
              <a:t>cofinanciamento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em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modelos</a:t>
            </a:r>
            <a:r>
              <a:rPr dirty="0">
                <a:ea typeface="Calibri" panose="020F0502020204030204" pitchFamily="34" charset="0"/>
              </a:rPr>
              <a:t> de </a:t>
            </a:r>
            <a:r>
              <a:rPr dirty="0" err="1">
                <a:ea typeface="Calibri" panose="020F0502020204030204" pitchFamily="34" charset="0"/>
              </a:rPr>
              <a:t>financiamento</a:t>
            </a:r>
            <a:r>
              <a:rPr dirty="0">
                <a:ea typeface="Calibri" panose="020F0502020204030204" pitchFamily="34" charset="0"/>
              </a:rPr>
              <a:t> misto e </a:t>
            </a:r>
            <a:r>
              <a:rPr dirty="0" err="1">
                <a:ea typeface="Calibri" panose="020F0502020204030204" pitchFamily="34" charset="0"/>
              </a:rPr>
              <a:t>financiamento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inovador</a:t>
            </a:r>
            <a:r>
              <a:rPr dirty="0">
                <a:ea typeface="Calibri" panose="020F0502020204030204" pitchFamily="34" charset="0"/>
              </a:rPr>
              <a:t>.</a:t>
            </a:r>
            <a:r>
              <a:rPr dirty="0">
                <a:ea typeface="Arial" panose="020B0604020202020204" pitchFamily="34" charset="0"/>
              </a:rPr>
              <a:t> 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>
                <a:ea typeface="Calibri" panose="020F0502020204030204" pitchFamily="34" charset="0"/>
              </a:rPr>
              <a:t>Colaborar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inicialmente</a:t>
            </a:r>
            <a:r>
              <a:rPr dirty="0">
                <a:ea typeface="Calibri" panose="020F0502020204030204" pitchFamily="34" charset="0"/>
              </a:rPr>
              <a:t> e </a:t>
            </a:r>
            <a:r>
              <a:rPr dirty="0" err="1">
                <a:ea typeface="Calibri" panose="020F0502020204030204" pitchFamily="34" charset="0"/>
              </a:rPr>
              <a:t>em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maior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 err="1">
                <a:ea typeface="Calibri" panose="020F0502020204030204" pitchFamily="34" charset="0"/>
              </a:rPr>
              <a:t>escala</a:t>
            </a:r>
            <a:r>
              <a:rPr dirty="0">
                <a:ea typeface="Calibri" panose="020F0502020204030204" pitchFamily="34" charset="0"/>
              </a:rPr>
              <a:t> para </a:t>
            </a:r>
            <a:r>
              <a:rPr dirty="0" err="1">
                <a:ea typeface="Calibri" panose="020F0502020204030204" pitchFamily="34" charset="0"/>
              </a:rPr>
              <a:t>ajudar</a:t>
            </a:r>
            <a:r>
              <a:rPr dirty="0">
                <a:ea typeface="Calibri" panose="020F0502020204030204" pitchFamily="34" charset="0"/>
              </a:rPr>
              <a:t> </a:t>
            </a:r>
            <a:r>
              <a:rPr dirty="0">
                <a:ea typeface="Yu Mincho" panose="02020400000000000000" pitchFamily="18" charset="-128"/>
              </a:rPr>
              <a:t>no </a:t>
            </a:r>
            <a:r>
              <a:rPr dirty="0" err="1">
                <a:ea typeface="Yu Mincho" panose="02020400000000000000" pitchFamily="18" charset="-128"/>
              </a:rPr>
              <a:t>arranque</a:t>
            </a:r>
            <a:r>
              <a:rPr dirty="0">
                <a:ea typeface="Yu Mincho" panose="02020400000000000000" pitchFamily="18" charset="-128"/>
              </a:rPr>
              <a:t> e </a:t>
            </a:r>
            <a:r>
              <a:rPr dirty="0" err="1">
                <a:ea typeface="Yu Mincho" panose="02020400000000000000" pitchFamily="18" charset="-128"/>
              </a:rPr>
              <a:t>na</a:t>
            </a:r>
            <a:r>
              <a:rPr dirty="0">
                <a:ea typeface="Yu Mincho" panose="02020400000000000000" pitchFamily="18" charset="-128"/>
              </a:rPr>
              <a:t> </a:t>
            </a:r>
            <a:r>
              <a:rPr dirty="0" err="1">
                <a:ea typeface="Yu Mincho" panose="02020400000000000000" pitchFamily="18" charset="-128"/>
              </a:rPr>
              <a:t>expansão</a:t>
            </a:r>
            <a:r>
              <a:rPr dirty="0">
                <a:ea typeface="Yu Mincho" panose="02020400000000000000" pitchFamily="18" charset="-128"/>
              </a:rPr>
              <a:t> de </a:t>
            </a:r>
            <a:r>
              <a:rPr dirty="0" err="1">
                <a:ea typeface="Yu Mincho" panose="02020400000000000000" pitchFamily="18" charset="-128"/>
              </a:rPr>
              <a:t>inovações</a:t>
            </a:r>
            <a:r>
              <a:rPr dirty="0">
                <a:ea typeface="Yu Mincho" panose="02020400000000000000" pitchFamily="18" charset="-128"/>
              </a:rPr>
              <a:t> </a:t>
            </a:r>
            <a:r>
              <a:rPr dirty="0" err="1">
                <a:ea typeface="Yu Mincho" panose="02020400000000000000" pitchFamily="18" charset="-128"/>
              </a:rPr>
              <a:t>eficazes</a:t>
            </a:r>
            <a:r>
              <a:rPr dirty="0">
                <a:ea typeface="Yu Mincho" panose="02020400000000000000" pitchFamily="18" charset="-128"/>
              </a:rPr>
              <a:t>, inclusive </a:t>
            </a:r>
            <a:r>
              <a:rPr dirty="0" err="1">
                <a:ea typeface="Yu Mincho" panose="02020400000000000000" pitchFamily="18" charset="-128"/>
              </a:rPr>
              <a:t>por</a:t>
            </a:r>
            <a:r>
              <a:rPr dirty="0">
                <a:ea typeface="Yu Mincho" panose="02020400000000000000" pitchFamily="18" charset="-128"/>
              </a:rPr>
              <a:t> </a:t>
            </a:r>
            <a:r>
              <a:rPr dirty="0" err="1">
                <a:ea typeface="Yu Mincho" panose="02020400000000000000" pitchFamily="18" charset="-128"/>
              </a:rPr>
              <a:t>meio</a:t>
            </a:r>
            <a:r>
              <a:rPr dirty="0">
                <a:ea typeface="Yu Mincho" panose="02020400000000000000" pitchFamily="18" charset="-128"/>
              </a:rPr>
              <a:t> de </a:t>
            </a:r>
            <a:r>
              <a:rPr dirty="0" err="1">
                <a:ea typeface="Yu Mincho" panose="02020400000000000000" pitchFamily="18" charset="-128"/>
              </a:rPr>
              <a:t>investimentos</a:t>
            </a:r>
            <a:r>
              <a:rPr dirty="0">
                <a:ea typeface="Yu Mincho" panose="02020400000000000000" pitchFamily="18" charset="-128"/>
              </a:rPr>
              <a:t> </a:t>
            </a:r>
            <a:r>
              <a:rPr dirty="0" err="1">
                <a:ea typeface="Yu Mincho" panose="02020400000000000000" pitchFamily="18" charset="-128"/>
              </a:rPr>
              <a:t>direcionados</a:t>
            </a:r>
            <a:r>
              <a:rPr dirty="0">
                <a:ea typeface="Yu Mincho" panose="02020400000000000000" pitchFamily="18" charset="-128"/>
              </a:rPr>
              <a:t>, </a:t>
            </a:r>
            <a:r>
              <a:rPr dirty="0" err="1">
                <a:ea typeface="Yu Mincho" panose="02020400000000000000" pitchFamily="18" charset="-128"/>
              </a:rPr>
              <a:t>garantias</a:t>
            </a:r>
            <a:r>
              <a:rPr dirty="0">
                <a:ea typeface="Yu Mincho" panose="02020400000000000000" pitchFamily="18" charset="-128"/>
              </a:rPr>
              <a:t> e </a:t>
            </a:r>
            <a:r>
              <a:rPr dirty="0" err="1">
                <a:ea typeface="Yu Mincho" panose="02020400000000000000" pitchFamily="18" charset="-128"/>
              </a:rPr>
              <a:t>esforços</a:t>
            </a:r>
            <a:r>
              <a:rPr dirty="0">
                <a:ea typeface="Yu Mincho" panose="02020400000000000000" pitchFamily="18" charset="-128"/>
              </a:rPr>
              <a:t> de </a:t>
            </a:r>
            <a:r>
              <a:rPr dirty="0" err="1">
                <a:ea typeface="Yu Mincho" panose="02020400000000000000" pitchFamily="18" charset="-128"/>
              </a:rPr>
              <a:t>modelação</a:t>
            </a:r>
            <a:r>
              <a:rPr dirty="0">
                <a:ea typeface="Yu Mincho" panose="02020400000000000000" pitchFamily="18" charset="-128"/>
              </a:rPr>
              <a:t> de mercado.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 err="1"/>
              <a:t>Contribuir</a:t>
            </a:r>
            <a:r>
              <a:rPr dirty="0"/>
              <a:t> para a </a:t>
            </a:r>
            <a:r>
              <a:rPr dirty="0" err="1"/>
              <a:t>voz</a:t>
            </a:r>
            <a:r>
              <a:rPr dirty="0"/>
              <a:t> </a:t>
            </a:r>
            <a:r>
              <a:rPr dirty="0" err="1"/>
              <a:t>diplomática</a:t>
            </a:r>
            <a:r>
              <a:rPr dirty="0"/>
              <a:t> da </a:t>
            </a:r>
            <a:r>
              <a:rPr dirty="0" err="1"/>
              <a:t>parceria</a:t>
            </a:r>
            <a:r>
              <a:rPr dirty="0"/>
              <a:t> do Fundo Global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contestação</a:t>
            </a:r>
            <a:r>
              <a:rPr dirty="0"/>
              <a:t> de leis, </a:t>
            </a:r>
            <a:r>
              <a:rPr dirty="0" err="1"/>
              <a:t>políticas</a:t>
            </a:r>
            <a:r>
              <a:rPr dirty="0"/>
              <a:t> e </a:t>
            </a:r>
            <a:r>
              <a:rPr dirty="0" err="1"/>
              <a:t>práticas</a:t>
            </a:r>
            <a:r>
              <a:rPr dirty="0"/>
              <a:t> </a:t>
            </a:r>
            <a:r>
              <a:rPr dirty="0" err="1"/>
              <a:t>nocivas</a:t>
            </a:r>
            <a:r>
              <a:rPr dirty="0"/>
              <a:t>.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/>
              <a:t> 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 i="1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 err="1"/>
              <a:t>Recursos</a:t>
            </a:r>
            <a:r>
              <a:rPr dirty="0"/>
              <a:t>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Existem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diversos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recursos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disponíveis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para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ajudar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nessa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matéria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e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na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comunicação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das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prioridades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da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Estratégia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aos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seus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grupos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de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partes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interessadas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como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esta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apresentação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, um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documento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de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Resumo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, a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própria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Estratégia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e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uma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panorâmica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do </a:t>
            </a:r>
            <a:r>
              <a:rPr dirty="0" err="1">
                <a:solidFill>
                  <a:srgbClr val="000000"/>
                </a:solidFill>
                <a:ea typeface="Calibri" panose="020F0502020204030204" pitchFamily="34" charset="0"/>
              </a:rPr>
              <a:t>seu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Quadro, </a:t>
            </a:r>
            <a:r>
              <a:rPr dirty="0" err="1">
                <a:ea typeface="Times New Roman" panose="02020603050405020304" pitchFamily="18" charset="0"/>
              </a:rPr>
              <a:t>todos</a:t>
            </a:r>
            <a:r>
              <a:rPr dirty="0">
                <a:ea typeface="Times New Roman" panose="02020603050405020304" pitchFamily="18" charset="0"/>
              </a:rPr>
              <a:t> </a:t>
            </a:r>
            <a:r>
              <a:rPr dirty="0" err="1">
                <a:ea typeface="Times New Roman" panose="02020603050405020304" pitchFamily="18" charset="0"/>
              </a:rPr>
              <a:t>disponíveis</a:t>
            </a:r>
            <a:r>
              <a:rPr dirty="0">
                <a:ea typeface="Times New Roman" panose="02020603050405020304" pitchFamily="18" charset="0"/>
              </a:rPr>
              <a:t> no </a:t>
            </a:r>
            <a:r>
              <a:rPr dirty="0" err="1">
                <a:ea typeface="Times New Roman" panose="02020603050405020304" pitchFamily="18" charset="0"/>
              </a:rPr>
              <a:t>sítio</a:t>
            </a:r>
            <a:r>
              <a:rPr dirty="0">
                <a:ea typeface="Times New Roman" panose="02020603050405020304" pitchFamily="18" charset="0"/>
              </a:rPr>
              <a:t> web </a:t>
            </a:r>
            <a:r>
              <a:rPr dirty="0">
                <a:solidFill>
                  <a:srgbClr val="000000"/>
                </a:solidFill>
                <a:ea typeface="Times New Roman" panose="02020603050405020304" pitchFamily="18" charset="0"/>
              </a:rPr>
              <a:t>do Fundo Global </a:t>
            </a:r>
            <a:r>
              <a:rPr dirty="0" err="1">
                <a:solidFill>
                  <a:srgbClr val="000000"/>
                </a:solidFill>
                <a:ea typeface="Times New Roman" panose="02020603050405020304" pitchFamily="18" charset="0"/>
              </a:rPr>
              <a:t>em</a:t>
            </a:r>
            <a:r>
              <a:rPr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Times New Roman" panose="02020603050405020304" pitchFamily="18" charset="0"/>
              </a:rPr>
              <a:t>vários</a:t>
            </a:r>
            <a:r>
              <a:rPr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Times New Roman" panose="02020603050405020304" pitchFamily="18" charset="0"/>
              </a:rPr>
              <a:t>idiomas</a:t>
            </a:r>
            <a:r>
              <a:rPr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dirty="0" err="1">
                <a:solidFill>
                  <a:srgbClr val="000000"/>
                </a:solidFill>
                <a:ea typeface="Times New Roman" panose="02020603050405020304" pitchFamily="18" charset="0"/>
              </a:rPr>
              <a:t>conforme</a:t>
            </a:r>
            <a:r>
              <a:rPr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Times New Roman" panose="02020603050405020304" pitchFamily="18" charset="0"/>
              </a:rPr>
              <a:t>indicado</a:t>
            </a:r>
            <a:r>
              <a:rPr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Times New Roman" panose="02020603050405020304" pitchFamily="18" charset="0"/>
              </a:rPr>
              <a:t>na</a:t>
            </a:r>
            <a:r>
              <a:rPr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000000"/>
                </a:solidFill>
                <a:ea typeface="Times New Roman" panose="02020603050405020304" pitchFamily="18" charset="0"/>
              </a:rPr>
              <a:t>parte</a:t>
            </a:r>
            <a:r>
              <a:rPr dirty="0">
                <a:solidFill>
                  <a:srgbClr val="000000"/>
                </a:solidFill>
                <a:ea typeface="Times New Roman" panose="02020603050405020304" pitchFamily="18" charset="0"/>
              </a:rPr>
              <a:t> inferior do </a:t>
            </a:r>
            <a:r>
              <a:rPr dirty="0" err="1">
                <a:solidFill>
                  <a:srgbClr val="000000"/>
                </a:solidFill>
                <a:ea typeface="Times New Roman" panose="02020603050405020304" pitchFamily="18" charset="0"/>
              </a:rPr>
              <a:t>diapositivo</a:t>
            </a:r>
            <a:r>
              <a:rPr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r>
              <a:rPr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pP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Aguardamos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com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expetativa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oportunidade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trabalhar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conjunto para um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aproveitamento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coletivo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dos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nossos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pontos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fortes, a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fim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aplicar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Estratégia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alcançar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visão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nossa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1800" dirty="0" err="1">
                <a:ea typeface="Times New Roman" panose="02020603050405020304" pitchFamily="18" charset="0"/>
              </a:rPr>
              <a:t>parceria</a:t>
            </a:r>
            <a:r>
              <a:rPr sz="1800" dirty="0">
                <a:ea typeface="Times New Roman" panose="02020603050405020304" pitchFamily="18" charset="0"/>
              </a:rPr>
              <a:t> 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de um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mundo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livre do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fardo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SIDA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, da TB e da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malária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, com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saúde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melhor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equitativa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 para </a:t>
            </a:r>
            <a:r>
              <a:rPr sz="1100" dirty="0" err="1">
                <a:ea typeface="Calibri" panose="020F0502020204030204" pitchFamily="34" charset="0"/>
                <a:cs typeface="Arial" panose="020B0604020202020204" pitchFamily="34" charset="0"/>
              </a:rPr>
              <a:t>todos</a:t>
            </a:r>
            <a:r>
              <a:rPr sz="11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39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pPr>
            <a:r>
              <a:rPr>
                <a:cs typeface="Arial" panose="020B0604020202020204" pitchFamily="34" charset="0"/>
              </a:rPr>
              <a:t>Os implementadores são as organizações e os governos que implementam programas apoiados pelo Fundo Global e desempenham um </a:t>
            </a:r>
            <a:r>
              <a:t>importante papel no cumprimento das prioridades da nova Estratégia da parceria do Fundo Global.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 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O papel dos implementadores na aplicação da próxima Estratégia inclui: 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Conceber e implementar planos conduzidos pelos países para a aplicação de programas com qualidade que, de maneira eficiente, eficaz e equitativa, realizem os subobjetivos da Estratégia para o VIH, a TB e a malária, criem serviços integrados de qualidade centrados nas pessoas, maximizem o envolvimento das comunidades mais afetadas, maximizem a equidade, os direitos humanos e a igualdade de género e desenvolvam a preparação pandémica.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Mobilizar recursos internos acrescidos para a saúde e as três doenças a fim de desenvolver a sustentabilidade e o alcance dos programas, bem como reforçar o foco na qualidade e na relação custo-benefício dos planos estratégicos nacionais e da conceção e implementação de programas. 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Fortalecer a colaboração entre sectores relevantes e prestadores de conhecimento técnico e criar novas ligações, por exemplo, para combater as barreiras estruturais aos efeitos em termos de VTM, para integrar os sistemas de saúde nacionais, comunitários, do sector privado e outros e assegurar que os serviços sejam centrados nas pessoas ou para cumprir as finalidades de preparação pandémica. 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Criar um ambiente propício para inovações e assegurar o acesso equitativo a novas abordagens, a fim de melhorar os efeitos dos programas.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Assegurar o envolvimento significativo das comunidades, incluindo as populações-chave, e de outros atores e peritos relevantes na conceção, na prestação e na monitorização dos serviços, a fim de assegurar que estejam mais bem posicionados para atender às necessidades das pessoas. 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E contribuir para a voz diplomática da parceria do Fundo Global na contestação de leis, políticas e práticas nocivas.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8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 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800" i="1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Recursos 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>
                <a:solidFill>
                  <a:srgbClr val="000000"/>
                </a:solidFill>
                <a:ea typeface="Calibri" panose="020F0502020204030204" pitchFamily="34" charset="0"/>
              </a:rPr>
              <a:t>Existem diversos recursos disponíveis para ajudar nessa matéria e na comunicação das prioridades da Estratégia às suas partes interessadas, como esta apresentação, um documento de Resumo, a própria Estratégia e uma panorâmica do seu Quadro, </a:t>
            </a:r>
            <a:r>
              <a:rPr>
                <a:ea typeface="Times New Roman" panose="02020603050405020304" pitchFamily="18" charset="0"/>
              </a:rPr>
              <a:t>todos disponíveis no sítio web </a:t>
            </a:r>
            <a:r>
              <a:rPr>
                <a:solidFill>
                  <a:srgbClr val="000000"/>
                </a:solidFill>
                <a:ea typeface="Times New Roman" panose="02020603050405020304" pitchFamily="18" charset="0"/>
              </a:rPr>
              <a:t>do Fundo Global em vários idiomas, conforme indicado na parte inferior do diapositivo.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pPr>
            <a:r>
              <a:rPr>
                <a:ea typeface="Calibri" panose="020F0502020204030204" pitchFamily="34" charset="0"/>
                <a:cs typeface="Arial" panose="020B0604020202020204" pitchFamily="34" charset="0"/>
              </a:rPr>
              <a:t>Aguardamos com expetativa a oportunidade de trabalhar em conjunto para um aproveitamento coletivo dos nossos pontos fortes, a fim de aplicar a Estratégia e alcançar a visão da nossa </a:t>
            </a:r>
            <a:r>
              <a:rPr>
                <a:ea typeface="Times New Roman" panose="02020603050405020304" pitchFamily="18" charset="0"/>
              </a:rPr>
              <a:t>parceria </a:t>
            </a:r>
            <a:r>
              <a:rPr>
                <a:ea typeface="Calibri" panose="020F0502020204030204" pitchFamily="34" charset="0"/>
                <a:cs typeface="Arial" panose="020B0604020202020204" pitchFamily="34" charset="0"/>
              </a:rPr>
              <a:t>de um mundo livre do fardo da SIDA, da TB e da malária, com saúde melhor e equitativa para todos. 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17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pPr>
            <a:r>
              <a:rPr>
                <a:cs typeface="Arial" panose="020B0604020202020204" pitchFamily="34" charset="0"/>
              </a:rPr>
              <a:t>Os ALF desempenham um </a:t>
            </a:r>
            <a:r>
              <a:t>papel importante no cumprimento das prioridades da nova Estratégia da parceria do Fundo Global.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 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O papel dos ALF na aplicação da próxima Estratégia inclui: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Ajudar o Fundo Global a assegurar a implementação eficaz e eficiente dos programas para cumprir as prioridades da Estratégia.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Promover o fortalecimento de parcerias entre sectores relevantes e prestadores de conhecimento técnico e a criação de novas ligações, por exemplo, para combater as barreiras estruturais aos efeitos em termos de VTM, para integrar os sistemas de saúde nacionais, comunitários, do sector privado e outros e assegurar que os serviços sejam centrados nas pessoas ou para cumprir as finalidades de preparação pandémica.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Ajudar a monitorizar o envolvimento significativo de todas as partes interessadas na tomada de decisões do MCP ao longo do ciclo de vida das subvenções, em especial das comunidades, incluindo as populações-chave. 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Ajudar a promover um ambiente propício para a inovação a fim de acelerar a concretização das finalidades da Estratégia. 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 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 i="1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Recursos 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>
                <a:solidFill>
                  <a:srgbClr val="000000"/>
                </a:solidFill>
                <a:ea typeface="Calibri" panose="020F0502020204030204" pitchFamily="34" charset="0"/>
              </a:rPr>
              <a:t>Existem diversos recursos disponíveis para ajudar nessa matéria e na comunicação das prioridades da Estratégia aos seus grupos de partes interessadas, como esta apresentação, um documento de Resumo, a própria Estratégia e uma panorâmica do seu Quadro, </a:t>
            </a:r>
            <a:r>
              <a:rPr>
                <a:ea typeface="Times New Roman" panose="02020603050405020304" pitchFamily="18" charset="0"/>
              </a:rPr>
              <a:t>todos disponíveis no sítio web </a:t>
            </a:r>
            <a:r>
              <a:rPr>
                <a:solidFill>
                  <a:srgbClr val="000000"/>
                </a:solidFill>
                <a:ea typeface="Times New Roman" panose="02020603050405020304" pitchFamily="18" charset="0"/>
              </a:rPr>
              <a:t>do Fundo Global em vários idiomas, conforme indicado na parte inferior do diapositivo.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pPr>
            <a:r>
              <a:rPr sz="1100">
                <a:ea typeface="Calibri" panose="020F0502020204030204" pitchFamily="34" charset="0"/>
                <a:cs typeface="Arial" panose="020B0604020202020204" pitchFamily="34" charset="0"/>
              </a:rPr>
              <a:t>Aguardamos com expetativa a oportunidade de trabalhar em conjunto para um aproveitamento coletivo dos nossos pontos fortes, a fim de aplicar a Estratégia e alcançar a visão da nossa </a:t>
            </a:r>
            <a:r>
              <a:rPr sz="1800">
                <a:ea typeface="Times New Roman" panose="02020603050405020304" pitchFamily="18" charset="0"/>
              </a:rPr>
              <a:t>parceria </a:t>
            </a:r>
            <a:r>
              <a:rPr sz="1100">
                <a:ea typeface="Calibri" panose="020F0502020204030204" pitchFamily="34" charset="0"/>
                <a:cs typeface="Arial" panose="020B0604020202020204" pitchFamily="34" charset="0"/>
              </a:rPr>
              <a:t>de um mundo livre do fardo da SIDA, da TB e da malária, com saúde melhor e equitativa para todos. 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19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pPr>
            <a:r>
              <a:rPr>
                <a:cs typeface="Arial" panose="020B0604020202020204" pitchFamily="34" charset="0"/>
              </a:rPr>
              <a:t>O sector privado desempenha um </a:t>
            </a:r>
            <a:r>
              <a:t>importante papel no cumprimento das prioridades da nova Estratégia da parceria do Fundo Global.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 </a:t>
            </a:r>
          </a:p>
          <a:p>
            <a:pPr marL="342900" marR="0" lvl="0" indent="-34290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A concretização do nosso objetivo de erradicar a SIDA, a TB e a malária exigirá a melhoria do acesso equitativo a serviços módicos e de qualidade onde quer que as pessoas procurem atendimento. Em vários contextos importantes, uma parte significativa dos cuidados é procurada por meio do sector privado.</a:t>
            </a:r>
            <a:endParaRPr sz="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Como tal, a melhoria do envolvimento, da contratação e da coordenação com </a:t>
            </a:r>
            <a:r>
              <a:rPr u="sng"/>
              <a:t>prestadores de serviços do sector privado ao nível nacional</a:t>
            </a:r>
            <a:r>
              <a:t> será essencial para:</a:t>
            </a:r>
            <a:endParaRPr sz="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Robustecer os resultados da saúde através da melhoria da qualidade e do acesso a serviços de saúde módicos, económicos, equitativos e baseados nos direitos, em alinhamento com os padrões de qualidade e mecanismos de garantia nacionais.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Trabalhar com prestadores de serviços de saúde nacionais, comunitários e de outra escala para integração dos serviços e dos dados conexos a fim de prestar cuidados de qualidade centrados nas pessoas que atendam às necessidades individuais.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u="sng"/>
              <a:t>Os fornecedores de apoio técnico e competências</a:t>
            </a:r>
            <a:r>
              <a:t> podem apoiar nesta matéria das seguintes formas: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Providenciar apoio e competências de qualidade para robustecer a capacidade nacional e regional em áreas como os serviços laboratoriais, a cadeia de abastecimento, os serviços de tecnologia, a saúde digital e a logística, assegurando o alinhamento com os padrões nacionais, as inovações eficazes mais recentes e a integração nos sistemas nacionais. 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O sector privado também desempenha um importante papel na inovação e na expansão de soluções inovadoras, que serão cruciais para acelerar o impacto. </a:t>
            </a:r>
            <a:r>
              <a:rPr u="sng">
                <a:solidFill>
                  <a:srgbClr val="000000"/>
                </a:solidFill>
              </a:rPr>
              <a:t>Os desenvolvedores, fabricantes e fornecedores de produtos</a:t>
            </a:r>
            <a:r>
              <a:rPr>
                <a:solidFill>
                  <a:srgbClr val="000000"/>
                </a:solidFill>
              </a:rPr>
              <a:t> podem, portanto, apoiar nesta matéria das seguintes formas: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Desenvolver novos e mais eficazes meios de diagnóstico, medicamentos, regimes de tratamento e vacinas e apoiar a disponibilidade equitativa à escala de inovações módicas;  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Envolver a parceria nos canais, prazos e preços dos produtos relevantes para introdução rápida e expansão equitativa; e assegurar uma cadeia de abastecimento robusta de produtos de qualidade com prazos de validade adequados.  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E, claro, os </a:t>
            </a:r>
            <a:r>
              <a:rPr u="sng"/>
              <a:t>doadores privados</a:t>
            </a:r>
            <a:r>
              <a:t> podem apoiar nesta matéria e na concretização geral da Estratégia da seguinte forma: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Aumentar as contribuições financeiras e não financeiras e apoiar modelos de financiamento inovador.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 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 i="1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Recursos 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>
                <a:solidFill>
                  <a:srgbClr val="000000"/>
                </a:solidFill>
                <a:ea typeface="Calibri" panose="020F0502020204030204" pitchFamily="34" charset="0"/>
              </a:rPr>
              <a:t>Existem diversos recursos disponíveis para ajudar nessa matéria e na comunicação das prioridades da Estratégia aos seus grupos de partes interessadas, como esta apresentação, um documento de Resumo, a própria Estratégia e uma panorâmica do seu Quadro, </a:t>
            </a:r>
            <a:r>
              <a:rPr>
                <a:ea typeface="Times New Roman" panose="02020603050405020304" pitchFamily="18" charset="0"/>
              </a:rPr>
              <a:t>todos disponíveis no sítio web </a:t>
            </a:r>
            <a:r>
              <a:rPr>
                <a:solidFill>
                  <a:srgbClr val="000000"/>
                </a:solidFill>
                <a:ea typeface="Times New Roman" panose="02020603050405020304" pitchFamily="18" charset="0"/>
              </a:rPr>
              <a:t>do Fundo Global em vários idiomas, conforme indicado na parte inferior do diapositivo. </a:t>
            </a:r>
            <a:r>
              <a:rPr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pPr>
            <a:r>
              <a:rPr sz="1100">
                <a:ea typeface="Calibri" panose="020F0502020204030204" pitchFamily="34" charset="0"/>
                <a:cs typeface="Arial" panose="020B0604020202020204" pitchFamily="34" charset="0"/>
              </a:rPr>
              <a:t>Aguardamos com expetativa a oportunidade de trabalhar em conjunto para um aproveitamento coletivo dos nossos pontos fortes, a fim de aplicar a Estratégia e alcançar a visão da nossa </a:t>
            </a:r>
            <a:r>
              <a:rPr sz="1800">
                <a:ea typeface="Times New Roman" panose="02020603050405020304" pitchFamily="18" charset="0"/>
              </a:rPr>
              <a:t>parceria </a:t>
            </a:r>
            <a:r>
              <a:rPr sz="1100">
                <a:ea typeface="Calibri" panose="020F0502020204030204" pitchFamily="34" charset="0"/>
                <a:cs typeface="Arial" panose="020B0604020202020204" pitchFamily="34" charset="0"/>
              </a:rPr>
              <a:t>de um mundo livre do fardo da SIDA, da TB e da malária, com saúde melhor e equitativa para todos. 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 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21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pPr>
            <a:r>
              <a:rPr>
                <a:cs typeface="Arial" panose="020B0604020202020204" pitchFamily="34" charset="0"/>
              </a:rPr>
              <a:t>Os parceiros técnicos desempenham um </a:t>
            </a:r>
            <a:r>
              <a:t>importante papel no cumprimento das prioridades da nova Estratégia da parceria do Fundo Global.</a:t>
            </a:r>
            <a:r>
              <a:rPr>
                <a:cs typeface="Arial" panose="020B0604020202020204" pitchFamily="34" charset="0"/>
              </a:rPr>
              <a:t> 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 </a:t>
            </a:r>
            <a:endParaRPr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O papel dos parceiros técnicos na aplicação da próxima Estratégia inclui:</a:t>
            </a:r>
            <a:endParaRPr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>
                <a:ea typeface="Calibri" panose="020F0502020204030204" pitchFamily="34" charset="0"/>
              </a:rPr>
              <a:t>Desenvolver revisões novas e tempestivas da orientação normativa e de definição de prioridades, com base nos mais recentes elementos comprovativos disponíveis, para conduzir uma programação mais eficaz, inclusive para prevenção do VIH, malária, novas áreas de incidência da Estratégia e </a:t>
            </a:r>
            <a:r>
              <a:rPr>
                <a:ea typeface="Yu Mincho" panose="02020400000000000000" pitchFamily="18" charset="-128"/>
              </a:rPr>
              <a:t>áreas relevantes do envolvimento do sector privado, da governação e dos padrões de qualidade.</a:t>
            </a:r>
            <a:endParaRPr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Apoiar a conversão das diretrizes técnicas numa implementação eficaz ao nível nacional, pelo desenvolvimento de ferramentas eficazes que possam ser adaptadas ao contexto dos países e associadas a efeitos mensuráveis; por exemplo, para apoiar a expansão de inovações e modelos eficazes de prestação de serviços ou para apoiar a implementação do Regulamento Sanitário Internacional.</a:t>
            </a:r>
            <a:endParaRPr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>
                <a:solidFill>
                  <a:srgbClr val="000000"/>
                </a:solidFill>
              </a:rPr>
              <a:t>Robustecer o apoio técnico e a criação de capacidade com base numa descrição de necessidades conduzida pelo país</a:t>
            </a:r>
            <a:r>
              <a:t> e </a:t>
            </a:r>
            <a:r>
              <a:rPr>
                <a:solidFill>
                  <a:srgbClr val="000000"/>
                </a:solidFill>
              </a:rPr>
              <a:t>reforçar os padrões de qualidade para o apoio técnico e a criação de capacidade, incluindo a tempestividade, o alinhamento, a transparência e a responsabilização.</a:t>
            </a:r>
            <a:endParaRPr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>
                <a:ea typeface="Yu Mincho" panose="02020400000000000000" pitchFamily="18" charset="-128"/>
              </a:rPr>
              <a:t>Apoiar</a:t>
            </a:r>
            <a:r>
              <a:rPr>
                <a:ea typeface="Calibri" panose="020F0502020204030204" pitchFamily="34" charset="0"/>
              </a:rPr>
              <a:t> a geração e a comunicação de atualizações sobre investigação operacional, elementos comprovativos e melhores práticas para fortalecer as respostas de VTM e implementar serviços integrados robustos de qualidade centrados nas pessoas, bem como </a:t>
            </a:r>
            <a:r>
              <a:rPr>
                <a:ea typeface="Yu Mincho" panose="02020400000000000000" pitchFamily="18" charset="-128"/>
              </a:rPr>
              <a:t>apoiar a prontidão dos países para a introdução de novos produtos de saúde e inovações.</a:t>
            </a:r>
            <a:endParaRPr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>
                <a:solidFill>
                  <a:srgbClr val="000000"/>
                </a:solidFill>
                <a:ea typeface="Yu Mincho" panose="02020400000000000000" pitchFamily="18" charset="-128"/>
              </a:rPr>
              <a:t>Apoiar os países no robustecimento dos sistemas nacionais de dados e no uso eficaz dos dados para a tomada de decisões em todos os níveis, incluindo um foco em: recolha de dados, ferramentas digitais, garantia da qualidade, análise, interpretação e uso.</a:t>
            </a:r>
            <a:endParaRPr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Apoiar parcerias eficazes entre atores dos governos e do sector não público e contribuir para a voz diplomática da parceria do Fundo Global na contestação de leis, políticas e práticas nocivas.</a:t>
            </a:r>
            <a:endParaRPr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 </a:t>
            </a:r>
            <a:endParaRPr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 i="1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Recursos </a:t>
            </a:r>
            <a:endParaRPr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1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>
                <a:solidFill>
                  <a:srgbClr val="000000"/>
                </a:solidFill>
                <a:ea typeface="Calibri" panose="020F0502020204030204" pitchFamily="34" charset="0"/>
              </a:rPr>
              <a:t>Existem diversos recursos disponíveis para ajudar nessa matéria e na comunicação das prioridades da Estratégia aos seus grupos de partes interessadas, como esta apresentação, um documento de Resumo, a própria Estratégia e uma panorâmica do seu Quadro, </a:t>
            </a:r>
            <a:r>
              <a:rPr>
                <a:ea typeface="Times New Roman" panose="02020603050405020304" pitchFamily="18" charset="0"/>
              </a:rPr>
              <a:t>todos disponíveis no sítio web </a:t>
            </a:r>
            <a:r>
              <a:rPr>
                <a:solidFill>
                  <a:srgbClr val="000000"/>
                </a:solidFill>
                <a:ea typeface="Times New Roman" panose="02020603050405020304" pitchFamily="18" charset="0"/>
              </a:rPr>
              <a:t>do Fundo Global em vários idiomas, conforme indicado na parte inferior do diapositivo.</a:t>
            </a:r>
            <a:endParaRPr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pPr>
            <a:r>
              <a:rPr sz="1100">
                <a:ea typeface="Calibri" panose="020F0502020204030204" pitchFamily="34" charset="0"/>
                <a:cs typeface="Arial" panose="020B0604020202020204" pitchFamily="34" charset="0"/>
              </a:rPr>
              <a:t>Aguardamos com expetativa a oportunidade de trabalhar em conjunto para um aproveitamento coletivo dos nossos pontos fortes, a fim de aplicar a Estratégia e alcançar a visão da nossa </a:t>
            </a:r>
            <a:r>
              <a:rPr sz="1800">
                <a:ea typeface="Times New Roman" panose="02020603050405020304" pitchFamily="18" charset="0"/>
              </a:rPr>
              <a:t>parceria </a:t>
            </a:r>
            <a:r>
              <a:rPr sz="1100">
                <a:ea typeface="Calibri" panose="020F0502020204030204" pitchFamily="34" charset="0"/>
                <a:cs typeface="Arial" panose="020B0604020202020204" pitchFamily="34" charset="0"/>
              </a:rPr>
              <a:t>de um mundo livre do fardo da SIDA, da TB e da malária, com saúde melhor e equitativa para todos. </a:t>
            </a:r>
            <a:endParaRPr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defRPr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 </a:t>
            </a:r>
            <a:endParaRPr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3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A parceria do Fundo Global alcançou resultados incríveis até à data na luta contra o VIH, a TB e a malária (VTM) e no contributo para uma saúde melhor nos países onde apoia programas, com mais de 44 milhões de vidas salvas até hoje.</a:t>
            </a:r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Porém, o mundo não está no rumo certo para cumprir as metas dos ODS 2030 e, no contexto sanitário global em rápida evolução com uma nova pandemia, é necessária uma nova Estratégia do Fundo Global para orientar os nossos esforços coletivos no sentido de voltar ao bom caminho. </a:t>
            </a:r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É exatamente o que faz a nova Estratégia do Fundo Global, </a:t>
            </a:r>
            <a:r>
              <a:rPr i="1"/>
              <a:t>“Combater as pandemias e construir um mundo mais saudável e equitativo”.</a:t>
            </a:r>
            <a:r>
              <a:t> A Estratégia foi desenvolvida através de um processo altamente consultivo e define como a parceria do Fundo Global pode trabalhar em conjunto para acelerar o impacto com vista ao horizonte de 2030. </a:t>
            </a:r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A visão da Estratégia é um mundo livre do fardo da SIDA, da tuberculose e da malária, com saúde melhor e equitativa para todos.</a:t>
            </a:r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A palavra “equitativa” foi adicionada à visão do Fundo Global para este período a fim de destacar o compromisso da parceria no sentido de enfrentar as desigualdades para atingir os nossos objetivos. </a:t>
            </a:r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A nova Estratégia orientará os esforços da parceria do Fundo Global durante o período 2023-2028 e o seu impacto será medido em 2030, juntamente com os ODS 2030.</a:t>
            </a:r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0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Este é o novo Quadro da Estratégia. O seu objetivo principal consiste em erradicar a SIDA, a TB e a malária. </a:t>
            </a:r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Para apoiar </a:t>
            </a:r>
            <a:r>
              <a:rPr>
                <a:highlight>
                  <a:srgbClr val="FFFF00"/>
                </a:highlight>
              </a:rPr>
              <a:t>a concretização desse objetivo principal, a Estratégia conta com o reforço mútuo de quatro objetivos contributivos e com um objetivo evolutivo.</a:t>
            </a:r>
            <a:endParaRPr sz="120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>
                <a:highlight>
                  <a:srgbClr val="FFFF00"/>
                </a:highlight>
              </a:rPr>
              <a:t>Os objetivos contributivos que se reforçam mutuamente são: maximizar os sistemas de saúde integrados centrados nas pessoas, maximizar o envolvimento e a liderança das comunidades mais afetadas,</a:t>
            </a:r>
            <a:r>
              <a:t> maximizar a equidade sanitária, a igualdade de género e os direitos humanos e mobilizar recursos acrescidos.</a:t>
            </a:r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O objetivo evolutivo visa potenciar o conhecimento técnico e o modelo inclusivo da parceria do Fundo Global a fim de contribuir para a preparação e a resposta contra pandemias globais. </a:t>
            </a:r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A Estratégia também inclui uma secção “Facilitadores da parceria” que descreve as funções e responsabilidades de todas as partes interessadas na consecução das finalidades da Estratégia.</a:t>
            </a:r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Verão que, no cerne da Estratégia, está o trabalho com as pessoas e comunidades, bem como a satisfação das suas necessidades. Tal acontece porque as comunidades mais afetadas pelas três doenças estão mais bem posicionadas para orientar o modo como os programas podem atender melhor às suas necessidades e, em diversos casos, implementar e monitorizar o impacto dos programas de saúde, como os que se destinam às populações-chave e vulneráveis.</a:t>
            </a:r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Conforme mencionado, a Estratégia tem por objetivo principal erradicar a SIDA, a TB e a malária. 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Para tal, a Estratégia centra-se em especial na realização de investimentos catalisadores centrados nas pessoas e na alavancagem de inovações para estimular um progresso mais rápido na erradicação das três doenças.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pPr>
            <a:r>
              <a:rPr>
                <a:cs typeface="Arial" panose="020B0604020202020204" pitchFamily="34" charset="0"/>
              </a:rPr>
              <a:t>Nos dois primeiros pontos do topo do diapositivo “Erradicar a SIDA, a TB e a malária”, verão que existe um foco abrangente na redução da incidência e no combate às barreiras estruturais aos efeitos em termos de VIH, TB e malária, já que essas são duas das áreas onde são necessários maiores progressos para alcançar os nossos </a:t>
            </a:r>
            <a:r>
              <a:t>objetivos </a:t>
            </a:r>
            <a:r>
              <a:rPr>
                <a:cs typeface="Arial" panose="020B0604020202020204" pitchFamily="34" charset="0"/>
              </a:rPr>
              <a:t>coletivos.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E, para cada uma das 3 doenças, verão que existem subobjetivos específicos (as listas de pontos neste diapositivo), a fim de orientar o foco dos esforços da nossa parceria na prevenção, no tratamento e nos cuidados para pessoas que vivem com o VIH, a TB e a malária ou que são afetadas por essas doenças. 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[Sugestão para o apresentador: poderá querer chamar a atenção para subobjetivos específicos de relevância para o público.]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pPr>
            <a:r>
              <a:rPr>
                <a:cs typeface="Arial" panose="020B0604020202020204" pitchFamily="34" charset="0"/>
              </a:rPr>
              <a:t>A concretização do objetivo principal da Estratégia de acabar com a SIDA, a TB e a malária é sustentada pelo reforço mútuo de quatro objetivos contributivos que têm de ser perseguidos de maneira concorrente e sinérgica a fim de alcançar as finalidades </a:t>
            </a:r>
            <a:r>
              <a:t>da nossa </a:t>
            </a:r>
            <a:r>
              <a:rPr>
                <a:cs typeface="Arial" panose="020B0604020202020204" pitchFamily="34" charset="0"/>
              </a:rPr>
              <a:t>parceria.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Conforme mencionado, o primeiro é “maximizar os sistemas de saúde integrados centrados nas pessoas”. A parceria do Fundo Global apoiará investimentos em SSRS que sejam catalisadores em função do contexto do país, que sejam centrados nas pessoas e integrados entre os prestadores de serviços para atender holisticamente às necessidades de saúde individuais e que produzam efeitos contra o VIH, a TB e a malária, bem como nas áreas da saúde conexas, como as coinfeções e comorbidades das 3 doenças.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O segundo é “maximizar o envolvimento e a liderança das comunidades mais afetadas a fim de não deixar ninguém para trás”, com vista a assegurar a tomada de decisões equilibrada e inclusiva em torno dos recursos do Fundo Global e apoiar as comunidades na condução dos programas sempre que elas estejam mais bem posicionadas para gerar impacto e equidade.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O terceiro é “maximizar a equidade sanitária, a igualdade de género e os direitos humanos”. É crucial que essas áreas fundamentais sejam plenamente integradas como aspetos centrais dos programas apoiados pelo Fundo Global: para melhorar os efeitos em termos de VIH, TB e malária; para assegurar que os investimentos sejam baseados nos direitos humanos e sensíveis ao género; para promover o acesso e a retenção mais equitativos nos serviços de saúde; e para assegurar um impacto significativo e duradouro para todos, incluindo os mais marginalizados.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O quarto é “mobilizar recursos acrescidos”, tanto internos como internacionais adicionais. Dados os vastos desafios financeiros globalmente originados pelo COVID-19, a inovação e a adaptação eficaz dos requisitos de cofinanciamento do Fundo Global serão importantes para aumentar os recursos necessários à concretização das nossas finalidades, tal como um foco maior na relação custo-benefício (incluindo a equidade) e na sustentabilidade dos investimentos do Fundo Global.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[Sugestão para o apresentador: para cada um destes objetivos, poderá querer chamar a atenção para subobjetivos específicos de relevância para o público.]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1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A nova Estratégia responde diretamente a mudanças profundas no contexto sanitário global pela introdução de um objetivo evolutivo sobre preparação e resposta contra pandemias (PRP).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Este objetivo visa levar o conhecimento técnico e o modelo inclusivo da parceria do Fundo Global a contribuir para essa prioridade global, juntamente com o importante trabalho dos nossos parceiros. 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O objetivo é descrito como “evolutivo” porque o Fundo Global terá de manter a agilidade para se adaptar ao longo do período da Estratégia, conforme o mundo e a arquitetura global da saúde continuem a evoluir em resposta à pandemia global.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u="sng"/>
              <a:t>No que toca à preparação pandémica,</a:t>
            </a:r>
            <a:r>
              <a:t> o Fundo Global beneficia de uma posição única para apoiar os países no reforço das suas competências de preparação contra pandemias, criando sistemas de saúde e programas de VIH, TB e malária inclusivos, resilientes e sustentáveis​​, os quais estão mais aptos a prevenir, detetar e responder a novas ameaças de doenças infeciosas. 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O Fundo Global contribuirá para a criação de competências de preparação contra pandemias nos países por meio de investimentos em áreas como o robustecimento dos laboratórios, as ferramentas de diagnóstico, o apoio aos trabalhadores de cuidados de saúde e pares com experiência vivida, o reforço dos sistemas comunitários e os esforços para combater a resistência antimicrobiana, entre outras. 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O Fundo Global está a desenvolver informações e orientações sobre o âmbito desses investimentos a tempo de iniciar o trabalho no próximo ciclo de subvenções que começará a partir de 2024. 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u="sng"/>
              <a:t>No que toca à resposta pandémica,</a:t>
            </a:r>
            <a:r>
              <a:t> o Fundo Global já tem o seu trabalho bem definido pelos programas existentes e pelo C19RM, o Mecanismo de Resposta ao COVID-19 do Fundo Global, e continuará a mobilizar recursos distintos para esses esforços conforme aplicável.</a:t>
            </a:r>
            <a:endParaRPr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/>
              <a:t>O </a:t>
            </a:r>
            <a:r>
              <a:rPr dirty="0" err="1"/>
              <a:t>modelo</a:t>
            </a:r>
            <a:r>
              <a:rPr dirty="0"/>
              <a:t> do Fundo Global </a:t>
            </a:r>
            <a:r>
              <a:rPr dirty="0" err="1"/>
              <a:t>baseia</a:t>
            </a:r>
            <a:r>
              <a:rPr dirty="0"/>
              <a:t>-se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princípios</a:t>
            </a:r>
            <a:r>
              <a:rPr dirty="0"/>
              <a:t> </a:t>
            </a:r>
            <a:r>
              <a:rPr dirty="0" err="1"/>
              <a:t>fundamentais</a:t>
            </a:r>
            <a:r>
              <a:rPr dirty="0"/>
              <a:t> do </a:t>
            </a:r>
            <a:r>
              <a:rPr dirty="0" err="1"/>
              <a:t>domínio</a:t>
            </a:r>
            <a:r>
              <a:rPr dirty="0"/>
              <a:t> pelos </a:t>
            </a:r>
            <a:r>
              <a:rPr dirty="0" err="1"/>
              <a:t>países</a:t>
            </a:r>
            <a:r>
              <a:rPr dirty="0"/>
              <a:t> e da </a:t>
            </a:r>
            <a:r>
              <a:rPr dirty="0" err="1"/>
              <a:t>parceria</a:t>
            </a:r>
            <a:r>
              <a:rPr dirty="0"/>
              <a:t> com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mesmos</a:t>
            </a:r>
            <a:r>
              <a:rPr dirty="0"/>
              <a:t>, pelo que a </a:t>
            </a:r>
            <a:r>
              <a:rPr dirty="0" err="1"/>
              <a:t>concretização</a:t>
            </a:r>
            <a:r>
              <a:rPr dirty="0"/>
              <a:t> do </a:t>
            </a:r>
            <a:r>
              <a:rPr dirty="0" err="1"/>
              <a:t>objetivo</a:t>
            </a:r>
            <a:r>
              <a:rPr dirty="0"/>
              <a:t> principal, </a:t>
            </a:r>
            <a:r>
              <a:rPr dirty="0" err="1"/>
              <a:t>bem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dos </a:t>
            </a:r>
            <a:r>
              <a:rPr dirty="0" err="1"/>
              <a:t>restantes</a:t>
            </a:r>
            <a:r>
              <a:rPr dirty="0"/>
              <a:t>, </a:t>
            </a:r>
            <a:r>
              <a:rPr dirty="0" err="1"/>
              <a:t>depende</a:t>
            </a:r>
            <a:r>
              <a:rPr dirty="0"/>
              <a:t> da </a:t>
            </a:r>
            <a:r>
              <a:rPr dirty="0" err="1"/>
              <a:t>colaboração</a:t>
            </a:r>
            <a:r>
              <a:rPr dirty="0"/>
              <a:t> de </a:t>
            </a:r>
            <a:r>
              <a:rPr dirty="0" err="1"/>
              <a:t>todos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parceiros</a:t>
            </a:r>
            <a:r>
              <a:rPr dirty="0"/>
              <a:t>, a </a:t>
            </a:r>
            <a:r>
              <a:rPr dirty="0" err="1"/>
              <a:t>trabalhar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conjunto, </a:t>
            </a:r>
            <a:r>
              <a:rPr dirty="0" err="1"/>
              <a:t>cada</a:t>
            </a:r>
            <a:r>
              <a:rPr dirty="0"/>
              <a:t> um com </a:t>
            </a:r>
            <a:r>
              <a:rPr dirty="0" err="1"/>
              <a:t>funções</a:t>
            </a:r>
            <a:r>
              <a:rPr dirty="0"/>
              <a:t> e </a:t>
            </a:r>
            <a:r>
              <a:rPr dirty="0" err="1"/>
              <a:t>responsabilidades</a:t>
            </a:r>
            <a:r>
              <a:rPr dirty="0"/>
              <a:t> </a:t>
            </a:r>
            <a:r>
              <a:rPr dirty="0" err="1"/>
              <a:t>distintas</a:t>
            </a:r>
            <a:r>
              <a:rPr dirty="0"/>
              <a:t> e </a:t>
            </a:r>
            <a:r>
              <a:rPr dirty="0" err="1"/>
              <a:t>complementares</a:t>
            </a:r>
            <a:r>
              <a:rPr dirty="0"/>
              <a:t>, a </a:t>
            </a:r>
            <a:r>
              <a:rPr dirty="0" err="1"/>
              <a:t>fim</a:t>
            </a:r>
            <a:r>
              <a:rPr dirty="0"/>
              <a:t> de </a:t>
            </a:r>
            <a:r>
              <a:rPr dirty="0" err="1"/>
              <a:t>alcançar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melhores</a:t>
            </a:r>
            <a:r>
              <a:rPr dirty="0"/>
              <a:t> </a:t>
            </a:r>
            <a:r>
              <a:rPr dirty="0" err="1"/>
              <a:t>resultados</a:t>
            </a:r>
            <a:r>
              <a:rPr dirty="0"/>
              <a:t>. </a:t>
            </a:r>
            <a:endParaRPr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/>
              <a:t>As </a:t>
            </a:r>
            <a:r>
              <a:rPr dirty="0" err="1"/>
              <a:t>funções</a:t>
            </a:r>
            <a:r>
              <a:rPr dirty="0"/>
              <a:t> e </a:t>
            </a:r>
            <a:r>
              <a:rPr dirty="0" err="1"/>
              <a:t>responsabilidades</a:t>
            </a:r>
            <a:r>
              <a:rPr dirty="0"/>
              <a:t> dos </a:t>
            </a:r>
            <a:r>
              <a:rPr dirty="0" err="1"/>
              <a:t>governos</a:t>
            </a:r>
            <a:r>
              <a:rPr dirty="0"/>
              <a:t> </a:t>
            </a:r>
            <a:r>
              <a:rPr dirty="0" err="1"/>
              <a:t>implementadores</a:t>
            </a:r>
            <a:r>
              <a:rPr dirty="0"/>
              <a:t>, das </a:t>
            </a:r>
            <a:r>
              <a:rPr dirty="0" err="1"/>
              <a:t>comunidades</a:t>
            </a:r>
            <a:r>
              <a:rPr dirty="0"/>
              <a:t>, da </a:t>
            </a:r>
            <a:r>
              <a:rPr dirty="0" err="1"/>
              <a:t>sociedade</a:t>
            </a:r>
            <a:r>
              <a:rPr dirty="0"/>
              <a:t> civil, dos </a:t>
            </a:r>
            <a:r>
              <a:rPr dirty="0" err="1"/>
              <a:t>parceiros</a:t>
            </a:r>
            <a:r>
              <a:rPr dirty="0"/>
              <a:t> </a:t>
            </a:r>
            <a:r>
              <a:rPr dirty="0" err="1"/>
              <a:t>técnicos</a:t>
            </a:r>
            <a:r>
              <a:rPr dirty="0"/>
              <a:t> e do </a:t>
            </a:r>
            <a:r>
              <a:rPr dirty="0" err="1"/>
              <a:t>desenvolvimento</a:t>
            </a:r>
            <a:r>
              <a:rPr dirty="0"/>
              <a:t>, do sector privado e de outros </a:t>
            </a:r>
            <a:r>
              <a:rPr dirty="0" err="1"/>
              <a:t>estão</a:t>
            </a:r>
            <a:r>
              <a:rPr dirty="0"/>
              <a:t> </a:t>
            </a:r>
            <a:r>
              <a:rPr dirty="0" err="1"/>
              <a:t>descritas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secção</a:t>
            </a:r>
            <a:r>
              <a:rPr dirty="0"/>
              <a:t> “</a:t>
            </a:r>
            <a:r>
              <a:rPr dirty="0" err="1"/>
              <a:t>Facilitadores</a:t>
            </a:r>
            <a:r>
              <a:rPr dirty="0"/>
              <a:t> da </a:t>
            </a:r>
            <a:r>
              <a:rPr dirty="0" err="1"/>
              <a:t>Parceria</a:t>
            </a:r>
            <a:r>
              <a:rPr dirty="0"/>
              <a:t>” da </a:t>
            </a:r>
            <a:r>
              <a:rPr dirty="0" err="1"/>
              <a:t>Estratégia</a:t>
            </a:r>
            <a:r>
              <a:rPr dirty="0"/>
              <a:t>.</a:t>
            </a:r>
            <a:endParaRPr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/>
              <a:t>Essa </a:t>
            </a:r>
            <a:r>
              <a:rPr dirty="0" err="1"/>
              <a:t>secção</a:t>
            </a:r>
            <a:r>
              <a:rPr dirty="0"/>
              <a:t> da </a:t>
            </a:r>
            <a:r>
              <a:rPr dirty="0" err="1"/>
              <a:t>Estratégia</a:t>
            </a:r>
            <a:r>
              <a:rPr dirty="0"/>
              <a:t> </a:t>
            </a:r>
            <a:r>
              <a:rPr dirty="0" err="1"/>
              <a:t>também</a:t>
            </a:r>
            <a:r>
              <a:rPr dirty="0"/>
              <a:t> </a:t>
            </a:r>
            <a:r>
              <a:rPr dirty="0" err="1"/>
              <a:t>descreve</a:t>
            </a:r>
            <a:r>
              <a:rPr dirty="0"/>
              <a:t> </a:t>
            </a:r>
            <a:r>
              <a:rPr dirty="0" err="1"/>
              <a:t>áreas</a:t>
            </a:r>
            <a:r>
              <a:rPr dirty="0"/>
              <a:t> </a:t>
            </a:r>
            <a:r>
              <a:rPr dirty="0" err="1"/>
              <a:t>importantes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que o </a:t>
            </a:r>
            <a:r>
              <a:rPr dirty="0" err="1"/>
              <a:t>trabalho</a:t>
            </a:r>
            <a:r>
              <a:rPr dirty="0"/>
              <a:t> da </a:t>
            </a:r>
            <a:r>
              <a:rPr dirty="0" err="1"/>
              <a:t>parceria</a:t>
            </a:r>
            <a:r>
              <a:rPr dirty="0"/>
              <a:t> </a:t>
            </a:r>
            <a:r>
              <a:rPr dirty="0" err="1"/>
              <a:t>tem</a:t>
            </a:r>
            <a:r>
              <a:rPr dirty="0"/>
              <a:t> de ser </a:t>
            </a:r>
            <a:r>
              <a:rPr dirty="0" err="1"/>
              <a:t>robustecido</a:t>
            </a:r>
            <a:r>
              <a:rPr dirty="0"/>
              <a:t> para </a:t>
            </a:r>
            <a:r>
              <a:rPr dirty="0" err="1"/>
              <a:t>aplicar</a:t>
            </a:r>
            <a:r>
              <a:rPr dirty="0"/>
              <a:t> a </a:t>
            </a:r>
            <a:r>
              <a:rPr dirty="0" err="1"/>
              <a:t>Estratégia</a:t>
            </a:r>
            <a:r>
              <a:rPr dirty="0"/>
              <a:t>, </a:t>
            </a:r>
            <a:r>
              <a:rPr dirty="0" err="1"/>
              <a:t>desde</a:t>
            </a:r>
            <a:r>
              <a:rPr dirty="0"/>
              <a:t> a </a:t>
            </a:r>
            <a:r>
              <a:rPr dirty="0" err="1"/>
              <a:t>aceleração</a:t>
            </a:r>
            <a:r>
              <a:rPr dirty="0"/>
              <a:t> da </a:t>
            </a:r>
            <a:r>
              <a:rPr dirty="0" err="1"/>
              <a:t>introdução</a:t>
            </a:r>
            <a:r>
              <a:rPr dirty="0"/>
              <a:t> </a:t>
            </a:r>
            <a:r>
              <a:rPr dirty="0" err="1"/>
              <a:t>equitativa</a:t>
            </a:r>
            <a:r>
              <a:rPr dirty="0"/>
              <a:t> de </a:t>
            </a:r>
            <a:r>
              <a:rPr dirty="0" err="1"/>
              <a:t>inovações</a:t>
            </a:r>
            <a:r>
              <a:rPr dirty="0"/>
              <a:t> e da </a:t>
            </a:r>
            <a:r>
              <a:rPr dirty="0" err="1"/>
              <a:t>adesão</a:t>
            </a:r>
            <a:r>
              <a:rPr dirty="0"/>
              <a:t> </a:t>
            </a:r>
            <a:r>
              <a:rPr dirty="0" err="1"/>
              <a:t>às</a:t>
            </a:r>
            <a:r>
              <a:rPr dirty="0"/>
              <a:t> </a:t>
            </a:r>
            <a:r>
              <a:rPr dirty="0" err="1"/>
              <a:t>mesmas</a:t>
            </a:r>
            <a:r>
              <a:rPr dirty="0"/>
              <a:t>, </a:t>
            </a:r>
            <a:r>
              <a:rPr dirty="0" err="1"/>
              <a:t>passando</a:t>
            </a:r>
            <a:r>
              <a:rPr dirty="0"/>
              <a:t> pelo </a:t>
            </a:r>
            <a:r>
              <a:rPr dirty="0" err="1"/>
              <a:t>maior</a:t>
            </a:r>
            <a:r>
              <a:rPr dirty="0"/>
              <a:t> </a:t>
            </a:r>
            <a:r>
              <a:rPr dirty="0" err="1"/>
              <a:t>equilíbrio</a:t>
            </a:r>
            <a:r>
              <a:rPr dirty="0"/>
              <a:t> dos </a:t>
            </a:r>
            <a:r>
              <a:rPr dirty="0" err="1"/>
              <a:t>riscos</a:t>
            </a:r>
            <a:r>
              <a:rPr dirty="0"/>
              <a:t> </a:t>
            </a:r>
            <a:r>
              <a:rPr dirty="0" err="1"/>
              <a:t>financeiros</a:t>
            </a:r>
            <a:r>
              <a:rPr dirty="0"/>
              <a:t> e </a:t>
            </a:r>
            <a:r>
              <a:rPr dirty="0" err="1"/>
              <a:t>programáticos</a:t>
            </a:r>
            <a:r>
              <a:rPr dirty="0"/>
              <a:t> a </a:t>
            </a:r>
            <a:r>
              <a:rPr dirty="0" err="1"/>
              <a:t>fim</a:t>
            </a:r>
            <a:r>
              <a:rPr dirty="0"/>
              <a:t> de </a:t>
            </a:r>
            <a:r>
              <a:rPr dirty="0" err="1"/>
              <a:t>criar</a:t>
            </a:r>
            <a:r>
              <a:rPr dirty="0"/>
              <a:t> um </a:t>
            </a:r>
            <a:r>
              <a:rPr dirty="0" err="1"/>
              <a:t>ambiente</a:t>
            </a:r>
            <a:r>
              <a:rPr dirty="0"/>
              <a:t> </a:t>
            </a:r>
            <a:r>
              <a:rPr dirty="0" err="1"/>
              <a:t>propício</a:t>
            </a:r>
            <a:r>
              <a:rPr dirty="0"/>
              <a:t> à </a:t>
            </a:r>
            <a:r>
              <a:rPr dirty="0" err="1"/>
              <a:t>obtenção</a:t>
            </a:r>
            <a:r>
              <a:rPr dirty="0"/>
              <a:t> de </a:t>
            </a:r>
            <a:r>
              <a:rPr dirty="0" err="1"/>
              <a:t>impacto</a:t>
            </a:r>
            <a:r>
              <a:rPr dirty="0"/>
              <a:t>, </a:t>
            </a:r>
            <a:r>
              <a:rPr dirty="0" err="1"/>
              <a:t>até</a:t>
            </a:r>
            <a:r>
              <a:rPr dirty="0"/>
              <a:t>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/>
              <a:t>reforço</a:t>
            </a:r>
            <a:r>
              <a:rPr dirty="0"/>
              <a:t> dos MCP para </a:t>
            </a:r>
            <a:r>
              <a:rPr dirty="0" err="1"/>
              <a:t>assegurar</a:t>
            </a:r>
            <a:r>
              <a:rPr dirty="0"/>
              <a:t> o </a:t>
            </a:r>
            <a:r>
              <a:rPr dirty="0" err="1"/>
              <a:t>envolvimento</a:t>
            </a:r>
            <a:r>
              <a:rPr dirty="0"/>
              <a:t> </a:t>
            </a:r>
            <a:r>
              <a:rPr dirty="0" err="1"/>
              <a:t>significativo</a:t>
            </a:r>
            <a:r>
              <a:rPr dirty="0"/>
              <a:t> das </a:t>
            </a:r>
            <a:r>
              <a:rPr dirty="0" err="1"/>
              <a:t>comunidades</a:t>
            </a:r>
            <a:r>
              <a:rPr dirty="0"/>
              <a:t>, entre outros </a:t>
            </a:r>
            <a:r>
              <a:rPr dirty="0" err="1"/>
              <a:t>aspetos</a:t>
            </a:r>
            <a:r>
              <a:rPr dirty="0"/>
              <a:t>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96653-1C84-41DF-A5EB-9B0D045A82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60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" sz="1800" b="0" i="0" u="none" baseline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A concretização das finalidades da Estratégia é medida através de um Quadro de Monitorização e Avaliação (M&amp;A) abrangente e responsável, incluindo os indicadores fundamentais de desempenho, bem como por meio de planos de parceiros globais e dos objetivos e metas do ODS 3.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"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rPr>
              <a:t>O objetivo do Quadro de M&amp;A é facilitar a gestão do desempenho, a aprendizagem contínua e a melhoria da tomada de decisões, fornecendo informações relevantes, abrangentes, completas e oportunas para melhorar a qualidade, a eficiência e a eficácia dos programas de saúde e, consequentemente, o impacto dos investimentos do Fundo Global.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" sz="1800" b="0" i="0" u="none" strike="noStrik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O Quadro de M&amp;A inclui 4 componentes inter-relacionadas; cada uma contém quadros, sistemas e ferramentas de medição interligados, que geram dados e elementos comprovativos destinados a servir diferentes objetivos e públicos ao longo dos ciclos das subvenções e da Estratégia do Fundo Global. Os principais quadros e ferramentas das componentes incluem um Quadro dos Indicadores Fundamentais de Desempenho da Estratégia, um calendário de avaliação plurianual, quadros de desempenho das subvenções e sistemas de monitorização do Secretariado.</a:t>
            </a:r>
            <a:endParaRPr lang="pt" sz="1800" b="0" i="0" u="none" strike="noStrike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"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rPr>
              <a:t>Cada componente também é fundamentada e/ou complementada por informações provenientes dos relatórios, da investigação e da geração de outros elementos comprovativos por parte dos parceiros.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"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Coletivamente, as informações provenientes das quatro componentes do Quadro de M&amp;A fornecem uma imagem abrangente quer dos progressos realizados na consecução dos resultados da Estratégia, quer da forma como o Fundo Global está a cumprir o seu mandato.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C296653-1C84-41DF-A5EB-9B0D045A8211}" type="slidenum">
              <a:rPr/>
              <a:t>9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399808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8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4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1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4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6" Type="http://schemas.openxmlformats.org/officeDocument/2006/relationships/image" Target="../media/image5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6184FD-CBC9-4FF3-9E0A-C45F563991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AB9FB14-DF91-4EFA-9D70-3D81FBD4A8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8"/>
            <a:ext cx="3080084" cy="13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03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69EA47E-6C41-451E-8DD8-8768C8368E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16D06E-260D-4306-8191-C5566E188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0426C92-CA81-4B45-B228-1C41F86F27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549187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4" y="1947863"/>
            <a:ext cx="5626100" cy="4002087"/>
          </a:xfrm>
        </p:spPr>
        <p:txBody>
          <a:bodyPr numCol="1"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Add section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43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 numCol="2"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Add section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15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3367089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0072E2-535B-45DE-A724-F7BE6D7347E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03639" y="1947863"/>
            <a:ext cx="5627999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5627999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32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1/3 -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639" y="1947325"/>
            <a:ext cx="3678237" cy="40105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34EDB7-6D95-41C7-98E2-50E9A314BEC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54500" y="1947324"/>
            <a:ext cx="7575999" cy="40105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DE99CC-1193-4724-B97A-63B084C77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2800772-5DC2-4428-A9AB-6886540164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3F7134-E454-4438-88AC-D186E1F59979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A72D3E-ED9E-487D-8E75-BDE8764D0F2A}"/>
              </a:ext>
            </a:extLst>
          </p:cNvPr>
          <p:cNvCxnSpPr>
            <a:cxnSpLocks/>
          </p:cNvCxnSpPr>
          <p:nvPr userDrawn="1"/>
        </p:nvCxnSpPr>
        <p:spPr>
          <a:xfrm>
            <a:off x="4254500" y="1798911"/>
            <a:ext cx="75790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33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15900-5670-4A00-8CEC-6DFA5D57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5" y="69469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08136-A193-42AF-B4F8-0FE8DD0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E95C7-8261-4980-A6A7-1FCF4A6D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A73A4EF-33F6-433B-9F35-5BB6B3C7B2A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0CB55A-7479-40ED-89A1-53B04326727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1990725"/>
            <a:ext cx="5626100" cy="1779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FBE7EB6-23B8-4042-9882-DF407708EA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001" y="4179088"/>
            <a:ext cx="5626100" cy="1779588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D28430F-2DC6-4B69-BDBC-F973117F63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4001" y="1992089"/>
            <a:ext cx="5626100" cy="1779588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2B5A710-CB0F-4BC5-8082-1CBE8A2480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04001" y="4179088"/>
            <a:ext cx="5626100" cy="1779588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0A491E-47F6-45BF-A924-5EA71B7C7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5F7C43A-4B76-400E-95CB-C88610641F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C6F75-47E5-4F2E-92C5-475D6C76AD3D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E475C4-5A0E-470E-B51E-CEBEB03A703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AC31F0-1F31-4AFD-8F00-38DDCF90A1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3994424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9297BE-4964-47FC-AF8B-898DB2EE6301}"/>
              </a:ext>
            </a:extLst>
          </p:cNvPr>
          <p:cNvCxnSpPr>
            <a:cxnSpLocks/>
          </p:cNvCxnSpPr>
          <p:nvPr userDrawn="1"/>
        </p:nvCxnSpPr>
        <p:spPr>
          <a:xfrm>
            <a:off x="6203950" y="3994424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138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2375">
          <p15:clr>
            <a:srgbClr val="FF96FF"/>
          </p15:clr>
        </p15:guide>
        <p15:guide id="5" orient="horz" pos="2511">
          <p15:clr>
            <a:srgbClr val="FF96FF"/>
          </p15:clr>
        </p15:guide>
        <p15:guide id="6" orient="horz" pos="3753">
          <p15:clr>
            <a:srgbClr val="FF96FF"/>
          </p15:clr>
        </p15:guide>
        <p15:guide id="7" pos="226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269875"/>
            <a:ext cx="8549050" cy="5688125"/>
          </a:xfrm>
        </p:spPr>
        <p:txBody>
          <a:bodyPr/>
          <a:lstStyle>
            <a:lvl1pPr marL="0" indent="0">
              <a:buNone/>
              <a:defRPr sz="3200"/>
            </a:lvl1pPr>
            <a:lvl2pPr marL="0" indent="0">
              <a:buNone/>
              <a:defRPr sz="32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/>
              <a:t>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31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218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639" y="3463301"/>
            <a:ext cx="3678237" cy="143820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ADCDFA-40D3-4FE8-8482-2352DB54BC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363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BFC6C2-0944-41C4-A1F8-DBF51C90720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53776" y="3463301"/>
            <a:ext cx="3678237" cy="14457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980C40B3-D75F-4C27-8F65-9B5C0A68B32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4500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62638D-6D6F-4355-AD1C-5B82AC48292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47189" y="3463301"/>
            <a:ext cx="3678237" cy="14657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EB21BCFD-8E2F-4F1B-86E7-41F1317ED1E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47913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74B85C6-BEF9-4ADA-A489-A0B4FF5689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1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18407E5-6E6D-4F09-B91C-72513303E8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6000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BCB50A8-00F6-4AE3-8876-B966A2F7B5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2000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AE9A54B-53A1-4875-849F-D52831CDD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627A9DD-9A45-4FE5-86D5-7683C3939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6C75EF-3540-433C-8334-6F285BDB9FE7}"/>
              </a:ext>
            </a:extLst>
          </p:cNvPr>
          <p:cNvCxnSpPr>
            <a:cxnSpLocks/>
          </p:cNvCxnSpPr>
          <p:nvPr userDrawn="1"/>
        </p:nvCxnSpPr>
        <p:spPr>
          <a:xfrm>
            <a:off x="358775" y="3256236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9CD8C9-909F-491D-9740-1993F522A2AE}"/>
              </a:ext>
            </a:extLst>
          </p:cNvPr>
          <p:cNvCxnSpPr>
            <a:cxnSpLocks/>
          </p:cNvCxnSpPr>
          <p:nvPr userDrawn="1"/>
        </p:nvCxnSpPr>
        <p:spPr>
          <a:xfrm>
            <a:off x="8147189" y="3256236"/>
            <a:ext cx="3686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514217-1803-4DAB-AA3A-C7CEC59F6FB2}"/>
              </a:ext>
            </a:extLst>
          </p:cNvPr>
          <p:cNvCxnSpPr>
            <a:cxnSpLocks/>
          </p:cNvCxnSpPr>
          <p:nvPr userDrawn="1"/>
        </p:nvCxnSpPr>
        <p:spPr>
          <a:xfrm>
            <a:off x="4256088" y="3256236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589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41351A2-CEC3-4AEC-8236-A5FB8016D6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435765145" name="image" descr="{&quot;templafy&quot;:{&quot;id&quot;:&quot;5c9d2f43-b9a6-4823-86ee-e9a8a147dd4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29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B0AE5F-0AD7-45BF-A186-F70AD8B574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0522132-8E3B-49B8-A485-CEE1F2CAF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1363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FD453A3-DDDB-4208-BE70-083FE24E9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3951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BB11E91-3DE4-48AE-B64C-741B09D47C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6539" y="1797051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50962EFB-4349-46BD-8CA6-22D2BD2A65A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8775" y="3027363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2">
            <a:extLst>
              <a:ext uri="{FF2B5EF4-FFF2-40B4-BE49-F238E27FC236}">
                <a16:creationId xmlns:a16="http://schemas.microsoft.com/office/drawing/2014/main" id="{62D66E2E-2FE0-4D07-8B76-1EE08A9199A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281363" y="3027362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32">
            <a:extLst>
              <a:ext uri="{FF2B5EF4-FFF2-40B4-BE49-F238E27FC236}">
                <a16:creationId xmlns:a16="http://schemas.microsoft.com/office/drawing/2014/main" id="{47115789-4D0A-4CCE-8671-6273B0381B0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03950" y="3027363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2">
            <a:extLst>
              <a:ext uri="{FF2B5EF4-FFF2-40B4-BE49-F238E27FC236}">
                <a16:creationId xmlns:a16="http://schemas.microsoft.com/office/drawing/2014/main" id="{79F26C1F-5758-4A52-A55F-85316A7B4CD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124950" y="3027361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4D6D7E-5B6A-4D30-807B-84F2D80F2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25E8E79-5239-4CEE-ADD6-D4B6F35018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9706EB-0973-44F7-B89F-839FA7D5AD2A}"/>
              </a:ext>
            </a:extLst>
          </p:cNvPr>
          <p:cNvCxnSpPr/>
          <p:nvPr userDrawn="1"/>
        </p:nvCxnSpPr>
        <p:spPr>
          <a:xfrm>
            <a:off x="3176269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C7303-2429-4E29-8CDE-1D1807376E92}"/>
              </a:ext>
            </a:extLst>
          </p:cNvPr>
          <p:cNvCxnSpPr/>
          <p:nvPr userDrawn="1"/>
        </p:nvCxnSpPr>
        <p:spPr>
          <a:xfrm>
            <a:off x="6090557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30F71-7192-4E9A-B664-DDFE7CBE7BA3}"/>
              </a:ext>
            </a:extLst>
          </p:cNvPr>
          <p:cNvCxnSpPr/>
          <p:nvPr userDrawn="1"/>
        </p:nvCxnSpPr>
        <p:spPr>
          <a:xfrm>
            <a:off x="9024257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428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A47700-3237-48CD-894B-F3605A0352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50" y="0"/>
            <a:ext cx="5988050" cy="6858000"/>
          </a:xfrm>
        </p:spPr>
        <p:txBody>
          <a:bodyPr tIns="144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8B228-E5B9-4DB5-A4AC-57DC32B1D1A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8464" y="1947863"/>
            <a:ext cx="5627999" cy="401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6AFC1A-7411-46B5-810D-D905542FAEA1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5627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27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 and 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933575"/>
            <a:ext cx="3636000" cy="4017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9" y="0"/>
            <a:ext cx="5988051" cy="5116513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4382-B193-4639-B430-DDBDD3C02A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D65E8-94C5-4A7B-9132-01DCD11487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6C4400-E6ED-4D35-8BA3-E01FDEC0B4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3950" y="5276850"/>
            <a:ext cx="5627688" cy="681038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Add notes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833C665-39F1-4A75-BF27-CE9EADE6B4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48" y="1933574"/>
            <a:ext cx="1774515" cy="40171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1FC172-A618-4D33-986D-4DB159A40683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363753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22B339-6A22-4BE5-A2CA-235B2C90E22F}"/>
              </a:ext>
            </a:extLst>
          </p:cNvPr>
          <p:cNvCxnSpPr>
            <a:cxnSpLocks/>
          </p:cNvCxnSpPr>
          <p:nvPr userDrawn="1"/>
        </p:nvCxnSpPr>
        <p:spPr>
          <a:xfrm>
            <a:off x="4211948" y="1798638"/>
            <a:ext cx="177451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550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933575"/>
            <a:ext cx="3636000" cy="4024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9" y="0"/>
            <a:ext cx="5988051" cy="6858000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AA74B35-B540-4B3C-9D8F-817164847D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48" y="1933574"/>
            <a:ext cx="1774515" cy="40243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64633-7D3D-4F87-8DBB-3884A55B8BA3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363753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6F7B9-AC7A-43B8-8EA2-35264308E6E0}"/>
              </a:ext>
            </a:extLst>
          </p:cNvPr>
          <p:cNvCxnSpPr>
            <a:cxnSpLocks/>
          </p:cNvCxnSpPr>
          <p:nvPr userDrawn="1"/>
        </p:nvCxnSpPr>
        <p:spPr>
          <a:xfrm>
            <a:off x="4211948" y="1798638"/>
            <a:ext cx="177451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930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C579B-417E-4225-9C3E-B7DC3D5A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AE293D12-3575-4044-B77C-740363754EDD}"/>
              </a:ext>
            </a:extLst>
          </p:cNvPr>
          <p:cNvSpPr/>
          <p:nvPr userDrawn="1"/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665364-8FDD-4EEB-8935-38E9CC0C0A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215230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06638" y="0"/>
            <a:ext cx="9885362" cy="68580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35711"/>
            <a:ext cx="1732000" cy="40815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72A1B9-9317-49E0-94A8-DED1FC1E693B}"/>
              </a:ext>
            </a:extLst>
          </p:cNvPr>
          <p:cNvCxnSpPr>
            <a:cxnSpLocks/>
          </p:cNvCxnSpPr>
          <p:nvPr userDrawn="1"/>
        </p:nvCxnSpPr>
        <p:spPr>
          <a:xfrm>
            <a:off x="358775" y="2698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18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4491775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9276" y="4890575"/>
            <a:ext cx="1732000" cy="10673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▲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2F1A23-2FB0-4130-A2FF-259BFB6E4D44}"/>
              </a:ext>
            </a:extLst>
          </p:cNvPr>
          <p:cNvCxnSpPr>
            <a:cxnSpLocks/>
          </p:cNvCxnSpPr>
          <p:nvPr userDrawn="1"/>
        </p:nvCxnSpPr>
        <p:spPr>
          <a:xfrm>
            <a:off x="10099276" y="47127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03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35711"/>
            <a:ext cx="1732000" cy="40815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sp>
        <p:nvSpPr>
          <p:cNvPr id="296" name="Picture Placeholder 295">
            <a:extLst>
              <a:ext uri="{FF2B5EF4-FFF2-40B4-BE49-F238E27FC236}">
                <a16:creationId xmlns:a16="http://schemas.microsoft.com/office/drawing/2014/main" id="{41AB6888-D532-42E9-A06A-F92BB89855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580845" y="352425"/>
            <a:ext cx="9611155" cy="6505574"/>
          </a:xfrm>
          <a:custGeom>
            <a:avLst/>
            <a:gdLst>
              <a:gd name="connsiteX0" fmla="*/ 1169593 w 9907829"/>
              <a:gd name="connsiteY0" fmla="*/ 6629618 h 6706386"/>
              <a:gd name="connsiteX1" fmla="*/ 1309450 w 9907829"/>
              <a:gd name="connsiteY1" fmla="*/ 6687585 h 6706386"/>
              <a:gd name="connsiteX2" fmla="*/ 1322130 w 9907829"/>
              <a:gd name="connsiteY2" fmla="*/ 6706386 h 6706386"/>
              <a:gd name="connsiteX3" fmla="*/ 1017056 w 9907829"/>
              <a:gd name="connsiteY3" fmla="*/ 6706386 h 6706386"/>
              <a:gd name="connsiteX4" fmla="*/ 1029737 w 9907829"/>
              <a:gd name="connsiteY4" fmla="*/ 6687585 h 6706386"/>
              <a:gd name="connsiteX5" fmla="*/ 1169593 w 9907829"/>
              <a:gd name="connsiteY5" fmla="*/ 6629618 h 6706386"/>
              <a:gd name="connsiteX6" fmla="*/ 55237 w 9907829"/>
              <a:gd name="connsiteY6" fmla="*/ 6215347 h 6706386"/>
              <a:gd name="connsiteX7" fmla="*/ 55307 w 9907829"/>
              <a:gd name="connsiteY7" fmla="*/ 6215361 h 6706386"/>
              <a:gd name="connsiteX8" fmla="*/ 76965 w 9907829"/>
              <a:gd name="connsiteY8" fmla="*/ 6219732 h 6706386"/>
              <a:gd name="connsiteX9" fmla="*/ 110472 w 9907829"/>
              <a:gd name="connsiteY9" fmla="*/ 6270583 h 6706386"/>
              <a:gd name="connsiteX10" fmla="*/ 55237 w 9907829"/>
              <a:gd name="connsiteY10" fmla="*/ 6325821 h 6706386"/>
              <a:gd name="connsiteX11" fmla="*/ 33871 w 9907829"/>
              <a:gd name="connsiteY11" fmla="*/ 6321525 h 6706386"/>
              <a:gd name="connsiteX12" fmla="*/ 33795 w 9907829"/>
              <a:gd name="connsiteY12" fmla="*/ 6321474 h 6706386"/>
              <a:gd name="connsiteX13" fmla="*/ 33600 w 9907829"/>
              <a:gd name="connsiteY13" fmla="*/ 6321435 h 6706386"/>
              <a:gd name="connsiteX14" fmla="*/ 24284 w 9907829"/>
              <a:gd name="connsiteY14" fmla="*/ 6315109 h 6706386"/>
              <a:gd name="connsiteX15" fmla="*/ 16299 w 9907829"/>
              <a:gd name="connsiteY15" fmla="*/ 6309763 h 6706386"/>
              <a:gd name="connsiteX16" fmla="*/ 16253 w 9907829"/>
              <a:gd name="connsiteY16" fmla="*/ 6309654 h 6706386"/>
              <a:gd name="connsiteX17" fmla="*/ 16058 w 9907829"/>
              <a:gd name="connsiteY17" fmla="*/ 6309523 h 6706386"/>
              <a:gd name="connsiteX18" fmla="*/ 0 w 9907829"/>
              <a:gd name="connsiteY18" fmla="*/ 6270583 h 6706386"/>
              <a:gd name="connsiteX19" fmla="*/ 16058 w 9907829"/>
              <a:gd name="connsiteY19" fmla="*/ 6231646 h 6706386"/>
              <a:gd name="connsiteX20" fmla="*/ 16253 w 9907829"/>
              <a:gd name="connsiteY20" fmla="*/ 6231513 h 6706386"/>
              <a:gd name="connsiteX21" fmla="*/ 16299 w 9907829"/>
              <a:gd name="connsiteY21" fmla="*/ 6231404 h 6706386"/>
              <a:gd name="connsiteX22" fmla="*/ 24276 w 9907829"/>
              <a:gd name="connsiteY22" fmla="*/ 6226065 h 6706386"/>
              <a:gd name="connsiteX23" fmla="*/ 33600 w 9907829"/>
              <a:gd name="connsiteY23" fmla="*/ 6219732 h 6706386"/>
              <a:gd name="connsiteX24" fmla="*/ 33795 w 9907829"/>
              <a:gd name="connsiteY24" fmla="*/ 6219693 h 6706386"/>
              <a:gd name="connsiteX25" fmla="*/ 33871 w 9907829"/>
              <a:gd name="connsiteY25" fmla="*/ 6219642 h 6706386"/>
              <a:gd name="connsiteX26" fmla="*/ 55202 w 9907829"/>
              <a:gd name="connsiteY26" fmla="*/ 6215355 h 6706386"/>
              <a:gd name="connsiteX27" fmla="*/ 612736 w 9907829"/>
              <a:gd name="connsiteY27" fmla="*/ 6148550 h 6706386"/>
              <a:gd name="connsiteX28" fmla="*/ 734770 w 9907829"/>
              <a:gd name="connsiteY28" fmla="*/ 6270583 h 6706386"/>
              <a:gd name="connsiteX29" fmla="*/ 612736 w 9907829"/>
              <a:gd name="connsiteY29" fmla="*/ 6392617 h 6706386"/>
              <a:gd name="connsiteX30" fmla="*/ 490703 w 9907829"/>
              <a:gd name="connsiteY30" fmla="*/ 6270583 h 6706386"/>
              <a:gd name="connsiteX31" fmla="*/ 612736 w 9907829"/>
              <a:gd name="connsiteY31" fmla="*/ 6148550 h 6706386"/>
              <a:gd name="connsiteX32" fmla="*/ 1169594 w 9907829"/>
              <a:gd name="connsiteY32" fmla="*/ 6059273 h 6706386"/>
              <a:gd name="connsiteX33" fmla="*/ 1380904 w 9907829"/>
              <a:gd name="connsiteY33" fmla="*/ 6270583 h 6706386"/>
              <a:gd name="connsiteX34" fmla="*/ 1380838 w 9907829"/>
              <a:gd name="connsiteY34" fmla="*/ 6270905 h 6706386"/>
              <a:gd name="connsiteX35" fmla="*/ 1380904 w 9907829"/>
              <a:gd name="connsiteY35" fmla="*/ 6271227 h 6706386"/>
              <a:gd name="connsiteX36" fmla="*/ 1169594 w 9907829"/>
              <a:gd name="connsiteY36" fmla="*/ 6482537 h 6706386"/>
              <a:gd name="connsiteX37" fmla="*/ 958283 w 9907829"/>
              <a:gd name="connsiteY37" fmla="*/ 6271227 h 6706386"/>
              <a:gd name="connsiteX38" fmla="*/ 958349 w 9907829"/>
              <a:gd name="connsiteY38" fmla="*/ 6270905 h 6706386"/>
              <a:gd name="connsiteX39" fmla="*/ 958283 w 9907829"/>
              <a:gd name="connsiteY39" fmla="*/ 6270583 h 6706386"/>
              <a:gd name="connsiteX40" fmla="*/ 1169594 w 9907829"/>
              <a:gd name="connsiteY40" fmla="*/ 6059273 h 6706386"/>
              <a:gd name="connsiteX41" fmla="*/ 55237 w 9907829"/>
              <a:gd name="connsiteY41" fmla="*/ 5658490 h 6706386"/>
              <a:gd name="connsiteX42" fmla="*/ 55274 w 9907829"/>
              <a:gd name="connsiteY42" fmla="*/ 5658497 h 6706386"/>
              <a:gd name="connsiteX43" fmla="*/ 76604 w 9907829"/>
              <a:gd name="connsiteY43" fmla="*/ 5662785 h 6706386"/>
              <a:gd name="connsiteX44" fmla="*/ 76679 w 9907829"/>
              <a:gd name="connsiteY44" fmla="*/ 5662836 h 6706386"/>
              <a:gd name="connsiteX45" fmla="*/ 76875 w 9907829"/>
              <a:gd name="connsiteY45" fmla="*/ 5662875 h 6706386"/>
              <a:gd name="connsiteX46" fmla="*/ 86311 w 9907829"/>
              <a:gd name="connsiteY46" fmla="*/ 5669282 h 6706386"/>
              <a:gd name="connsiteX47" fmla="*/ 94175 w 9907829"/>
              <a:gd name="connsiteY47" fmla="*/ 5674547 h 6706386"/>
              <a:gd name="connsiteX48" fmla="*/ 94219 w 9907829"/>
              <a:gd name="connsiteY48" fmla="*/ 5674653 h 6706386"/>
              <a:gd name="connsiteX49" fmla="*/ 94417 w 9907829"/>
              <a:gd name="connsiteY49" fmla="*/ 5674787 h 6706386"/>
              <a:gd name="connsiteX50" fmla="*/ 110472 w 9907829"/>
              <a:gd name="connsiteY50" fmla="*/ 5713725 h 6706386"/>
              <a:gd name="connsiteX51" fmla="*/ 94417 w 9907829"/>
              <a:gd name="connsiteY51" fmla="*/ 5752664 h 6706386"/>
              <a:gd name="connsiteX52" fmla="*/ 94219 w 9907829"/>
              <a:gd name="connsiteY52" fmla="*/ 5752798 h 6706386"/>
              <a:gd name="connsiteX53" fmla="*/ 94175 w 9907829"/>
              <a:gd name="connsiteY53" fmla="*/ 5752904 h 6706386"/>
              <a:gd name="connsiteX54" fmla="*/ 86269 w 9907829"/>
              <a:gd name="connsiteY54" fmla="*/ 5758197 h 6706386"/>
              <a:gd name="connsiteX55" fmla="*/ 76874 w 9907829"/>
              <a:gd name="connsiteY55" fmla="*/ 5764576 h 6706386"/>
              <a:gd name="connsiteX56" fmla="*/ 76679 w 9907829"/>
              <a:gd name="connsiteY56" fmla="*/ 5764616 h 6706386"/>
              <a:gd name="connsiteX57" fmla="*/ 76604 w 9907829"/>
              <a:gd name="connsiteY57" fmla="*/ 5764666 h 6706386"/>
              <a:gd name="connsiteX58" fmla="*/ 55237 w 9907829"/>
              <a:gd name="connsiteY58" fmla="*/ 5768962 h 6706386"/>
              <a:gd name="connsiteX59" fmla="*/ 33871 w 9907829"/>
              <a:gd name="connsiteY59" fmla="*/ 5764666 h 6706386"/>
              <a:gd name="connsiteX60" fmla="*/ 33795 w 9907829"/>
              <a:gd name="connsiteY60" fmla="*/ 5764616 h 6706386"/>
              <a:gd name="connsiteX61" fmla="*/ 33600 w 9907829"/>
              <a:gd name="connsiteY61" fmla="*/ 5764576 h 6706386"/>
              <a:gd name="connsiteX62" fmla="*/ 24251 w 9907829"/>
              <a:gd name="connsiteY62" fmla="*/ 5758228 h 6706386"/>
              <a:gd name="connsiteX63" fmla="*/ 16299 w 9907829"/>
              <a:gd name="connsiteY63" fmla="*/ 5752904 h 6706386"/>
              <a:gd name="connsiteX64" fmla="*/ 16255 w 9907829"/>
              <a:gd name="connsiteY64" fmla="*/ 5752797 h 6706386"/>
              <a:gd name="connsiteX65" fmla="*/ 16058 w 9907829"/>
              <a:gd name="connsiteY65" fmla="*/ 5752664 h 6706386"/>
              <a:gd name="connsiteX66" fmla="*/ 0 w 9907829"/>
              <a:gd name="connsiteY66" fmla="*/ 5713725 h 6706386"/>
              <a:gd name="connsiteX67" fmla="*/ 16058 w 9907829"/>
              <a:gd name="connsiteY67" fmla="*/ 5674787 h 6706386"/>
              <a:gd name="connsiteX68" fmla="*/ 16255 w 9907829"/>
              <a:gd name="connsiteY68" fmla="*/ 5674654 h 6706386"/>
              <a:gd name="connsiteX69" fmla="*/ 16299 w 9907829"/>
              <a:gd name="connsiteY69" fmla="*/ 5674547 h 6706386"/>
              <a:gd name="connsiteX70" fmla="*/ 24238 w 9907829"/>
              <a:gd name="connsiteY70" fmla="*/ 5669234 h 6706386"/>
              <a:gd name="connsiteX71" fmla="*/ 33600 w 9907829"/>
              <a:gd name="connsiteY71" fmla="*/ 5662875 h 6706386"/>
              <a:gd name="connsiteX72" fmla="*/ 33795 w 9907829"/>
              <a:gd name="connsiteY72" fmla="*/ 5662836 h 6706386"/>
              <a:gd name="connsiteX73" fmla="*/ 33871 w 9907829"/>
              <a:gd name="connsiteY73" fmla="*/ 5662785 h 6706386"/>
              <a:gd name="connsiteX74" fmla="*/ 55202 w 9907829"/>
              <a:gd name="connsiteY74" fmla="*/ 5658497 h 6706386"/>
              <a:gd name="connsiteX75" fmla="*/ 612736 w 9907829"/>
              <a:gd name="connsiteY75" fmla="*/ 5590407 h 6706386"/>
              <a:gd name="connsiteX76" fmla="*/ 736054 w 9907829"/>
              <a:gd name="connsiteY76" fmla="*/ 5713725 h 6706386"/>
              <a:gd name="connsiteX77" fmla="*/ 612736 w 9907829"/>
              <a:gd name="connsiteY77" fmla="*/ 5837044 h 6706386"/>
              <a:gd name="connsiteX78" fmla="*/ 489419 w 9907829"/>
              <a:gd name="connsiteY78" fmla="*/ 5713725 h 6706386"/>
              <a:gd name="connsiteX79" fmla="*/ 612736 w 9907829"/>
              <a:gd name="connsiteY79" fmla="*/ 5590407 h 6706386"/>
              <a:gd name="connsiteX80" fmla="*/ 1163664 w 9907829"/>
              <a:gd name="connsiteY80" fmla="*/ 5500788 h 6706386"/>
              <a:gd name="connsiteX81" fmla="*/ 1168703 w 9907829"/>
              <a:gd name="connsiteY81" fmla="*/ 5501137 h 6706386"/>
              <a:gd name="connsiteX82" fmla="*/ 1169494 w 9907829"/>
              <a:gd name="connsiteY82" fmla="*/ 5500982 h 6706386"/>
              <a:gd name="connsiteX83" fmla="*/ 1171160 w 9907829"/>
              <a:gd name="connsiteY83" fmla="*/ 5501306 h 6706386"/>
              <a:gd name="connsiteX84" fmla="*/ 1205348 w 9907829"/>
              <a:gd name="connsiteY84" fmla="*/ 5503673 h 6706386"/>
              <a:gd name="connsiteX85" fmla="*/ 1228727 w 9907829"/>
              <a:gd name="connsiteY85" fmla="*/ 5512507 h 6706386"/>
              <a:gd name="connsiteX86" fmla="*/ 1249493 w 9907829"/>
              <a:gd name="connsiteY86" fmla="*/ 5516548 h 6706386"/>
              <a:gd name="connsiteX87" fmla="*/ 1262800 w 9907829"/>
              <a:gd name="connsiteY87" fmla="*/ 5525385 h 6706386"/>
              <a:gd name="connsiteX88" fmla="*/ 1281583 w 9907829"/>
              <a:gd name="connsiteY88" fmla="*/ 5532483 h 6706386"/>
              <a:gd name="connsiteX89" fmla="*/ 1302288 w 9907829"/>
              <a:gd name="connsiteY89" fmla="*/ 5551608 h 6706386"/>
              <a:gd name="connsiteX90" fmla="*/ 1319819 w 9907829"/>
              <a:gd name="connsiteY90" fmla="*/ 5563249 h 6706386"/>
              <a:gd name="connsiteX91" fmla="*/ 1327634 w 9907829"/>
              <a:gd name="connsiteY91" fmla="*/ 5575016 h 6706386"/>
              <a:gd name="connsiteX92" fmla="*/ 1341451 w 9907829"/>
              <a:gd name="connsiteY92" fmla="*/ 5587778 h 6706386"/>
              <a:gd name="connsiteX93" fmla="*/ 1353491 w 9907829"/>
              <a:gd name="connsiteY93" fmla="*/ 5613955 h 6706386"/>
              <a:gd name="connsiteX94" fmla="*/ 1366520 w 9907829"/>
              <a:gd name="connsiteY94" fmla="*/ 5633576 h 6706386"/>
              <a:gd name="connsiteX95" fmla="*/ 1369458 w 9907829"/>
              <a:gd name="connsiteY95" fmla="*/ 5648668 h 6706386"/>
              <a:gd name="connsiteX96" fmla="*/ 1376727 w 9907829"/>
              <a:gd name="connsiteY96" fmla="*/ 5664474 h 6706386"/>
              <a:gd name="connsiteX97" fmla="*/ 1377574 w 9907829"/>
              <a:gd name="connsiteY97" fmla="*/ 5690377 h 6706386"/>
              <a:gd name="connsiteX98" fmla="*/ 1382088 w 9907829"/>
              <a:gd name="connsiteY98" fmla="*/ 5713576 h 6706386"/>
              <a:gd name="connsiteX99" fmla="*/ 1378872 w 9907829"/>
              <a:gd name="connsiteY99" fmla="*/ 5730102 h 6706386"/>
              <a:gd name="connsiteX100" fmla="*/ 1379484 w 9907829"/>
              <a:gd name="connsiteY100" fmla="*/ 5748846 h 6706386"/>
              <a:gd name="connsiteX101" fmla="*/ 1370703 w 9907829"/>
              <a:gd name="connsiteY101" fmla="*/ 5772081 h 6706386"/>
              <a:gd name="connsiteX102" fmla="*/ 1366520 w 9907829"/>
              <a:gd name="connsiteY102" fmla="*/ 5793574 h 6706386"/>
              <a:gd name="connsiteX103" fmla="*/ 1357375 w 9907829"/>
              <a:gd name="connsiteY103" fmla="*/ 5807346 h 6706386"/>
              <a:gd name="connsiteX104" fmla="*/ 1350673 w 9907829"/>
              <a:gd name="connsiteY104" fmla="*/ 5825080 h 6706386"/>
              <a:gd name="connsiteX105" fmla="*/ 1332617 w 9907829"/>
              <a:gd name="connsiteY105" fmla="*/ 5844631 h 6706386"/>
              <a:gd name="connsiteX106" fmla="*/ 1319819 w 9907829"/>
              <a:gd name="connsiteY106" fmla="*/ 5863902 h 6706386"/>
              <a:gd name="connsiteX107" fmla="*/ 1306885 w 9907829"/>
              <a:gd name="connsiteY107" fmla="*/ 5872491 h 6706386"/>
              <a:gd name="connsiteX108" fmla="*/ 1295378 w 9907829"/>
              <a:gd name="connsiteY108" fmla="*/ 5884949 h 6706386"/>
              <a:gd name="connsiteX109" fmla="*/ 1271775 w 9907829"/>
              <a:gd name="connsiteY109" fmla="*/ 5895806 h 6706386"/>
              <a:gd name="connsiteX110" fmla="*/ 1249493 w 9907829"/>
              <a:gd name="connsiteY110" fmla="*/ 5910602 h 6706386"/>
              <a:gd name="connsiteX111" fmla="*/ 1232357 w 9907829"/>
              <a:gd name="connsiteY111" fmla="*/ 5913937 h 6706386"/>
              <a:gd name="connsiteX112" fmla="*/ 1218684 w 9907829"/>
              <a:gd name="connsiteY112" fmla="*/ 5920225 h 6706386"/>
              <a:gd name="connsiteX113" fmla="*/ 1175995 w 9907829"/>
              <a:gd name="connsiteY113" fmla="*/ 5925867 h 6706386"/>
              <a:gd name="connsiteX114" fmla="*/ 1172342 w 9907829"/>
              <a:gd name="connsiteY114" fmla="*/ 5925615 h 6706386"/>
              <a:gd name="connsiteX115" fmla="*/ 1169494 w 9907829"/>
              <a:gd name="connsiteY115" fmla="*/ 5926168 h 6706386"/>
              <a:gd name="connsiteX116" fmla="*/ 1163502 w 9907829"/>
              <a:gd name="connsiteY116" fmla="*/ 5925002 h 6706386"/>
              <a:gd name="connsiteX117" fmla="*/ 1134312 w 9907829"/>
              <a:gd name="connsiteY117" fmla="*/ 5922982 h 6706386"/>
              <a:gd name="connsiteX118" fmla="*/ 1114348 w 9907829"/>
              <a:gd name="connsiteY118" fmla="*/ 5915438 h 6706386"/>
              <a:gd name="connsiteX119" fmla="*/ 1089495 w 9907829"/>
              <a:gd name="connsiteY119" fmla="*/ 5910602 h 6706386"/>
              <a:gd name="connsiteX120" fmla="*/ 1073571 w 9907829"/>
              <a:gd name="connsiteY120" fmla="*/ 5900026 h 6706386"/>
              <a:gd name="connsiteX121" fmla="*/ 1058076 w 9907829"/>
              <a:gd name="connsiteY121" fmla="*/ 5894170 h 6706386"/>
              <a:gd name="connsiteX122" fmla="*/ 1040996 w 9907829"/>
              <a:gd name="connsiteY122" fmla="*/ 5878397 h 6706386"/>
              <a:gd name="connsiteX123" fmla="*/ 1019168 w 9907829"/>
              <a:gd name="connsiteY123" fmla="*/ 5863901 h 6706386"/>
              <a:gd name="connsiteX124" fmla="*/ 1009439 w 9907829"/>
              <a:gd name="connsiteY124" fmla="*/ 5849250 h 6706386"/>
              <a:gd name="connsiteX125" fmla="*/ 998208 w 9907829"/>
              <a:gd name="connsiteY125" fmla="*/ 5838876 h 6706386"/>
              <a:gd name="connsiteX126" fmla="*/ 988420 w 9907829"/>
              <a:gd name="connsiteY126" fmla="*/ 5817597 h 6706386"/>
              <a:gd name="connsiteX127" fmla="*/ 972468 w 9907829"/>
              <a:gd name="connsiteY127" fmla="*/ 5793574 h 6706386"/>
              <a:gd name="connsiteX128" fmla="*/ 968872 w 9907829"/>
              <a:gd name="connsiteY128" fmla="*/ 5775098 h 6706386"/>
              <a:gd name="connsiteX129" fmla="*/ 962932 w 9907829"/>
              <a:gd name="connsiteY129" fmla="*/ 5762182 h 6706386"/>
              <a:gd name="connsiteX130" fmla="*/ 962240 w 9907829"/>
              <a:gd name="connsiteY130" fmla="*/ 5741014 h 6706386"/>
              <a:gd name="connsiteX131" fmla="*/ 956901 w 9907829"/>
              <a:gd name="connsiteY131" fmla="*/ 5713576 h 6706386"/>
              <a:gd name="connsiteX132" fmla="*/ 960705 w 9907829"/>
              <a:gd name="connsiteY132" fmla="*/ 5694026 h 6706386"/>
              <a:gd name="connsiteX133" fmla="*/ 960175 w 9907829"/>
              <a:gd name="connsiteY133" fmla="*/ 5677809 h 6706386"/>
              <a:gd name="connsiteX134" fmla="*/ 967773 w 9907829"/>
              <a:gd name="connsiteY134" fmla="*/ 5657705 h 6706386"/>
              <a:gd name="connsiteX135" fmla="*/ 972468 w 9907829"/>
              <a:gd name="connsiteY135" fmla="*/ 5633577 h 6706386"/>
              <a:gd name="connsiteX136" fmla="*/ 982734 w 9907829"/>
              <a:gd name="connsiteY136" fmla="*/ 5618115 h 6706386"/>
              <a:gd name="connsiteX137" fmla="*/ 988986 w 9907829"/>
              <a:gd name="connsiteY137" fmla="*/ 5601574 h 6706386"/>
              <a:gd name="connsiteX138" fmla="*/ 1005827 w 9907829"/>
              <a:gd name="connsiteY138" fmla="*/ 5583340 h 6706386"/>
              <a:gd name="connsiteX139" fmla="*/ 1019168 w 9907829"/>
              <a:gd name="connsiteY139" fmla="*/ 5563249 h 6706386"/>
              <a:gd name="connsiteX140" fmla="*/ 1032653 w 9907829"/>
              <a:gd name="connsiteY140" fmla="*/ 5554295 h 6706386"/>
              <a:gd name="connsiteX141" fmla="*/ 1044281 w 9907829"/>
              <a:gd name="connsiteY141" fmla="*/ 5541705 h 6706386"/>
              <a:gd name="connsiteX142" fmla="*/ 1068135 w 9907829"/>
              <a:gd name="connsiteY142" fmla="*/ 5530733 h 6706386"/>
              <a:gd name="connsiteX143" fmla="*/ 1089496 w 9907829"/>
              <a:gd name="connsiteY143" fmla="*/ 5516549 h 6706386"/>
              <a:gd name="connsiteX144" fmla="*/ 1105926 w 9907829"/>
              <a:gd name="connsiteY144" fmla="*/ 5513352 h 6706386"/>
              <a:gd name="connsiteX145" fmla="*/ 1120975 w 9907829"/>
              <a:gd name="connsiteY145" fmla="*/ 5506430 h 6706386"/>
              <a:gd name="connsiteX146" fmla="*/ 1163664 w 9907829"/>
              <a:gd name="connsiteY146" fmla="*/ 5500788 h 6706386"/>
              <a:gd name="connsiteX147" fmla="*/ 55236 w 9907829"/>
              <a:gd name="connsiteY147" fmla="*/ 5103558 h 6706386"/>
              <a:gd name="connsiteX148" fmla="*/ 108546 w 9907829"/>
              <a:gd name="connsiteY148" fmla="*/ 5156867 h 6706386"/>
              <a:gd name="connsiteX149" fmla="*/ 55236 w 9907829"/>
              <a:gd name="connsiteY149" fmla="*/ 5210177 h 6706386"/>
              <a:gd name="connsiteX150" fmla="*/ 1928 w 9907829"/>
              <a:gd name="connsiteY150" fmla="*/ 5156867 h 6706386"/>
              <a:gd name="connsiteX151" fmla="*/ 55236 w 9907829"/>
              <a:gd name="connsiteY151" fmla="*/ 5103558 h 6706386"/>
              <a:gd name="connsiteX152" fmla="*/ 612737 w 9907829"/>
              <a:gd name="connsiteY152" fmla="*/ 5039330 h 6706386"/>
              <a:gd name="connsiteX153" fmla="*/ 729632 w 9907829"/>
              <a:gd name="connsiteY153" fmla="*/ 5156225 h 6706386"/>
              <a:gd name="connsiteX154" fmla="*/ 729567 w 9907829"/>
              <a:gd name="connsiteY154" fmla="*/ 5156546 h 6706386"/>
              <a:gd name="connsiteX155" fmla="*/ 729632 w 9907829"/>
              <a:gd name="connsiteY155" fmla="*/ 5156868 h 6706386"/>
              <a:gd name="connsiteX156" fmla="*/ 612737 w 9907829"/>
              <a:gd name="connsiteY156" fmla="*/ 5273763 h 6706386"/>
              <a:gd name="connsiteX157" fmla="*/ 495841 w 9907829"/>
              <a:gd name="connsiteY157" fmla="*/ 5156868 h 6706386"/>
              <a:gd name="connsiteX158" fmla="*/ 495906 w 9907829"/>
              <a:gd name="connsiteY158" fmla="*/ 5156546 h 6706386"/>
              <a:gd name="connsiteX159" fmla="*/ 495841 w 9907829"/>
              <a:gd name="connsiteY159" fmla="*/ 5156225 h 6706386"/>
              <a:gd name="connsiteX160" fmla="*/ 612737 w 9907829"/>
              <a:gd name="connsiteY160" fmla="*/ 5039330 h 6706386"/>
              <a:gd name="connsiteX161" fmla="*/ 1169613 w 9907829"/>
              <a:gd name="connsiteY161" fmla="*/ 4950499 h 6706386"/>
              <a:gd name="connsiteX162" fmla="*/ 1195685 w 9907829"/>
              <a:gd name="connsiteY162" fmla="*/ 4955573 h 6706386"/>
              <a:gd name="connsiteX163" fmla="*/ 1216778 w 9907829"/>
              <a:gd name="connsiteY163" fmla="*/ 4956262 h 6706386"/>
              <a:gd name="connsiteX164" fmla="*/ 1229649 w 9907829"/>
              <a:gd name="connsiteY164" fmla="*/ 4962181 h 6706386"/>
              <a:gd name="connsiteX165" fmla="*/ 1247196 w 9907829"/>
              <a:gd name="connsiteY165" fmla="*/ 4965595 h 6706386"/>
              <a:gd name="connsiteX166" fmla="*/ 1270009 w 9907829"/>
              <a:gd name="connsiteY166" fmla="*/ 4980745 h 6706386"/>
              <a:gd name="connsiteX167" fmla="*/ 1291155 w 9907829"/>
              <a:gd name="connsiteY167" fmla="*/ 4990472 h 6706386"/>
              <a:gd name="connsiteX168" fmla="*/ 1301465 w 9907829"/>
              <a:gd name="connsiteY168" fmla="*/ 5001633 h 6706386"/>
              <a:gd name="connsiteX169" fmla="*/ 1315397 w 9907829"/>
              <a:gd name="connsiteY169" fmla="*/ 5010885 h 6706386"/>
              <a:gd name="connsiteX170" fmla="*/ 1329181 w 9907829"/>
              <a:gd name="connsiteY170" fmla="*/ 5031642 h 6706386"/>
              <a:gd name="connsiteX171" fmla="*/ 1344780 w 9907829"/>
              <a:gd name="connsiteY171" fmla="*/ 5048532 h 6706386"/>
              <a:gd name="connsiteX172" fmla="*/ 1350571 w 9907829"/>
              <a:gd name="connsiteY172" fmla="*/ 5063854 h 6706386"/>
              <a:gd name="connsiteX173" fmla="*/ 1360687 w 9907829"/>
              <a:gd name="connsiteY173" fmla="*/ 5079086 h 6706386"/>
              <a:gd name="connsiteX174" fmla="*/ 1365312 w 9907829"/>
              <a:gd name="connsiteY174" fmla="*/ 5102861 h 6706386"/>
              <a:gd name="connsiteX175" fmla="*/ 1372721 w 9907829"/>
              <a:gd name="connsiteY175" fmla="*/ 5122463 h 6706386"/>
              <a:gd name="connsiteX176" fmla="*/ 1372204 w 9907829"/>
              <a:gd name="connsiteY176" fmla="*/ 5138277 h 6706386"/>
              <a:gd name="connsiteX177" fmla="*/ 1375783 w 9907829"/>
              <a:gd name="connsiteY177" fmla="*/ 5156669 h 6706386"/>
              <a:gd name="connsiteX178" fmla="*/ 1370760 w 9907829"/>
              <a:gd name="connsiteY178" fmla="*/ 5182484 h 6706386"/>
              <a:gd name="connsiteX179" fmla="*/ 1370047 w 9907829"/>
              <a:gd name="connsiteY179" fmla="*/ 5204287 h 6706386"/>
              <a:gd name="connsiteX180" fmla="*/ 1363928 w 9907829"/>
              <a:gd name="connsiteY180" fmla="*/ 5217591 h 6706386"/>
              <a:gd name="connsiteX181" fmla="*/ 1360687 w 9907829"/>
              <a:gd name="connsiteY181" fmla="*/ 5234251 h 6706386"/>
              <a:gd name="connsiteX182" fmla="*/ 1346303 w 9907829"/>
              <a:gd name="connsiteY182" fmla="*/ 5255911 h 6706386"/>
              <a:gd name="connsiteX183" fmla="*/ 1335838 w 9907829"/>
              <a:gd name="connsiteY183" fmla="*/ 5278665 h 6706386"/>
              <a:gd name="connsiteX184" fmla="*/ 1323828 w 9907829"/>
              <a:gd name="connsiteY184" fmla="*/ 5289757 h 6706386"/>
              <a:gd name="connsiteX185" fmla="*/ 1315397 w 9907829"/>
              <a:gd name="connsiteY185" fmla="*/ 5302453 h 6706386"/>
              <a:gd name="connsiteX186" fmla="*/ 1296482 w 9907829"/>
              <a:gd name="connsiteY186" fmla="*/ 5315014 h 6706386"/>
              <a:gd name="connsiteX187" fmla="*/ 1277778 w 9907829"/>
              <a:gd name="connsiteY187" fmla="*/ 5332289 h 6706386"/>
              <a:gd name="connsiteX188" fmla="*/ 1260811 w 9907829"/>
              <a:gd name="connsiteY188" fmla="*/ 5338701 h 6706386"/>
              <a:gd name="connsiteX189" fmla="*/ 1247196 w 9907829"/>
              <a:gd name="connsiteY189" fmla="*/ 5347742 h 6706386"/>
              <a:gd name="connsiteX190" fmla="*/ 1225945 w 9907829"/>
              <a:gd name="connsiteY190" fmla="*/ 5351877 h 6706386"/>
              <a:gd name="connsiteX191" fmla="*/ 1203846 w 9907829"/>
              <a:gd name="connsiteY191" fmla="*/ 5360229 h 6706386"/>
              <a:gd name="connsiteX192" fmla="*/ 1186017 w 9907829"/>
              <a:gd name="connsiteY192" fmla="*/ 5359647 h 6706386"/>
              <a:gd name="connsiteX193" fmla="*/ 1169613 w 9907829"/>
              <a:gd name="connsiteY193" fmla="*/ 5362838 h 6706386"/>
              <a:gd name="connsiteX194" fmla="*/ 1146587 w 9907829"/>
              <a:gd name="connsiteY194" fmla="*/ 5358358 h 6706386"/>
              <a:gd name="connsiteX195" fmla="*/ 1122022 w 9907829"/>
              <a:gd name="connsiteY195" fmla="*/ 5357556 h 6706386"/>
              <a:gd name="connsiteX196" fmla="*/ 1107032 w 9907829"/>
              <a:gd name="connsiteY196" fmla="*/ 5350662 h 6706386"/>
              <a:gd name="connsiteX197" fmla="*/ 1092031 w 9907829"/>
              <a:gd name="connsiteY197" fmla="*/ 5347742 h 6706386"/>
              <a:gd name="connsiteX198" fmla="*/ 1072527 w 9907829"/>
              <a:gd name="connsiteY198" fmla="*/ 5334791 h 6706386"/>
              <a:gd name="connsiteX199" fmla="*/ 1047644 w 9907829"/>
              <a:gd name="connsiteY199" fmla="*/ 5323346 h 6706386"/>
              <a:gd name="connsiteX200" fmla="*/ 1035514 w 9907829"/>
              <a:gd name="connsiteY200" fmla="*/ 5310212 h 6706386"/>
              <a:gd name="connsiteX201" fmla="*/ 1023829 w 9907829"/>
              <a:gd name="connsiteY201" fmla="*/ 5302453 h 6706386"/>
              <a:gd name="connsiteX202" fmla="*/ 1012269 w 9907829"/>
              <a:gd name="connsiteY202" fmla="*/ 5285044 h 6706386"/>
              <a:gd name="connsiteX203" fmla="*/ 994020 w 9907829"/>
              <a:gd name="connsiteY203" fmla="*/ 5265285 h 6706386"/>
              <a:gd name="connsiteX204" fmla="*/ 987246 w 9907829"/>
              <a:gd name="connsiteY204" fmla="*/ 5247363 h 6706386"/>
              <a:gd name="connsiteX205" fmla="*/ 978540 w 9907829"/>
              <a:gd name="connsiteY205" fmla="*/ 5234251 h 6706386"/>
              <a:gd name="connsiteX206" fmla="*/ 974558 w 9907829"/>
              <a:gd name="connsiteY206" fmla="*/ 5213789 h 6706386"/>
              <a:gd name="connsiteX207" fmla="*/ 966080 w 9907829"/>
              <a:gd name="connsiteY207" fmla="*/ 5191355 h 6706386"/>
              <a:gd name="connsiteX208" fmla="*/ 966671 w 9907829"/>
              <a:gd name="connsiteY208" fmla="*/ 5173257 h 6706386"/>
              <a:gd name="connsiteX209" fmla="*/ 963444 w 9907829"/>
              <a:gd name="connsiteY209" fmla="*/ 5156669 h 6706386"/>
              <a:gd name="connsiteX210" fmla="*/ 967974 w 9907829"/>
              <a:gd name="connsiteY210" fmla="*/ 5133385 h 6706386"/>
              <a:gd name="connsiteX211" fmla="*/ 968753 w 9907829"/>
              <a:gd name="connsiteY211" fmla="*/ 5109531 h 6706386"/>
              <a:gd name="connsiteX212" fmla="*/ 976245 w 9907829"/>
              <a:gd name="connsiteY212" fmla="*/ 5090879 h 6706386"/>
              <a:gd name="connsiteX213" fmla="*/ 978540 w 9907829"/>
              <a:gd name="connsiteY213" fmla="*/ 5079086 h 6706386"/>
              <a:gd name="connsiteX214" fmla="*/ 984720 w 9907829"/>
              <a:gd name="connsiteY214" fmla="*/ 5069781 h 6706386"/>
              <a:gd name="connsiteX215" fmla="*/ 991864 w 9907829"/>
              <a:gd name="connsiteY215" fmla="*/ 5051994 h 6706386"/>
              <a:gd name="connsiteX216" fmla="*/ 1017963 w 9907829"/>
              <a:gd name="connsiteY216" fmla="*/ 5019720 h 6706386"/>
              <a:gd name="connsiteX217" fmla="*/ 1023829 w 9907829"/>
              <a:gd name="connsiteY217" fmla="*/ 5010885 h 6706386"/>
              <a:gd name="connsiteX218" fmla="*/ 1026588 w 9907829"/>
              <a:gd name="connsiteY218" fmla="*/ 5009053 h 6706386"/>
              <a:gd name="connsiteX219" fmla="*/ 1029511 w 9907829"/>
              <a:gd name="connsiteY219" fmla="*/ 5005438 h 6706386"/>
              <a:gd name="connsiteX220" fmla="*/ 1078330 w 9907829"/>
              <a:gd name="connsiteY220" fmla="*/ 4971943 h 6706386"/>
              <a:gd name="connsiteX221" fmla="*/ 1086423 w 9907829"/>
              <a:gd name="connsiteY221" fmla="*/ 4969319 h 6706386"/>
              <a:gd name="connsiteX222" fmla="*/ 1092031 w 9907829"/>
              <a:gd name="connsiteY222" fmla="*/ 4965595 h 6706386"/>
              <a:gd name="connsiteX223" fmla="*/ 1106743 w 9907829"/>
              <a:gd name="connsiteY223" fmla="*/ 4962733 h 6706386"/>
              <a:gd name="connsiteX224" fmla="*/ 1134954 w 9907829"/>
              <a:gd name="connsiteY224" fmla="*/ 4953588 h 6706386"/>
              <a:gd name="connsiteX225" fmla="*/ 1151038 w 9907829"/>
              <a:gd name="connsiteY225" fmla="*/ 4954113 h 6706386"/>
              <a:gd name="connsiteX226" fmla="*/ 55236 w 9907829"/>
              <a:gd name="connsiteY226" fmla="*/ 4551839 h 6706386"/>
              <a:gd name="connsiteX227" fmla="*/ 102766 w 9907829"/>
              <a:gd name="connsiteY227" fmla="*/ 4599368 h 6706386"/>
              <a:gd name="connsiteX228" fmla="*/ 102633 w 9907829"/>
              <a:gd name="connsiteY228" fmla="*/ 4599689 h 6706386"/>
              <a:gd name="connsiteX229" fmla="*/ 102766 w 9907829"/>
              <a:gd name="connsiteY229" fmla="*/ 4600011 h 6706386"/>
              <a:gd name="connsiteX230" fmla="*/ 55236 w 9907829"/>
              <a:gd name="connsiteY230" fmla="*/ 4647540 h 6706386"/>
              <a:gd name="connsiteX231" fmla="*/ 7709 w 9907829"/>
              <a:gd name="connsiteY231" fmla="*/ 4600011 h 6706386"/>
              <a:gd name="connsiteX232" fmla="*/ 7841 w 9907829"/>
              <a:gd name="connsiteY232" fmla="*/ 4599690 h 6706386"/>
              <a:gd name="connsiteX233" fmla="*/ 7709 w 9907829"/>
              <a:gd name="connsiteY233" fmla="*/ 4599368 h 6706386"/>
              <a:gd name="connsiteX234" fmla="*/ 55236 w 9907829"/>
              <a:gd name="connsiteY234" fmla="*/ 4551839 h 6706386"/>
              <a:gd name="connsiteX235" fmla="*/ 612736 w 9907829"/>
              <a:gd name="connsiteY235" fmla="*/ 4495318 h 6706386"/>
              <a:gd name="connsiteX236" fmla="*/ 716785 w 9907829"/>
              <a:gd name="connsiteY236" fmla="*/ 4599368 h 6706386"/>
              <a:gd name="connsiteX237" fmla="*/ 716721 w 9907829"/>
              <a:gd name="connsiteY237" fmla="*/ 4599689 h 6706386"/>
              <a:gd name="connsiteX238" fmla="*/ 716785 w 9907829"/>
              <a:gd name="connsiteY238" fmla="*/ 4600011 h 6706386"/>
              <a:gd name="connsiteX239" fmla="*/ 612736 w 9907829"/>
              <a:gd name="connsiteY239" fmla="*/ 4704060 h 6706386"/>
              <a:gd name="connsiteX240" fmla="*/ 508686 w 9907829"/>
              <a:gd name="connsiteY240" fmla="*/ 4600011 h 6706386"/>
              <a:gd name="connsiteX241" fmla="*/ 508751 w 9907829"/>
              <a:gd name="connsiteY241" fmla="*/ 4599689 h 6706386"/>
              <a:gd name="connsiteX242" fmla="*/ 508686 w 9907829"/>
              <a:gd name="connsiteY242" fmla="*/ 4599368 h 6706386"/>
              <a:gd name="connsiteX243" fmla="*/ 612736 w 9907829"/>
              <a:gd name="connsiteY243" fmla="*/ 4495318 h 6706386"/>
              <a:gd name="connsiteX244" fmla="*/ 1169593 w 9907829"/>
              <a:gd name="connsiteY244" fmla="*/ 4413107 h 6706386"/>
              <a:gd name="connsiteX245" fmla="*/ 1355855 w 9907829"/>
              <a:gd name="connsiteY245" fmla="*/ 4599368 h 6706386"/>
              <a:gd name="connsiteX246" fmla="*/ 1355790 w 9907829"/>
              <a:gd name="connsiteY246" fmla="*/ 4599689 h 6706386"/>
              <a:gd name="connsiteX247" fmla="*/ 1355855 w 9907829"/>
              <a:gd name="connsiteY247" fmla="*/ 4600009 h 6706386"/>
              <a:gd name="connsiteX248" fmla="*/ 1169593 w 9907829"/>
              <a:gd name="connsiteY248" fmla="*/ 4786271 h 6706386"/>
              <a:gd name="connsiteX249" fmla="*/ 983332 w 9907829"/>
              <a:gd name="connsiteY249" fmla="*/ 4600009 h 6706386"/>
              <a:gd name="connsiteX250" fmla="*/ 983398 w 9907829"/>
              <a:gd name="connsiteY250" fmla="*/ 4599689 h 6706386"/>
              <a:gd name="connsiteX251" fmla="*/ 983332 w 9907829"/>
              <a:gd name="connsiteY251" fmla="*/ 4599368 h 6706386"/>
              <a:gd name="connsiteX252" fmla="*/ 1169593 w 9907829"/>
              <a:gd name="connsiteY252" fmla="*/ 4413107 h 6706386"/>
              <a:gd name="connsiteX253" fmla="*/ 55236 w 9907829"/>
              <a:gd name="connsiteY253" fmla="*/ 4004616 h 6706386"/>
              <a:gd name="connsiteX254" fmla="*/ 93132 w 9907829"/>
              <a:gd name="connsiteY254" fmla="*/ 4042511 h 6706386"/>
              <a:gd name="connsiteX255" fmla="*/ 92996 w 9907829"/>
              <a:gd name="connsiteY255" fmla="*/ 4042831 h 6706386"/>
              <a:gd name="connsiteX256" fmla="*/ 93132 w 9907829"/>
              <a:gd name="connsiteY256" fmla="*/ 4043152 h 6706386"/>
              <a:gd name="connsiteX257" fmla="*/ 55236 w 9907829"/>
              <a:gd name="connsiteY257" fmla="*/ 4081047 h 6706386"/>
              <a:gd name="connsiteX258" fmla="*/ 17342 w 9907829"/>
              <a:gd name="connsiteY258" fmla="*/ 4043152 h 6706386"/>
              <a:gd name="connsiteX259" fmla="*/ 17479 w 9907829"/>
              <a:gd name="connsiteY259" fmla="*/ 4042833 h 6706386"/>
              <a:gd name="connsiteX260" fmla="*/ 17342 w 9907829"/>
              <a:gd name="connsiteY260" fmla="*/ 4042511 h 6706386"/>
              <a:gd name="connsiteX261" fmla="*/ 55236 w 9907829"/>
              <a:gd name="connsiteY261" fmla="*/ 4004616 h 6706386"/>
              <a:gd name="connsiteX262" fmla="*/ 612736 w 9907829"/>
              <a:gd name="connsiteY262" fmla="*/ 3957728 h 6706386"/>
              <a:gd name="connsiteX263" fmla="*/ 697517 w 9907829"/>
              <a:gd name="connsiteY263" fmla="*/ 4042509 h 6706386"/>
              <a:gd name="connsiteX264" fmla="*/ 697452 w 9907829"/>
              <a:gd name="connsiteY264" fmla="*/ 4042830 h 6706386"/>
              <a:gd name="connsiteX265" fmla="*/ 697517 w 9907829"/>
              <a:gd name="connsiteY265" fmla="*/ 4043152 h 6706386"/>
              <a:gd name="connsiteX266" fmla="*/ 612736 w 9907829"/>
              <a:gd name="connsiteY266" fmla="*/ 4127933 h 6706386"/>
              <a:gd name="connsiteX267" fmla="*/ 527955 w 9907829"/>
              <a:gd name="connsiteY267" fmla="*/ 4043152 h 6706386"/>
              <a:gd name="connsiteX268" fmla="*/ 528019 w 9907829"/>
              <a:gd name="connsiteY268" fmla="*/ 4042830 h 6706386"/>
              <a:gd name="connsiteX269" fmla="*/ 527955 w 9907829"/>
              <a:gd name="connsiteY269" fmla="*/ 4042509 h 6706386"/>
              <a:gd name="connsiteX270" fmla="*/ 612736 w 9907829"/>
              <a:gd name="connsiteY270" fmla="*/ 3957728 h 6706386"/>
              <a:gd name="connsiteX271" fmla="*/ 1169594 w 9907829"/>
              <a:gd name="connsiteY271" fmla="*/ 3880655 h 6706386"/>
              <a:gd name="connsiteX272" fmla="*/ 1331449 w 9907829"/>
              <a:gd name="connsiteY272" fmla="*/ 4042511 h 6706386"/>
              <a:gd name="connsiteX273" fmla="*/ 1331384 w 9907829"/>
              <a:gd name="connsiteY273" fmla="*/ 4042831 h 6706386"/>
              <a:gd name="connsiteX274" fmla="*/ 1331449 w 9907829"/>
              <a:gd name="connsiteY274" fmla="*/ 4043153 h 6706386"/>
              <a:gd name="connsiteX275" fmla="*/ 1169594 w 9907829"/>
              <a:gd name="connsiteY275" fmla="*/ 4205007 h 6706386"/>
              <a:gd name="connsiteX276" fmla="*/ 1007739 w 9907829"/>
              <a:gd name="connsiteY276" fmla="*/ 4043153 h 6706386"/>
              <a:gd name="connsiteX277" fmla="*/ 1007805 w 9907829"/>
              <a:gd name="connsiteY277" fmla="*/ 4042831 h 6706386"/>
              <a:gd name="connsiteX278" fmla="*/ 1007739 w 9907829"/>
              <a:gd name="connsiteY278" fmla="*/ 4042511 h 6706386"/>
              <a:gd name="connsiteX279" fmla="*/ 1169594 w 9907829"/>
              <a:gd name="connsiteY279" fmla="*/ 3880655 h 6706386"/>
              <a:gd name="connsiteX280" fmla="*/ 612736 w 9907829"/>
              <a:gd name="connsiteY280" fmla="*/ 3420142 h 6706386"/>
              <a:gd name="connsiteX281" fmla="*/ 678891 w 9907829"/>
              <a:gd name="connsiteY281" fmla="*/ 3486296 h 6706386"/>
              <a:gd name="connsiteX282" fmla="*/ 678891 w 9907829"/>
              <a:gd name="connsiteY282" fmla="*/ 3486300 h 6706386"/>
              <a:gd name="connsiteX283" fmla="*/ 678891 w 9907829"/>
              <a:gd name="connsiteY283" fmla="*/ 3486302 h 6706386"/>
              <a:gd name="connsiteX284" fmla="*/ 612736 w 9907829"/>
              <a:gd name="connsiteY284" fmla="*/ 3551814 h 6706386"/>
              <a:gd name="connsiteX285" fmla="*/ 546581 w 9907829"/>
              <a:gd name="connsiteY285" fmla="*/ 3486302 h 6706386"/>
              <a:gd name="connsiteX286" fmla="*/ 546582 w 9907829"/>
              <a:gd name="connsiteY286" fmla="*/ 3486300 h 6706386"/>
              <a:gd name="connsiteX287" fmla="*/ 546581 w 9907829"/>
              <a:gd name="connsiteY287" fmla="*/ 3486296 h 6706386"/>
              <a:gd name="connsiteX288" fmla="*/ 546680 w 9907829"/>
              <a:gd name="connsiteY288" fmla="*/ 3485811 h 6706386"/>
              <a:gd name="connsiteX289" fmla="*/ 551769 w 9907829"/>
              <a:gd name="connsiteY289" fmla="*/ 3460250 h 6706386"/>
              <a:gd name="connsiteX290" fmla="*/ 586954 w 9907829"/>
              <a:gd name="connsiteY290" fmla="*/ 3425244 h 6706386"/>
              <a:gd name="connsiteX291" fmla="*/ 611347 w 9907829"/>
              <a:gd name="connsiteY291" fmla="*/ 3420421 h 6706386"/>
              <a:gd name="connsiteX292" fmla="*/ 1169593 w 9907829"/>
              <a:gd name="connsiteY292" fmla="*/ 3357198 h 6706386"/>
              <a:gd name="connsiteX293" fmla="*/ 1219471 w 9907829"/>
              <a:gd name="connsiteY293" fmla="*/ 3367244 h 6706386"/>
              <a:gd name="connsiteX294" fmla="*/ 1219560 w 9907829"/>
              <a:gd name="connsiteY294" fmla="*/ 3367304 h 6706386"/>
              <a:gd name="connsiteX295" fmla="*/ 1219741 w 9907829"/>
              <a:gd name="connsiteY295" fmla="*/ 3367341 h 6706386"/>
              <a:gd name="connsiteX296" fmla="*/ 1240198 w 9907829"/>
              <a:gd name="connsiteY296" fmla="*/ 3381172 h 6706386"/>
              <a:gd name="connsiteX297" fmla="*/ 1260316 w 9907829"/>
              <a:gd name="connsiteY297" fmla="*/ 3394691 h 6706386"/>
              <a:gd name="connsiteX298" fmla="*/ 1260421 w 9907829"/>
              <a:gd name="connsiteY298" fmla="*/ 3394846 h 6706386"/>
              <a:gd name="connsiteX299" fmla="*/ 1260556 w 9907829"/>
              <a:gd name="connsiteY299" fmla="*/ 3394939 h 6706386"/>
              <a:gd name="connsiteX300" fmla="*/ 1272451 w 9907829"/>
              <a:gd name="connsiteY300" fmla="*/ 3412638 h 6706386"/>
              <a:gd name="connsiteX301" fmla="*/ 1287914 w 9907829"/>
              <a:gd name="connsiteY301" fmla="*/ 3435505 h 6706386"/>
              <a:gd name="connsiteX302" fmla="*/ 1287956 w 9907829"/>
              <a:gd name="connsiteY302" fmla="*/ 3435710 h 6706386"/>
              <a:gd name="connsiteX303" fmla="*/ 1288005 w 9907829"/>
              <a:gd name="connsiteY303" fmla="*/ 3435783 h 6706386"/>
              <a:gd name="connsiteX304" fmla="*/ 1297800 w 9907829"/>
              <a:gd name="connsiteY304" fmla="*/ 3484414 h 6706386"/>
              <a:gd name="connsiteX305" fmla="*/ 1298050 w 9907829"/>
              <a:gd name="connsiteY305" fmla="*/ 3485654 h 6706386"/>
              <a:gd name="connsiteX306" fmla="*/ 1298050 w 9907829"/>
              <a:gd name="connsiteY306" fmla="*/ 3485657 h 6706386"/>
              <a:gd name="connsiteX307" fmla="*/ 1298050 w 9907829"/>
              <a:gd name="connsiteY307" fmla="*/ 3485659 h 6706386"/>
              <a:gd name="connsiteX308" fmla="*/ 1297801 w 9907829"/>
              <a:gd name="connsiteY308" fmla="*/ 3486892 h 6706386"/>
              <a:gd name="connsiteX309" fmla="*/ 1288005 w 9907829"/>
              <a:gd name="connsiteY309" fmla="*/ 3535531 h 6706386"/>
              <a:gd name="connsiteX310" fmla="*/ 1287955 w 9907829"/>
              <a:gd name="connsiteY310" fmla="*/ 3535604 h 6706386"/>
              <a:gd name="connsiteX311" fmla="*/ 1287914 w 9907829"/>
              <a:gd name="connsiteY311" fmla="*/ 3535806 h 6706386"/>
              <a:gd name="connsiteX312" fmla="*/ 1272620 w 9907829"/>
              <a:gd name="connsiteY312" fmla="*/ 3558425 h 6706386"/>
              <a:gd name="connsiteX313" fmla="*/ 1260556 w 9907829"/>
              <a:gd name="connsiteY313" fmla="*/ 3576375 h 6706386"/>
              <a:gd name="connsiteX314" fmla="*/ 1260419 w 9907829"/>
              <a:gd name="connsiteY314" fmla="*/ 3576469 h 6706386"/>
              <a:gd name="connsiteX315" fmla="*/ 1260316 w 9907829"/>
              <a:gd name="connsiteY315" fmla="*/ 3576620 h 6706386"/>
              <a:gd name="connsiteX316" fmla="*/ 1240760 w 9907829"/>
              <a:gd name="connsiteY316" fmla="*/ 3589763 h 6706386"/>
              <a:gd name="connsiteX317" fmla="*/ 1219741 w 9907829"/>
              <a:gd name="connsiteY317" fmla="*/ 3603973 h 6706386"/>
              <a:gd name="connsiteX318" fmla="*/ 1219554 w 9907829"/>
              <a:gd name="connsiteY318" fmla="*/ 3604012 h 6706386"/>
              <a:gd name="connsiteX319" fmla="*/ 1219471 w 9907829"/>
              <a:gd name="connsiteY319" fmla="*/ 3604067 h 6706386"/>
              <a:gd name="connsiteX320" fmla="*/ 1169593 w 9907829"/>
              <a:gd name="connsiteY320" fmla="*/ 3614112 h 6706386"/>
              <a:gd name="connsiteX321" fmla="*/ 1168035 w 9907829"/>
              <a:gd name="connsiteY321" fmla="*/ 3613798 h 6706386"/>
              <a:gd name="connsiteX322" fmla="*/ 1119355 w 9907829"/>
              <a:gd name="connsiteY322" fmla="*/ 3604063 h 6706386"/>
              <a:gd name="connsiteX323" fmla="*/ 1050912 w 9907829"/>
              <a:gd name="connsiteY323" fmla="*/ 3535803 h 6706386"/>
              <a:gd name="connsiteX324" fmla="*/ 1041163 w 9907829"/>
              <a:gd name="connsiteY324" fmla="*/ 3485790 h 6706386"/>
              <a:gd name="connsiteX325" fmla="*/ 1041137 w 9907829"/>
              <a:gd name="connsiteY325" fmla="*/ 3485659 h 6706386"/>
              <a:gd name="connsiteX326" fmla="*/ 1041138 w 9907829"/>
              <a:gd name="connsiteY326" fmla="*/ 3485657 h 6706386"/>
              <a:gd name="connsiteX327" fmla="*/ 1041137 w 9907829"/>
              <a:gd name="connsiteY327" fmla="*/ 3485654 h 6706386"/>
              <a:gd name="connsiteX328" fmla="*/ 1041163 w 9907829"/>
              <a:gd name="connsiteY328" fmla="*/ 3485523 h 6706386"/>
              <a:gd name="connsiteX329" fmla="*/ 1050912 w 9907829"/>
              <a:gd name="connsiteY329" fmla="*/ 3435511 h 6706386"/>
              <a:gd name="connsiteX330" fmla="*/ 1119355 w 9907829"/>
              <a:gd name="connsiteY330" fmla="*/ 3367250 h 6706386"/>
              <a:gd name="connsiteX331" fmla="*/ 1166602 w 9907829"/>
              <a:gd name="connsiteY331" fmla="*/ 3357803 h 6706386"/>
              <a:gd name="connsiteX332" fmla="*/ 1726451 w 9907829"/>
              <a:gd name="connsiteY332" fmla="*/ 3271775 h 6706386"/>
              <a:gd name="connsiteX333" fmla="*/ 1940331 w 9907829"/>
              <a:gd name="connsiteY333" fmla="*/ 3485654 h 6706386"/>
              <a:gd name="connsiteX334" fmla="*/ 1940331 w 9907829"/>
              <a:gd name="connsiteY334" fmla="*/ 3485657 h 6706386"/>
              <a:gd name="connsiteX335" fmla="*/ 1940331 w 9907829"/>
              <a:gd name="connsiteY335" fmla="*/ 3485659 h 6706386"/>
              <a:gd name="connsiteX336" fmla="*/ 1726451 w 9907829"/>
              <a:gd name="connsiteY336" fmla="*/ 3699535 h 6706386"/>
              <a:gd name="connsiteX337" fmla="*/ 1512572 w 9907829"/>
              <a:gd name="connsiteY337" fmla="*/ 3485659 h 6706386"/>
              <a:gd name="connsiteX338" fmla="*/ 1512573 w 9907829"/>
              <a:gd name="connsiteY338" fmla="*/ 3485657 h 6706386"/>
              <a:gd name="connsiteX339" fmla="*/ 1512572 w 9907829"/>
              <a:gd name="connsiteY339" fmla="*/ 3485654 h 6706386"/>
              <a:gd name="connsiteX340" fmla="*/ 1726451 w 9907829"/>
              <a:gd name="connsiteY340" fmla="*/ 3271775 h 6706386"/>
              <a:gd name="connsiteX341" fmla="*/ 612736 w 9907829"/>
              <a:gd name="connsiteY341" fmla="*/ 2881269 h 6706386"/>
              <a:gd name="connsiteX342" fmla="*/ 659622 w 9907829"/>
              <a:gd name="connsiteY342" fmla="*/ 2928156 h 6706386"/>
              <a:gd name="connsiteX343" fmla="*/ 659487 w 9907829"/>
              <a:gd name="connsiteY343" fmla="*/ 2928480 h 6706386"/>
              <a:gd name="connsiteX344" fmla="*/ 659622 w 9907829"/>
              <a:gd name="connsiteY344" fmla="*/ 2928804 h 6706386"/>
              <a:gd name="connsiteX345" fmla="*/ 612736 w 9907829"/>
              <a:gd name="connsiteY345" fmla="*/ 2975691 h 6706386"/>
              <a:gd name="connsiteX346" fmla="*/ 579659 w 9907829"/>
              <a:gd name="connsiteY346" fmla="*/ 2961882 h 6706386"/>
              <a:gd name="connsiteX347" fmla="*/ 579503 w 9907829"/>
              <a:gd name="connsiteY347" fmla="*/ 2961508 h 6706386"/>
              <a:gd name="connsiteX348" fmla="*/ 579417 w 9907829"/>
              <a:gd name="connsiteY348" fmla="*/ 2961474 h 6706386"/>
              <a:gd name="connsiteX349" fmla="*/ 576618 w 9907829"/>
              <a:gd name="connsiteY349" fmla="*/ 2954598 h 6706386"/>
              <a:gd name="connsiteX350" fmla="*/ 565849 w 9907829"/>
              <a:gd name="connsiteY350" fmla="*/ 2928804 h 6706386"/>
              <a:gd name="connsiteX351" fmla="*/ 565982 w 9907829"/>
              <a:gd name="connsiteY351" fmla="*/ 2928480 h 6706386"/>
              <a:gd name="connsiteX352" fmla="*/ 565849 w 9907829"/>
              <a:gd name="connsiteY352" fmla="*/ 2928156 h 6706386"/>
              <a:gd name="connsiteX353" fmla="*/ 612736 w 9907829"/>
              <a:gd name="connsiteY353" fmla="*/ 2881269 h 6706386"/>
              <a:gd name="connsiteX354" fmla="*/ 1169593 w 9907829"/>
              <a:gd name="connsiteY354" fmla="*/ 2834388 h 6706386"/>
              <a:gd name="connsiteX355" fmla="*/ 1263367 w 9907829"/>
              <a:gd name="connsiteY355" fmla="*/ 2928162 h 6706386"/>
              <a:gd name="connsiteX356" fmla="*/ 1263302 w 9907829"/>
              <a:gd name="connsiteY356" fmla="*/ 2928480 h 6706386"/>
              <a:gd name="connsiteX357" fmla="*/ 1263367 w 9907829"/>
              <a:gd name="connsiteY357" fmla="*/ 2928800 h 6706386"/>
              <a:gd name="connsiteX358" fmla="*/ 1169593 w 9907829"/>
              <a:gd name="connsiteY358" fmla="*/ 3022571 h 6706386"/>
              <a:gd name="connsiteX359" fmla="*/ 1075821 w 9907829"/>
              <a:gd name="connsiteY359" fmla="*/ 2928800 h 6706386"/>
              <a:gd name="connsiteX360" fmla="*/ 1075886 w 9907829"/>
              <a:gd name="connsiteY360" fmla="*/ 2928480 h 6706386"/>
              <a:gd name="connsiteX361" fmla="*/ 1075821 w 9907829"/>
              <a:gd name="connsiteY361" fmla="*/ 2928162 h 6706386"/>
              <a:gd name="connsiteX362" fmla="*/ 1169593 w 9907829"/>
              <a:gd name="connsiteY362" fmla="*/ 2834388 h 6706386"/>
              <a:gd name="connsiteX363" fmla="*/ 1726451 w 9907829"/>
              <a:gd name="connsiteY363" fmla="*/ 2766301 h 6706386"/>
              <a:gd name="connsiteX364" fmla="*/ 1888947 w 9907829"/>
              <a:gd name="connsiteY364" fmla="*/ 2928798 h 6706386"/>
              <a:gd name="connsiteX365" fmla="*/ 1888947 w 9907829"/>
              <a:gd name="connsiteY365" fmla="*/ 2928802 h 6706386"/>
              <a:gd name="connsiteX366" fmla="*/ 1888947 w 9907829"/>
              <a:gd name="connsiteY366" fmla="*/ 2928807 h 6706386"/>
              <a:gd name="connsiteX367" fmla="*/ 1726451 w 9907829"/>
              <a:gd name="connsiteY367" fmla="*/ 3091304 h 6706386"/>
              <a:gd name="connsiteX368" fmla="*/ 1563954 w 9907829"/>
              <a:gd name="connsiteY368" fmla="*/ 2928807 h 6706386"/>
              <a:gd name="connsiteX369" fmla="*/ 1563955 w 9907829"/>
              <a:gd name="connsiteY369" fmla="*/ 2928802 h 6706386"/>
              <a:gd name="connsiteX370" fmla="*/ 1563954 w 9907829"/>
              <a:gd name="connsiteY370" fmla="*/ 2928798 h 6706386"/>
              <a:gd name="connsiteX371" fmla="*/ 1726451 w 9907829"/>
              <a:gd name="connsiteY371" fmla="*/ 2766301 h 6706386"/>
              <a:gd name="connsiteX372" fmla="*/ 1169593 w 9907829"/>
              <a:gd name="connsiteY372" fmla="*/ 2310279 h 6706386"/>
              <a:gd name="connsiteX373" fmla="*/ 1230610 w 9907829"/>
              <a:gd name="connsiteY373" fmla="*/ 2371297 h 6706386"/>
              <a:gd name="connsiteX374" fmla="*/ 1230476 w 9907829"/>
              <a:gd name="connsiteY374" fmla="*/ 2371620 h 6706386"/>
              <a:gd name="connsiteX375" fmla="*/ 1230610 w 9907829"/>
              <a:gd name="connsiteY375" fmla="*/ 2371944 h 6706386"/>
              <a:gd name="connsiteX376" fmla="*/ 1169593 w 9907829"/>
              <a:gd name="connsiteY376" fmla="*/ 2432962 h 6706386"/>
              <a:gd name="connsiteX377" fmla="*/ 1108577 w 9907829"/>
              <a:gd name="connsiteY377" fmla="*/ 2371944 h 6706386"/>
              <a:gd name="connsiteX378" fmla="*/ 1108712 w 9907829"/>
              <a:gd name="connsiteY378" fmla="*/ 2371620 h 6706386"/>
              <a:gd name="connsiteX379" fmla="*/ 1108577 w 9907829"/>
              <a:gd name="connsiteY379" fmla="*/ 2371297 h 6706386"/>
              <a:gd name="connsiteX380" fmla="*/ 1169593 w 9907829"/>
              <a:gd name="connsiteY380" fmla="*/ 2310279 h 6706386"/>
              <a:gd name="connsiteX381" fmla="*/ 1726451 w 9907829"/>
              <a:gd name="connsiteY381" fmla="*/ 2253761 h 6706386"/>
              <a:gd name="connsiteX382" fmla="*/ 1843989 w 9907829"/>
              <a:gd name="connsiteY382" fmla="*/ 2371298 h 6706386"/>
              <a:gd name="connsiteX383" fmla="*/ 1843924 w 9907829"/>
              <a:gd name="connsiteY383" fmla="*/ 2371620 h 6706386"/>
              <a:gd name="connsiteX384" fmla="*/ 1843989 w 9907829"/>
              <a:gd name="connsiteY384" fmla="*/ 2371944 h 6706386"/>
              <a:gd name="connsiteX385" fmla="*/ 1726451 w 9907829"/>
              <a:gd name="connsiteY385" fmla="*/ 2489484 h 6706386"/>
              <a:gd name="connsiteX386" fmla="*/ 1608913 w 9907829"/>
              <a:gd name="connsiteY386" fmla="*/ 2371944 h 6706386"/>
              <a:gd name="connsiteX387" fmla="*/ 1608979 w 9907829"/>
              <a:gd name="connsiteY387" fmla="*/ 2371620 h 6706386"/>
              <a:gd name="connsiteX388" fmla="*/ 1608913 w 9907829"/>
              <a:gd name="connsiteY388" fmla="*/ 2371298 h 6706386"/>
              <a:gd name="connsiteX389" fmla="*/ 1726451 w 9907829"/>
              <a:gd name="connsiteY389" fmla="*/ 2253761 h 6706386"/>
              <a:gd name="connsiteX390" fmla="*/ 2283309 w 9907829"/>
              <a:gd name="connsiteY390" fmla="*/ 2185682 h 6706386"/>
              <a:gd name="connsiteX391" fmla="*/ 2468929 w 9907829"/>
              <a:gd name="connsiteY391" fmla="*/ 2371298 h 6706386"/>
              <a:gd name="connsiteX392" fmla="*/ 2468866 w 9907829"/>
              <a:gd name="connsiteY392" fmla="*/ 2371620 h 6706386"/>
              <a:gd name="connsiteX393" fmla="*/ 2468929 w 9907829"/>
              <a:gd name="connsiteY393" fmla="*/ 2371946 h 6706386"/>
              <a:gd name="connsiteX394" fmla="*/ 2283309 w 9907829"/>
              <a:gd name="connsiteY394" fmla="*/ 2557571 h 6706386"/>
              <a:gd name="connsiteX395" fmla="*/ 2097690 w 9907829"/>
              <a:gd name="connsiteY395" fmla="*/ 2371946 h 6706386"/>
              <a:gd name="connsiteX396" fmla="*/ 2097756 w 9907829"/>
              <a:gd name="connsiteY396" fmla="*/ 2371620 h 6706386"/>
              <a:gd name="connsiteX397" fmla="*/ 2097690 w 9907829"/>
              <a:gd name="connsiteY397" fmla="*/ 2371298 h 6706386"/>
              <a:gd name="connsiteX398" fmla="*/ 2283309 w 9907829"/>
              <a:gd name="connsiteY398" fmla="*/ 2185682 h 6706386"/>
              <a:gd name="connsiteX399" fmla="*/ 1169594 w 9907829"/>
              <a:gd name="connsiteY399" fmla="*/ 1778474 h 6706386"/>
              <a:gd name="connsiteX400" fmla="*/ 1205562 w 9907829"/>
              <a:gd name="connsiteY400" fmla="*/ 1814442 h 6706386"/>
              <a:gd name="connsiteX401" fmla="*/ 1205428 w 9907829"/>
              <a:gd name="connsiteY401" fmla="*/ 1814767 h 6706386"/>
              <a:gd name="connsiteX402" fmla="*/ 1205562 w 9907829"/>
              <a:gd name="connsiteY402" fmla="*/ 1815092 h 6706386"/>
              <a:gd name="connsiteX403" fmla="*/ 1169594 w 9907829"/>
              <a:gd name="connsiteY403" fmla="*/ 1851060 h 6706386"/>
              <a:gd name="connsiteX404" fmla="*/ 1133626 w 9907829"/>
              <a:gd name="connsiteY404" fmla="*/ 1815092 h 6706386"/>
              <a:gd name="connsiteX405" fmla="*/ 1133762 w 9907829"/>
              <a:gd name="connsiteY405" fmla="*/ 1814767 h 6706386"/>
              <a:gd name="connsiteX406" fmla="*/ 1133626 w 9907829"/>
              <a:gd name="connsiteY406" fmla="*/ 1814442 h 6706386"/>
              <a:gd name="connsiteX407" fmla="*/ 1169594 w 9907829"/>
              <a:gd name="connsiteY407" fmla="*/ 1778474 h 6706386"/>
              <a:gd name="connsiteX408" fmla="*/ 1726452 w 9907829"/>
              <a:gd name="connsiteY408" fmla="*/ 1741232 h 6706386"/>
              <a:gd name="connsiteX409" fmla="*/ 1799672 w 9907829"/>
              <a:gd name="connsiteY409" fmla="*/ 1814452 h 6706386"/>
              <a:gd name="connsiteX410" fmla="*/ 1799608 w 9907829"/>
              <a:gd name="connsiteY410" fmla="*/ 1814767 h 6706386"/>
              <a:gd name="connsiteX411" fmla="*/ 1799672 w 9907829"/>
              <a:gd name="connsiteY411" fmla="*/ 1815083 h 6706386"/>
              <a:gd name="connsiteX412" fmla="*/ 1726452 w 9907829"/>
              <a:gd name="connsiteY412" fmla="*/ 1888303 h 6706386"/>
              <a:gd name="connsiteX413" fmla="*/ 1653232 w 9907829"/>
              <a:gd name="connsiteY413" fmla="*/ 1815083 h 6706386"/>
              <a:gd name="connsiteX414" fmla="*/ 1653296 w 9907829"/>
              <a:gd name="connsiteY414" fmla="*/ 1814767 h 6706386"/>
              <a:gd name="connsiteX415" fmla="*/ 1653232 w 9907829"/>
              <a:gd name="connsiteY415" fmla="*/ 1814452 h 6706386"/>
              <a:gd name="connsiteX416" fmla="*/ 1726452 w 9907829"/>
              <a:gd name="connsiteY416" fmla="*/ 1741232 h 6706386"/>
              <a:gd name="connsiteX417" fmla="*/ 9907829 w 9907829"/>
              <a:gd name="connsiteY417" fmla="*/ 1731583 h 6706386"/>
              <a:gd name="connsiteX418" fmla="*/ 9907829 w 9907829"/>
              <a:gd name="connsiteY418" fmla="*/ 1898575 h 6706386"/>
              <a:gd name="connsiteX419" fmla="*/ 9888560 w 9907829"/>
              <a:gd name="connsiteY419" fmla="*/ 1815080 h 6706386"/>
              <a:gd name="connsiteX420" fmla="*/ 9907829 w 9907829"/>
              <a:gd name="connsiteY420" fmla="*/ 1731583 h 6706386"/>
              <a:gd name="connsiteX421" fmla="*/ 2283183 w 9907829"/>
              <a:gd name="connsiteY421" fmla="*/ 1688074 h 6706386"/>
              <a:gd name="connsiteX422" fmla="*/ 2372650 w 9907829"/>
              <a:gd name="connsiteY422" fmla="*/ 1725132 h 6706386"/>
              <a:gd name="connsiteX423" fmla="*/ 2409711 w 9907829"/>
              <a:gd name="connsiteY423" fmla="*/ 1814602 h 6706386"/>
              <a:gd name="connsiteX424" fmla="*/ 2409710 w 9907829"/>
              <a:gd name="connsiteY424" fmla="*/ 1814607 h 6706386"/>
              <a:gd name="connsiteX425" fmla="*/ 2409711 w 9907829"/>
              <a:gd name="connsiteY425" fmla="*/ 1814611 h 6706386"/>
              <a:gd name="connsiteX426" fmla="*/ 2372650 w 9907829"/>
              <a:gd name="connsiteY426" fmla="*/ 1904081 h 6706386"/>
              <a:gd name="connsiteX427" fmla="*/ 2193714 w 9907829"/>
              <a:gd name="connsiteY427" fmla="*/ 1904081 h 6706386"/>
              <a:gd name="connsiteX428" fmla="*/ 2156655 w 9907829"/>
              <a:gd name="connsiteY428" fmla="*/ 1814611 h 6706386"/>
              <a:gd name="connsiteX429" fmla="*/ 2156655 w 9907829"/>
              <a:gd name="connsiteY429" fmla="*/ 1814607 h 6706386"/>
              <a:gd name="connsiteX430" fmla="*/ 2156655 w 9907829"/>
              <a:gd name="connsiteY430" fmla="*/ 1814602 h 6706386"/>
              <a:gd name="connsiteX431" fmla="*/ 2193714 w 9907829"/>
              <a:gd name="connsiteY431" fmla="*/ 1725133 h 6706386"/>
              <a:gd name="connsiteX432" fmla="*/ 2283183 w 9907829"/>
              <a:gd name="connsiteY432" fmla="*/ 1688074 h 6706386"/>
              <a:gd name="connsiteX433" fmla="*/ 2840168 w 9907829"/>
              <a:gd name="connsiteY433" fmla="*/ 1624326 h 6706386"/>
              <a:gd name="connsiteX434" fmla="*/ 2859379 w 9907829"/>
              <a:gd name="connsiteY434" fmla="*/ 1628209 h 6706386"/>
              <a:gd name="connsiteX435" fmla="*/ 2914040 w 9907829"/>
              <a:gd name="connsiteY435" fmla="*/ 1639228 h 6706386"/>
              <a:gd name="connsiteX436" fmla="*/ 2914096 w 9907829"/>
              <a:gd name="connsiteY436" fmla="*/ 1639266 h 6706386"/>
              <a:gd name="connsiteX437" fmla="*/ 2914312 w 9907829"/>
              <a:gd name="connsiteY437" fmla="*/ 1639310 h 6706386"/>
              <a:gd name="connsiteX438" fmla="*/ 2950154 w 9907829"/>
              <a:gd name="connsiteY438" fmla="*/ 1663524 h 6706386"/>
              <a:gd name="connsiteX439" fmla="*/ 2974485 w 9907829"/>
              <a:gd name="connsiteY439" fmla="*/ 1679893 h 6706386"/>
              <a:gd name="connsiteX440" fmla="*/ 2974572 w 9907829"/>
              <a:gd name="connsiteY440" fmla="*/ 1680020 h 6706386"/>
              <a:gd name="connsiteX441" fmla="*/ 2974726 w 9907829"/>
              <a:gd name="connsiteY441" fmla="*/ 1680125 h 6706386"/>
              <a:gd name="connsiteX442" fmla="*/ 2994843 w 9907829"/>
              <a:gd name="connsiteY442" fmla="*/ 1710029 h 6706386"/>
              <a:gd name="connsiteX443" fmla="*/ 3015300 w 9907829"/>
              <a:gd name="connsiteY443" fmla="*/ 1740308 h 6706386"/>
              <a:gd name="connsiteX444" fmla="*/ 3015336 w 9907829"/>
              <a:gd name="connsiteY444" fmla="*/ 1740490 h 6706386"/>
              <a:gd name="connsiteX445" fmla="*/ 3015391 w 9907829"/>
              <a:gd name="connsiteY445" fmla="*/ 1740569 h 6706386"/>
              <a:gd name="connsiteX446" fmla="*/ 3030282 w 9907829"/>
              <a:gd name="connsiteY446" fmla="*/ 1814442 h 6706386"/>
              <a:gd name="connsiteX447" fmla="*/ 3030281 w 9907829"/>
              <a:gd name="connsiteY447" fmla="*/ 1814448 h 6706386"/>
              <a:gd name="connsiteX448" fmla="*/ 3030282 w 9907829"/>
              <a:gd name="connsiteY448" fmla="*/ 1814453 h 6706386"/>
              <a:gd name="connsiteX449" fmla="*/ 3015391 w 9907829"/>
              <a:gd name="connsiteY449" fmla="*/ 1888324 h 6706386"/>
              <a:gd name="connsiteX450" fmla="*/ 3015336 w 9907829"/>
              <a:gd name="connsiteY450" fmla="*/ 1888403 h 6706386"/>
              <a:gd name="connsiteX451" fmla="*/ 3015300 w 9907829"/>
              <a:gd name="connsiteY451" fmla="*/ 1888585 h 6706386"/>
              <a:gd name="connsiteX452" fmla="*/ 2994895 w 9907829"/>
              <a:gd name="connsiteY452" fmla="*/ 1918790 h 6706386"/>
              <a:gd name="connsiteX453" fmla="*/ 2974726 w 9907829"/>
              <a:gd name="connsiteY453" fmla="*/ 1948769 h 6706386"/>
              <a:gd name="connsiteX454" fmla="*/ 2974572 w 9907829"/>
              <a:gd name="connsiteY454" fmla="*/ 1948874 h 6706386"/>
              <a:gd name="connsiteX455" fmla="*/ 2974485 w 9907829"/>
              <a:gd name="connsiteY455" fmla="*/ 1948999 h 6706386"/>
              <a:gd name="connsiteX456" fmla="*/ 2950250 w 9907829"/>
              <a:gd name="connsiteY456" fmla="*/ 1965305 h 6706386"/>
              <a:gd name="connsiteX457" fmla="*/ 2914312 w 9907829"/>
              <a:gd name="connsiteY457" fmla="*/ 1989583 h 6706386"/>
              <a:gd name="connsiteX458" fmla="*/ 2914096 w 9907829"/>
              <a:gd name="connsiteY458" fmla="*/ 1989627 h 6706386"/>
              <a:gd name="connsiteX459" fmla="*/ 2914040 w 9907829"/>
              <a:gd name="connsiteY459" fmla="*/ 1989664 h 6706386"/>
              <a:gd name="connsiteX460" fmla="*/ 2859639 w 9907829"/>
              <a:gd name="connsiteY460" fmla="*/ 2000631 h 6706386"/>
              <a:gd name="connsiteX461" fmla="*/ 2840168 w 9907829"/>
              <a:gd name="connsiteY461" fmla="*/ 2004566 h 6706386"/>
              <a:gd name="connsiteX462" fmla="*/ 2650053 w 9907829"/>
              <a:gd name="connsiteY462" fmla="*/ 1814453 h 6706386"/>
              <a:gd name="connsiteX463" fmla="*/ 2650055 w 9907829"/>
              <a:gd name="connsiteY463" fmla="*/ 1814448 h 6706386"/>
              <a:gd name="connsiteX464" fmla="*/ 2650053 w 9907829"/>
              <a:gd name="connsiteY464" fmla="*/ 1814442 h 6706386"/>
              <a:gd name="connsiteX465" fmla="*/ 2840168 w 9907829"/>
              <a:gd name="connsiteY465" fmla="*/ 1624326 h 6706386"/>
              <a:gd name="connsiteX466" fmla="*/ 1726452 w 9907829"/>
              <a:gd name="connsiteY466" fmla="*/ 1217762 h 6706386"/>
              <a:gd name="connsiteX467" fmla="*/ 1766273 w 9907829"/>
              <a:gd name="connsiteY467" fmla="*/ 1257583 h 6706386"/>
              <a:gd name="connsiteX468" fmla="*/ 1766272 w 9907829"/>
              <a:gd name="connsiteY468" fmla="*/ 1257587 h 6706386"/>
              <a:gd name="connsiteX469" fmla="*/ 1766273 w 9907829"/>
              <a:gd name="connsiteY469" fmla="*/ 1257592 h 6706386"/>
              <a:gd name="connsiteX470" fmla="*/ 1726452 w 9907829"/>
              <a:gd name="connsiteY470" fmla="*/ 1297412 h 6706386"/>
              <a:gd name="connsiteX471" fmla="*/ 1686631 w 9907829"/>
              <a:gd name="connsiteY471" fmla="*/ 1257592 h 6706386"/>
              <a:gd name="connsiteX472" fmla="*/ 1686633 w 9907829"/>
              <a:gd name="connsiteY472" fmla="*/ 1257587 h 6706386"/>
              <a:gd name="connsiteX473" fmla="*/ 1686631 w 9907829"/>
              <a:gd name="connsiteY473" fmla="*/ 1257583 h 6706386"/>
              <a:gd name="connsiteX474" fmla="*/ 1726452 w 9907829"/>
              <a:gd name="connsiteY474" fmla="*/ 1217762 h 6706386"/>
              <a:gd name="connsiteX475" fmla="*/ 2283309 w 9907829"/>
              <a:gd name="connsiteY475" fmla="*/ 1183722 h 6706386"/>
              <a:gd name="connsiteX476" fmla="*/ 2289931 w 9907829"/>
              <a:gd name="connsiteY476" fmla="*/ 1185063 h 6706386"/>
              <a:gd name="connsiteX477" fmla="*/ 2311921 w 9907829"/>
              <a:gd name="connsiteY477" fmla="*/ 1189491 h 6706386"/>
              <a:gd name="connsiteX478" fmla="*/ 2311979 w 9907829"/>
              <a:gd name="connsiteY478" fmla="*/ 1189530 h 6706386"/>
              <a:gd name="connsiteX479" fmla="*/ 2312191 w 9907829"/>
              <a:gd name="connsiteY479" fmla="*/ 1189572 h 6706386"/>
              <a:gd name="connsiteX480" fmla="*/ 2325865 w 9907829"/>
              <a:gd name="connsiteY480" fmla="*/ 1198842 h 6706386"/>
              <a:gd name="connsiteX481" fmla="*/ 2335415 w 9907829"/>
              <a:gd name="connsiteY481" fmla="*/ 1205247 h 6706386"/>
              <a:gd name="connsiteX482" fmla="*/ 2335503 w 9907829"/>
              <a:gd name="connsiteY482" fmla="*/ 1205376 h 6706386"/>
              <a:gd name="connsiteX483" fmla="*/ 2335655 w 9907829"/>
              <a:gd name="connsiteY483" fmla="*/ 1205479 h 6706386"/>
              <a:gd name="connsiteX484" fmla="*/ 2343315 w 9907829"/>
              <a:gd name="connsiteY484" fmla="*/ 1216902 h 6706386"/>
              <a:gd name="connsiteX485" fmla="*/ 2351320 w 9907829"/>
              <a:gd name="connsiteY485" fmla="*/ 1228711 h 6706386"/>
              <a:gd name="connsiteX486" fmla="*/ 2351358 w 9907829"/>
              <a:gd name="connsiteY486" fmla="*/ 1228894 h 6706386"/>
              <a:gd name="connsiteX487" fmla="*/ 2351411 w 9907829"/>
              <a:gd name="connsiteY487" fmla="*/ 1228973 h 6706386"/>
              <a:gd name="connsiteX488" fmla="*/ 2357170 w 9907829"/>
              <a:gd name="connsiteY488" fmla="*/ 1257585 h 6706386"/>
              <a:gd name="connsiteX489" fmla="*/ 2357170 w 9907829"/>
              <a:gd name="connsiteY489" fmla="*/ 1257589 h 6706386"/>
              <a:gd name="connsiteX490" fmla="*/ 2357170 w 9907829"/>
              <a:gd name="connsiteY490" fmla="*/ 1257593 h 6706386"/>
              <a:gd name="connsiteX491" fmla="*/ 2351411 w 9907829"/>
              <a:gd name="connsiteY491" fmla="*/ 1286203 h 6706386"/>
              <a:gd name="connsiteX492" fmla="*/ 2351358 w 9907829"/>
              <a:gd name="connsiteY492" fmla="*/ 1286284 h 6706386"/>
              <a:gd name="connsiteX493" fmla="*/ 2351320 w 9907829"/>
              <a:gd name="connsiteY493" fmla="*/ 1286467 h 6706386"/>
              <a:gd name="connsiteX494" fmla="*/ 2343311 w 9907829"/>
              <a:gd name="connsiteY494" fmla="*/ 1298281 h 6706386"/>
              <a:gd name="connsiteX495" fmla="*/ 2335655 w 9907829"/>
              <a:gd name="connsiteY495" fmla="*/ 1309697 h 6706386"/>
              <a:gd name="connsiteX496" fmla="*/ 2335503 w 9907829"/>
              <a:gd name="connsiteY496" fmla="*/ 1309802 h 6706386"/>
              <a:gd name="connsiteX497" fmla="*/ 2335415 w 9907829"/>
              <a:gd name="connsiteY497" fmla="*/ 1309930 h 6706386"/>
              <a:gd name="connsiteX498" fmla="*/ 2325840 w 9907829"/>
              <a:gd name="connsiteY498" fmla="*/ 1316351 h 6706386"/>
              <a:gd name="connsiteX499" fmla="*/ 2312191 w 9907829"/>
              <a:gd name="connsiteY499" fmla="*/ 1325604 h 6706386"/>
              <a:gd name="connsiteX500" fmla="*/ 2311981 w 9907829"/>
              <a:gd name="connsiteY500" fmla="*/ 1325647 h 6706386"/>
              <a:gd name="connsiteX501" fmla="*/ 2311921 w 9907829"/>
              <a:gd name="connsiteY501" fmla="*/ 1325687 h 6706386"/>
              <a:gd name="connsiteX502" fmla="*/ 2289573 w 9907829"/>
              <a:gd name="connsiteY502" fmla="*/ 1330186 h 6706386"/>
              <a:gd name="connsiteX503" fmla="*/ 2283309 w 9907829"/>
              <a:gd name="connsiteY503" fmla="*/ 1331454 h 6706386"/>
              <a:gd name="connsiteX504" fmla="*/ 2209446 w 9907829"/>
              <a:gd name="connsiteY504" fmla="*/ 1257593 h 6706386"/>
              <a:gd name="connsiteX505" fmla="*/ 2209449 w 9907829"/>
              <a:gd name="connsiteY505" fmla="*/ 1257589 h 6706386"/>
              <a:gd name="connsiteX506" fmla="*/ 2209446 w 9907829"/>
              <a:gd name="connsiteY506" fmla="*/ 1257585 h 6706386"/>
              <a:gd name="connsiteX507" fmla="*/ 2283309 w 9907829"/>
              <a:gd name="connsiteY507" fmla="*/ 1183722 h 6706386"/>
              <a:gd name="connsiteX508" fmla="*/ 2840166 w 9907829"/>
              <a:gd name="connsiteY508" fmla="*/ 1135550 h 6706386"/>
              <a:gd name="connsiteX509" fmla="*/ 2962201 w 9907829"/>
              <a:gd name="connsiteY509" fmla="*/ 1257583 h 6706386"/>
              <a:gd name="connsiteX510" fmla="*/ 2962201 w 9907829"/>
              <a:gd name="connsiteY510" fmla="*/ 1257588 h 6706386"/>
              <a:gd name="connsiteX511" fmla="*/ 2962201 w 9907829"/>
              <a:gd name="connsiteY511" fmla="*/ 1257592 h 6706386"/>
              <a:gd name="connsiteX512" fmla="*/ 2840166 w 9907829"/>
              <a:gd name="connsiteY512" fmla="*/ 1379625 h 6706386"/>
              <a:gd name="connsiteX513" fmla="*/ 2718134 w 9907829"/>
              <a:gd name="connsiteY513" fmla="*/ 1257592 h 6706386"/>
              <a:gd name="connsiteX514" fmla="*/ 2718135 w 9907829"/>
              <a:gd name="connsiteY514" fmla="*/ 1257588 h 6706386"/>
              <a:gd name="connsiteX515" fmla="*/ 2718134 w 9907829"/>
              <a:gd name="connsiteY515" fmla="*/ 1257583 h 6706386"/>
              <a:gd name="connsiteX516" fmla="*/ 2840166 w 9907829"/>
              <a:gd name="connsiteY516" fmla="*/ 1135550 h 6706386"/>
              <a:gd name="connsiteX517" fmla="*/ 9524387 w 9907829"/>
              <a:gd name="connsiteY517" fmla="*/ 1083526 h 6706386"/>
              <a:gd name="connsiteX518" fmla="*/ 9698445 w 9907829"/>
              <a:gd name="connsiteY518" fmla="*/ 1257586 h 6706386"/>
              <a:gd name="connsiteX519" fmla="*/ 9698379 w 9907829"/>
              <a:gd name="connsiteY519" fmla="*/ 1257912 h 6706386"/>
              <a:gd name="connsiteX520" fmla="*/ 9698445 w 9907829"/>
              <a:gd name="connsiteY520" fmla="*/ 1258239 h 6706386"/>
              <a:gd name="connsiteX521" fmla="*/ 9524387 w 9907829"/>
              <a:gd name="connsiteY521" fmla="*/ 1432296 h 6706386"/>
              <a:gd name="connsiteX522" fmla="*/ 9350329 w 9907829"/>
              <a:gd name="connsiteY522" fmla="*/ 1258239 h 6706386"/>
              <a:gd name="connsiteX523" fmla="*/ 9350396 w 9907829"/>
              <a:gd name="connsiteY523" fmla="*/ 1257911 h 6706386"/>
              <a:gd name="connsiteX524" fmla="*/ 9350329 w 9907829"/>
              <a:gd name="connsiteY524" fmla="*/ 1257586 h 6706386"/>
              <a:gd name="connsiteX525" fmla="*/ 9524387 w 9907829"/>
              <a:gd name="connsiteY525" fmla="*/ 1083526 h 6706386"/>
              <a:gd name="connsiteX526" fmla="*/ 3397667 w 9907829"/>
              <a:gd name="connsiteY526" fmla="*/ 1083526 h 6706386"/>
              <a:gd name="connsiteX527" fmla="*/ 3571726 w 9907829"/>
              <a:gd name="connsiteY527" fmla="*/ 1257583 h 6706386"/>
              <a:gd name="connsiteX528" fmla="*/ 3571660 w 9907829"/>
              <a:gd name="connsiteY528" fmla="*/ 1257910 h 6706386"/>
              <a:gd name="connsiteX529" fmla="*/ 3571726 w 9907829"/>
              <a:gd name="connsiteY529" fmla="*/ 1258237 h 6706386"/>
              <a:gd name="connsiteX530" fmla="*/ 3397667 w 9907829"/>
              <a:gd name="connsiteY530" fmla="*/ 1432293 h 6706386"/>
              <a:gd name="connsiteX531" fmla="*/ 3223609 w 9907829"/>
              <a:gd name="connsiteY531" fmla="*/ 1258237 h 6706386"/>
              <a:gd name="connsiteX532" fmla="*/ 3223676 w 9907829"/>
              <a:gd name="connsiteY532" fmla="*/ 1257910 h 6706386"/>
              <a:gd name="connsiteX533" fmla="*/ 3223609 w 9907829"/>
              <a:gd name="connsiteY533" fmla="*/ 1257583 h 6706386"/>
              <a:gd name="connsiteX534" fmla="*/ 3397667 w 9907829"/>
              <a:gd name="connsiteY534" fmla="*/ 1083526 h 6706386"/>
              <a:gd name="connsiteX535" fmla="*/ 3985091 w 9907829"/>
              <a:gd name="connsiteY535" fmla="*/ 1035050 h 6706386"/>
              <a:gd name="connsiteX536" fmla="*/ 3999885 w 9907829"/>
              <a:gd name="connsiteY536" fmla="*/ 1038730 h 6706386"/>
              <a:gd name="connsiteX537" fmla="*/ 4006300 w 9907829"/>
              <a:gd name="connsiteY537" fmla="*/ 1038985 h 6706386"/>
              <a:gd name="connsiteX538" fmla="*/ 4012914 w 9907829"/>
              <a:gd name="connsiteY538" fmla="*/ 1041971 h 6706386"/>
              <a:gd name="connsiteX539" fmla="*/ 4032126 w 9907829"/>
              <a:gd name="connsiteY539" fmla="*/ 1046750 h 6706386"/>
              <a:gd name="connsiteX540" fmla="*/ 4075781 w 9907829"/>
              <a:gd name="connsiteY540" fmla="*/ 1068355 h 6706386"/>
              <a:gd name="connsiteX541" fmla="*/ 4081393 w 9907829"/>
              <a:gd name="connsiteY541" fmla="*/ 1072885 h 6706386"/>
              <a:gd name="connsiteX542" fmla="*/ 4084846 w 9907829"/>
              <a:gd name="connsiteY542" fmla="*/ 1074445 h 6706386"/>
              <a:gd name="connsiteX543" fmla="*/ 4089571 w 9907829"/>
              <a:gd name="connsiteY543" fmla="*/ 1079489 h 6706386"/>
              <a:gd name="connsiteX544" fmla="*/ 4114288 w 9907829"/>
              <a:gd name="connsiteY544" fmla="*/ 1099448 h 6706386"/>
              <a:gd name="connsiteX545" fmla="*/ 4145805 w 9907829"/>
              <a:gd name="connsiteY545" fmla="*/ 1139522 h 6706386"/>
              <a:gd name="connsiteX546" fmla="*/ 4145875 w 9907829"/>
              <a:gd name="connsiteY546" fmla="*/ 1139595 h 6706386"/>
              <a:gd name="connsiteX547" fmla="*/ 4176845 w 9907829"/>
              <a:gd name="connsiteY547" fmla="*/ 1223321 h 6706386"/>
              <a:gd name="connsiteX548" fmla="*/ 4176845 w 9907829"/>
              <a:gd name="connsiteY548" fmla="*/ 1223333 h 6706386"/>
              <a:gd name="connsiteX549" fmla="*/ 4176845 w 9907829"/>
              <a:gd name="connsiteY549" fmla="*/ 1223336 h 6706386"/>
              <a:gd name="connsiteX550" fmla="*/ 4072815 w 9907829"/>
              <a:gd name="connsiteY550" fmla="*/ 1449022 h 6706386"/>
              <a:gd name="connsiteX551" fmla="*/ 3763402 w 9907829"/>
              <a:gd name="connsiteY551" fmla="*/ 1375963 h 6706386"/>
              <a:gd name="connsiteX552" fmla="*/ 3732430 w 9907829"/>
              <a:gd name="connsiteY552" fmla="*/ 1292239 h 6706386"/>
              <a:gd name="connsiteX553" fmla="*/ 3732432 w 9907829"/>
              <a:gd name="connsiteY553" fmla="*/ 1292226 h 6706386"/>
              <a:gd name="connsiteX554" fmla="*/ 3732430 w 9907829"/>
              <a:gd name="connsiteY554" fmla="*/ 1292225 h 6706386"/>
              <a:gd name="connsiteX555" fmla="*/ 3836462 w 9907829"/>
              <a:gd name="connsiteY555" fmla="*/ 1066536 h 6706386"/>
              <a:gd name="connsiteX556" fmla="*/ 3920187 w 9907829"/>
              <a:gd name="connsiteY556" fmla="*/ 1035565 h 6706386"/>
              <a:gd name="connsiteX557" fmla="*/ 3920506 w 9907829"/>
              <a:gd name="connsiteY557" fmla="*/ 1035578 h 6706386"/>
              <a:gd name="connsiteX558" fmla="*/ 8967529 w 9907829"/>
              <a:gd name="connsiteY558" fmla="*/ 1032788 h 6706386"/>
              <a:gd name="connsiteX559" fmla="*/ 9192327 w 9907829"/>
              <a:gd name="connsiteY559" fmla="*/ 1257587 h 6706386"/>
              <a:gd name="connsiteX560" fmla="*/ 9192326 w 9907829"/>
              <a:gd name="connsiteY560" fmla="*/ 1257592 h 6706386"/>
              <a:gd name="connsiteX561" fmla="*/ 9192327 w 9907829"/>
              <a:gd name="connsiteY561" fmla="*/ 1257597 h 6706386"/>
              <a:gd name="connsiteX562" fmla="*/ 8967529 w 9907829"/>
              <a:gd name="connsiteY562" fmla="*/ 1482394 h 6706386"/>
              <a:gd name="connsiteX563" fmla="*/ 8742731 w 9907829"/>
              <a:gd name="connsiteY563" fmla="*/ 1257597 h 6706386"/>
              <a:gd name="connsiteX564" fmla="*/ 8742732 w 9907829"/>
              <a:gd name="connsiteY564" fmla="*/ 1257592 h 6706386"/>
              <a:gd name="connsiteX565" fmla="*/ 8742731 w 9907829"/>
              <a:gd name="connsiteY565" fmla="*/ 1257587 h 6706386"/>
              <a:gd name="connsiteX566" fmla="*/ 8967529 w 9907829"/>
              <a:gd name="connsiteY566" fmla="*/ 1032788 h 6706386"/>
              <a:gd name="connsiteX567" fmla="*/ 2283309 w 9907829"/>
              <a:gd name="connsiteY567" fmla="*/ 662831 h 6706386"/>
              <a:gd name="connsiteX568" fmla="*/ 2309964 w 9907829"/>
              <a:gd name="connsiteY568" fmla="*/ 673830 h 6706386"/>
              <a:gd name="connsiteX569" fmla="*/ 2310039 w 9907829"/>
              <a:gd name="connsiteY569" fmla="*/ 674008 h 6706386"/>
              <a:gd name="connsiteX570" fmla="*/ 2310206 w 9907829"/>
              <a:gd name="connsiteY570" fmla="*/ 674077 h 6706386"/>
              <a:gd name="connsiteX571" fmla="*/ 2320996 w 9907829"/>
              <a:gd name="connsiteY571" fmla="*/ 700227 h 6706386"/>
              <a:gd name="connsiteX572" fmla="*/ 2321205 w 9907829"/>
              <a:gd name="connsiteY572" fmla="*/ 700726 h 6706386"/>
              <a:gd name="connsiteX573" fmla="*/ 2321202 w 9907829"/>
              <a:gd name="connsiteY573" fmla="*/ 700728 h 6706386"/>
              <a:gd name="connsiteX574" fmla="*/ 2321205 w 9907829"/>
              <a:gd name="connsiteY574" fmla="*/ 700732 h 6706386"/>
              <a:gd name="connsiteX575" fmla="*/ 2320996 w 9907829"/>
              <a:gd name="connsiteY575" fmla="*/ 701231 h 6706386"/>
              <a:gd name="connsiteX576" fmla="*/ 2310206 w 9907829"/>
              <a:gd name="connsiteY576" fmla="*/ 727380 h 6706386"/>
              <a:gd name="connsiteX577" fmla="*/ 2310039 w 9907829"/>
              <a:gd name="connsiteY577" fmla="*/ 727450 h 6706386"/>
              <a:gd name="connsiteX578" fmla="*/ 2309964 w 9907829"/>
              <a:gd name="connsiteY578" fmla="*/ 727628 h 6706386"/>
              <a:gd name="connsiteX579" fmla="*/ 2283309 w 9907829"/>
              <a:gd name="connsiteY579" fmla="*/ 738627 h 6706386"/>
              <a:gd name="connsiteX580" fmla="*/ 2282587 w 9907829"/>
              <a:gd name="connsiteY580" fmla="*/ 738324 h 6706386"/>
              <a:gd name="connsiteX581" fmla="*/ 2256415 w 9907829"/>
              <a:gd name="connsiteY581" fmla="*/ 727622 h 6706386"/>
              <a:gd name="connsiteX582" fmla="*/ 2245705 w 9907829"/>
              <a:gd name="connsiteY582" fmla="*/ 701435 h 6706386"/>
              <a:gd name="connsiteX583" fmla="*/ 2245414 w 9907829"/>
              <a:gd name="connsiteY583" fmla="*/ 700732 h 6706386"/>
              <a:gd name="connsiteX584" fmla="*/ 2245417 w 9907829"/>
              <a:gd name="connsiteY584" fmla="*/ 700728 h 6706386"/>
              <a:gd name="connsiteX585" fmla="*/ 2245414 w 9907829"/>
              <a:gd name="connsiteY585" fmla="*/ 700726 h 6706386"/>
              <a:gd name="connsiteX586" fmla="*/ 2245705 w 9907829"/>
              <a:gd name="connsiteY586" fmla="*/ 700022 h 6706386"/>
              <a:gd name="connsiteX587" fmla="*/ 2256415 w 9907829"/>
              <a:gd name="connsiteY587" fmla="*/ 673836 h 6706386"/>
              <a:gd name="connsiteX588" fmla="*/ 2282587 w 9907829"/>
              <a:gd name="connsiteY588" fmla="*/ 663133 h 6706386"/>
              <a:gd name="connsiteX589" fmla="*/ 2840166 w 9907829"/>
              <a:gd name="connsiteY589" fmla="*/ 635213 h 6706386"/>
              <a:gd name="connsiteX590" fmla="*/ 2905681 w 9907829"/>
              <a:gd name="connsiteY590" fmla="*/ 700726 h 6706386"/>
              <a:gd name="connsiteX591" fmla="*/ 2905681 w 9907829"/>
              <a:gd name="connsiteY591" fmla="*/ 700729 h 6706386"/>
              <a:gd name="connsiteX592" fmla="*/ 2905681 w 9907829"/>
              <a:gd name="connsiteY592" fmla="*/ 700732 h 6706386"/>
              <a:gd name="connsiteX593" fmla="*/ 2840166 w 9907829"/>
              <a:gd name="connsiteY593" fmla="*/ 766245 h 6706386"/>
              <a:gd name="connsiteX594" fmla="*/ 2774655 w 9907829"/>
              <a:gd name="connsiteY594" fmla="*/ 700732 h 6706386"/>
              <a:gd name="connsiteX595" fmla="*/ 2774657 w 9907829"/>
              <a:gd name="connsiteY595" fmla="*/ 700729 h 6706386"/>
              <a:gd name="connsiteX596" fmla="*/ 2774655 w 9907829"/>
              <a:gd name="connsiteY596" fmla="*/ 700726 h 6706386"/>
              <a:gd name="connsiteX597" fmla="*/ 2840166 w 9907829"/>
              <a:gd name="connsiteY597" fmla="*/ 635213 h 6706386"/>
              <a:gd name="connsiteX598" fmla="*/ 9524387 w 9907829"/>
              <a:gd name="connsiteY598" fmla="*/ 601816 h 6706386"/>
              <a:gd name="connsiteX599" fmla="*/ 9623299 w 9907829"/>
              <a:gd name="connsiteY599" fmla="*/ 700727 h 6706386"/>
              <a:gd name="connsiteX600" fmla="*/ 9623298 w 9907829"/>
              <a:gd name="connsiteY600" fmla="*/ 700731 h 6706386"/>
              <a:gd name="connsiteX601" fmla="*/ 9623299 w 9907829"/>
              <a:gd name="connsiteY601" fmla="*/ 700734 h 6706386"/>
              <a:gd name="connsiteX602" fmla="*/ 9524387 w 9907829"/>
              <a:gd name="connsiteY602" fmla="*/ 799647 h 6706386"/>
              <a:gd name="connsiteX603" fmla="*/ 9425476 w 9907829"/>
              <a:gd name="connsiteY603" fmla="*/ 700734 h 6706386"/>
              <a:gd name="connsiteX604" fmla="*/ 9425477 w 9907829"/>
              <a:gd name="connsiteY604" fmla="*/ 700731 h 6706386"/>
              <a:gd name="connsiteX605" fmla="*/ 9425476 w 9907829"/>
              <a:gd name="connsiteY605" fmla="*/ 700727 h 6706386"/>
              <a:gd name="connsiteX606" fmla="*/ 9524387 w 9907829"/>
              <a:gd name="connsiteY606" fmla="*/ 601816 h 6706386"/>
              <a:gd name="connsiteX607" fmla="*/ 3397667 w 9907829"/>
              <a:gd name="connsiteY607" fmla="*/ 601815 h 6706386"/>
              <a:gd name="connsiteX608" fmla="*/ 3496579 w 9907829"/>
              <a:gd name="connsiteY608" fmla="*/ 700726 h 6706386"/>
              <a:gd name="connsiteX609" fmla="*/ 3496579 w 9907829"/>
              <a:gd name="connsiteY609" fmla="*/ 700729 h 6706386"/>
              <a:gd name="connsiteX610" fmla="*/ 3496579 w 9907829"/>
              <a:gd name="connsiteY610" fmla="*/ 700733 h 6706386"/>
              <a:gd name="connsiteX611" fmla="*/ 3397667 w 9907829"/>
              <a:gd name="connsiteY611" fmla="*/ 799643 h 6706386"/>
              <a:gd name="connsiteX612" fmla="*/ 3383469 w 9907829"/>
              <a:gd name="connsiteY612" fmla="*/ 796774 h 6706386"/>
              <a:gd name="connsiteX613" fmla="*/ 3359090 w 9907829"/>
              <a:gd name="connsiteY613" fmla="*/ 791860 h 6706386"/>
              <a:gd name="connsiteX614" fmla="*/ 3306263 w 9907829"/>
              <a:gd name="connsiteY614" fmla="*/ 739212 h 6706386"/>
              <a:gd name="connsiteX615" fmla="*/ 3298794 w 9907829"/>
              <a:gd name="connsiteY615" fmla="*/ 700922 h 6706386"/>
              <a:gd name="connsiteX616" fmla="*/ 3298756 w 9907829"/>
              <a:gd name="connsiteY616" fmla="*/ 700733 h 6706386"/>
              <a:gd name="connsiteX617" fmla="*/ 3298757 w 9907829"/>
              <a:gd name="connsiteY617" fmla="*/ 700729 h 6706386"/>
              <a:gd name="connsiteX618" fmla="*/ 3298756 w 9907829"/>
              <a:gd name="connsiteY618" fmla="*/ 700726 h 6706386"/>
              <a:gd name="connsiteX619" fmla="*/ 3298794 w 9907829"/>
              <a:gd name="connsiteY619" fmla="*/ 700536 h 6706386"/>
              <a:gd name="connsiteX620" fmla="*/ 3306263 w 9907829"/>
              <a:gd name="connsiteY620" fmla="*/ 662246 h 6706386"/>
              <a:gd name="connsiteX621" fmla="*/ 3359090 w 9907829"/>
              <a:gd name="connsiteY621" fmla="*/ 609599 h 6706386"/>
              <a:gd name="connsiteX622" fmla="*/ 3382942 w 9907829"/>
              <a:gd name="connsiteY622" fmla="*/ 604790 h 6706386"/>
              <a:gd name="connsiteX623" fmla="*/ 8967528 w 9907829"/>
              <a:gd name="connsiteY623" fmla="*/ 560709 h 6706386"/>
              <a:gd name="connsiteX624" fmla="*/ 9107546 w 9907829"/>
              <a:gd name="connsiteY624" fmla="*/ 700727 h 6706386"/>
              <a:gd name="connsiteX625" fmla="*/ 9107545 w 9907829"/>
              <a:gd name="connsiteY625" fmla="*/ 700731 h 6706386"/>
              <a:gd name="connsiteX626" fmla="*/ 9107546 w 9907829"/>
              <a:gd name="connsiteY626" fmla="*/ 700734 h 6706386"/>
              <a:gd name="connsiteX627" fmla="*/ 8967528 w 9907829"/>
              <a:gd name="connsiteY627" fmla="*/ 840753 h 6706386"/>
              <a:gd name="connsiteX628" fmla="*/ 8827512 w 9907829"/>
              <a:gd name="connsiteY628" fmla="*/ 700734 h 6706386"/>
              <a:gd name="connsiteX629" fmla="*/ 8827513 w 9907829"/>
              <a:gd name="connsiteY629" fmla="*/ 700731 h 6706386"/>
              <a:gd name="connsiteX630" fmla="*/ 8827512 w 9907829"/>
              <a:gd name="connsiteY630" fmla="*/ 700727 h 6706386"/>
              <a:gd name="connsiteX631" fmla="*/ 8827837 w 9907829"/>
              <a:gd name="connsiteY631" fmla="*/ 699122 h 6706386"/>
              <a:gd name="connsiteX632" fmla="*/ 8838551 w 9907829"/>
              <a:gd name="connsiteY632" fmla="*/ 646071 h 6706386"/>
              <a:gd name="connsiteX633" fmla="*/ 8913135 w 9907829"/>
              <a:gd name="connsiteY633" fmla="*/ 571667 h 6706386"/>
              <a:gd name="connsiteX634" fmla="*/ 8962419 w 9907829"/>
              <a:gd name="connsiteY634" fmla="*/ 561746 h 6706386"/>
              <a:gd name="connsiteX635" fmla="*/ 3954526 w 9907829"/>
              <a:gd name="connsiteY635" fmla="*/ 560708 h 6706386"/>
              <a:gd name="connsiteX636" fmla="*/ 4094542 w 9907829"/>
              <a:gd name="connsiteY636" fmla="*/ 700726 h 6706386"/>
              <a:gd name="connsiteX637" fmla="*/ 4094542 w 9907829"/>
              <a:gd name="connsiteY637" fmla="*/ 700729 h 6706386"/>
              <a:gd name="connsiteX638" fmla="*/ 4094542 w 9907829"/>
              <a:gd name="connsiteY638" fmla="*/ 700733 h 6706386"/>
              <a:gd name="connsiteX639" fmla="*/ 3954526 w 9907829"/>
              <a:gd name="connsiteY639" fmla="*/ 840752 h 6706386"/>
              <a:gd name="connsiteX640" fmla="*/ 3814508 w 9907829"/>
              <a:gd name="connsiteY640" fmla="*/ 700733 h 6706386"/>
              <a:gd name="connsiteX641" fmla="*/ 3814509 w 9907829"/>
              <a:gd name="connsiteY641" fmla="*/ 700729 h 6706386"/>
              <a:gd name="connsiteX642" fmla="*/ 3814508 w 9907829"/>
              <a:gd name="connsiteY642" fmla="*/ 700726 h 6706386"/>
              <a:gd name="connsiteX643" fmla="*/ 3814798 w 9907829"/>
              <a:gd name="connsiteY643" fmla="*/ 699297 h 6706386"/>
              <a:gd name="connsiteX644" fmla="*/ 3825547 w 9907829"/>
              <a:gd name="connsiteY644" fmla="*/ 646068 h 6706386"/>
              <a:gd name="connsiteX645" fmla="*/ 3900132 w 9907829"/>
              <a:gd name="connsiteY645" fmla="*/ 571664 h 6706386"/>
              <a:gd name="connsiteX646" fmla="*/ 3950168 w 9907829"/>
              <a:gd name="connsiteY646" fmla="*/ 561592 h 6706386"/>
              <a:gd name="connsiteX647" fmla="*/ 8410672 w 9907829"/>
              <a:gd name="connsiteY647" fmla="*/ 526027 h 6706386"/>
              <a:gd name="connsiteX648" fmla="*/ 8585372 w 9907829"/>
              <a:gd name="connsiteY648" fmla="*/ 700727 h 6706386"/>
              <a:gd name="connsiteX649" fmla="*/ 8585371 w 9907829"/>
              <a:gd name="connsiteY649" fmla="*/ 700731 h 6706386"/>
              <a:gd name="connsiteX650" fmla="*/ 8585372 w 9907829"/>
              <a:gd name="connsiteY650" fmla="*/ 700734 h 6706386"/>
              <a:gd name="connsiteX651" fmla="*/ 8410672 w 9907829"/>
              <a:gd name="connsiteY651" fmla="*/ 875437 h 6706386"/>
              <a:gd name="connsiteX652" fmla="*/ 8235971 w 9907829"/>
              <a:gd name="connsiteY652" fmla="*/ 700734 h 6706386"/>
              <a:gd name="connsiteX653" fmla="*/ 8235973 w 9907829"/>
              <a:gd name="connsiteY653" fmla="*/ 700731 h 6706386"/>
              <a:gd name="connsiteX654" fmla="*/ 8235971 w 9907829"/>
              <a:gd name="connsiteY654" fmla="*/ 700727 h 6706386"/>
              <a:gd name="connsiteX655" fmla="*/ 8410672 w 9907829"/>
              <a:gd name="connsiteY655" fmla="*/ 526027 h 6706386"/>
              <a:gd name="connsiteX656" fmla="*/ 4511383 w 9907829"/>
              <a:gd name="connsiteY656" fmla="*/ 523456 h 6706386"/>
              <a:gd name="connsiteX657" fmla="*/ 4525910 w 9907829"/>
              <a:gd name="connsiteY657" fmla="*/ 526391 h 6706386"/>
              <a:gd name="connsiteX658" fmla="*/ 4580269 w 9907829"/>
              <a:gd name="connsiteY658" fmla="*/ 537344 h 6706386"/>
              <a:gd name="connsiteX659" fmla="*/ 4580329 w 9907829"/>
              <a:gd name="connsiteY659" fmla="*/ 537384 h 6706386"/>
              <a:gd name="connsiteX660" fmla="*/ 4580539 w 9907829"/>
              <a:gd name="connsiteY660" fmla="*/ 537427 h 6706386"/>
              <a:gd name="connsiteX661" fmla="*/ 4613420 w 9907829"/>
              <a:gd name="connsiteY661" fmla="*/ 559640 h 6706386"/>
              <a:gd name="connsiteX662" fmla="*/ 4636628 w 9907829"/>
              <a:gd name="connsiteY662" fmla="*/ 575248 h 6706386"/>
              <a:gd name="connsiteX663" fmla="*/ 4636716 w 9907829"/>
              <a:gd name="connsiteY663" fmla="*/ 575377 h 6706386"/>
              <a:gd name="connsiteX664" fmla="*/ 4636869 w 9907829"/>
              <a:gd name="connsiteY664" fmla="*/ 575481 h 6706386"/>
              <a:gd name="connsiteX665" fmla="*/ 4655387 w 9907829"/>
              <a:gd name="connsiteY665" fmla="*/ 603014 h 6706386"/>
              <a:gd name="connsiteX666" fmla="*/ 4674683 w 9907829"/>
              <a:gd name="connsiteY666" fmla="*/ 631578 h 6706386"/>
              <a:gd name="connsiteX667" fmla="*/ 4674721 w 9907829"/>
              <a:gd name="connsiteY667" fmla="*/ 631762 h 6706386"/>
              <a:gd name="connsiteX668" fmla="*/ 4674773 w 9907829"/>
              <a:gd name="connsiteY668" fmla="*/ 631841 h 6706386"/>
              <a:gd name="connsiteX669" fmla="*/ 4688653 w 9907829"/>
              <a:gd name="connsiteY669" fmla="*/ 700726 h 6706386"/>
              <a:gd name="connsiteX670" fmla="*/ 4688653 w 9907829"/>
              <a:gd name="connsiteY670" fmla="*/ 700729 h 6706386"/>
              <a:gd name="connsiteX671" fmla="*/ 4688653 w 9907829"/>
              <a:gd name="connsiteY671" fmla="*/ 700733 h 6706386"/>
              <a:gd name="connsiteX672" fmla="*/ 4674773 w 9907829"/>
              <a:gd name="connsiteY672" fmla="*/ 769618 h 6706386"/>
              <a:gd name="connsiteX673" fmla="*/ 4674721 w 9907829"/>
              <a:gd name="connsiteY673" fmla="*/ 769698 h 6706386"/>
              <a:gd name="connsiteX674" fmla="*/ 4674683 w 9907829"/>
              <a:gd name="connsiteY674" fmla="*/ 769882 h 6706386"/>
              <a:gd name="connsiteX675" fmla="*/ 4655424 w 9907829"/>
              <a:gd name="connsiteY675" fmla="*/ 798388 h 6706386"/>
              <a:gd name="connsiteX676" fmla="*/ 4636869 w 9907829"/>
              <a:gd name="connsiteY676" fmla="*/ 825980 h 6706386"/>
              <a:gd name="connsiteX677" fmla="*/ 4636716 w 9907829"/>
              <a:gd name="connsiteY677" fmla="*/ 826084 h 6706386"/>
              <a:gd name="connsiteX678" fmla="*/ 4636628 w 9907829"/>
              <a:gd name="connsiteY678" fmla="*/ 826212 h 6706386"/>
              <a:gd name="connsiteX679" fmla="*/ 4613620 w 9907829"/>
              <a:gd name="connsiteY679" fmla="*/ 841687 h 6706386"/>
              <a:gd name="connsiteX680" fmla="*/ 4580539 w 9907829"/>
              <a:gd name="connsiteY680" fmla="*/ 864035 h 6706386"/>
              <a:gd name="connsiteX681" fmla="*/ 4580326 w 9907829"/>
              <a:gd name="connsiteY681" fmla="*/ 864079 h 6706386"/>
              <a:gd name="connsiteX682" fmla="*/ 4580269 w 9907829"/>
              <a:gd name="connsiteY682" fmla="*/ 864118 h 6706386"/>
              <a:gd name="connsiteX683" fmla="*/ 4527549 w 9907829"/>
              <a:gd name="connsiteY683" fmla="*/ 874740 h 6706386"/>
              <a:gd name="connsiteX684" fmla="*/ 4511383 w 9907829"/>
              <a:gd name="connsiteY684" fmla="*/ 878004 h 6706386"/>
              <a:gd name="connsiteX685" fmla="*/ 4334114 w 9907829"/>
              <a:gd name="connsiteY685" fmla="*/ 700733 h 6706386"/>
              <a:gd name="connsiteX686" fmla="*/ 4334115 w 9907829"/>
              <a:gd name="connsiteY686" fmla="*/ 700729 h 6706386"/>
              <a:gd name="connsiteX687" fmla="*/ 4334114 w 9907829"/>
              <a:gd name="connsiteY687" fmla="*/ 700726 h 6706386"/>
              <a:gd name="connsiteX688" fmla="*/ 4511383 w 9907829"/>
              <a:gd name="connsiteY688" fmla="*/ 523456 h 6706386"/>
              <a:gd name="connsiteX689" fmla="*/ 7853813 w 9907829"/>
              <a:gd name="connsiteY689" fmla="*/ 495840 h 6706386"/>
              <a:gd name="connsiteX690" fmla="*/ 8058701 w 9907829"/>
              <a:gd name="connsiteY690" fmla="*/ 700727 h 6706386"/>
              <a:gd name="connsiteX691" fmla="*/ 8058699 w 9907829"/>
              <a:gd name="connsiteY691" fmla="*/ 700731 h 6706386"/>
              <a:gd name="connsiteX692" fmla="*/ 8058701 w 9907829"/>
              <a:gd name="connsiteY692" fmla="*/ 700734 h 6706386"/>
              <a:gd name="connsiteX693" fmla="*/ 7853813 w 9907829"/>
              <a:gd name="connsiteY693" fmla="*/ 905624 h 6706386"/>
              <a:gd name="connsiteX694" fmla="*/ 7840604 w 9907829"/>
              <a:gd name="connsiteY694" fmla="*/ 902954 h 6706386"/>
              <a:gd name="connsiteX695" fmla="*/ 7773839 w 9907829"/>
              <a:gd name="connsiteY695" fmla="*/ 889499 h 6706386"/>
              <a:gd name="connsiteX696" fmla="*/ 7664953 w 9907829"/>
              <a:gd name="connsiteY696" fmla="*/ 780429 h 6706386"/>
              <a:gd name="connsiteX697" fmla="*/ 7649199 w 9907829"/>
              <a:gd name="connsiteY697" fmla="*/ 702084 h 6706386"/>
              <a:gd name="connsiteX698" fmla="*/ 7648926 w 9907829"/>
              <a:gd name="connsiteY698" fmla="*/ 700734 h 6706386"/>
              <a:gd name="connsiteX699" fmla="*/ 7648927 w 9907829"/>
              <a:gd name="connsiteY699" fmla="*/ 700731 h 6706386"/>
              <a:gd name="connsiteX700" fmla="*/ 7648926 w 9907829"/>
              <a:gd name="connsiteY700" fmla="*/ 700727 h 6706386"/>
              <a:gd name="connsiteX701" fmla="*/ 7649199 w 9907829"/>
              <a:gd name="connsiteY701" fmla="*/ 699377 h 6706386"/>
              <a:gd name="connsiteX702" fmla="*/ 7664953 w 9907829"/>
              <a:gd name="connsiteY702" fmla="*/ 621032 h 6706386"/>
              <a:gd name="connsiteX703" fmla="*/ 7773839 w 9907829"/>
              <a:gd name="connsiteY703" fmla="*/ 511965 h 6706386"/>
              <a:gd name="connsiteX704" fmla="*/ 7842361 w 9907829"/>
              <a:gd name="connsiteY704" fmla="*/ 498155 h 6706386"/>
              <a:gd name="connsiteX705" fmla="*/ 5068241 w 9907829"/>
              <a:gd name="connsiteY705" fmla="*/ 493269 h 6706386"/>
              <a:gd name="connsiteX706" fmla="*/ 5275698 w 9907829"/>
              <a:gd name="connsiteY706" fmla="*/ 700726 h 6706386"/>
              <a:gd name="connsiteX707" fmla="*/ 5275697 w 9907829"/>
              <a:gd name="connsiteY707" fmla="*/ 700729 h 6706386"/>
              <a:gd name="connsiteX708" fmla="*/ 5275698 w 9907829"/>
              <a:gd name="connsiteY708" fmla="*/ 700733 h 6706386"/>
              <a:gd name="connsiteX709" fmla="*/ 5068241 w 9907829"/>
              <a:gd name="connsiteY709" fmla="*/ 908192 h 6706386"/>
              <a:gd name="connsiteX710" fmla="*/ 4860783 w 9907829"/>
              <a:gd name="connsiteY710" fmla="*/ 700733 h 6706386"/>
              <a:gd name="connsiteX711" fmla="*/ 4860785 w 9907829"/>
              <a:gd name="connsiteY711" fmla="*/ 700729 h 6706386"/>
              <a:gd name="connsiteX712" fmla="*/ 4860783 w 9907829"/>
              <a:gd name="connsiteY712" fmla="*/ 700726 h 6706386"/>
              <a:gd name="connsiteX713" fmla="*/ 4861236 w 9907829"/>
              <a:gd name="connsiteY713" fmla="*/ 698502 h 6706386"/>
              <a:gd name="connsiteX714" fmla="*/ 4877122 w 9907829"/>
              <a:gd name="connsiteY714" fmla="*/ 619816 h 6706386"/>
              <a:gd name="connsiteX715" fmla="*/ 4987595 w 9907829"/>
              <a:gd name="connsiteY715" fmla="*/ 509525 h 6706386"/>
              <a:gd name="connsiteX716" fmla="*/ 5061344 w 9907829"/>
              <a:gd name="connsiteY716" fmla="*/ 494667 h 6706386"/>
              <a:gd name="connsiteX717" fmla="*/ 7296313 w 9907829"/>
              <a:gd name="connsiteY717" fmla="*/ 471433 h 6706386"/>
              <a:gd name="connsiteX718" fmla="*/ 7525607 w 9907829"/>
              <a:gd name="connsiteY718" fmla="*/ 700727 h 6706386"/>
              <a:gd name="connsiteX719" fmla="*/ 7525605 w 9907829"/>
              <a:gd name="connsiteY719" fmla="*/ 700731 h 6706386"/>
              <a:gd name="connsiteX720" fmla="*/ 7525607 w 9907829"/>
              <a:gd name="connsiteY720" fmla="*/ 700734 h 6706386"/>
              <a:gd name="connsiteX721" fmla="*/ 7296313 w 9907829"/>
              <a:gd name="connsiteY721" fmla="*/ 930031 h 6706386"/>
              <a:gd name="connsiteX722" fmla="*/ 7067019 w 9907829"/>
              <a:gd name="connsiteY722" fmla="*/ 700734 h 6706386"/>
              <a:gd name="connsiteX723" fmla="*/ 7067020 w 9907829"/>
              <a:gd name="connsiteY723" fmla="*/ 700731 h 6706386"/>
              <a:gd name="connsiteX724" fmla="*/ 7067019 w 9907829"/>
              <a:gd name="connsiteY724" fmla="*/ 700727 h 6706386"/>
              <a:gd name="connsiteX725" fmla="*/ 7296313 w 9907829"/>
              <a:gd name="connsiteY725" fmla="*/ 471433 h 6706386"/>
              <a:gd name="connsiteX726" fmla="*/ 5625740 w 9907829"/>
              <a:gd name="connsiteY726" fmla="*/ 471431 h 6706386"/>
              <a:gd name="connsiteX727" fmla="*/ 5855035 w 9907829"/>
              <a:gd name="connsiteY727" fmla="*/ 700726 h 6706386"/>
              <a:gd name="connsiteX728" fmla="*/ 5855033 w 9907829"/>
              <a:gd name="connsiteY728" fmla="*/ 700729 h 6706386"/>
              <a:gd name="connsiteX729" fmla="*/ 5855035 w 9907829"/>
              <a:gd name="connsiteY729" fmla="*/ 700734 h 6706386"/>
              <a:gd name="connsiteX730" fmla="*/ 5625740 w 9907829"/>
              <a:gd name="connsiteY730" fmla="*/ 930031 h 6706386"/>
              <a:gd name="connsiteX731" fmla="*/ 5602468 w 9907829"/>
              <a:gd name="connsiteY731" fmla="*/ 927681 h 6706386"/>
              <a:gd name="connsiteX732" fmla="*/ 5579376 w 9907829"/>
              <a:gd name="connsiteY732" fmla="*/ 925359 h 6706386"/>
              <a:gd name="connsiteX733" fmla="*/ 5414389 w 9907829"/>
              <a:gd name="connsiteY733" fmla="*/ 789933 h 6706386"/>
              <a:gd name="connsiteX734" fmla="*/ 5396752 w 9907829"/>
              <a:gd name="connsiteY734" fmla="*/ 702248 h 6706386"/>
              <a:gd name="connsiteX735" fmla="*/ 5396446 w 9907829"/>
              <a:gd name="connsiteY735" fmla="*/ 700734 h 6706386"/>
              <a:gd name="connsiteX736" fmla="*/ 5396447 w 9907829"/>
              <a:gd name="connsiteY736" fmla="*/ 700729 h 6706386"/>
              <a:gd name="connsiteX737" fmla="*/ 5396446 w 9907829"/>
              <a:gd name="connsiteY737" fmla="*/ 700726 h 6706386"/>
              <a:gd name="connsiteX738" fmla="*/ 5396751 w 9907829"/>
              <a:gd name="connsiteY738" fmla="*/ 699216 h 6706386"/>
              <a:gd name="connsiteX739" fmla="*/ 5414389 w 9907829"/>
              <a:gd name="connsiteY739" fmla="*/ 611527 h 6706386"/>
              <a:gd name="connsiteX740" fmla="*/ 5579376 w 9907829"/>
              <a:gd name="connsiteY740" fmla="*/ 476103 h 6706386"/>
              <a:gd name="connsiteX741" fmla="*/ 5606191 w 9907829"/>
              <a:gd name="connsiteY741" fmla="*/ 473405 h 6706386"/>
              <a:gd name="connsiteX742" fmla="*/ 6181956 w 9907829"/>
              <a:gd name="connsiteY742" fmla="*/ 461149 h 6706386"/>
              <a:gd name="connsiteX743" fmla="*/ 6421527 w 9907829"/>
              <a:gd name="connsiteY743" fmla="*/ 700721 h 6706386"/>
              <a:gd name="connsiteX744" fmla="*/ 6254533 w 9907829"/>
              <a:gd name="connsiteY744" fmla="*/ 929373 h 6706386"/>
              <a:gd name="connsiteX745" fmla="*/ 6460706 w 9907829"/>
              <a:gd name="connsiteY745" fmla="*/ 1069390 h 6706386"/>
              <a:gd name="connsiteX746" fmla="*/ 6666879 w 9907829"/>
              <a:gd name="connsiteY746" fmla="*/ 929373 h 6706386"/>
              <a:gd name="connsiteX747" fmla="*/ 6499885 w 9907829"/>
              <a:gd name="connsiteY747" fmla="*/ 700721 h 6706386"/>
              <a:gd name="connsiteX748" fmla="*/ 6738813 w 9907829"/>
              <a:gd name="connsiteY748" fmla="*/ 461149 h 6706386"/>
              <a:gd name="connsiteX749" fmla="*/ 6978385 w 9907829"/>
              <a:gd name="connsiteY749" fmla="*/ 700721 h 6706386"/>
              <a:gd name="connsiteX750" fmla="*/ 6811392 w 9907829"/>
              <a:gd name="connsiteY750" fmla="*/ 929373 h 6706386"/>
              <a:gd name="connsiteX751" fmla="*/ 7023345 w 9907829"/>
              <a:gd name="connsiteY751" fmla="*/ 1077739 h 6706386"/>
              <a:gd name="connsiteX752" fmla="*/ 7296315 w 9907829"/>
              <a:gd name="connsiteY752" fmla="*/ 930657 h 6706386"/>
              <a:gd name="connsiteX753" fmla="*/ 7587268 w 9907829"/>
              <a:gd name="connsiteY753" fmla="*/ 1107927 h 6706386"/>
              <a:gd name="connsiteX754" fmla="*/ 7853172 w 9907829"/>
              <a:gd name="connsiteY754" fmla="*/ 952495 h 6706386"/>
              <a:gd name="connsiteX755" fmla="*/ 8149905 w 9907829"/>
              <a:gd name="connsiteY755" fmla="*/ 1185001 h 6706386"/>
              <a:gd name="connsiteX756" fmla="*/ 8410029 w 9907829"/>
              <a:gd name="connsiteY756" fmla="*/ 987177 h 6706386"/>
              <a:gd name="connsiteX757" fmla="*/ 8680430 w 9907829"/>
              <a:gd name="connsiteY757" fmla="*/ 1257578 h 6706386"/>
              <a:gd name="connsiteX758" fmla="*/ 8552616 w 9907829"/>
              <a:gd name="connsiteY758" fmla="*/ 1487515 h 6706386"/>
              <a:gd name="connsiteX759" fmla="*/ 8714472 w 9907829"/>
              <a:gd name="connsiteY759" fmla="*/ 1628817 h 6706386"/>
              <a:gd name="connsiteX760" fmla="*/ 8966887 w 9907829"/>
              <a:gd name="connsiteY760" fmla="*/ 1501646 h 6706386"/>
              <a:gd name="connsiteX761" fmla="*/ 9274540 w 9907829"/>
              <a:gd name="connsiteY761" fmla="*/ 1754704 h 6706386"/>
              <a:gd name="connsiteX762" fmla="*/ 9523745 w 9907829"/>
              <a:gd name="connsiteY762" fmla="*/ 1558166 h 6706386"/>
              <a:gd name="connsiteX763" fmla="*/ 9780658 w 9907829"/>
              <a:gd name="connsiteY763" fmla="*/ 1815078 h 6706386"/>
              <a:gd name="connsiteX764" fmla="*/ 9616877 w 9907829"/>
              <a:gd name="connsiteY764" fmla="*/ 2054007 h 6706386"/>
              <a:gd name="connsiteX765" fmla="*/ 9835252 w 9907829"/>
              <a:gd name="connsiteY765" fmla="*/ 2258894 h 6706386"/>
              <a:gd name="connsiteX766" fmla="*/ 9907186 w 9907829"/>
              <a:gd name="connsiteY766" fmla="*/ 2165122 h 6706386"/>
              <a:gd name="connsiteX767" fmla="*/ 9907186 w 9907829"/>
              <a:gd name="connsiteY767" fmla="*/ 6706386 h 6706386"/>
              <a:gd name="connsiteX768" fmla="*/ 1456023 w 9907829"/>
              <a:gd name="connsiteY768" fmla="*/ 6706386 h 6706386"/>
              <a:gd name="connsiteX769" fmla="*/ 1475320 w 9907829"/>
              <a:gd name="connsiteY769" fmla="*/ 6664783 h 6706386"/>
              <a:gd name="connsiteX770" fmla="*/ 1600564 w 9907829"/>
              <a:gd name="connsiteY770" fmla="*/ 6556398 h 6706386"/>
              <a:gd name="connsiteX771" fmla="*/ 1414303 w 9907829"/>
              <a:gd name="connsiteY771" fmla="*/ 6270583 h 6706386"/>
              <a:gd name="connsiteX772" fmla="*/ 1583865 w 9907829"/>
              <a:gd name="connsiteY772" fmla="*/ 5993117 h 6706386"/>
              <a:gd name="connsiteX773" fmla="*/ 1412376 w 9907829"/>
              <a:gd name="connsiteY773" fmla="*/ 5713725 h 6706386"/>
              <a:gd name="connsiteX774" fmla="*/ 1587719 w 9907829"/>
              <a:gd name="connsiteY774" fmla="*/ 5432406 h 6706386"/>
              <a:gd name="connsiteX775" fmla="*/ 1418157 w 9907829"/>
              <a:gd name="connsiteY775" fmla="*/ 5156867 h 6706386"/>
              <a:gd name="connsiteX776" fmla="*/ 1622402 w 9907829"/>
              <a:gd name="connsiteY776" fmla="*/ 4866556 h 6706386"/>
              <a:gd name="connsiteX777" fmla="*/ 1439994 w 9907829"/>
              <a:gd name="connsiteY777" fmla="*/ 4600009 h 6706386"/>
              <a:gd name="connsiteX778" fmla="*/ 1726452 w 9907829"/>
              <a:gd name="connsiteY778" fmla="*/ 4313552 h 6706386"/>
              <a:gd name="connsiteX779" fmla="*/ 1952535 w 9907829"/>
              <a:gd name="connsiteY779" fmla="*/ 4424666 h 6706386"/>
              <a:gd name="connsiteX780" fmla="*/ 2056584 w 9907829"/>
              <a:gd name="connsiteY780" fmla="*/ 4301991 h 6706386"/>
              <a:gd name="connsiteX781" fmla="*/ 1957032 w 9907829"/>
              <a:gd name="connsiteY781" fmla="*/ 4152981 h 6706386"/>
              <a:gd name="connsiteX782" fmla="*/ 1726452 w 9907829"/>
              <a:gd name="connsiteY782" fmla="*/ 4298780 h 6706386"/>
              <a:gd name="connsiteX783" fmla="*/ 1470824 w 9907829"/>
              <a:gd name="connsiteY783" fmla="*/ 4043152 h 6706386"/>
              <a:gd name="connsiteX784" fmla="*/ 1726452 w 9907829"/>
              <a:gd name="connsiteY784" fmla="*/ 3787524 h 6706386"/>
              <a:gd name="connsiteX785" fmla="*/ 1957032 w 9907829"/>
              <a:gd name="connsiteY785" fmla="*/ 3933321 h 6706386"/>
              <a:gd name="connsiteX786" fmla="*/ 2116959 w 9907829"/>
              <a:gd name="connsiteY786" fmla="*/ 3741280 h 6706386"/>
              <a:gd name="connsiteX787" fmla="*/ 1978227 w 9907829"/>
              <a:gd name="connsiteY787" fmla="*/ 3485652 h 6706386"/>
              <a:gd name="connsiteX788" fmla="*/ 2283309 w 9907829"/>
              <a:gd name="connsiteY788" fmla="*/ 3180568 h 6706386"/>
              <a:gd name="connsiteX789" fmla="*/ 2516458 w 9907829"/>
              <a:gd name="connsiteY789" fmla="*/ 3289114 h 6706386"/>
              <a:gd name="connsiteX790" fmla="*/ 2622434 w 9907829"/>
              <a:gd name="connsiteY790" fmla="*/ 3177999 h 6706386"/>
              <a:gd name="connsiteX791" fmla="*/ 2520311 w 9907829"/>
              <a:gd name="connsiteY791" fmla="*/ 3009721 h 6706386"/>
              <a:gd name="connsiteX792" fmla="*/ 2283309 w 9907829"/>
              <a:gd name="connsiteY792" fmla="*/ 3180568 h 6706386"/>
              <a:gd name="connsiteX793" fmla="*/ 2032820 w 9907829"/>
              <a:gd name="connsiteY793" fmla="*/ 2930079 h 6706386"/>
              <a:gd name="connsiteX794" fmla="*/ 2283309 w 9907829"/>
              <a:gd name="connsiteY794" fmla="*/ 2679589 h 6706386"/>
              <a:gd name="connsiteX795" fmla="*/ 2520311 w 9907829"/>
              <a:gd name="connsiteY795" fmla="*/ 2850436 h 6706386"/>
              <a:gd name="connsiteX796" fmla="*/ 2732265 w 9907829"/>
              <a:gd name="connsiteY796" fmla="*/ 2617930 h 6706386"/>
              <a:gd name="connsiteX797" fmla="*/ 2571694 w 9907829"/>
              <a:gd name="connsiteY797" fmla="*/ 2371936 h 6706386"/>
              <a:gd name="connsiteX798" fmla="*/ 2840168 w 9907829"/>
              <a:gd name="connsiteY798" fmla="*/ 2103463 h 6706386"/>
              <a:gd name="connsiteX799" fmla="*/ 3084876 w 9907829"/>
              <a:gd name="connsiteY799" fmla="*/ 2261464 h 6706386"/>
              <a:gd name="connsiteX800" fmla="*/ 3303897 w 9907829"/>
              <a:gd name="connsiteY800" fmla="*/ 2054007 h 6706386"/>
              <a:gd name="connsiteX801" fmla="*/ 3140113 w 9907829"/>
              <a:gd name="connsiteY801" fmla="*/ 1815078 h 6706386"/>
              <a:gd name="connsiteX802" fmla="*/ 3397026 w 9907829"/>
              <a:gd name="connsiteY802" fmla="*/ 1558166 h 6706386"/>
              <a:gd name="connsiteX803" fmla="*/ 3646231 w 9907829"/>
              <a:gd name="connsiteY803" fmla="*/ 1754704 h 6706386"/>
              <a:gd name="connsiteX804" fmla="*/ 3953882 w 9907829"/>
              <a:gd name="connsiteY804" fmla="*/ 1501646 h 6706386"/>
              <a:gd name="connsiteX805" fmla="*/ 4206301 w 9907829"/>
              <a:gd name="connsiteY805" fmla="*/ 1628817 h 6706386"/>
              <a:gd name="connsiteX806" fmla="*/ 4368154 w 9907829"/>
              <a:gd name="connsiteY806" fmla="*/ 1487515 h 6706386"/>
              <a:gd name="connsiteX807" fmla="*/ 4240341 w 9907829"/>
              <a:gd name="connsiteY807" fmla="*/ 1257578 h 6706386"/>
              <a:gd name="connsiteX808" fmla="*/ 4510741 w 9907829"/>
              <a:gd name="connsiteY808" fmla="*/ 987177 h 6706386"/>
              <a:gd name="connsiteX809" fmla="*/ 4770864 w 9907829"/>
              <a:gd name="connsiteY809" fmla="*/ 1185001 h 6706386"/>
              <a:gd name="connsiteX810" fmla="*/ 5067599 w 9907829"/>
              <a:gd name="connsiteY810" fmla="*/ 952495 h 6706386"/>
              <a:gd name="connsiteX811" fmla="*/ 5333505 w 9907829"/>
              <a:gd name="connsiteY811" fmla="*/ 1107927 h 6706386"/>
              <a:gd name="connsiteX812" fmla="*/ 5624456 w 9907829"/>
              <a:gd name="connsiteY812" fmla="*/ 930657 h 6706386"/>
              <a:gd name="connsiteX813" fmla="*/ 5897426 w 9907829"/>
              <a:gd name="connsiteY813" fmla="*/ 1077739 h 6706386"/>
              <a:gd name="connsiteX814" fmla="*/ 6109379 w 9907829"/>
              <a:gd name="connsiteY814" fmla="*/ 929373 h 6706386"/>
              <a:gd name="connsiteX815" fmla="*/ 5942386 w 9907829"/>
              <a:gd name="connsiteY815" fmla="*/ 700721 h 6706386"/>
              <a:gd name="connsiteX816" fmla="*/ 6181956 w 9907829"/>
              <a:gd name="connsiteY816" fmla="*/ 461149 h 6706386"/>
              <a:gd name="connsiteX817" fmla="*/ 2840168 w 9907829"/>
              <a:gd name="connsiteY817" fmla="*/ 113689 h 6706386"/>
              <a:gd name="connsiteX818" fmla="*/ 2869713 w 9907829"/>
              <a:gd name="connsiteY818" fmla="*/ 143233 h 6706386"/>
              <a:gd name="connsiteX819" fmla="*/ 2869581 w 9907829"/>
              <a:gd name="connsiteY819" fmla="*/ 143551 h 6706386"/>
              <a:gd name="connsiteX820" fmla="*/ 2869713 w 9907829"/>
              <a:gd name="connsiteY820" fmla="*/ 143871 h 6706386"/>
              <a:gd name="connsiteX821" fmla="*/ 2840168 w 9907829"/>
              <a:gd name="connsiteY821" fmla="*/ 173415 h 6706386"/>
              <a:gd name="connsiteX822" fmla="*/ 2810622 w 9907829"/>
              <a:gd name="connsiteY822" fmla="*/ 143871 h 6706386"/>
              <a:gd name="connsiteX823" fmla="*/ 2810753 w 9907829"/>
              <a:gd name="connsiteY823" fmla="*/ 143551 h 6706386"/>
              <a:gd name="connsiteX824" fmla="*/ 2810622 w 9907829"/>
              <a:gd name="connsiteY824" fmla="*/ 143233 h 6706386"/>
              <a:gd name="connsiteX825" fmla="*/ 2840168 w 9907829"/>
              <a:gd name="connsiteY825" fmla="*/ 113689 h 6706386"/>
              <a:gd name="connsiteX826" fmla="*/ 3397667 w 9907829"/>
              <a:gd name="connsiteY826" fmla="*/ 93779 h 6706386"/>
              <a:gd name="connsiteX827" fmla="*/ 3447123 w 9907829"/>
              <a:gd name="connsiteY827" fmla="*/ 143233 h 6706386"/>
              <a:gd name="connsiteX828" fmla="*/ 3446990 w 9907829"/>
              <a:gd name="connsiteY828" fmla="*/ 143553 h 6706386"/>
              <a:gd name="connsiteX829" fmla="*/ 3447123 w 9907829"/>
              <a:gd name="connsiteY829" fmla="*/ 143871 h 6706386"/>
              <a:gd name="connsiteX830" fmla="*/ 3397667 w 9907829"/>
              <a:gd name="connsiteY830" fmla="*/ 193326 h 6706386"/>
              <a:gd name="connsiteX831" fmla="*/ 3348213 w 9907829"/>
              <a:gd name="connsiteY831" fmla="*/ 143871 h 6706386"/>
              <a:gd name="connsiteX832" fmla="*/ 3348344 w 9907829"/>
              <a:gd name="connsiteY832" fmla="*/ 143553 h 6706386"/>
              <a:gd name="connsiteX833" fmla="*/ 3348213 w 9907829"/>
              <a:gd name="connsiteY833" fmla="*/ 143233 h 6706386"/>
              <a:gd name="connsiteX834" fmla="*/ 3397667 w 9907829"/>
              <a:gd name="connsiteY834" fmla="*/ 93779 h 6706386"/>
              <a:gd name="connsiteX835" fmla="*/ 3954524 w 9907829"/>
              <a:gd name="connsiteY835" fmla="*/ 71299 h 6706386"/>
              <a:gd name="connsiteX836" fmla="*/ 4026460 w 9907829"/>
              <a:gd name="connsiteY836" fmla="*/ 143235 h 6706386"/>
              <a:gd name="connsiteX837" fmla="*/ 4026397 w 9907829"/>
              <a:gd name="connsiteY837" fmla="*/ 143553 h 6706386"/>
              <a:gd name="connsiteX838" fmla="*/ 4026460 w 9907829"/>
              <a:gd name="connsiteY838" fmla="*/ 143871 h 6706386"/>
              <a:gd name="connsiteX839" fmla="*/ 3954524 w 9907829"/>
              <a:gd name="connsiteY839" fmla="*/ 215806 h 6706386"/>
              <a:gd name="connsiteX840" fmla="*/ 3882590 w 9907829"/>
              <a:gd name="connsiteY840" fmla="*/ 143871 h 6706386"/>
              <a:gd name="connsiteX841" fmla="*/ 3882654 w 9907829"/>
              <a:gd name="connsiteY841" fmla="*/ 143553 h 6706386"/>
              <a:gd name="connsiteX842" fmla="*/ 3882590 w 9907829"/>
              <a:gd name="connsiteY842" fmla="*/ 143235 h 6706386"/>
              <a:gd name="connsiteX843" fmla="*/ 3954524 w 9907829"/>
              <a:gd name="connsiteY843" fmla="*/ 71299 h 6706386"/>
              <a:gd name="connsiteX844" fmla="*/ 4511383 w 9907829"/>
              <a:gd name="connsiteY844" fmla="*/ 47529 h 6706386"/>
              <a:gd name="connsiteX845" fmla="*/ 4607725 w 9907829"/>
              <a:gd name="connsiteY845" fmla="*/ 143871 h 6706386"/>
              <a:gd name="connsiteX846" fmla="*/ 4607725 w 9907829"/>
              <a:gd name="connsiteY846" fmla="*/ 143873 h 6706386"/>
              <a:gd name="connsiteX847" fmla="*/ 4607725 w 9907829"/>
              <a:gd name="connsiteY847" fmla="*/ 143877 h 6706386"/>
              <a:gd name="connsiteX848" fmla="*/ 4511383 w 9907829"/>
              <a:gd name="connsiteY848" fmla="*/ 240219 h 6706386"/>
              <a:gd name="connsiteX849" fmla="*/ 4415041 w 9907829"/>
              <a:gd name="connsiteY849" fmla="*/ 143877 h 6706386"/>
              <a:gd name="connsiteX850" fmla="*/ 4415042 w 9907829"/>
              <a:gd name="connsiteY850" fmla="*/ 143873 h 6706386"/>
              <a:gd name="connsiteX851" fmla="*/ 4415041 w 9907829"/>
              <a:gd name="connsiteY851" fmla="*/ 143871 h 6706386"/>
              <a:gd name="connsiteX852" fmla="*/ 4511383 w 9907829"/>
              <a:gd name="connsiteY852" fmla="*/ 47529 h 6706386"/>
              <a:gd name="connsiteX853" fmla="*/ 5068241 w 9907829"/>
              <a:gd name="connsiteY853" fmla="*/ 26334 h 6706386"/>
              <a:gd name="connsiteX854" fmla="*/ 5185778 w 9907829"/>
              <a:gd name="connsiteY854" fmla="*/ 143871 h 6706386"/>
              <a:gd name="connsiteX855" fmla="*/ 5185778 w 9907829"/>
              <a:gd name="connsiteY855" fmla="*/ 143874 h 6706386"/>
              <a:gd name="connsiteX856" fmla="*/ 5185778 w 9907829"/>
              <a:gd name="connsiteY856" fmla="*/ 143877 h 6706386"/>
              <a:gd name="connsiteX857" fmla="*/ 5068241 w 9907829"/>
              <a:gd name="connsiteY857" fmla="*/ 261414 h 6706386"/>
              <a:gd name="connsiteX858" fmla="*/ 4950704 w 9907829"/>
              <a:gd name="connsiteY858" fmla="*/ 143877 h 6706386"/>
              <a:gd name="connsiteX859" fmla="*/ 4950705 w 9907829"/>
              <a:gd name="connsiteY859" fmla="*/ 143874 h 6706386"/>
              <a:gd name="connsiteX860" fmla="*/ 4950704 w 9907829"/>
              <a:gd name="connsiteY860" fmla="*/ 143871 h 6706386"/>
              <a:gd name="connsiteX861" fmla="*/ 4950925 w 9907829"/>
              <a:gd name="connsiteY861" fmla="*/ 142777 h 6706386"/>
              <a:gd name="connsiteX862" fmla="*/ 4959946 w 9907829"/>
              <a:gd name="connsiteY862" fmla="*/ 97875 h 6706386"/>
              <a:gd name="connsiteX863" fmla="*/ 5022508 w 9907829"/>
              <a:gd name="connsiteY863" fmla="*/ 35492 h 6706386"/>
              <a:gd name="connsiteX864" fmla="*/ 5064898 w 9907829"/>
              <a:gd name="connsiteY864" fmla="*/ 27009 h 6706386"/>
              <a:gd name="connsiteX865" fmla="*/ 7296313 w 9907829"/>
              <a:gd name="connsiteY865" fmla="*/ 10283 h 6706386"/>
              <a:gd name="connsiteX866" fmla="*/ 7429266 w 9907829"/>
              <a:gd name="connsiteY866" fmla="*/ 143235 h 6706386"/>
              <a:gd name="connsiteX867" fmla="*/ 7429201 w 9907829"/>
              <a:gd name="connsiteY867" fmla="*/ 143553 h 6706386"/>
              <a:gd name="connsiteX868" fmla="*/ 7429266 w 9907829"/>
              <a:gd name="connsiteY868" fmla="*/ 143871 h 6706386"/>
              <a:gd name="connsiteX869" fmla="*/ 7296313 w 9907829"/>
              <a:gd name="connsiteY869" fmla="*/ 276822 h 6706386"/>
              <a:gd name="connsiteX870" fmla="*/ 7163362 w 9907829"/>
              <a:gd name="connsiteY870" fmla="*/ 143871 h 6706386"/>
              <a:gd name="connsiteX871" fmla="*/ 7163425 w 9907829"/>
              <a:gd name="connsiteY871" fmla="*/ 143553 h 6706386"/>
              <a:gd name="connsiteX872" fmla="*/ 7163362 w 9907829"/>
              <a:gd name="connsiteY872" fmla="*/ 143235 h 6706386"/>
              <a:gd name="connsiteX873" fmla="*/ 7296313 w 9907829"/>
              <a:gd name="connsiteY873" fmla="*/ 10283 h 6706386"/>
              <a:gd name="connsiteX874" fmla="*/ 5625740 w 9907829"/>
              <a:gd name="connsiteY874" fmla="*/ 10283 h 6706386"/>
              <a:gd name="connsiteX875" fmla="*/ 5758691 w 9907829"/>
              <a:gd name="connsiteY875" fmla="*/ 143234 h 6706386"/>
              <a:gd name="connsiteX876" fmla="*/ 5758627 w 9907829"/>
              <a:gd name="connsiteY876" fmla="*/ 143553 h 6706386"/>
              <a:gd name="connsiteX877" fmla="*/ 5758691 w 9907829"/>
              <a:gd name="connsiteY877" fmla="*/ 143871 h 6706386"/>
              <a:gd name="connsiteX878" fmla="*/ 5625740 w 9907829"/>
              <a:gd name="connsiteY878" fmla="*/ 276822 h 6706386"/>
              <a:gd name="connsiteX879" fmla="*/ 5492788 w 9907829"/>
              <a:gd name="connsiteY879" fmla="*/ 143871 h 6706386"/>
              <a:gd name="connsiteX880" fmla="*/ 5492852 w 9907829"/>
              <a:gd name="connsiteY880" fmla="*/ 143553 h 6706386"/>
              <a:gd name="connsiteX881" fmla="*/ 5492788 w 9907829"/>
              <a:gd name="connsiteY881" fmla="*/ 143234 h 6706386"/>
              <a:gd name="connsiteX882" fmla="*/ 5625740 w 9907829"/>
              <a:gd name="connsiteY882" fmla="*/ 10283 h 6706386"/>
              <a:gd name="connsiteX883" fmla="*/ 6182597 w 9907829"/>
              <a:gd name="connsiteY883" fmla="*/ 1 h 6706386"/>
              <a:gd name="connsiteX884" fmla="*/ 6325827 w 9907829"/>
              <a:gd name="connsiteY884" fmla="*/ 143228 h 6706386"/>
              <a:gd name="connsiteX885" fmla="*/ 6325761 w 9907829"/>
              <a:gd name="connsiteY885" fmla="*/ 143553 h 6706386"/>
              <a:gd name="connsiteX886" fmla="*/ 6325827 w 9907829"/>
              <a:gd name="connsiteY886" fmla="*/ 143876 h 6706386"/>
              <a:gd name="connsiteX887" fmla="*/ 6182597 w 9907829"/>
              <a:gd name="connsiteY887" fmla="*/ 287105 h 6706386"/>
              <a:gd name="connsiteX888" fmla="*/ 6039369 w 9907829"/>
              <a:gd name="connsiteY888" fmla="*/ 143876 h 6706386"/>
              <a:gd name="connsiteX889" fmla="*/ 6039435 w 9907829"/>
              <a:gd name="connsiteY889" fmla="*/ 143554 h 6706386"/>
              <a:gd name="connsiteX890" fmla="*/ 6039369 w 9907829"/>
              <a:gd name="connsiteY890" fmla="*/ 143228 h 6706386"/>
              <a:gd name="connsiteX891" fmla="*/ 6182597 w 9907829"/>
              <a:gd name="connsiteY891" fmla="*/ 1 h 6706386"/>
              <a:gd name="connsiteX892" fmla="*/ 6739456 w 9907829"/>
              <a:gd name="connsiteY892" fmla="*/ 0 h 6706386"/>
              <a:gd name="connsiteX893" fmla="*/ 6882684 w 9907829"/>
              <a:gd name="connsiteY893" fmla="*/ 143228 h 6706386"/>
              <a:gd name="connsiteX894" fmla="*/ 6882619 w 9907829"/>
              <a:gd name="connsiteY894" fmla="*/ 143553 h 6706386"/>
              <a:gd name="connsiteX895" fmla="*/ 6882684 w 9907829"/>
              <a:gd name="connsiteY895" fmla="*/ 143877 h 6706386"/>
              <a:gd name="connsiteX896" fmla="*/ 6739456 w 9907829"/>
              <a:gd name="connsiteY896" fmla="*/ 287105 h 6706386"/>
              <a:gd name="connsiteX897" fmla="*/ 6596227 w 9907829"/>
              <a:gd name="connsiteY897" fmla="*/ 143877 h 6706386"/>
              <a:gd name="connsiteX898" fmla="*/ 6596293 w 9907829"/>
              <a:gd name="connsiteY898" fmla="*/ 143554 h 6706386"/>
              <a:gd name="connsiteX899" fmla="*/ 6596227 w 9907829"/>
              <a:gd name="connsiteY899" fmla="*/ 143228 h 6706386"/>
              <a:gd name="connsiteX900" fmla="*/ 6739456 w 9907829"/>
              <a:gd name="connsiteY900" fmla="*/ 0 h 67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</a:cxnLst>
            <a:rect l="l" t="t" r="r" b="b"/>
            <a:pathLst>
              <a:path w="9907829" h="6706386">
                <a:moveTo>
                  <a:pt x="1169593" y="6629618"/>
                </a:moveTo>
                <a:cubicBezTo>
                  <a:pt x="1224187" y="6629618"/>
                  <a:pt x="1273643" y="6651777"/>
                  <a:pt x="1309450" y="6687585"/>
                </a:cubicBezTo>
                <a:lnTo>
                  <a:pt x="1322130" y="6706386"/>
                </a:lnTo>
                <a:lnTo>
                  <a:pt x="1017056" y="6706386"/>
                </a:lnTo>
                <a:lnTo>
                  <a:pt x="1029737" y="6687585"/>
                </a:lnTo>
                <a:cubicBezTo>
                  <a:pt x="1065544" y="6651777"/>
                  <a:pt x="1115000" y="6629618"/>
                  <a:pt x="1169593" y="6629618"/>
                </a:cubicBezTo>
                <a:close/>
                <a:moveTo>
                  <a:pt x="55237" y="6215347"/>
                </a:moveTo>
                <a:lnTo>
                  <a:pt x="55307" y="6215361"/>
                </a:lnTo>
                <a:lnTo>
                  <a:pt x="76965" y="6219732"/>
                </a:lnTo>
                <a:cubicBezTo>
                  <a:pt x="96985" y="6228192"/>
                  <a:pt x="110954" y="6247944"/>
                  <a:pt x="110472" y="6270583"/>
                </a:cubicBezTo>
                <a:cubicBezTo>
                  <a:pt x="111115" y="6301414"/>
                  <a:pt x="86068" y="6325821"/>
                  <a:pt x="55237" y="6325821"/>
                </a:cubicBezTo>
                <a:cubicBezTo>
                  <a:pt x="47690" y="6325821"/>
                  <a:pt x="40465" y="6324295"/>
                  <a:pt x="33871" y="6321525"/>
                </a:cubicBezTo>
                <a:lnTo>
                  <a:pt x="33795" y="6321474"/>
                </a:lnTo>
                <a:lnTo>
                  <a:pt x="33600" y="6321435"/>
                </a:lnTo>
                <a:lnTo>
                  <a:pt x="24284" y="6315109"/>
                </a:lnTo>
                <a:lnTo>
                  <a:pt x="16299" y="6309763"/>
                </a:lnTo>
                <a:lnTo>
                  <a:pt x="16253" y="6309654"/>
                </a:lnTo>
                <a:lnTo>
                  <a:pt x="16058" y="6309523"/>
                </a:lnTo>
                <a:cubicBezTo>
                  <a:pt x="6103" y="6299486"/>
                  <a:pt x="0" y="6285676"/>
                  <a:pt x="0" y="6270583"/>
                </a:cubicBezTo>
                <a:cubicBezTo>
                  <a:pt x="0" y="6255489"/>
                  <a:pt x="6103" y="6241681"/>
                  <a:pt x="16058" y="6231646"/>
                </a:cubicBezTo>
                <a:lnTo>
                  <a:pt x="16253" y="6231513"/>
                </a:lnTo>
                <a:lnTo>
                  <a:pt x="16299" y="6231404"/>
                </a:lnTo>
                <a:lnTo>
                  <a:pt x="24276" y="6226065"/>
                </a:lnTo>
                <a:lnTo>
                  <a:pt x="33600" y="6219732"/>
                </a:lnTo>
                <a:lnTo>
                  <a:pt x="33795" y="6219693"/>
                </a:lnTo>
                <a:lnTo>
                  <a:pt x="33871" y="6219642"/>
                </a:lnTo>
                <a:lnTo>
                  <a:pt x="55202" y="6215355"/>
                </a:lnTo>
                <a:close/>
                <a:moveTo>
                  <a:pt x="612736" y="6148550"/>
                </a:moveTo>
                <a:cubicBezTo>
                  <a:pt x="680176" y="6148550"/>
                  <a:pt x="734770" y="6203144"/>
                  <a:pt x="734770" y="6270583"/>
                </a:cubicBezTo>
                <a:cubicBezTo>
                  <a:pt x="734770" y="6338023"/>
                  <a:pt x="680176" y="6392617"/>
                  <a:pt x="612736" y="6392617"/>
                </a:cubicBezTo>
                <a:cubicBezTo>
                  <a:pt x="545297" y="6392617"/>
                  <a:pt x="490703" y="6338023"/>
                  <a:pt x="490703" y="6270583"/>
                </a:cubicBezTo>
                <a:cubicBezTo>
                  <a:pt x="490703" y="6203144"/>
                  <a:pt x="545297" y="6148550"/>
                  <a:pt x="612736" y="6148550"/>
                </a:cubicBezTo>
                <a:close/>
                <a:moveTo>
                  <a:pt x="1169594" y="6059273"/>
                </a:moveTo>
                <a:cubicBezTo>
                  <a:pt x="1286489" y="6059273"/>
                  <a:pt x="1380904" y="6153688"/>
                  <a:pt x="1380904" y="6270583"/>
                </a:cubicBezTo>
                <a:lnTo>
                  <a:pt x="1380838" y="6270905"/>
                </a:lnTo>
                <a:lnTo>
                  <a:pt x="1380904" y="6271227"/>
                </a:lnTo>
                <a:cubicBezTo>
                  <a:pt x="1380904" y="6388121"/>
                  <a:pt x="1286489" y="6482537"/>
                  <a:pt x="1169594" y="6482537"/>
                </a:cubicBezTo>
                <a:cubicBezTo>
                  <a:pt x="1052699" y="6482537"/>
                  <a:pt x="958283" y="6387479"/>
                  <a:pt x="958283" y="6271227"/>
                </a:cubicBezTo>
                <a:lnTo>
                  <a:pt x="958349" y="6270905"/>
                </a:lnTo>
                <a:lnTo>
                  <a:pt x="958283" y="6270583"/>
                </a:lnTo>
                <a:cubicBezTo>
                  <a:pt x="958283" y="6153688"/>
                  <a:pt x="1052699" y="6059273"/>
                  <a:pt x="1169594" y="6059273"/>
                </a:cubicBezTo>
                <a:close/>
                <a:moveTo>
                  <a:pt x="55237" y="5658490"/>
                </a:moveTo>
                <a:lnTo>
                  <a:pt x="55274" y="5658497"/>
                </a:lnTo>
                <a:lnTo>
                  <a:pt x="76604" y="5662785"/>
                </a:lnTo>
                <a:lnTo>
                  <a:pt x="76679" y="5662836"/>
                </a:lnTo>
                <a:lnTo>
                  <a:pt x="76875" y="5662875"/>
                </a:lnTo>
                <a:lnTo>
                  <a:pt x="86311" y="5669282"/>
                </a:lnTo>
                <a:lnTo>
                  <a:pt x="94175" y="5674547"/>
                </a:lnTo>
                <a:lnTo>
                  <a:pt x="94219" y="5674653"/>
                </a:lnTo>
                <a:lnTo>
                  <a:pt x="94417" y="5674787"/>
                </a:lnTo>
                <a:cubicBezTo>
                  <a:pt x="104372" y="5684823"/>
                  <a:pt x="110472" y="5698632"/>
                  <a:pt x="110472" y="5713725"/>
                </a:cubicBezTo>
                <a:cubicBezTo>
                  <a:pt x="110472" y="5728819"/>
                  <a:pt x="104372" y="5742628"/>
                  <a:pt x="94417" y="5752664"/>
                </a:cubicBezTo>
                <a:lnTo>
                  <a:pt x="94219" y="5752798"/>
                </a:lnTo>
                <a:lnTo>
                  <a:pt x="94175" y="5752904"/>
                </a:lnTo>
                <a:lnTo>
                  <a:pt x="86269" y="5758197"/>
                </a:lnTo>
                <a:lnTo>
                  <a:pt x="76874" y="5764576"/>
                </a:lnTo>
                <a:lnTo>
                  <a:pt x="76679" y="5764616"/>
                </a:lnTo>
                <a:lnTo>
                  <a:pt x="76604" y="5764666"/>
                </a:lnTo>
                <a:cubicBezTo>
                  <a:pt x="70010" y="5767437"/>
                  <a:pt x="62784" y="5768962"/>
                  <a:pt x="55237" y="5768962"/>
                </a:cubicBezTo>
                <a:cubicBezTo>
                  <a:pt x="47690" y="5768962"/>
                  <a:pt x="40465" y="5767437"/>
                  <a:pt x="33871" y="5764666"/>
                </a:cubicBezTo>
                <a:lnTo>
                  <a:pt x="33795" y="5764616"/>
                </a:lnTo>
                <a:lnTo>
                  <a:pt x="33600" y="5764576"/>
                </a:lnTo>
                <a:lnTo>
                  <a:pt x="24251" y="5758228"/>
                </a:lnTo>
                <a:lnTo>
                  <a:pt x="16299" y="5752904"/>
                </a:lnTo>
                <a:lnTo>
                  <a:pt x="16255" y="5752797"/>
                </a:lnTo>
                <a:lnTo>
                  <a:pt x="16058" y="5752664"/>
                </a:lnTo>
                <a:cubicBezTo>
                  <a:pt x="6103" y="5742628"/>
                  <a:pt x="0" y="5728819"/>
                  <a:pt x="0" y="5713725"/>
                </a:cubicBezTo>
                <a:cubicBezTo>
                  <a:pt x="0" y="5698632"/>
                  <a:pt x="6103" y="5684823"/>
                  <a:pt x="16058" y="5674787"/>
                </a:cubicBezTo>
                <a:lnTo>
                  <a:pt x="16255" y="5674654"/>
                </a:lnTo>
                <a:lnTo>
                  <a:pt x="16299" y="5674547"/>
                </a:lnTo>
                <a:lnTo>
                  <a:pt x="24238" y="5669234"/>
                </a:lnTo>
                <a:lnTo>
                  <a:pt x="33600" y="5662875"/>
                </a:lnTo>
                <a:lnTo>
                  <a:pt x="33795" y="5662836"/>
                </a:lnTo>
                <a:lnTo>
                  <a:pt x="33871" y="5662785"/>
                </a:lnTo>
                <a:lnTo>
                  <a:pt x="55202" y="5658497"/>
                </a:lnTo>
                <a:close/>
                <a:moveTo>
                  <a:pt x="612736" y="5590407"/>
                </a:moveTo>
                <a:cubicBezTo>
                  <a:pt x="680818" y="5590407"/>
                  <a:pt x="736054" y="5645644"/>
                  <a:pt x="736054" y="5713725"/>
                </a:cubicBezTo>
                <a:cubicBezTo>
                  <a:pt x="736054" y="5781807"/>
                  <a:pt x="680818" y="5837044"/>
                  <a:pt x="612736" y="5837044"/>
                </a:cubicBezTo>
                <a:cubicBezTo>
                  <a:pt x="544012" y="5837044"/>
                  <a:pt x="488776" y="5781807"/>
                  <a:pt x="489419" y="5713725"/>
                </a:cubicBezTo>
                <a:cubicBezTo>
                  <a:pt x="488776" y="5645644"/>
                  <a:pt x="544012" y="5590407"/>
                  <a:pt x="612736" y="5590407"/>
                </a:cubicBezTo>
                <a:close/>
                <a:moveTo>
                  <a:pt x="1163664" y="5500788"/>
                </a:moveTo>
                <a:lnTo>
                  <a:pt x="1168703" y="5501137"/>
                </a:lnTo>
                <a:lnTo>
                  <a:pt x="1169494" y="5500982"/>
                </a:lnTo>
                <a:lnTo>
                  <a:pt x="1171160" y="5501306"/>
                </a:lnTo>
                <a:lnTo>
                  <a:pt x="1205348" y="5503673"/>
                </a:lnTo>
                <a:lnTo>
                  <a:pt x="1228727" y="5512507"/>
                </a:lnTo>
                <a:lnTo>
                  <a:pt x="1249493" y="5516548"/>
                </a:lnTo>
                <a:lnTo>
                  <a:pt x="1262800" y="5525385"/>
                </a:lnTo>
                <a:lnTo>
                  <a:pt x="1281583" y="5532483"/>
                </a:lnTo>
                <a:lnTo>
                  <a:pt x="1302288" y="5551608"/>
                </a:lnTo>
                <a:lnTo>
                  <a:pt x="1319819" y="5563249"/>
                </a:lnTo>
                <a:lnTo>
                  <a:pt x="1327634" y="5575016"/>
                </a:lnTo>
                <a:lnTo>
                  <a:pt x="1341451" y="5587778"/>
                </a:lnTo>
                <a:lnTo>
                  <a:pt x="1353491" y="5613955"/>
                </a:lnTo>
                <a:lnTo>
                  <a:pt x="1366520" y="5633576"/>
                </a:lnTo>
                <a:lnTo>
                  <a:pt x="1369458" y="5648668"/>
                </a:lnTo>
                <a:lnTo>
                  <a:pt x="1376727" y="5664474"/>
                </a:lnTo>
                <a:lnTo>
                  <a:pt x="1377574" y="5690377"/>
                </a:lnTo>
                <a:lnTo>
                  <a:pt x="1382088" y="5713576"/>
                </a:lnTo>
                <a:lnTo>
                  <a:pt x="1378872" y="5730102"/>
                </a:lnTo>
                <a:lnTo>
                  <a:pt x="1379484" y="5748846"/>
                </a:lnTo>
                <a:lnTo>
                  <a:pt x="1370703" y="5772081"/>
                </a:lnTo>
                <a:lnTo>
                  <a:pt x="1366520" y="5793574"/>
                </a:lnTo>
                <a:lnTo>
                  <a:pt x="1357375" y="5807346"/>
                </a:lnTo>
                <a:lnTo>
                  <a:pt x="1350673" y="5825080"/>
                </a:lnTo>
                <a:lnTo>
                  <a:pt x="1332617" y="5844631"/>
                </a:lnTo>
                <a:lnTo>
                  <a:pt x="1319819" y="5863902"/>
                </a:lnTo>
                <a:lnTo>
                  <a:pt x="1306885" y="5872491"/>
                </a:lnTo>
                <a:lnTo>
                  <a:pt x="1295378" y="5884949"/>
                </a:lnTo>
                <a:lnTo>
                  <a:pt x="1271775" y="5895806"/>
                </a:lnTo>
                <a:lnTo>
                  <a:pt x="1249493" y="5910602"/>
                </a:lnTo>
                <a:lnTo>
                  <a:pt x="1232357" y="5913937"/>
                </a:lnTo>
                <a:lnTo>
                  <a:pt x="1218684" y="5920225"/>
                </a:lnTo>
                <a:cubicBezTo>
                  <a:pt x="1204402" y="5923598"/>
                  <a:pt x="1190114" y="5925443"/>
                  <a:pt x="1175995" y="5925867"/>
                </a:cubicBezTo>
                <a:lnTo>
                  <a:pt x="1172342" y="5925615"/>
                </a:lnTo>
                <a:lnTo>
                  <a:pt x="1169494" y="5926168"/>
                </a:lnTo>
                <a:lnTo>
                  <a:pt x="1163502" y="5925002"/>
                </a:lnTo>
                <a:lnTo>
                  <a:pt x="1134312" y="5922982"/>
                </a:lnTo>
                <a:lnTo>
                  <a:pt x="1114348" y="5915438"/>
                </a:lnTo>
                <a:lnTo>
                  <a:pt x="1089495" y="5910602"/>
                </a:lnTo>
                <a:lnTo>
                  <a:pt x="1073571" y="5900026"/>
                </a:lnTo>
                <a:lnTo>
                  <a:pt x="1058076" y="5894170"/>
                </a:lnTo>
                <a:lnTo>
                  <a:pt x="1040996" y="5878397"/>
                </a:lnTo>
                <a:lnTo>
                  <a:pt x="1019168" y="5863901"/>
                </a:lnTo>
                <a:lnTo>
                  <a:pt x="1009439" y="5849250"/>
                </a:lnTo>
                <a:lnTo>
                  <a:pt x="998208" y="5838876"/>
                </a:lnTo>
                <a:lnTo>
                  <a:pt x="988420" y="5817597"/>
                </a:lnTo>
                <a:lnTo>
                  <a:pt x="972468" y="5793574"/>
                </a:lnTo>
                <a:lnTo>
                  <a:pt x="968872" y="5775098"/>
                </a:lnTo>
                <a:lnTo>
                  <a:pt x="962932" y="5762182"/>
                </a:lnTo>
                <a:lnTo>
                  <a:pt x="962240" y="5741014"/>
                </a:lnTo>
                <a:lnTo>
                  <a:pt x="956901" y="5713576"/>
                </a:lnTo>
                <a:lnTo>
                  <a:pt x="960705" y="5694026"/>
                </a:lnTo>
                <a:lnTo>
                  <a:pt x="960175" y="5677809"/>
                </a:lnTo>
                <a:lnTo>
                  <a:pt x="967773" y="5657705"/>
                </a:lnTo>
                <a:lnTo>
                  <a:pt x="972468" y="5633577"/>
                </a:lnTo>
                <a:lnTo>
                  <a:pt x="982734" y="5618115"/>
                </a:lnTo>
                <a:lnTo>
                  <a:pt x="988986" y="5601574"/>
                </a:lnTo>
                <a:lnTo>
                  <a:pt x="1005827" y="5583340"/>
                </a:lnTo>
                <a:lnTo>
                  <a:pt x="1019168" y="5563249"/>
                </a:lnTo>
                <a:lnTo>
                  <a:pt x="1032653" y="5554295"/>
                </a:lnTo>
                <a:lnTo>
                  <a:pt x="1044281" y="5541705"/>
                </a:lnTo>
                <a:lnTo>
                  <a:pt x="1068135" y="5530733"/>
                </a:lnTo>
                <a:lnTo>
                  <a:pt x="1089496" y="5516549"/>
                </a:lnTo>
                <a:lnTo>
                  <a:pt x="1105926" y="5513352"/>
                </a:lnTo>
                <a:lnTo>
                  <a:pt x="1120975" y="5506430"/>
                </a:lnTo>
                <a:cubicBezTo>
                  <a:pt x="1135259" y="5503057"/>
                  <a:pt x="1149545" y="5501211"/>
                  <a:pt x="1163664" y="5500788"/>
                </a:cubicBezTo>
                <a:close/>
                <a:moveTo>
                  <a:pt x="55236" y="5103558"/>
                </a:moveTo>
                <a:cubicBezTo>
                  <a:pt x="84783" y="5103558"/>
                  <a:pt x="108546" y="5127323"/>
                  <a:pt x="108546" y="5156867"/>
                </a:cubicBezTo>
                <a:cubicBezTo>
                  <a:pt x="108546" y="5186412"/>
                  <a:pt x="84783" y="5210177"/>
                  <a:pt x="55236" y="5210177"/>
                </a:cubicBezTo>
                <a:cubicBezTo>
                  <a:pt x="25691" y="5210177"/>
                  <a:pt x="1928" y="5186412"/>
                  <a:pt x="1928" y="5156867"/>
                </a:cubicBezTo>
                <a:cubicBezTo>
                  <a:pt x="1928" y="5127323"/>
                  <a:pt x="25691" y="5103558"/>
                  <a:pt x="55236" y="5103558"/>
                </a:cubicBezTo>
                <a:close/>
                <a:moveTo>
                  <a:pt x="612737" y="5039330"/>
                </a:moveTo>
                <a:cubicBezTo>
                  <a:pt x="677607" y="5039330"/>
                  <a:pt x="729632" y="5091997"/>
                  <a:pt x="729632" y="5156225"/>
                </a:cubicBezTo>
                <a:lnTo>
                  <a:pt x="729567" y="5156546"/>
                </a:lnTo>
                <a:lnTo>
                  <a:pt x="729632" y="5156868"/>
                </a:lnTo>
                <a:cubicBezTo>
                  <a:pt x="729632" y="5221095"/>
                  <a:pt x="677607" y="5273763"/>
                  <a:pt x="612737" y="5273763"/>
                </a:cubicBezTo>
                <a:cubicBezTo>
                  <a:pt x="548509" y="5273763"/>
                  <a:pt x="495841" y="5221738"/>
                  <a:pt x="495841" y="5156868"/>
                </a:cubicBezTo>
                <a:lnTo>
                  <a:pt x="495906" y="5156546"/>
                </a:lnTo>
                <a:lnTo>
                  <a:pt x="495841" y="5156225"/>
                </a:lnTo>
                <a:cubicBezTo>
                  <a:pt x="495841" y="5091354"/>
                  <a:pt x="548509" y="5039330"/>
                  <a:pt x="612737" y="5039330"/>
                </a:cubicBezTo>
                <a:close/>
                <a:moveTo>
                  <a:pt x="1169613" y="4950499"/>
                </a:moveTo>
                <a:lnTo>
                  <a:pt x="1195685" y="4955573"/>
                </a:lnTo>
                <a:lnTo>
                  <a:pt x="1216778" y="4956262"/>
                </a:lnTo>
                <a:lnTo>
                  <a:pt x="1229649" y="4962181"/>
                </a:lnTo>
                <a:lnTo>
                  <a:pt x="1247196" y="4965595"/>
                </a:lnTo>
                <a:lnTo>
                  <a:pt x="1270009" y="4980745"/>
                </a:lnTo>
                <a:lnTo>
                  <a:pt x="1291155" y="4990472"/>
                </a:lnTo>
                <a:lnTo>
                  <a:pt x="1301465" y="5001633"/>
                </a:lnTo>
                <a:lnTo>
                  <a:pt x="1315397" y="5010885"/>
                </a:lnTo>
                <a:lnTo>
                  <a:pt x="1329181" y="5031642"/>
                </a:lnTo>
                <a:lnTo>
                  <a:pt x="1344780" y="5048532"/>
                </a:lnTo>
                <a:lnTo>
                  <a:pt x="1350571" y="5063854"/>
                </a:lnTo>
                <a:lnTo>
                  <a:pt x="1360687" y="5079086"/>
                </a:lnTo>
                <a:lnTo>
                  <a:pt x="1365312" y="5102861"/>
                </a:lnTo>
                <a:lnTo>
                  <a:pt x="1372721" y="5122463"/>
                </a:lnTo>
                <a:lnTo>
                  <a:pt x="1372204" y="5138277"/>
                </a:lnTo>
                <a:lnTo>
                  <a:pt x="1375783" y="5156669"/>
                </a:lnTo>
                <a:lnTo>
                  <a:pt x="1370760" y="5182484"/>
                </a:lnTo>
                <a:lnTo>
                  <a:pt x="1370047" y="5204287"/>
                </a:lnTo>
                <a:lnTo>
                  <a:pt x="1363928" y="5217591"/>
                </a:lnTo>
                <a:lnTo>
                  <a:pt x="1360687" y="5234251"/>
                </a:lnTo>
                <a:lnTo>
                  <a:pt x="1346303" y="5255911"/>
                </a:lnTo>
                <a:lnTo>
                  <a:pt x="1335838" y="5278665"/>
                </a:lnTo>
                <a:lnTo>
                  <a:pt x="1323828" y="5289757"/>
                </a:lnTo>
                <a:lnTo>
                  <a:pt x="1315397" y="5302453"/>
                </a:lnTo>
                <a:lnTo>
                  <a:pt x="1296482" y="5315014"/>
                </a:lnTo>
                <a:lnTo>
                  <a:pt x="1277778" y="5332289"/>
                </a:lnTo>
                <a:lnTo>
                  <a:pt x="1260811" y="5338701"/>
                </a:lnTo>
                <a:lnTo>
                  <a:pt x="1247196" y="5347742"/>
                </a:lnTo>
                <a:lnTo>
                  <a:pt x="1225945" y="5351877"/>
                </a:lnTo>
                <a:lnTo>
                  <a:pt x="1203846" y="5360229"/>
                </a:lnTo>
                <a:lnTo>
                  <a:pt x="1186017" y="5359647"/>
                </a:lnTo>
                <a:lnTo>
                  <a:pt x="1169613" y="5362838"/>
                </a:lnTo>
                <a:lnTo>
                  <a:pt x="1146587" y="5358358"/>
                </a:lnTo>
                <a:lnTo>
                  <a:pt x="1122022" y="5357556"/>
                </a:lnTo>
                <a:lnTo>
                  <a:pt x="1107032" y="5350662"/>
                </a:lnTo>
                <a:lnTo>
                  <a:pt x="1092031" y="5347742"/>
                </a:lnTo>
                <a:lnTo>
                  <a:pt x="1072527" y="5334791"/>
                </a:lnTo>
                <a:lnTo>
                  <a:pt x="1047644" y="5323346"/>
                </a:lnTo>
                <a:lnTo>
                  <a:pt x="1035514" y="5310212"/>
                </a:lnTo>
                <a:lnTo>
                  <a:pt x="1023829" y="5302453"/>
                </a:lnTo>
                <a:lnTo>
                  <a:pt x="1012269" y="5285044"/>
                </a:lnTo>
                <a:lnTo>
                  <a:pt x="994020" y="5265285"/>
                </a:lnTo>
                <a:lnTo>
                  <a:pt x="987246" y="5247363"/>
                </a:lnTo>
                <a:lnTo>
                  <a:pt x="978540" y="5234251"/>
                </a:lnTo>
                <a:lnTo>
                  <a:pt x="974558" y="5213789"/>
                </a:lnTo>
                <a:lnTo>
                  <a:pt x="966080" y="5191355"/>
                </a:lnTo>
                <a:lnTo>
                  <a:pt x="966671" y="5173257"/>
                </a:lnTo>
                <a:lnTo>
                  <a:pt x="963444" y="5156669"/>
                </a:lnTo>
                <a:lnTo>
                  <a:pt x="967974" y="5133385"/>
                </a:lnTo>
                <a:lnTo>
                  <a:pt x="968753" y="5109531"/>
                </a:lnTo>
                <a:lnTo>
                  <a:pt x="976245" y="5090879"/>
                </a:lnTo>
                <a:lnTo>
                  <a:pt x="978540" y="5079086"/>
                </a:lnTo>
                <a:lnTo>
                  <a:pt x="984720" y="5069781"/>
                </a:lnTo>
                <a:lnTo>
                  <a:pt x="991864" y="5051994"/>
                </a:lnTo>
                <a:lnTo>
                  <a:pt x="1017963" y="5019720"/>
                </a:lnTo>
                <a:lnTo>
                  <a:pt x="1023829" y="5010885"/>
                </a:lnTo>
                <a:lnTo>
                  <a:pt x="1026588" y="5009053"/>
                </a:lnTo>
                <a:lnTo>
                  <a:pt x="1029511" y="5005438"/>
                </a:lnTo>
                <a:cubicBezTo>
                  <a:pt x="1044109" y="4991981"/>
                  <a:pt x="1060569" y="4980701"/>
                  <a:pt x="1078330" y="4971943"/>
                </a:cubicBezTo>
                <a:lnTo>
                  <a:pt x="1086423" y="4969319"/>
                </a:lnTo>
                <a:lnTo>
                  <a:pt x="1092031" y="4965595"/>
                </a:lnTo>
                <a:lnTo>
                  <a:pt x="1106743" y="4962733"/>
                </a:lnTo>
                <a:lnTo>
                  <a:pt x="1134954" y="4953588"/>
                </a:lnTo>
                <a:lnTo>
                  <a:pt x="1151038" y="4954113"/>
                </a:lnTo>
                <a:close/>
                <a:moveTo>
                  <a:pt x="55236" y="4551839"/>
                </a:moveTo>
                <a:cubicBezTo>
                  <a:pt x="81571" y="4551839"/>
                  <a:pt x="102766" y="4573034"/>
                  <a:pt x="102766" y="4599368"/>
                </a:cubicBezTo>
                <a:lnTo>
                  <a:pt x="102633" y="4599689"/>
                </a:lnTo>
                <a:lnTo>
                  <a:pt x="102766" y="4600011"/>
                </a:lnTo>
                <a:cubicBezTo>
                  <a:pt x="102766" y="4626344"/>
                  <a:pt x="81571" y="4647540"/>
                  <a:pt x="55236" y="4647540"/>
                </a:cubicBezTo>
                <a:cubicBezTo>
                  <a:pt x="28903" y="4647540"/>
                  <a:pt x="7709" y="4626344"/>
                  <a:pt x="7709" y="4600011"/>
                </a:cubicBezTo>
                <a:lnTo>
                  <a:pt x="7841" y="4599690"/>
                </a:lnTo>
                <a:lnTo>
                  <a:pt x="7709" y="4599368"/>
                </a:lnTo>
                <a:cubicBezTo>
                  <a:pt x="7709" y="4573034"/>
                  <a:pt x="28903" y="4551839"/>
                  <a:pt x="55236" y="4551839"/>
                </a:cubicBezTo>
                <a:close/>
                <a:moveTo>
                  <a:pt x="612736" y="4495318"/>
                </a:moveTo>
                <a:cubicBezTo>
                  <a:pt x="670542" y="4495318"/>
                  <a:pt x="716785" y="4542205"/>
                  <a:pt x="716785" y="4599368"/>
                </a:cubicBezTo>
                <a:lnTo>
                  <a:pt x="716721" y="4599689"/>
                </a:lnTo>
                <a:lnTo>
                  <a:pt x="716785" y="4600011"/>
                </a:lnTo>
                <a:cubicBezTo>
                  <a:pt x="716785" y="4657174"/>
                  <a:pt x="670542" y="4704060"/>
                  <a:pt x="612736" y="4704060"/>
                </a:cubicBezTo>
                <a:cubicBezTo>
                  <a:pt x="554931" y="4704060"/>
                  <a:pt x="508045" y="4657174"/>
                  <a:pt x="508686" y="4600011"/>
                </a:cubicBezTo>
                <a:lnTo>
                  <a:pt x="508751" y="4599689"/>
                </a:lnTo>
                <a:lnTo>
                  <a:pt x="508686" y="4599368"/>
                </a:lnTo>
                <a:cubicBezTo>
                  <a:pt x="508045" y="4542205"/>
                  <a:pt x="554931" y="4495318"/>
                  <a:pt x="612736" y="4495318"/>
                </a:cubicBezTo>
                <a:close/>
                <a:moveTo>
                  <a:pt x="1169593" y="4413107"/>
                </a:moveTo>
                <a:cubicBezTo>
                  <a:pt x="1272359" y="4413107"/>
                  <a:pt x="1355855" y="4496604"/>
                  <a:pt x="1355855" y="4599368"/>
                </a:cubicBezTo>
                <a:lnTo>
                  <a:pt x="1355790" y="4599689"/>
                </a:lnTo>
                <a:lnTo>
                  <a:pt x="1355855" y="4600009"/>
                </a:lnTo>
                <a:cubicBezTo>
                  <a:pt x="1355855" y="4702775"/>
                  <a:pt x="1272359" y="4786271"/>
                  <a:pt x="1169593" y="4786271"/>
                </a:cubicBezTo>
                <a:cubicBezTo>
                  <a:pt x="1066829" y="4786271"/>
                  <a:pt x="983332" y="4702775"/>
                  <a:pt x="983332" y="4600009"/>
                </a:cubicBezTo>
                <a:lnTo>
                  <a:pt x="983398" y="4599689"/>
                </a:lnTo>
                <a:lnTo>
                  <a:pt x="983332" y="4599368"/>
                </a:lnTo>
                <a:cubicBezTo>
                  <a:pt x="983332" y="4496604"/>
                  <a:pt x="1066829" y="4413107"/>
                  <a:pt x="1169593" y="4413107"/>
                </a:cubicBezTo>
                <a:close/>
                <a:moveTo>
                  <a:pt x="55236" y="4004616"/>
                </a:moveTo>
                <a:cubicBezTo>
                  <a:pt x="76431" y="4004616"/>
                  <a:pt x="93132" y="4021957"/>
                  <a:pt x="93132" y="4042511"/>
                </a:cubicBezTo>
                <a:lnTo>
                  <a:pt x="92996" y="4042831"/>
                </a:lnTo>
                <a:lnTo>
                  <a:pt x="93132" y="4043152"/>
                </a:lnTo>
                <a:cubicBezTo>
                  <a:pt x="93132" y="4063705"/>
                  <a:pt x="76431" y="4081047"/>
                  <a:pt x="55236" y="4081047"/>
                </a:cubicBezTo>
                <a:cubicBezTo>
                  <a:pt x="34684" y="4081047"/>
                  <a:pt x="17342" y="4064347"/>
                  <a:pt x="17342" y="4043152"/>
                </a:cubicBezTo>
                <a:lnTo>
                  <a:pt x="17479" y="4042833"/>
                </a:lnTo>
                <a:lnTo>
                  <a:pt x="17342" y="4042511"/>
                </a:lnTo>
                <a:cubicBezTo>
                  <a:pt x="17342" y="4021315"/>
                  <a:pt x="34684" y="4004616"/>
                  <a:pt x="55236" y="4004616"/>
                </a:cubicBezTo>
                <a:close/>
                <a:moveTo>
                  <a:pt x="612736" y="3957728"/>
                </a:moveTo>
                <a:cubicBezTo>
                  <a:pt x="659622" y="3957728"/>
                  <a:pt x="697517" y="3995623"/>
                  <a:pt x="697517" y="4042509"/>
                </a:cubicBezTo>
                <a:lnTo>
                  <a:pt x="697452" y="4042830"/>
                </a:lnTo>
                <a:lnTo>
                  <a:pt x="697517" y="4043152"/>
                </a:lnTo>
                <a:cubicBezTo>
                  <a:pt x="697517" y="4090038"/>
                  <a:pt x="659622" y="4127933"/>
                  <a:pt x="612736" y="4127933"/>
                </a:cubicBezTo>
                <a:cubicBezTo>
                  <a:pt x="565207" y="4127933"/>
                  <a:pt x="527312" y="4089396"/>
                  <a:pt x="527955" y="4043152"/>
                </a:cubicBezTo>
                <a:lnTo>
                  <a:pt x="528019" y="4042830"/>
                </a:lnTo>
                <a:lnTo>
                  <a:pt x="527955" y="4042509"/>
                </a:lnTo>
                <a:cubicBezTo>
                  <a:pt x="527312" y="3995623"/>
                  <a:pt x="565207" y="3957728"/>
                  <a:pt x="612736" y="3957728"/>
                </a:cubicBezTo>
                <a:close/>
                <a:moveTo>
                  <a:pt x="1169594" y="3880655"/>
                </a:moveTo>
                <a:cubicBezTo>
                  <a:pt x="1258871" y="3880655"/>
                  <a:pt x="1331449" y="3953234"/>
                  <a:pt x="1331449" y="4042511"/>
                </a:cubicBezTo>
                <a:lnTo>
                  <a:pt x="1331384" y="4042831"/>
                </a:lnTo>
                <a:lnTo>
                  <a:pt x="1331449" y="4043153"/>
                </a:lnTo>
                <a:cubicBezTo>
                  <a:pt x="1331449" y="4132430"/>
                  <a:pt x="1258871" y="4205007"/>
                  <a:pt x="1169594" y="4205007"/>
                </a:cubicBezTo>
                <a:cubicBezTo>
                  <a:pt x="1080316" y="4205007"/>
                  <a:pt x="1007739" y="4132430"/>
                  <a:pt x="1007739" y="4043153"/>
                </a:cubicBezTo>
                <a:lnTo>
                  <a:pt x="1007805" y="4042831"/>
                </a:lnTo>
                <a:lnTo>
                  <a:pt x="1007739" y="4042511"/>
                </a:lnTo>
                <a:cubicBezTo>
                  <a:pt x="1007739" y="3953234"/>
                  <a:pt x="1080316" y="3880655"/>
                  <a:pt x="1169594" y="3880655"/>
                </a:cubicBezTo>
                <a:close/>
                <a:moveTo>
                  <a:pt x="612736" y="3420142"/>
                </a:moveTo>
                <a:cubicBezTo>
                  <a:pt x="649346" y="3420142"/>
                  <a:pt x="678891" y="3449686"/>
                  <a:pt x="678891" y="3486296"/>
                </a:cubicBezTo>
                <a:lnTo>
                  <a:pt x="678891" y="3486300"/>
                </a:lnTo>
                <a:lnTo>
                  <a:pt x="678891" y="3486302"/>
                </a:lnTo>
                <a:cubicBezTo>
                  <a:pt x="678891" y="3522911"/>
                  <a:pt x="649346" y="3551814"/>
                  <a:pt x="612736" y="3551814"/>
                </a:cubicBezTo>
                <a:cubicBezTo>
                  <a:pt x="576125" y="3551814"/>
                  <a:pt x="546581" y="3522270"/>
                  <a:pt x="546581" y="3486302"/>
                </a:cubicBezTo>
                <a:lnTo>
                  <a:pt x="546582" y="3486300"/>
                </a:lnTo>
                <a:lnTo>
                  <a:pt x="546581" y="3486296"/>
                </a:lnTo>
                <a:lnTo>
                  <a:pt x="546680" y="3485811"/>
                </a:lnTo>
                <a:lnTo>
                  <a:pt x="551769" y="3460250"/>
                </a:lnTo>
                <a:cubicBezTo>
                  <a:pt x="558453" y="3444353"/>
                  <a:pt x="571118" y="3431827"/>
                  <a:pt x="586954" y="3425244"/>
                </a:cubicBezTo>
                <a:lnTo>
                  <a:pt x="611347" y="3420421"/>
                </a:lnTo>
                <a:close/>
                <a:moveTo>
                  <a:pt x="1169593" y="3357198"/>
                </a:moveTo>
                <a:cubicBezTo>
                  <a:pt x="1187256" y="3357198"/>
                  <a:pt x="1204116" y="3360770"/>
                  <a:pt x="1219471" y="3367244"/>
                </a:cubicBezTo>
                <a:lnTo>
                  <a:pt x="1219560" y="3367304"/>
                </a:lnTo>
                <a:lnTo>
                  <a:pt x="1219741" y="3367341"/>
                </a:lnTo>
                <a:lnTo>
                  <a:pt x="1240198" y="3381172"/>
                </a:lnTo>
                <a:lnTo>
                  <a:pt x="1260316" y="3394691"/>
                </a:lnTo>
                <a:lnTo>
                  <a:pt x="1260421" y="3394846"/>
                </a:lnTo>
                <a:lnTo>
                  <a:pt x="1260556" y="3394939"/>
                </a:lnTo>
                <a:lnTo>
                  <a:pt x="1272451" y="3412638"/>
                </a:lnTo>
                <a:lnTo>
                  <a:pt x="1287914" y="3435505"/>
                </a:lnTo>
                <a:lnTo>
                  <a:pt x="1287956" y="3435710"/>
                </a:lnTo>
                <a:lnTo>
                  <a:pt x="1288005" y="3435783"/>
                </a:lnTo>
                <a:lnTo>
                  <a:pt x="1297800" y="3484414"/>
                </a:lnTo>
                <a:lnTo>
                  <a:pt x="1298050" y="3485654"/>
                </a:lnTo>
                <a:lnTo>
                  <a:pt x="1298050" y="3485657"/>
                </a:lnTo>
                <a:lnTo>
                  <a:pt x="1298050" y="3485659"/>
                </a:lnTo>
                <a:lnTo>
                  <a:pt x="1297801" y="3486892"/>
                </a:lnTo>
                <a:lnTo>
                  <a:pt x="1288005" y="3535531"/>
                </a:lnTo>
                <a:lnTo>
                  <a:pt x="1287955" y="3535604"/>
                </a:lnTo>
                <a:lnTo>
                  <a:pt x="1287914" y="3535806"/>
                </a:lnTo>
                <a:lnTo>
                  <a:pt x="1272620" y="3558425"/>
                </a:lnTo>
                <a:lnTo>
                  <a:pt x="1260556" y="3576375"/>
                </a:lnTo>
                <a:lnTo>
                  <a:pt x="1260419" y="3576469"/>
                </a:lnTo>
                <a:lnTo>
                  <a:pt x="1260316" y="3576620"/>
                </a:lnTo>
                <a:lnTo>
                  <a:pt x="1240760" y="3589763"/>
                </a:lnTo>
                <a:lnTo>
                  <a:pt x="1219741" y="3603973"/>
                </a:lnTo>
                <a:lnTo>
                  <a:pt x="1219554" y="3604012"/>
                </a:lnTo>
                <a:lnTo>
                  <a:pt x="1219471" y="3604067"/>
                </a:lnTo>
                <a:cubicBezTo>
                  <a:pt x="1204116" y="3610541"/>
                  <a:pt x="1187256" y="3614112"/>
                  <a:pt x="1169593" y="3614112"/>
                </a:cubicBezTo>
                <a:lnTo>
                  <a:pt x="1168035" y="3613798"/>
                </a:lnTo>
                <a:lnTo>
                  <a:pt x="1119355" y="3604063"/>
                </a:lnTo>
                <a:cubicBezTo>
                  <a:pt x="1088485" y="3591119"/>
                  <a:pt x="1063797" y="3566571"/>
                  <a:pt x="1050912" y="3535803"/>
                </a:cubicBezTo>
                <a:lnTo>
                  <a:pt x="1041163" y="3485790"/>
                </a:lnTo>
                <a:lnTo>
                  <a:pt x="1041137" y="3485659"/>
                </a:lnTo>
                <a:lnTo>
                  <a:pt x="1041138" y="3485657"/>
                </a:lnTo>
                <a:lnTo>
                  <a:pt x="1041137" y="3485654"/>
                </a:lnTo>
                <a:lnTo>
                  <a:pt x="1041163" y="3485523"/>
                </a:lnTo>
                <a:lnTo>
                  <a:pt x="1050912" y="3435511"/>
                </a:lnTo>
                <a:cubicBezTo>
                  <a:pt x="1063797" y="3404743"/>
                  <a:pt x="1088485" y="3380195"/>
                  <a:pt x="1119355" y="3367250"/>
                </a:cubicBezTo>
                <a:lnTo>
                  <a:pt x="1166602" y="3357803"/>
                </a:lnTo>
                <a:close/>
                <a:moveTo>
                  <a:pt x="1726451" y="3271775"/>
                </a:moveTo>
                <a:cubicBezTo>
                  <a:pt x="1844632" y="3271775"/>
                  <a:pt x="1940331" y="3367477"/>
                  <a:pt x="1940331" y="3485654"/>
                </a:cubicBezTo>
                <a:lnTo>
                  <a:pt x="1940331" y="3485657"/>
                </a:lnTo>
                <a:lnTo>
                  <a:pt x="1940331" y="3485659"/>
                </a:lnTo>
                <a:cubicBezTo>
                  <a:pt x="1940331" y="3603840"/>
                  <a:pt x="1844632" y="3699535"/>
                  <a:pt x="1726451" y="3699535"/>
                </a:cubicBezTo>
                <a:cubicBezTo>
                  <a:pt x="1608271" y="3699535"/>
                  <a:pt x="1512572" y="3603840"/>
                  <a:pt x="1512572" y="3485659"/>
                </a:cubicBezTo>
                <a:lnTo>
                  <a:pt x="1512573" y="3485657"/>
                </a:lnTo>
                <a:lnTo>
                  <a:pt x="1512572" y="3485654"/>
                </a:lnTo>
                <a:cubicBezTo>
                  <a:pt x="1512572" y="3367477"/>
                  <a:pt x="1608271" y="3271775"/>
                  <a:pt x="1726451" y="3271775"/>
                </a:cubicBezTo>
                <a:close/>
                <a:moveTo>
                  <a:pt x="612736" y="2881269"/>
                </a:moveTo>
                <a:cubicBezTo>
                  <a:pt x="638427" y="2881269"/>
                  <a:pt x="659622" y="2902465"/>
                  <a:pt x="659622" y="2928156"/>
                </a:cubicBezTo>
                <a:lnTo>
                  <a:pt x="659487" y="2928480"/>
                </a:lnTo>
                <a:lnTo>
                  <a:pt x="659622" y="2928804"/>
                </a:lnTo>
                <a:cubicBezTo>
                  <a:pt x="659622" y="2954495"/>
                  <a:pt x="638427" y="2975691"/>
                  <a:pt x="612736" y="2975691"/>
                </a:cubicBezTo>
                <a:cubicBezTo>
                  <a:pt x="599891" y="2975691"/>
                  <a:pt x="588169" y="2970392"/>
                  <a:pt x="579659" y="2961882"/>
                </a:cubicBezTo>
                <a:lnTo>
                  <a:pt x="579503" y="2961508"/>
                </a:lnTo>
                <a:lnTo>
                  <a:pt x="579417" y="2961474"/>
                </a:lnTo>
                <a:lnTo>
                  <a:pt x="576618" y="2954598"/>
                </a:lnTo>
                <a:lnTo>
                  <a:pt x="565849" y="2928804"/>
                </a:lnTo>
                <a:lnTo>
                  <a:pt x="565982" y="2928480"/>
                </a:lnTo>
                <a:lnTo>
                  <a:pt x="565849" y="2928156"/>
                </a:lnTo>
                <a:cubicBezTo>
                  <a:pt x="565849" y="2902465"/>
                  <a:pt x="587045" y="2881269"/>
                  <a:pt x="612736" y="2881269"/>
                </a:cubicBezTo>
                <a:close/>
                <a:moveTo>
                  <a:pt x="1169593" y="2834388"/>
                </a:moveTo>
                <a:cubicBezTo>
                  <a:pt x="1221618" y="2834388"/>
                  <a:pt x="1263367" y="2876781"/>
                  <a:pt x="1263367" y="2928162"/>
                </a:cubicBezTo>
                <a:lnTo>
                  <a:pt x="1263302" y="2928480"/>
                </a:lnTo>
                <a:lnTo>
                  <a:pt x="1263367" y="2928800"/>
                </a:lnTo>
                <a:cubicBezTo>
                  <a:pt x="1263367" y="2980182"/>
                  <a:pt x="1221618" y="3022571"/>
                  <a:pt x="1169593" y="3022571"/>
                </a:cubicBezTo>
                <a:cubicBezTo>
                  <a:pt x="1117568" y="3022571"/>
                  <a:pt x="1075178" y="2980823"/>
                  <a:pt x="1075821" y="2928800"/>
                </a:cubicBezTo>
                <a:lnTo>
                  <a:pt x="1075886" y="2928480"/>
                </a:lnTo>
                <a:lnTo>
                  <a:pt x="1075821" y="2928162"/>
                </a:lnTo>
                <a:cubicBezTo>
                  <a:pt x="1075178" y="2876781"/>
                  <a:pt x="1117568" y="2834388"/>
                  <a:pt x="1169593" y="2834388"/>
                </a:cubicBezTo>
                <a:close/>
                <a:moveTo>
                  <a:pt x="1726451" y="2766301"/>
                </a:moveTo>
                <a:cubicBezTo>
                  <a:pt x="1816370" y="2766301"/>
                  <a:pt x="1888947" y="2838877"/>
                  <a:pt x="1888947" y="2928798"/>
                </a:cubicBezTo>
                <a:lnTo>
                  <a:pt x="1888947" y="2928802"/>
                </a:lnTo>
                <a:lnTo>
                  <a:pt x="1888947" y="2928807"/>
                </a:lnTo>
                <a:cubicBezTo>
                  <a:pt x="1888947" y="3018725"/>
                  <a:pt x="1816370" y="3091304"/>
                  <a:pt x="1726451" y="3091304"/>
                </a:cubicBezTo>
                <a:cubicBezTo>
                  <a:pt x="1636531" y="3091304"/>
                  <a:pt x="1563954" y="3018725"/>
                  <a:pt x="1563954" y="2928807"/>
                </a:cubicBezTo>
                <a:lnTo>
                  <a:pt x="1563955" y="2928802"/>
                </a:lnTo>
                <a:lnTo>
                  <a:pt x="1563954" y="2928798"/>
                </a:lnTo>
                <a:cubicBezTo>
                  <a:pt x="1563954" y="2838877"/>
                  <a:pt x="1636531" y="2766301"/>
                  <a:pt x="1726451" y="2766301"/>
                </a:cubicBezTo>
                <a:close/>
                <a:moveTo>
                  <a:pt x="1169593" y="2310279"/>
                </a:moveTo>
                <a:cubicBezTo>
                  <a:pt x="1203635" y="2310279"/>
                  <a:pt x="1230610" y="2337899"/>
                  <a:pt x="1230610" y="2371297"/>
                </a:cubicBezTo>
                <a:lnTo>
                  <a:pt x="1230476" y="2371620"/>
                </a:lnTo>
                <a:lnTo>
                  <a:pt x="1230610" y="2371944"/>
                </a:lnTo>
                <a:cubicBezTo>
                  <a:pt x="1230610" y="2405343"/>
                  <a:pt x="1203635" y="2432962"/>
                  <a:pt x="1169593" y="2432962"/>
                </a:cubicBezTo>
                <a:cubicBezTo>
                  <a:pt x="1136194" y="2432962"/>
                  <a:pt x="1108577" y="2405983"/>
                  <a:pt x="1108577" y="2371944"/>
                </a:cubicBezTo>
                <a:lnTo>
                  <a:pt x="1108712" y="2371620"/>
                </a:lnTo>
                <a:lnTo>
                  <a:pt x="1108577" y="2371297"/>
                </a:lnTo>
                <a:cubicBezTo>
                  <a:pt x="1108577" y="2337256"/>
                  <a:pt x="1136194" y="2310279"/>
                  <a:pt x="1169593" y="2310279"/>
                </a:cubicBezTo>
                <a:close/>
                <a:moveTo>
                  <a:pt x="1726451" y="2253761"/>
                </a:moveTo>
                <a:cubicBezTo>
                  <a:pt x="1791322" y="2253761"/>
                  <a:pt x="1843989" y="2306430"/>
                  <a:pt x="1843989" y="2371298"/>
                </a:cubicBezTo>
                <a:lnTo>
                  <a:pt x="1843924" y="2371620"/>
                </a:lnTo>
                <a:lnTo>
                  <a:pt x="1843989" y="2371944"/>
                </a:lnTo>
                <a:cubicBezTo>
                  <a:pt x="1843989" y="2436813"/>
                  <a:pt x="1791322" y="2489484"/>
                  <a:pt x="1726451" y="2489484"/>
                </a:cubicBezTo>
                <a:cubicBezTo>
                  <a:pt x="1661581" y="2489484"/>
                  <a:pt x="1608913" y="2436813"/>
                  <a:pt x="1608913" y="2371944"/>
                </a:cubicBezTo>
                <a:lnTo>
                  <a:pt x="1608979" y="2371620"/>
                </a:lnTo>
                <a:lnTo>
                  <a:pt x="1608913" y="2371298"/>
                </a:lnTo>
                <a:cubicBezTo>
                  <a:pt x="1608913" y="2306430"/>
                  <a:pt x="1661581" y="2253761"/>
                  <a:pt x="1726451" y="2253761"/>
                </a:cubicBezTo>
                <a:close/>
                <a:moveTo>
                  <a:pt x="2283309" y="2185682"/>
                </a:moveTo>
                <a:cubicBezTo>
                  <a:pt x="2386075" y="2185682"/>
                  <a:pt x="2468929" y="2268534"/>
                  <a:pt x="2468929" y="2371298"/>
                </a:cubicBezTo>
                <a:lnTo>
                  <a:pt x="2468866" y="2371620"/>
                </a:lnTo>
                <a:lnTo>
                  <a:pt x="2468929" y="2371946"/>
                </a:lnTo>
                <a:cubicBezTo>
                  <a:pt x="2468929" y="2474711"/>
                  <a:pt x="2386075" y="2557571"/>
                  <a:pt x="2283309" y="2557571"/>
                </a:cubicBezTo>
                <a:cubicBezTo>
                  <a:pt x="2180545" y="2557571"/>
                  <a:pt x="2097690" y="2474711"/>
                  <a:pt x="2097690" y="2371946"/>
                </a:cubicBezTo>
                <a:lnTo>
                  <a:pt x="2097756" y="2371620"/>
                </a:lnTo>
                <a:lnTo>
                  <a:pt x="2097690" y="2371298"/>
                </a:lnTo>
                <a:cubicBezTo>
                  <a:pt x="2097690" y="2268534"/>
                  <a:pt x="2180545" y="2185682"/>
                  <a:pt x="2283309" y="2185682"/>
                </a:cubicBezTo>
                <a:close/>
                <a:moveTo>
                  <a:pt x="1169594" y="1778474"/>
                </a:moveTo>
                <a:cubicBezTo>
                  <a:pt x="1189504" y="1778474"/>
                  <a:pt x="1205562" y="1794531"/>
                  <a:pt x="1205562" y="1814442"/>
                </a:cubicBezTo>
                <a:lnTo>
                  <a:pt x="1205428" y="1814767"/>
                </a:lnTo>
                <a:lnTo>
                  <a:pt x="1205562" y="1815092"/>
                </a:lnTo>
                <a:cubicBezTo>
                  <a:pt x="1205562" y="1835003"/>
                  <a:pt x="1189504" y="1851060"/>
                  <a:pt x="1169594" y="1851060"/>
                </a:cubicBezTo>
                <a:cubicBezTo>
                  <a:pt x="1149683" y="1851060"/>
                  <a:pt x="1133626" y="1835003"/>
                  <a:pt x="1133626" y="1815092"/>
                </a:cubicBezTo>
                <a:lnTo>
                  <a:pt x="1133762" y="1814767"/>
                </a:lnTo>
                <a:lnTo>
                  <a:pt x="1133626" y="1814442"/>
                </a:lnTo>
                <a:cubicBezTo>
                  <a:pt x="1133626" y="1794531"/>
                  <a:pt x="1149683" y="1778474"/>
                  <a:pt x="1169594" y="1778474"/>
                </a:cubicBezTo>
                <a:close/>
                <a:moveTo>
                  <a:pt x="1726452" y="1741232"/>
                </a:moveTo>
                <a:cubicBezTo>
                  <a:pt x="1766916" y="1741232"/>
                  <a:pt x="1799672" y="1773988"/>
                  <a:pt x="1799672" y="1814452"/>
                </a:cubicBezTo>
                <a:lnTo>
                  <a:pt x="1799608" y="1814767"/>
                </a:lnTo>
                <a:lnTo>
                  <a:pt x="1799672" y="1815083"/>
                </a:lnTo>
                <a:cubicBezTo>
                  <a:pt x="1799672" y="1855547"/>
                  <a:pt x="1766916" y="1888303"/>
                  <a:pt x="1726452" y="1888303"/>
                </a:cubicBezTo>
                <a:cubicBezTo>
                  <a:pt x="1685988" y="1888303"/>
                  <a:pt x="1653232" y="1854904"/>
                  <a:pt x="1653232" y="1815083"/>
                </a:cubicBezTo>
                <a:lnTo>
                  <a:pt x="1653296" y="1814767"/>
                </a:lnTo>
                <a:lnTo>
                  <a:pt x="1653232" y="1814452"/>
                </a:lnTo>
                <a:cubicBezTo>
                  <a:pt x="1653232" y="1773988"/>
                  <a:pt x="1685988" y="1741232"/>
                  <a:pt x="1726452" y="1741232"/>
                </a:cubicBezTo>
                <a:close/>
                <a:moveTo>
                  <a:pt x="9907829" y="1731583"/>
                </a:moveTo>
                <a:lnTo>
                  <a:pt x="9907829" y="1898575"/>
                </a:lnTo>
                <a:cubicBezTo>
                  <a:pt x="9895625" y="1872884"/>
                  <a:pt x="9888560" y="1845266"/>
                  <a:pt x="9888560" y="1815080"/>
                </a:cubicBezTo>
                <a:cubicBezTo>
                  <a:pt x="9888560" y="1784891"/>
                  <a:pt x="9895625" y="1756631"/>
                  <a:pt x="9907829" y="1731583"/>
                </a:cubicBezTo>
                <a:close/>
                <a:moveTo>
                  <a:pt x="2283183" y="1688074"/>
                </a:moveTo>
                <a:cubicBezTo>
                  <a:pt x="2315564" y="1688073"/>
                  <a:pt x="2347946" y="1700426"/>
                  <a:pt x="2372650" y="1725132"/>
                </a:cubicBezTo>
                <a:cubicBezTo>
                  <a:pt x="2397358" y="1749839"/>
                  <a:pt x="2409711" y="1782221"/>
                  <a:pt x="2409711" y="1814602"/>
                </a:cubicBezTo>
                <a:lnTo>
                  <a:pt x="2409710" y="1814607"/>
                </a:lnTo>
                <a:lnTo>
                  <a:pt x="2409711" y="1814611"/>
                </a:lnTo>
                <a:cubicBezTo>
                  <a:pt x="2409711" y="1846993"/>
                  <a:pt x="2397358" y="1879375"/>
                  <a:pt x="2372650" y="1904081"/>
                </a:cubicBezTo>
                <a:cubicBezTo>
                  <a:pt x="2323240" y="1953492"/>
                  <a:pt x="2243126" y="1953492"/>
                  <a:pt x="2193714" y="1904081"/>
                </a:cubicBezTo>
                <a:cubicBezTo>
                  <a:pt x="2169009" y="1879375"/>
                  <a:pt x="2156655" y="1846993"/>
                  <a:pt x="2156655" y="1814611"/>
                </a:cubicBezTo>
                <a:lnTo>
                  <a:pt x="2156655" y="1814607"/>
                </a:lnTo>
                <a:lnTo>
                  <a:pt x="2156655" y="1814602"/>
                </a:lnTo>
                <a:cubicBezTo>
                  <a:pt x="2156655" y="1782221"/>
                  <a:pt x="2169009" y="1749839"/>
                  <a:pt x="2193714" y="1725133"/>
                </a:cubicBezTo>
                <a:cubicBezTo>
                  <a:pt x="2218420" y="1700426"/>
                  <a:pt x="2250800" y="1688074"/>
                  <a:pt x="2283183" y="1688074"/>
                </a:cubicBezTo>
                <a:close/>
                <a:moveTo>
                  <a:pt x="2840168" y="1624326"/>
                </a:moveTo>
                <a:lnTo>
                  <a:pt x="2859379" y="1628209"/>
                </a:lnTo>
                <a:lnTo>
                  <a:pt x="2914040" y="1639228"/>
                </a:lnTo>
                <a:lnTo>
                  <a:pt x="2914096" y="1639266"/>
                </a:lnTo>
                <a:lnTo>
                  <a:pt x="2914312" y="1639310"/>
                </a:lnTo>
                <a:lnTo>
                  <a:pt x="2950154" y="1663524"/>
                </a:lnTo>
                <a:lnTo>
                  <a:pt x="2974485" y="1679893"/>
                </a:lnTo>
                <a:lnTo>
                  <a:pt x="2974572" y="1680020"/>
                </a:lnTo>
                <a:lnTo>
                  <a:pt x="2974726" y="1680125"/>
                </a:lnTo>
                <a:lnTo>
                  <a:pt x="2994843" y="1710029"/>
                </a:lnTo>
                <a:lnTo>
                  <a:pt x="3015300" y="1740308"/>
                </a:lnTo>
                <a:lnTo>
                  <a:pt x="3015336" y="1740490"/>
                </a:lnTo>
                <a:lnTo>
                  <a:pt x="3015391" y="1740569"/>
                </a:lnTo>
                <a:cubicBezTo>
                  <a:pt x="3024984" y="1763300"/>
                  <a:pt x="3030282" y="1788269"/>
                  <a:pt x="3030282" y="1814442"/>
                </a:cubicBezTo>
                <a:lnTo>
                  <a:pt x="3030281" y="1814448"/>
                </a:lnTo>
                <a:lnTo>
                  <a:pt x="3030282" y="1814453"/>
                </a:lnTo>
                <a:cubicBezTo>
                  <a:pt x="3030282" y="1840626"/>
                  <a:pt x="3024984" y="1865594"/>
                  <a:pt x="3015391" y="1888324"/>
                </a:cubicBezTo>
                <a:lnTo>
                  <a:pt x="3015336" y="1888403"/>
                </a:lnTo>
                <a:lnTo>
                  <a:pt x="3015300" y="1888585"/>
                </a:lnTo>
                <a:lnTo>
                  <a:pt x="2994895" y="1918790"/>
                </a:lnTo>
                <a:lnTo>
                  <a:pt x="2974726" y="1948769"/>
                </a:lnTo>
                <a:lnTo>
                  <a:pt x="2974572" y="1948874"/>
                </a:lnTo>
                <a:lnTo>
                  <a:pt x="2974485" y="1948999"/>
                </a:lnTo>
                <a:lnTo>
                  <a:pt x="2950250" y="1965305"/>
                </a:lnTo>
                <a:lnTo>
                  <a:pt x="2914312" y="1989583"/>
                </a:lnTo>
                <a:lnTo>
                  <a:pt x="2914096" y="1989627"/>
                </a:lnTo>
                <a:lnTo>
                  <a:pt x="2914040" y="1989664"/>
                </a:lnTo>
                <a:lnTo>
                  <a:pt x="2859639" y="2000631"/>
                </a:lnTo>
                <a:lnTo>
                  <a:pt x="2840168" y="2004566"/>
                </a:lnTo>
                <a:cubicBezTo>
                  <a:pt x="2735475" y="2004566"/>
                  <a:pt x="2650053" y="1919786"/>
                  <a:pt x="2650053" y="1814453"/>
                </a:cubicBezTo>
                <a:lnTo>
                  <a:pt x="2650055" y="1814448"/>
                </a:lnTo>
                <a:lnTo>
                  <a:pt x="2650053" y="1814442"/>
                </a:lnTo>
                <a:cubicBezTo>
                  <a:pt x="2650053" y="1709107"/>
                  <a:pt x="2735475" y="1624326"/>
                  <a:pt x="2840168" y="1624326"/>
                </a:cubicBezTo>
                <a:close/>
                <a:moveTo>
                  <a:pt x="1726452" y="1217762"/>
                </a:moveTo>
                <a:cubicBezTo>
                  <a:pt x="1748290" y="1217762"/>
                  <a:pt x="1766273" y="1235745"/>
                  <a:pt x="1766273" y="1257583"/>
                </a:cubicBezTo>
                <a:lnTo>
                  <a:pt x="1766272" y="1257587"/>
                </a:lnTo>
                <a:lnTo>
                  <a:pt x="1766273" y="1257592"/>
                </a:lnTo>
                <a:cubicBezTo>
                  <a:pt x="1766273" y="1279428"/>
                  <a:pt x="1748290" y="1297412"/>
                  <a:pt x="1726452" y="1297412"/>
                </a:cubicBezTo>
                <a:cubicBezTo>
                  <a:pt x="1704614" y="1297412"/>
                  <a:pt x="1686631" y="1279428"/>
                  <a:pt x="1686631" y="1257592"/>
                </a:cubicBezTo>
                <a:lnTo>
                  <a:pt x="1686633" y="1257587"/>
                </a:lnTo>
                <a:lnTo>
                  <a:pt x="1686631" y="1257583"/>
                </a:lnTo>
                <a:cubicBezTo>
                  <a:pt x="1686631" y="1235745"/>
                  <a:pt x="1704614" y="1217762"/>
                  <a:pt x="1726452" y="1217762"/>
                </a:cubicBezTo>
                <a:close/>
                <a:moveTo>
                  <a:pt x="2283309" y="1183722"/>
                </a:moveTo>
                <a:lnTo>
                  <a:pt x="2289931" y="1185063"/>
                </a:lnTo>
                <a:lnTo>
                  <a:pt x="2311921" y="1189491"/>
                </a:lnTo>
                <a:lnTo>
                  <a:pt x="2311979" y="1189530"/>
                </a:lnTo>
                <a:lnTo>
                  <a:pt x="2312191" y="1189572"/>
                </a:lnTo>
                <a:lnTo>
                  <a:pt x="2325865" y="1198842"/>
                </a:lnTo>
                <a:lnTo>
                  <a:pt x="2335415" y="1205247"/>
                </a:lnTo>
                <a:lnTo>
                  <a:pt x="2335503" y="1205376"/>
                </a:lnTo>
                <a:lnTo>
                  <a:pt x="2335655" y="1205479"/>
                </a:lnTo>
                <a:lnTo>
                  <a:pt x="2343315" y="1216902"/>
                </a:lnTo>
                <a:lnTo>
                  <a:pt x="2351320" y="1228711"/>
                </a:lnTo>
                <a:lnTo>
                  <a:pt x="2351358" y="1228894"/>
                </a:lnTo>
                <a:lnTo>
                  <a:pt x="2351411" y="1228973"/>
                </a:lnTo>
                <a:cubicBezTo>
                  <a:pt x="2355124" y="1237794"/>
                  <a:pt x="2357170" y="1247468"/>
                  <a:pt x="2357170" y="1257585"/>
                </a:cubicBezTo>
                <a:lnTo>
                  <a:pt x="2357170" y="1257589"/>
                </a:lnTo>
                <a:lnTo>
                  <a:pt x="2357170" y="1257593"/>
                </a:lnTo>
                <a:cubicBezTo>
                  <a:pt x="2357170" y="1267709"/>
                  <a:pt x="2355124" y="1277383"/>
                  <a:pt x="2351411" y="1286203"/>
                </a:cubicBezTo>
                <a:lnTo>
                  <a:pt x="2351358" y="1286284"/>
                </a:lnTo>
                <a:lnTo>
                  <a:pt x="2351320" y="1286467"/>
                </a:lnTo>
                <a:lnTo>
                  <a:pt x="2343311" y="1298281"/>
                </a:lnTo>
                <a:lnTo>
                  <a:pt x="2335655" y="1309697"/>
                </a:lnTo>
                <a:lnTo>
                  <a:pt x="2335503" y="1309802"/>
                </a:lnTo>
                <a:lnTo>
                  <a:pt x="2335415" y="1309930"/>
                </a:lnTo>
                <a:lnTo>
                  <a:pt x="2325840" y="1316351"/>
                </a:lnTo>
                <a:lnTo>
                  <a:pt x="2312191" y="1325604"/>
                </a:lnTo>
                <a:lnTo>
                  <a:pt x="2311981" y="1325647"/>
                </a:lnTo>
                <a:lnTo>
                  <a:pt x="2311921" y="1325687"/>
                </a:lnTo>
                <a:lnTo>
                  <a:pt x="2289573" y="1330186"/>
                </a:lnTo>
                <a:lnTo>
                  <a:pt x="2283309" y="1331454"/>
                </a:lnTo>
                <a:cubicBezTo>
                  <a:pt x="2242846" y="1331454"/>
                  <a:pt x="2209446" y="1298698"/>
                  <a:pt x="2209446" y="1257593"/>
                </a:cubicBezTo>
                <a:lnTo>
                  <a:pt x="2209449" y="1257589"/>
                </a:lnTo>
                <a:lnTo>
                  <a:pt x="2209446" y="1257585"/>
                </a:lnTo>
                <a:cubicBezTo>
                  <a:pt x="2209446" y="1216478"/>
                  <a:pt x="2242846" y="1183722"/>
                  <a:pt x="2283309" y="1183722"/>
                </a:cubicBezTo>
                <a:close/>
                <a:moveTo>
                  <a:pt x="2840166" y="1135550"/>
                </a:moveTo>
                <a:cubicBezTo>
                  <a:pt x="2907607" y="1135550"/>
                  <a:pt x="2962201" y="1190144"/>
                  <a:pt x="2962201" y="1257583"/>
                </a:cubicBezTo>
                <a:lnTo>
                  <a:pt x="2962201" y="1257588"/>
                </a:lnTo>
                <a:lnTo>
                  <a:pt x="2962201" y="1257592"/>
                </a:lnTo>
                <a:cubicBezTo>
                  <a:pt x="2962201" y="1325031"/>
                  <a:pt x="2907607" y="1379625"/>
                  <a:pt x="2840166" y="1379625"/>
                </a:cubicBezTo>
                <a:cubicBezTo>
                  <a:pt x="2772728" y="1379625"/>
                  <a:pt x="2718134" y="1325031"/>
                  <a:pt x="2718134" y="1257592"/>
                </a:cubicBezTo>
                <a:lnTo>
                  <a:pt x="2718135" y="1257588"/>
                </a:lnTo>
                <a:lnTo>
                  <a:pt x="2718134" y="1257583"/>
                </a:lnTo>
                <a:cubicBezTo>
                  <a:pt x="2718134" y="1190144"/>
                  <a:pt x="2772728" y="1135550"/>
                  <a:pt x="2840166" y="1135550"/>
                </a:cubicBezTo>
                <a:close/>
                <a:moveTo>
                  <a:pt x="9524387" y="1083526"/>
                </a:moveTo>
                <a:cubicBezTo>
                  <a:pt x="9620729" y="1083526"/>
                  <a:pt x="9698445" y="1161885"/>
                  <a:pt x="9698445" y="1257586"/>
                </a:cubicBezTo>
                <a:lnTo>
                  <a:pt x="9698379" y="1257912"/>
                </a:lnTo>
                <a:lnTo>
                  <a:pt x="9698445" y="1258239"/>
                </a:lnTo>
                <a:cubicBezTo>
                  <a:pt x="9698445" y="1353939"/>
                  <a:pt x="9620729" y="1432296"/>
                  <a:pt x="9524387" y="1432296"/>
                </a:cubicBezTo>
                <a:cubicBezTo>
                  <a:pt x="9428045" y="1432296"/>
                  <a:pt x="9350329" y="1354579"/>
                  <a:pt x="9350329" y="1258239"/>
                </a:cubicBezTo>
                <a:lnTo>
                  <a:pt x="9350396" y="1257911"/>
                </a:lnTo>
                <a:lnTo>
                  <a:pt x="9350329" y="1257586"/>
                </a:lnTo>
                <a:cubicBezTo>
                  <a:pt x="9350329" y="1161243"/>
                  <a:pt x="9428045" y="1083526"/>
                  <a:pt x="9524387" y="1083526"/>
                </a:cubicBezTo>
                <a:close/>
                <a:moveTo>
                  <a:pt x="3397667" y="1083526"/>
                </a:moveTo>
                <a:cubicBezTo>
                  <a:pt x="3494010" y="1083526"/>
                  <a:pt x="3571726" y="1161884"/>
                  <a:pt x="3571726" y="1257583"/>
                </a:cubicBezTo>
                <a:lnTo>
                  <a:pt x="3571660" y="1257910"/>
                </a:lnTo>
                <a:lnTo>
                  <a:pt x="3571726" y="1258237"/>
                </a:lnTo>
                <a:cubicBezTo>
                  <a:pt x="3571726" y="1353936"/>
                  <a:pt x="3494010" y="1432293"/>
                  <a:pt x="3397667" y="1432293"/>
                </a:cubicBezTo>
                <a:cubicBezTo>
                  <a:pt x="3301968" y="1432293"/>
                  <a:pt x="3223609" y="1354576"/>
                  <a:pt x="3223609" y="1258237"/>
                </a:cubicBezTo>
                <a:lnTo>
                  <a:pt x="3223676" y="1257910"/>
                </a:lnTo>
                <a:lnTo>
                  <a:pt x="3223609" y="1257583"/>
                </a:lnTo>
                <a:cubicBezTo>
                  <a:pt x="3223609" y="1161241"/>
                  <a:pt x="3301968" y="1083526"/>
                  <a:pt x="3397667" y="1083526"/>
                </a:cubicBezTo>
                <a:close/>
                <a:moveTo>
                  <a:pt x="3985091" y="1035050"/>
                </a:moveTo>
                <a:lnTo>
                  <a:pt x="3999885" y="1038730"/>
                </a:lnTo>
                <a:lnTo>
                  <a:pt x="4006300" y="1038985"/>
                </a:lnTo>
                <a:lnTo>
                  <a:pt x="4012914" y="1041971"/>
                </a:lnTo>
                <a:lnTo>
                  <a:pt x="4032126" y="1046750"/>
                </a:lnTo>
                <a:cubicBezTo>
                  <a:pt x="4047339" y="1052324"/>
                  <a:pt x="4061989" y="1059550"/>
                  <a:pt x="4075781" y="1068355"/>
                </a:cubicBezTo>
                <a:lnTo>
                  <a:pt x="4081393" y="1072885"/>
                </a:lnTo>
                <a:lnTo>
                  <a:pt x="4084846" y="1074445"/>
                </a:lnTo>
                <a:lnTo>
                  <a:pt x="4089571" y="1079489"/>
                </a:lnTo>
                <a:lnTo>
                  <a:pt x="4114288" y="1099448"/>
                </a:lnTo>
                <a:lnTo>
                  <a:pt x="4145805" y="1139522"/>
                </a:lnTo>
                <a:lnTo>
                  <a:pt x="4145875" y="1139595"/>
                </a:lnTo>
                <a:cubicBezTo>
                  <a:pt x="4162191" y="1166001"/>
                  <a:pt x="4172383" y="1194462"/>
                  <a:pt x="4176845" y="1223321"/>
                </a:cubicBezTo>
                <a:lnTo>
                  <a:pt x="4176845" y="1223333"/>
                </a:lnTo>
                <a:lnTo>
                  <a:pt x="4176845" y="1223336"/>
                </a:lnTo>
                <a:cubicBezTo>
                  <a:pt x="4190230" y="1309913"/>
                  <a:pt x="4152028" y="1400071"/>
                  <a:pt x="4072815" y="1449022"/>
                </a:cubicBezTo>
                <a:cubicBezTo>
                  <a:pt x="3967198" y="1514291"/>
                  <a:pt x="3828668" y="1481581"/>
                  <a:pt x="3763402" y="1375963"/>
                </a:cubicBezTo>
                <a:cubicBezTo>
                  <a:pt x="3747085" y="1349560"/>
                  <a:pt x="3736893" y="1321098"/>
                  <a:pt x="3732430" y="1292239"/>
                </a:cubicBezTo>
                <a:lnTo>
                  <a:pt x="3732432" y="1292226"/>
                </a:lnTo>
                <a:lnTo>
                  <a:pt x="3732430" y="1292225"/>
                </a:lnTo>
                <a:cubicBezTo>
                  <a:pt x="3719046" y="1205646"/>
                  <a:pt x="3757249" y="1115485"/>
                  <a:pt x="3836462" y="1066536"/>
                </a:cubicBezTo>
                <a:cubicBezTo>
                  <a:pt x="3862866" y="1050219"/>
                  <a:pt x="3891327" y="1040027"/>
                  <a:pt x="3920187" y="1035565"/>
                </a:cubicBezTo>
                <a:lnTo>
                  <a:pt x="3920506" y="1035578"/>
                </a:lnTo>
                <a:close/>
                <a:moveTo>
                  <a:pt x="8967529" y="1032788"/>
                </a:moveTo>
                <a:cubicBezTo>
                  <a:pt x="9091682" y="1032788"/>
                  <a:pt x="9192327" y="1133433"/>
                  <a:pt x="9192327" y="1257587"/>
                </a:cubicBezTo>
                <a:lnTo>
                  <a:pt x="9192326" y="1257592"/>
                </a:lnTo>
                <a:lnTo>
                  <a:pt x="9192327" y="1257597"/>
                </a:lnTo>
                <a:cubicBezTo>
                  <a:pt x="9192327" y="1381748"/>
                  <a:pt x="9091682" y="1482394"/>
                  <a:pt x="8967529" y="1482394"/>
                </a:cubicBezTo>
                <a:cubicBezTo>
                  <a:pt x="8843376" y="1482394"/>
                  <a:pt x="8742731" y="1381748"/>
                  <a:pt x="8742731" y="1257597"/>
                </a:cubicBezTo>
                <a:lnTo>
                  <a:pt x="8742732" y="1257592"/>
                </a:lnTo>
                <a:lnTo>
                  <a:pt x="8742731" y="1257587"/>
                </a:lnTo>
                <a:cubicBezTo>
                  <a:pt x="8742731" y="1133433"/>
                  <a:pt x="8843376" y="1032788"/>
                  <a:pt x="8967529" y="1032788"/>
                </a:cubicBezTo>
                <a:close/>
                <a:moveTo>
                  <a:pt x="2283309" y="662831"/>
                </a:moveTo>
                <a:cubicBezTo>
                  <a:pt x="2293586" y="662831"/>
                  <a:pt x="2303059" y="667006"/>
                  <a:pt x="2309964" y="673830"/>
                </a:cubicBezTo>
                <a:lnTo>
                  <a:pt x="2310039" y="674008"/>
                </a:lnTo>
                <a:lnTo>
                  <a:pt x="2310206" y="674077"/>
                </a:lnTo>
                <a:lnTo>
                  <a:pt x="2320996" y="700227"/>
                </a:lnTo>
                <a:lnTo>
                  <a:pt x="2321205" y="700726"/>
                </a:lnTo>
                <a:lnTo>
                  <a:pt x="2321202" y="700728"/>
                </a:lnTo>
                <a:lnTo>
                  <a:pt x="2321205" y="700732"/>
                </a:lnTo>
                <a:lnTo>
                  <a:pt x="2320996" y="701231"/>
                </a:lnTo>
                <a:lnTo>
                  <a:pt x="2310206" y="727380"/>
                </a:lnTo>
                <a:lnTo>
                  <a:pt x="2310039" y="727450"/>
                </a:lnTo>
                <a:lnTo>
                  <a:pt x="2309964" y="727628"/>
                </a:lnTo>
                <a:cubicBezTo>
                  <a:pt x="2303059" y="734451"/>
                  <a:pt x="2293586" y="738627"/>
                  <a:pt x="2283309" y="738627"/>
                </a:cubicBezTo>
                <a:lnTo>
                  <a:pt x="2282587" y="738324"/>
                </a:lnTo>
                <a:lnTo>
                  <a:pt x="2256415" y="727622"/>
                </a:lnTo>
                <a:lnTo>
                  <a:pt x="2245705" y="701435"/>
                </a:lnTo>
                <a:lnTo>
                  <a:pt x="2245414" y="700732"/>
                </a:lnTo>
                <a:lnTo>
                  <a:pt x="2245417" y="700728"/>
                </a:lnTo>
                <a:lnTo>
                  <a:pt x="2245414" y="700726"/>
                </a:lnTo>
                <a:lnTo>
                  <a:pt x="2245705" y="700022"/>
                </a:lnTo>
                <a:lnTo>
                  <a:pt x="2256415" y="673836"/>
                </a:lnTo>
                <a:lnTo>
                  <a:pt x="2282587" y="663133"/>
                </a:lnTo>
                <a:close/>
                <a:moveTo>
                  <a:pt x="2840166" y="635213"/>
                </a:moveTo>
                <a:cubicBezTo>
                  <a:pt x="2876135" y="635213"/>
                  <a:pt x="2905681" y="664758"/>
                  <a:pt x="2905681" y="700726"/>
                </a:cubicBezTo>
                <a:lnTo>
                  <a:pt x="2905681" y="700729"/>
                </a:lnTo>
                <a:lnTo>
                  <a:pt x="2905681" y="700732"/>
                </a:lnTo>
                <a:cubicBezTo>
                  <a:pt x="2905681" y="736700"/>
                  <a:pt x="2876135" y="766245"/>
                  <a:pt x="2840166" y="766245"/>
                </a:cubicBezTo>
                <a:cubicBezTo>
                  <a:pt x="2804200" y="766245"/>
                  <a:pt x="2774655" y="736700"/>
                  <a:pt x="2774655" y="700732"/>
                </a:cubicBezTo>
                <a:lnTo>
                  <a:pt x="2774657" y="700729"/>
                </a:lnTo>
                <a:lnTo>
                  <a:pt x="2774655" y="700726"/>
                </a:lnTo>
                <a:cubicBezTo>
                  <a:pt x="2774655" y="664758"/>
                  <a:pt x="2804200" y="635213"/>
                  <a:pt x="2840166" y="635213"/>
                </a:cubicBezTo>
                <a:close/>
                <a:moveTo>
                  <a:pt x="9524387" y="601816"/>
                </a:moveTo>
                <a:cubicBezTo>
                  <a:pt x="9579014" y="601816"/>
                  <a:pt x="9623299" y="646100"/>
                  <a:pt x="9623299" y="700727"/>
                </a:cubicBezTo>
                <a:lnTo>
                  <a:pt x="9623298" y="700731"/>
                </a:lnTo>
                <a:lnTo>
                  <a:pt x="9623299" y="700734"/>
                </a:lnTo>
                <a:cubicBezTo>
                  <a:pt x="9623299" y="755361"/>
                  <a:pt x="9579015" y="799647"/>
                  <a:pt x="9524387" y="799647"/>
                </a:cubicBezTo>
                <a:cubicBezTo>
                  <a:pt x="9469760" y="799647"/>
                  <a:pt x="9425476" y="755361"/>
                  <a:pt x="9425476" y="700734"/>
                </a:cubicBezTo>
                <a:lnTo>
                  <a:pt x="9425477" y="700731"/>
                </a:lnTo>
                <a:lnTo>
                  <a:pt x="9425476" y="700727"/>
                </a:lnTo>
                <a:cubicBezTo>
                  <a:pt x="9425476" y="646100"/>
                  <a:pt x="9469760" y="601816"/>
                  <a:pt x="9524387" y="601816"/>
                </a:cubicBezTo>
                <a:close/>
                <a:moveTo>
                  <a:pt x="3397667" y="601815"/>
                </a:moveTo>
                <a:cubicBezTo>
                  <a:pt x="3452261" y="601815"/>
                  <a:pt x="3496579" y="646132"/>
                  <a:pt x="3496579" y="700726"/>
                </a:cubicBezTo>
                <a:lnTo>
                  <a:pt x="3496579" y="700729"/>
                </a:lnTo>
                <a:lnTo>
                  <a:pt x="3496579" y="700733"/>
                </a:lnTo>
                <a:cubicBezTo>
                  <a:pt x="3496579" y="755326"/>
                  <a:pt x="3452261" y="799643"/>
                  <a:pt x="3397667" y="799643"/>
                </a:cubicBezTo>
                <a:lnTo>
                  <a:pt x="3383469" y="796774"/>
                </a:lnTo>
                <a:lnTo>
                  <a:pt x="3359090" y="791860"/>
                </a:lnTo>
                <a:cubicBezTo>
                  <a:pt x="3335326" y="781844"/>
                  <a:pt x="3316220" y="762876"/>
                  <a:pt x="3306263" y="739212"/>
                </a:cubicBezTo>
                <a:lnTo>
                  <a:pt x="3298794" y="700922"/>
                </a:lnTo>
                <a:lnTo>
                  <a:pt x="3298756" y="700733"/>
                </a:lnTo>
                <a:lnTo>
                  <a:pt x="3298757" y="700729"/>
                </a:lnTo>
                <a:lnTo>
                  <a:pt x="3298756" y="700726"/>
                </a:lnTo>
                <a:lnTo>
                  <a:pt x="3298794" y="700536"/>
                </a:lnTo>
                <a:lnTo>
                  <a:pt x="3306263" y="662246"/>
                </a:lnTo>
                <a:cubicBezTo>
                  <a:pt x="3316220" y="638581"/>
                  <a:pt x="3335326" y="619615"/>
                  <a:pt x="3359090" y="609599"/>
                </a:cubicBezTo>
                <a:lnTo>
                  <a:pt x="3382942" y="604790"/>
                </a:lnTo>
                <a:close/>
                <a:moveTo>
                  <a:pt x="8967528" y="560709"/>
                </a:moveTo>
                <a:cubicBezTo>
                  <a:pt x="9044603" y="560709"/>
                  <a:pt x="9107546" y="623652"/>
                  <a:pt x="9107546" y="700727"/>
                </a:cubicBezTo>
                <a:lnTo>
                  <a:pt x="9107545" y="700731"/>
                </a:lnTo>
                <a:lnTo>
                  <a:pt x="9107546" y="700734"/>
                </a:lnTo>
                <a:cubicBezTo>
                  <a:pt x="9107546" y="777808"/>
                  <a:pt x="9044603" y="840753"/>
                  <a:pt x="8967528" y="840753"/>
                </a:cubicBezTo>
                <a:cubicBezTo>
                  <a:pt x="8890455" y="840753"/>
                  <a:pt x="8827512" y="777808"/>
                  <a:pt x="8827512" y="700734"/>
                </a:cubicBezTo>
                <a:lnTo>
                  <a:pt x="8827513" y="700731"/>
                </a:lnTo>
                <a:lnTo>
                  <a:pt x="8827512" y="700727"/>
                </a:lnTo>
                <a:lnTo>
                  <a:pt x="8827837" y="699122"/>
                </a:lnTo>
                <a:lnTo>
                  <a:pt x="8838551" y="646071"/>
                </a:lnTo>
                <a:cubicBezTo>
                  <a:pt x="8852761" y="612532"/>
                  <a:pt x="8879656" y="585776"/>
                  <a:pt x="8913135" y="571667"/>
                </a:cubicBezTo>
                <a:lnTo>
                  <a:pt x="8962419" y="561746"/>
                </a:lnTo>
                <a:close/>
                <a:moveTo>
                  <a:pt x="3954526" y="560708"/>
                </a:moveTo>
                <a:cubicBezTo>
                  <a:pt x="4031598" y="560708"/>
                  <a:pt x="4094542" y="623651"/>
                  <a:pt x="4094542" y="700726"/>
                </a:cubicBezTo>
                <a:lnTo>
                  <a:pt x="4094542" y="700729"/>
                </a:lnTo>
                <a:lnTo>
                  <a:pt x="4094542" y="700733"/>
                </a:lnTo>
                <a:cubicBezTo>
                  <a:pt x="4094542" y="777806"/>
                  <a:pt x="4031598" y="840752"/>
                  <a:pt x="3954526" y="840752"/>
                </a:cubicBezTo>
                <a:cubicBezTo>
                  <a:pt x="3877451" y="840752"/>
                  <a:pt x="3814508" y="777806"/>
                  <a:pt x="3814508" y="700733"/>
                </a:cubicBezTo>
                <a:lnTo>
                  <a:pt x="3814509" y="700729"/>
                </a:lnTo>
                <a:lnTo>
                  <a:pt x="3814508" y="700726"/>
                </a:lnTo>
                <a:lnTo>
                  <a:pt x="3814798" y="699297"/>
                </a:lnTo>
                <a:lnTo>
                  <a:pt x="3825547" y="646068"/>
                </a:lnTo>
                <a:cubicBezTo>
                  <a:pt x="3839757" y="612529"/>
                  <a:pt x="3866654" y="585775"/>
                  <a:pt x="3900132" y="571664"/>
                </a:cubicBezTo>
                <a:lnTo>
                  <a:pt x="3950168" y="561592"/>
                </a:lnTo>
                <a:close/>
                <a:moveTo>
                  <a:pt x="8410672" y="526027"/>
                </a:moveTo>
                <a:cubicBezTo>
                  <a:pt x="8507014" y="526027"/>
                  <a:pt x="8585372" y="604385"/>
                  <a:pt x="8585372" y="700727"/>
                </a:cubicBezTo>
                <a:lnTo>
                  <a:pt x="8585371" y="700731"/>
                </a:lnTo>
                <a:lnTo>
                  <a:pt x="8585372" y="700734"/>
                </a:lnTo>
                <a:cubicBezTo>
                  <a:pt x="8585372" y="797076"/>
                  <a:pt x="8507014" y="875437"/>
                  <a:pt x="8410672" y="875437"/>
                </a:cubicBezTo>
                <a:cubicBezTo>
                  <a:pt x="8314330" y="875437"/>
                  <a:pt x="8235971" y="797076"/>
                  <a:pt x="8235971" y="700734"/>
                </a:cubicBezTo>
                <a:lnTo>
                  <a:pt x="8235973" y="700731"/>
                </a:lnTo>
                <a:lnTo>
                  <a:pt x="8235971" y="700727"/>
                </a:lnTo>
                <a:cubicBezTo>
                  <a:pt x="8235971" y="604385"/>
                  <a:pt x="8314330" y="526027"/>
                  <a:pt x="8410672" y="526027"/>
                </a:cubicBezTo>
                <a:close/>
                <a:moveTo>
                  <a:pt x="4511383" y="523456"/>
                </a:moveTo>
                <a:lnTo>
                  <a:pt x="4525910" y="526391"/>
                </a:lnTo>
                <a:lnTo>
                  <a:pt x="4580269" y="537344"/>
                </a:lnTo>
                <a:lnTo>
                  <a:pt x="4580329" y="537384"/>
                </a:lnTo>
                <a:lnTo>
                  <a:pt x="4580539" y="537427"/>
                </a:lnTo>
                <a:lnTo>
                  <a:pt x="4613420" y="559640"/>
                </a:lnTo>
                <a:lnTo>
                  <a:pt x="4636628" y="575248"/>
                </a:lnTo>
                <a:lnTo>
                  <a:pt x="4636716" y="575377"/>
                </a:lnTo>
                <a:lnTo>
                  <a:pt x="4636869" y="575481"/>
                </a:lnTo>
                <a:lnTo>
                  <a:pt x="4655387" y="603014"/>
                </a:lnTo>
                <a:lnTo>
                  <a:pt x="4674683" y="631578"/>
                </a:lnTo>
                <a:lnTo>
                  <a:pt x="4674721" y="631762"/>
                </a:lnTo>
                <a:lnTo>
                  <a:pt x="4674773" y="631841"/>
                </a:lnTo>
                <a:cubicBezTo>
                  <a:pt x="4683715" y="653037"/>
                  <a:pt x="4688653" y="676319"/>
                  <a:pt x="4688653" y="700726"/>
                </a:cubicBezTo>
                <a:lnTo>
                  <a:pt x="4688653" y="700729"/>
                </a:lnTo>
                <a:lnTo>
                  <a:pt x="4688653" y="700733"/>
                </a:lnTo>
                <a:cubicBezTo>
                  <a:pt x="4688653" y="725140"/>
                  <a:pt x="4683715" y="748423"/>
                  <a:pt x="4674773" y="769618"/>
                </a:cubicBezTo>
                <a:lnTo>
                  <a:pt x="4674721" y="769698"/>
                </a:lnTo>
                <a:lnTo>
                  <a:pt x="4674683" y="769882"/>
                </a:lnTo>
                <a:lnTo>
                  <a:pt x="4655424" y="798388"/>
                </a:lnTo>
                <a:lnTo>
                  <a:pt x="4636869" y="825980"/>
                </a:lnTo>
                <a:lnTo>
                  <a:pt x="4636716" y="826084"/>
                </a:lnTo>
                <a:lnTo>
                  <a:pt x="4636628" y="826212"/>
                </a:lnTo>
                <a:lnTo>
                  <a:pt x="4613620" y="841687"/>
                </a:lnTo>
                <a:lnTo>
                  <a:pt x="4580539" y="864035"/>
                </a:lnTo>
                <a:lnTo>
                  <a:pt x="4580326" y="864079"/>
                </a:lnTo>
                <a:lnTo>
                  <a:pt x="4580269" y="864118"/>
                </a:lnTo>
                <a:lnTo>
                  <a:pt x="4527549" y="874740"/>
                </a:lnTo>
                <a:lnTo>
                  <a:pt x="4511383" y="878004"/>
                </a:lnTo>
                <a:cubicBezTo>
                  <a:pt x="4413757" y="878004"/>
                  <a:pt x="4334114" y="799002"/>
                  <a:pt x="4334114" y="700733"/>
                </a:cubicBezTo>
                <a:lnTo>
                  <a:pt x="4334115" y="700729"/>
                </a:lnTo>
                <a:lnTo>
                  <a:pt x="4334114" y="700726"/>
                </a:lnTo>
                <a:cubicBezTo>
                  <a:pt x="4334114" y="602457"/>
                  <a:pt x="4413757" y="523456"/>
                  <a:pt x="4511383" y="523456"/>
                </a:cubicBezTo>
                <a:close/>
                <a:moveTo>
                  <a:pt x="7853813" y="495840"/>
                </a:moveTo>
                <a:cubicBezTo>
                  <a:pt x="7966855" y="495840"/>
                  <a:pt x="8058701" y="587686"/>
                  <a:pt x="8058701" y="700727"/>
                </a:cubicBezTo>
                <a:lnTo>
                  <a:pt x="8058699" y="700731"/>
                </a:lnTo>
                <a:lnTo>
                  <a:pt x="8058701" y="700734"/>
                </a:lnTo>
                <a:cubicBezTo>
                  <a:pt x="8058701" y="813775"/>
                  <a:pt x="7966855" y="905624"/>
                  <a:pt x="7853813" y="905624"/>
                </a:cubicBezTo>
                <a:lnTo>
                  <a:pt x="7840604" y="902954"/>
                </a:lnTo>
                <a:lnTo>
                  <a:pt x="7773839" y="889499"/>
                </a:lnTo>
                <a:cubicBezTo>
                  <a:pt x="7724765" y="868744"/>
                  <a:pt x="7685606" y="829445"/>
                  <a:pt x="7664953" y="780429"/>
                </a:cubicBezTo>
                <a:lnTo>
                  <a:pt x="7649199" y="702084"/>
                </a:lnTo>
                <a:lnTo>
                  <a:pt x="7648926" y="700734"/>
                </a:lnTo>
                <a:lnTo>
                  <a:pt x="7648927" y="700731"/>
                </a:lnTo>
                <a:lnTo>
                  <a:pt x="7648926" y="700727"/>
                </a:lnTo>
                <a:lnTo>
                  <a:pt x="7649199" y="699377"/>
                </a:lnTo>
                <a:lnTo>
                  <a:pt x="7664953" y="621032"/>
                </a:lnTo>
                <a:cubicBezTo>
                  <a:pt x="7685606" y="572018"/>
                  <a:pt x="7724765" y="532719"/>
                  <a:pt x="7773839" y="511965"/>
                </a:cubicBezTo>
                <a:lnTo>
                  <a:pt x="7842361" y="498155"/>
                </a:lnTo>
                <a:close/>
                <a:moveTo>
                  <a:pt x="5068241" y="493269"/>
                </a:moveTo>
                <a:cubicBezTo>
                  <a:pt x="5182568" y="493269"/>
                  <a:pt x="5275698" y="586400"/>
                  <a:pt x="5275698" y="700726"/>
                </a:cubicBezTo>
                <a:lnTo>
                  <a:pt x="5275697" y="700729"/>
                </a:lnTo>
                <a:lnTo>
                  <a:pt x="5275698" y="700733"/>
                </a:lnTo>
                <a:cubicBezTo>
                  <a:pt x="5275698" y="815060"/>
                  <a:pt x="5182568" y="908192"/>
                  <a:pt x="5068241" y="908192"/>
                </a:cubicBezTo>
                <a:cubicBezTo>
                  <a:pt x="4953915" y="908192"/>
                  <a:pt x="4860783" y="815060"/>
                  <a:pt x="4860783" y="700733"/>
                </a:cubicBezTo>
                <a:lnTo>
                  <a:pt x="4860785" y="700729"/>
                </a:lnTo>
                <a:lnTo>
                  <a:pt x="4860783" y="700726"/>
                </a:lnTo>
                <a:lnTo>
                  <a:pt x="4861236" y="698502"/>
                </a:lnTo>
                <a:lnTo>
                  <a:pt x="4877122" y="619816"/>
                </a:lnTo>
                <a:cubicBezTo>
                  <a:pt x="4898156" y="570140"/>
                  <a:pt x="4937979" y="530459"/>
                  <a:pt x="4987595" y="509525"/>
                </a:cubicBezTo>
                <a:lnTo>
                  <a:pt x="5061344" y="494667"/>
                </a:lnTo>
                <a:close/>
                <a:moveTo>
                  <a:pt x="7296313" y="471433"/>
                </a:moveTo>
                <a:cubicBezTo>
                  <a:pt x="7422842" y="471433"/>
                  <a:pt x="7525607" y="574198"/>
                  <a:pt x="7525607" y="700727"/>
                </a:cubicBezTo>
                <a:lnTo>
                  <a:pt x="7525605" y="700731"/>
                </a:lnTo>
                <a:lnTo>
                  <a:pt x="7525607" y="700734"/>
                </a:lnTo>
                <a:cubicBezTo>
                  <a:pt x="7525607" y="827266"/>
                  <a:pt x="7422842" y="930031"/>
                  <a:pt x="7296313" y="930031"/>
                </a:cubicBezTo>
                <a:cubicBezTo>
                  <a:pt x="7169785" y="930031"/>
                  <a:pt x="7067019" y="827266"/>
                  <a:pt x="7067019" y="700734"/>
                </a:cubicBezTo>
                <a:lnTo>
                  <a:pt x="7067020" y="700731"/>
                </a:lnTo>
                <a:lnTo>
                  <a:pt x="7067019" y="700727"/>
                </a:lnTo>
                <a:cubicBezTo>
                  <a:pt x="7067019" y="574198"/>
                  <a:pt x="7169785" y="471433"/>
                  <a:pt x="7296313" y="471433"/>
                </a:cubicBezTo>
                <a:close/>
                <a:moveTo>
                  <a:pt x="5625740" y="471431"/>
                </a:moveTo>
                <a:cubicBezTo>
                  <a:pt x="5752269" y="471431"/>
                  <a:pt x="5855035" y="574197"/>
                  <a:pt x="5855035" y="700726"/>
                </a:cubicBezTo>
                <a:lnTo>
                  <a:pt x="5855033" y="700729"/>
                </a:lnTo>
                <a:lnTo>
                  <a:pt x="5855035" y="700734"/>
                </a:lnTo>
                <a:cubicBezTo>
                  <a:pt x="5855035" y="827266"/>
                  <a:pt x="5752269" y="930031"/>
                  <a:pt x="5625740" y="930031"/>
                </a:cubicBezTo>
                <a:lnTo>
                  <a:pt x="5602468" y="927681"/>
                </a:lnTo>
                <a:lnTo>
                  <a:pt x="5579376" y="925359"/>
                </a:lnTo>
                <a:cubicBezTo>
                  <a:pt x="5504560" y="910074"/>
                  <a:pt x="5443293" y="858502"/>
                  <a:pt x="5414389" y="789933"/>
                </a:cubicBezTo>
                <a:lnTo>
                  <a:pt x="5396752" y="702248"/>
                </a:lnTo>
                <a:lnTo>
                  <a:pt x="5396446" y="700734"/>
                </a:lnTo>
                <a:lnTo>
                  <a:pt x="5396447" y="700729"/>
                </a:lnTo>
                <a:lnTo>
                  <a:pt x="5396446" y="700726"/>
                </a:lnTo>
                <a:lnTo>
                  <a:pt x="5396751" y="699216"/>
                </a:lnTo>
                <a:lnTo>
                  <a:pt x="5414389" y="611527"/>
                </a:lnTo>
                <a:cubicBezTo>
                  <a:pt x="5443293" y="542959"/>
                  <a:pt x="5504560" y="491388"/>
                  <a:pt x="5579376" y="476103"/>
                </a:cubicBezTo>
                <a:lnTo>
                  <a:pt x="5606191" y="473405"/>
                </a:lnTo>
                <a:close/>
                <a:moveTo>
                  <a:pt x="6181956" y="461149"/>
                </a:moveTo>
                <a:cubicBezTo>
                  <a:pt x="6314266" y="461149"/>
                  <a:pt x="6421527" y="568411"/>
                  <a:pt x="6421527" y="700721"/>
                </a:cubicBezTo>
                <a:cubicBezTo>
                  <a:pt x="6421527" y="807981"/>
                  <a:pt x="6351519" y="898543"/>
                  <a:pt x="6254533" y="929373"/>
                </a:cubicBezTo>
                <a:cubicBezTo>
                  <a:pt x="6339957" y="947999"/>
                  <a:pt x="6413177" y="999381"/>
                  <a:pt x="6460706" y="1069390"/>
                </a:cubicBezTo>
                <a:cubicBezTo>
                  <a:pt x="6508235" y="999381"/>
                  <a:pt x="6581455" y="947999"/>
                  <a:pt x="6666879" y="929373"/>
                </a:cubicBezTo>
                <a:cubicBezTo>
                  <a:pt x="6569894" y="898543"/>
                  <a:pt x="6499885" y="807981"/>
                  <a:pt x="6499885" y="700721"/>
                </a:cubicBezTo>
                <a:cubicBezTo>
                  <a:pt x="6499885" y="568411"/>
                  <a:pt x="6606505" y="461149"/>
                  <a:pt x="6738813" y="461149"/>
                </a:cubicBezTo>
                <a:cubicBezTo>
                  <a:pt x="6871125" y="461149"/>
                  <a:pt x="6978385" y="568411"/>
                  <a:pt x="6978385" y="700721"/>
                </a:cubicBezTo>
                <a:cubicBezTo>
                  <a:pt x="6978385" y="807981"/>
                  <a:pt x="6908377" y="898543"/>
                  <a:pt x="6811392" y="929373"/>
                </a:cubicBezTo>
                <a:cubicBezTo>
                  <a:pt x="6900669" y="949283"/>
                  <a:pt x="6975815" y="1003235"/>
                  <a:pt x="7023345" y="1077739"/>
                </a:cubicBezTo>
                <a:cubicBezTo>
                  <a:pt x="7081791" y="989105"/>
                  <a:pt x="7181988" y="930657"/>
                  <a:pt x="7296315" y="930657"/>
                </a:cubicBezTo>
                <a:cubicBezTo>
                  <a:pt x="7422843" y="930657"/>
                  <a:pt x="7532674" y="1002593"/>
                  <a:pt x="7587268" y="1107927"/>
                </a:cubicBezTo>
                <a:cubicBezTo>
                  <a:pt x="7639293" y="1015438"/>
                  <a:pt x="7738845" y="952495"/>
                  <a:pt x="7853172" y="952495"/>
                </a:cubicBezTo>
                <a:cubicBezTo>
                  <a:pt x="7997043" y="952495"/>
                  <a:pt x="8117149" y="1051406"/>
                  <a:pt x="8149905" y="1185001"/>
                </a:cubicBezTo>
                <a:cubicBezTo>
                  <a:pt x="8181377" y="1070674"/>
                  <a:pt x="8286069" y="987177"/>
                  <a:pt x="8410029" y="987177"/>
                </a:cubicBezTo>
                <a:cubicBezTo>
                  <a:pt x="8559039" y="987177"/>
                  <a:pt x="8680430" y="1107927"/>
                  <a:pt x="8680430" y="1257578"/>
                </a:cubicBezTo>
                <a:cubicBezTo>
                  <a:pt x="8680430" y="1354563"/>
                  <a:pt x="8629689" y="1439986"/>
                  <a:pt x="8552616" y="1487515"/>
                </a:cubicBezTo>
                <a:cubicBezTo>
                  <a:pt x="8620055" y="1517060"/>
                  <a:pt x="8676577" y="1566515"/>
                  <a:pt x="8714472" y="1628817"/>
                </a:cubicBezTo>
                <a:cubicBezTo>
                  <a:pt x="8771634" y="1551743"/>
                  <a:pt x="8863480" y="1501646"/>
                  <a:pt x="8966887" y="1501646"/>
                </a:cubicBezTo>
                <a:cubicBezTo>
                  <a:pt x="9119108" y="1501646"/>
                  <a:pt x="9246279" y="1610832"/>
                  <a:pt x="9274540" y="1754704"/>
                </a:cubicBezTo>
                <a:cubicBezTo>
                  <a:pt x="9301516" y="1641662"/>
                  <a:pt x="9402996" y="1558166"/>
                  <a:pt x="9523745" y="1558166"/>
                </a:cubicBezTo>
                <a:cubicBezTo>
                  <a:pt x="9665690" y="1558166"/>
                  <a:pt x="9780658" y="1673134"/>
                  <a:pt x="9780658" y="1815078"/>
                </a:cubicBezTo>
                <a:cubicBezTo>
                  <a:pt x="9780658" y="1923624"/>
                  <a:pt x="9712576" y="2016755"/>
                  <a:pt x="9616877" y="2054007"/>
                </a:cubicBezTo>
                <a:cubicBezTo>
                  <a:pt x="9718356" y="2083552"/>
                  <a:pt x="9799284" y="2159983"/>
                  <a:pt x="9835252" y="2258894"/>
                </a:cubicBezTo>
                <a:cubicBezTo>
                  <a:pt x="9851951" y="2222927"/>
                  <a:pt x="9877001" y="2190813"/>
                  <a:pt x="9907186" y="2165122"/>
                </a:cubicBezTo>
                <a:lnTo>
                  <a:pt x="9907186" y="6706386"/>
                </a:lnTo>
                <a:lnTo>
                  <a:pt x="1456023" y="6706386"/>
                </a:lnTo>
                <a:lnTo>
                  <a:pt x="1475320" y="6664783"/>
                </a:lnTo>
                <a:cubicBezTo>
                  <a:pt x="1505828" y="6617896"/>
                  <a:pt x="1549182" y="6580162"/>
                  <a:pt x="1600564" y="6556398"/>
                </a:cubicBezTo>
                <a:cubicBezTo>
                  <a:pt x="1490735" y="6507585"/>
                  <a:pt x="1414303" y="6398397"/>
                  <a:pt x="1414303" y="6270583"/>
                </a:cubicBezTo>
                <a:cubicBezTo>
                  <a:pt x="1414303" y="6149834"/>
                  <a:pt x="1483027" y="6045142"/>
                  <a:pt x="1583865" y="5993117"/>
                </a:cubicBezTo>
                <a:cubicBezTo>
                  <a:pt x="1481743" y="5941093"/>
                  <a:pt x="1412376" y="5835758"/>
                  <a:pt x="1412376" y="5713725"/>
                </a:cubicBezTo>
                <a:cubicBezTo>
                  <a:pt x="1412376" y="5590407"/>
                  <a:pt x="1484312" y="5483146"/>
                  <a:pt x="1587719" y="5432406"/>
                </a:cubicBezTo>
                <a:cubicBezTo>
                  <a:pt x="1487523" y="5381665"/>
                  <a:pt x="1418157" y="5277616"/>
                  <a:pt x="1418157" y="5156867"/>
                </a:cubicBezTo>
                <a:cubicBezTo>
                  <a:pt x="1418157" y="5023273"/>
                  <a:pt x="1503580" y="4909589"/>
                  <a:pt x="1622402" y="4866556"/>
                </a:cubicBezTo>
                <a:cubicBezTo>
                  <a:pt x="1515783" y="4824808"/>
                  <a:pt x="1439994" y="4721401"/>
                  <a:pt x="1439994" y="4600009"/>
                </a:cubicBezTo>
                <a:cubicBezTo>
                  <a:pt x="1439994" y="4442008"/>
                  <a:pt x="1568451" y="4313552"/>
                  <a:pt x="1726452" y="4313552"/>
                </a:cubicBezTo>
                <a:cubicBezTo>
                  <a:pt x="1818298" y="4313552"/>
                  <a:pt x="1899868" y="4357227"/>
                  <a:pt x="1952535" y="4424666"/>
                </a:cubicBezTo>
                <a:cubicBezTo>
                  <a:pt x="1978227" y="4376496"/>
                  <a:pt x="2013553" y="4334747"/>
                  <a:pt x="2056584" y="4301991"/>
                </a:cubicBezTo>
                <a:cubicBezTo>
                  <a:pt x="2011624" y="4262812"/>
                  <a:pt x="1976943" y="4211429"/>
                  <a:pt x="1957032" y="4152981"/>
                </a:cubicBezTo>
                <a:cubicBezTo>
                  <a:pt x="1915925" y="4239048"/>
                  <a:pt x="1828575" y="4298780"/>
                  <a:pt x="1726452" y="4298780"/>
                </a:cubicBezTo>
                <a:cubicBezTo>
                  <a:pt x="1585150" y="4298780"/>
                  <a:pt x="1470824" y="4184454"/>
                  <a:pt x="1470824" y="4043152"/>
                </a:cubicBezTo>
                <a:cubicBezTo>
                  <a:pt x="1470824" y="3901850"/>
                  <a:pt x="1585150" y="3787524"/>
                  <a:pt x="1726452" y="3787524"/>
                </a:cubicBezTo>
                <a:cubicBezTo>
                  <a:pt x="1827932" y="3787524"/>
                  <a:pt x="1915925" y="3847256"/>
                  <a:pt x="1957032" y="3933321"/>
                </a:cubicBezTo>
                <a:cubicBezTo>
                  <a:pt x="1984649" y="3851110"/>
                  <a:pt x="2042454" y="3782385"/>
                  <a:pt x="2116959" y="3741280"/>
                </a:cubicBezTo>
                <a:cubicBezTo>
                  <a:pt x="2033462" y="3686686"/>
                  <a:pt x="1978227" y="3592912"/>
                  <a:pt x="1978227" y="3485652"/>
                </a:cubicBezTo>
                <a:cubicBezTo>
                  <a:pt x="1978227" y="3316732"/>
                  <a:pt x="2115033" y="3180568"/>
                  <a:pt x="2283309" y="3180568"/>
                </a:cubicBezTo>
                <a:cubicBezTo>
                  <a:pt x="2377083" y="3180568"/>
                  <a:pt x="2460579" y="3222959"/>
                  <a:pt x="2516458" y="3289114"/>
                </a:cubicBezTo>
                <a:cubicBezTo>
                  <a:pt x="2543434" y="3244154"/>
                  <a:pt x="2580044" y="3205617"/>
                  <a:pt x="2622434" y="3177999"/>
                </a:cubicBezTo>
                <a:cubicBezTo>
                  <a:pt x="2572980" y="3134324"/>
                  <a:pt x="2536370" y="3075876"/>
                  <a:pt x="2520311" y="3009721"/>
                </a:cubicBezTo>
                <a:cubicBezTo>
                  <a:pt x="2487557" y="3108633"/>
                  <a:pt x="2393783" y="3180568"/>
                  <a:pt x="2283309" y="3180568"/>
                </a:cubicBezTo>
                <a:cubicBezTo>
                  <a:pt x="2144577" y="3180568"/>
                  <a:pt x="2032820" y="3068168"/>
                  <a:pt x="2032820" y="2930079"/>
                </a:cubicBezTo>
                <a:cubicBezTo>
                  <a:pt x="2032820" y="2791346"/>
                  <a:pt x="2145219" y="2679589"/>
                  <a:pt x="2283309" y="2679589"/>
                </a:cubicBezTo>
                <a:cubicBezTo>
                  <a:pt x="2393783" y="2679589"/>
                  <a:pt x="2486912" y="2750882"/>
                  <a:pt x="2520311" y="2850436"/>
                </a:cubicBezTo>
                <a:cubicBezTo>
                  <a:pt x="2547288" y="2741248"/>
                  <a:pt x="2627573" y="2653898"/>
                  <a:pt x="2732265" y="2617930"/>
                </a:cubicBezTo>
                <a:cubicBezTo>
                  <a:pt x="2637849" y="2576182"/>
                  <a:pt x="2571694" y="2481766"/>
                  <a:pt x="2571694" y="2371936"/>
                </a:cubicBezTo>
                <a:cubicBezTo>
                  <a:pt x="2571694" y="2223569"/>
                  <a:pt x="2691801" y="2103463"/>
                  <a:pt x="2840168" y="2103463"/>
                </a:cubicBezTo>
                <a:cubicBezTo>
                  <a:pt x="2949356" y="2103463"/>
                  <a:pt x="3042487" y="2168332"/>
                  <a:pt x="3084876" y="2261464"/>
                </a:cubicBezTo>
                <a:cubicBezTo>
                  <a:pt x="3120202" y="2161910"/>
                  <a:pt x="3201772" y="2084194"/>
                  <a:pt x="3303897" y="2054007"/>
                </a:cubicBezTo>
                <a:cubicBezTo>
                  <a:pt x="3208195" y="2016755"/>
                  <a:pt x="3140113" y="1924266"/>
                  <a:pt x="3140113" y="1815078"/>
                </a:cubicBezTo>
                <a:cubicBezTo>
                  <a:pt x="3140113" y="1673134"/>
                  <a:pt x="3255082" y="1558166"/>
                  <a:pt x="3397026" y="1558166"/>
                </a:cubicBezTo>
                <a:cubicBezTo>
                  <a:pt x="3517775" y="1558166"/>
                  <a:pt x="3619255" y="1642305"/>
                  <a:pt x="3646231" y="1754704"/>
                </a:cubicBezTo>
                <a:cubicBezTo>
                  <a:pt x="3674490" y="1610191"/>
                  <a:pt x="3801664" y="1501646"/>
                  <a:pt x="3953882" y="1501646"/>
                </a:cubicBezTo>
                <a:cubicBezTo>
                  <a:pt x="4057291" y="1501646"/>
                  <a:pt x="4149138" y="1551743"/>
                  <a:pt x="4206301" y="1628817"/>
                </a:cubicBezTo>
                <a:cubicBezTo>
                  <a:pt x="4244195" y="1566515"/>
                  <a:pt x="4300714" y="1517060"/>
                  <a:pt x="4368154" y="1487515"/>
                </a:cubicBezTo>
                <a:cubicBezTo>
                  <a:pt x="4291724" y="1439344"/>
                  <a:pt x="4240341" y="1354563"/>
                  <a:pt x="4240341" y="1257578"/>
                </a:cubicBezTo>
                <a:cubicBezTo>
                  <a:pt x="4240341" y="1108569"/>
                  <a:pt x="4361090" y="987177"/>
                  <a:pt x="4510741" y="987177"/>
                </a:cubicBezTo>
                <a:cubicBezTo>
                  <a:pt x="4634702" y="987177"/>
                  <a:pt x="4738750" y="1071317"/>
                  <a:pt x="4770864" y="1185001"/>
                </a:cubicBezTo>
                <a:cubicBezTo>
                  <a:pt x="4803622" y="1051406"/>
                  <a:pt x="4924371" y="952495"/>
                  <a:pt x="5067599" y="952495"/>
                </a:cubicBezTo>
                <a:cubicBezTo>
                  <a:pt x="5181924" y="952495"/>
                  <a:pt x="5280836" y="1015438"/>
                  <a:pt x="5333505" y="1107927"/>
                </a:cubicBezTo>
                <a:cubicBezTo>
                  <a:pt x="5388098" y="1002593"/>
                  <a:pt x="5497927" y="930657"/>
                  <a:pt x="5624456" y="930657"/>
                </a:cubicBezTo>
                <a:cubicBezTo>
                  <a:pt x="5738140" y="930657"/>
                  <a:pt x="5838978" y="989105"/>
                  <a:pt x="5897426" y="1077739"/>
                </a:cubicBezTo>
                <a:cubicBezTo>
                  <a:pt x="5944954" y="1003235"/>
                  <a:pt x="6020744" y="948641"/>
                  <a:pt x="6109379" y="929373"/>
                </a:cubicBezTo>
                <a:cubicBezTo>
                  <a:pt x="6012394" y="898543"/>
                  <a:pt x="5942386" y="807981"/>
                  <a:pt x="5942386" y="700721"/>
                </a:cubicBezTo>
                <a:cubicBezTo>
                  <a:pt x="5942386" y="568411"/>
                  <a:pt x="6049646" y="461149"/>
                  <a:pt x="6181956" y="461149"/>
                </a:cubicBezTo>
                <a:close/>
                <a:moveTo>
                  <a:pt x="2840168" y="113689"/>
                </a:moveTo>
                <a:cubicBezTo>
                  <a:pt x="2856867" y="113689"/>
                  <a:pt x="2869713" y="127176"/>
                  <a:pt x="2869713" y="143233"/>
                </a:cubicBezTo>
                <a:lnTo>
                  <a:pt x="2869581" y="143551"/>
                </a:lnTo>
                <a:lnTo>
                  <a:pt x="2869713" y="143871"/>
                </a:lnTo>
                <a:cubicBezTo>
                  <a:pt x="2869713" y="159928"/>
                  <a:pt x="2856867" y="173415"/>
                  <a:pt x="2840168" y="173415"/>
                </a:cubicBezTo>
                <a:cubicBezTo>
                  <a:pt x="2824110" y="173415"/>
                  <a:pt x="2810622" y="159928"/>
                  <a:pt x="2810622" y="143871"/>
                </a:cubicBezTo>
                <a:lnTo>
                  <a:pt x="2810753" y="143551"/>
                </a:lnTo>
                <a:lnTo>
                  <a:pt x="2810622" y="143233"/>
                </a:lnTo>
                <a:cubicBezTo>
                  <a:pt x="2810622" y="127176"/>
                  <a:pt x="2824110" y="113689"/>
                  <a:pt x="2840168" y="113689"/>
                </a:cubicBezTo>
                <a:close/>
                <a:moveTo>
                  <a:pt x="3397667" y="93779"/>
                </a:moveTo>
                <a:cubicBezTo>
                  <a:pt x="3425285" y="93779"/>
                  <a:pt x="3447123" y="116257"/>
                  <a:pt x="3447123" y="143233"/>
                </a:cubicBezTo>
                <a:lnTo>
                  <a:pt x="3446990" y="143553"/>
                </a:lnTo>
                <a:lnTo>
                  <a:pt x="3447123" y="143871"/>
                </a:lnTo>
                <a:cubicBezTo>
                  <a:pt x="3447123" y="170847"/>
                  <a:pt x="3425285" y="193326"/>
                  <a:pt x="3397667" y="193326"/>
                </a:cubicBezTo>
                <a:cubicBezTo>
                  <a:pt x="3370050" y="193326"/>
                  <a:pt x="3348213" y="170847"/>
                  <a:pt x="3348213" y="143871"/>
                </a:cubicBezTo>
                <a:lnTo>
                  <a:pt x="3348344" y="143553"/>
                </a:lnTo>
                <a:lnTo>
                  <a:pt x="3348213" y="143233"/>
                </a:lnTo>
                <a:cubicBezTo>
                  <a:pt x="3348213" y="116257"/>
                  <a:pt x="3370050" y="93779"/>
                  <a:pt x="3397667" y="93779"/>
                </a:cubicBezTo>
                <a:close/>
                <a:moveTo>
                  <a:pt x="3954524" y="71299"/>
                </a:moveTo>
                <a:cubicBezTo>
                  <a:pt x="3994346" y="71299"/>
                  <a:pt x="4026460" y="103413"/>
                  <a:pt x="4026460" y="143235"/>
                </a:cubicBezTo>
                <a:lnTo>
                  <a:pt x="4026397" y="143553"/>
                </a:lnTo>
                <a:lnTo>
                  <a:pt x="4026460" y="143871"/>
                </a:lnTo>
                <a:cubicBezTo>
                  <a:pt x="4026460" y="183692"/>
                  <a:pt x="3994346" y="215806"/>
                  <a:pt x="3954524" y="215806"/>
                </a:cubicBezTo>
                <a:cubicBezTo>
                  <a:pt x="3914703" y="215806"/>
                  <a:pt x="3881946" y="183692"/>
                  <a:pt x="3882590" y="143871"/>
                </a:cubicBezTo>
                <a:lnTo>
                  <a:pt x="3882654" y="143553"/>
                </a:lnTo>
                <a:lnTo>
                  <a:pt x="3882590" y="143235"/>
                </a:lnTo>
                <a:cubicBezTo>
                  <a:pt x="3881946" y="103413"/>
                  <a:pt x="3914703" y="71299"/>
                  <a:pt x="3954524" y="71299"/>
                </a:cubicBezTo>
                <a:close/>
                <a:moveTo>
                  <a:pt x="4511383" y="47529"/>
                </a:moveTo>
                <a:cubicBezTo>
                  <a:pt x="4564694" y="47529"/>
                  <a:pt x="4607725" y="90562"/>
                  <a:pt x="4607725" y="143871"/>
                </a:cubicBezTo>
                <a:lnTo>
                  <a:pt x="4607725" y="143873"/>
                </a:lnTo>
                <a:lnTo>
                  <a:pt x="4607725" y="143877"/>
                </a:lnTo>
                <a:cubicBezTo>
                  <a:pt x="4607725" y="197187"/>
                  <a:pt x="4564694" y="240219"/>
                  <a:pt x="4511383" y="240219"/>
                </a:cubicBezTo>
                <a:cubicBezTo>
                  <a:pt x="4458074" y="240219"/>
                  <a:pt x="4415041" y="197187"/>
                  <a:pt x="4415041" y="143877"/>
                </a:cubicBezTo>
                <a:lnTo>
                  <a:pt x="4415042" y="143873"/>
                </a:lnTo>
                <a:lnTo>
                  <a:pt x="4415041" y="143871"/>
                </a:lnTo>
                <a:cubicBezTo>
                  <a:pt x="4415041" y="90562"/>
                  <a:pt x="4458074" y="47529"/>
                  <a:pt x="4511383" y="47529"/>
                </a:cubicBezTo>
                <a:close/>
                <a:moveTo>
                  <a:pt x="5068241" y="26334"/>
                </a:moveTo>
                <a:cubicBezTo>
                  <a:pt x="5133111" y="26334"/>
                  <a:pt x="5185778" y="79001"/>
                  <a:pt x="5185778" y="143871"/>
                </a:cubicBezTo>
                <a:lnTo>
                  <a:pt x="5185778" y="143874"/>
                </a:lnTo>
                <a:lnTo>
                  <a:pt x="5185778" y="143877"/>
                </a:lnTo>
                <a:cubicBezTo>
                  <a:pt x="5185778" y="208748"/>
                  <a:pt x="5133111" y="261414"/>
                  <a:pt x="5068241" y="261414"/>
                </a:cubicBezTo>
                <a:cubicBezTo>
                  <a:pt x="5003370" y="261414"/>
                  <a:pt x="4950704" y="208748"/>
                  <a:pt x="4950704" y="143877"/>
                </a:cubicBezTo>
                <a:lnTo>
                  <a:pt x="4950705" y="143874"/>
                </a:lnTo>
                <a:lnTo>
                  <a:pt x="4950704" y="143871"/>
                </a:lnTo>
                <a:lnTo>
                  <a:pt x="4950925" y="142777"/>
                </a:lnTo>
                <a:lnTo>
                  <a:pt x="4959946" y="97875"/>
                </a:lnTo>
                <a:cubicBezTo>
                  <a:pt x="4971848" y="69695"/>
                  <a:pt x="4994389" y="47295"/>
                  <a:pt x="5022508" y="35492"/>
                </a:cubicBezTo>
                <a:lnTo>
                  <a:pt x="5064898" y="27009"/>
                </a:lnTo>
                <a:close/>
                <a:moveTo>
                  <a:pt x="7296313" y="10283"/>
                </a:moveTo>
                <a:cubicBezTo>
                  <a:pt x="7369535" y="10283"/>
                  <a:pt x="7429266" y="70015"/>
                  <a:pt x="7429266" y="143235"/>
                </a:cubicBezTo>
                <a:lnTo>
                  <a:pt x="7429201" y="143553"/>
                </a:lnTo>
                <a:lnTo>
                  <a:pt x="7429266" y="143871"/>
                </a:lnTo>
                <a:cubicBezTo>
                  <a:pt x="7429266" y="217091"/>
                  <a:pt x="7369535" y="276822"/>
                  <a:pt x="7296313" y="276822"/>
                </a:cubicBezTo>
                <a:cubicBezTo>
                  <a:pt x="7223093" y="276822"/>
                  <a:pt x="7163362" y="217091"/>
                  <a:pt x="7163362" y="143871"/>
                </a:cubicBezTo>
                <a:lnTo>
                  <a:pt x="7163425" y="143553"/>
                </a:lnTo>
                <a:lnTo>
                  <a:pt x="7163362" y="143235"/>
                </a:lnTo>
                <a:cubicBezTo>
                  <a:pt x="7163362" y="70015"/>
                  <a:pt x="7223093" y="10283"/>
                  <a:pt x="7296313" y="10283"/>
                </a:cubicBezTo>
                <a:close/>
                <a:moveTo>
                  <a:pt x="5625740" y="10283"/>
                </a:moveTo>
                <a:cubicBezTo>
                  <a:pt x="5699603" y="10283"/>
                  <a:pt x="5758691" y="70015"/>
                  <a:pt x="5758691" y="143234"/>
                </a:cubicBezTo>
                <a:lnTo>
                  <a:pt x="5758627" y="143553"/>
                </a:lnTo>
                <a:lnTo>
                  <a:pt x="5758691" y="143871"/>
                </a:lnTo>
                <a:cubicBezTo>
                  <a:pt x="5758691" y="217091"/>
                  <a:pt x="5699603" y="276822"/>
                  <a:pt x="5625740" y="276822"/>
                </a:cubicBezTo>
                <a:cubicBezTo>
                  <a:pt x="5551877" y="276822"/>
                  <a:pt x="5492145" y="217091"/>
                  <a:pt x="5492788" y="143871"/>
                </a:cubicBezTo>
                <a:lnTo>
                  <a:pt x="5492852" y="143553"/>
                </a:lnTo>
                <a:lnTo>
                  <a:pt x="5492788" y="143234"/>
                </a:lnTo>
                <a:cubicBezTo>
                  <a:pt x="5492145" y="70015"/>
                  <a:pt x="5551877" y="10283"/>
                  <a:pt x="5625740" y="10283"/>
                </a:cubicBezTo>
                <a:close/>
                <a:moveTo>
                  <a:pt x="6182597" y="1"/>
                </a:moveTo>
                <a:cubicBezTo>
                  <a:pt x="6261599" y="1"/>
                  <a:pt x="6325827" y="64228"/>
                  <a:pt x="6325827" y="143228"/>
                </a:cubicBezTo>
                <a:lnTo>
                  <a:pt x="6325761" y="143553"/>
                </a:lnTo>
                <a:lnTo>
                  <a:pt x="6325827" y="143876"/>
                </a:lnTo>
                <a:cubicBezTo>
                  <a:pt x="6325827" y="222877"/>
                  <a:pt x="6261599" y="287105"/>
                  <a:pt x="6182597" y="287105"/>
                </a:cubicBezTo>
                <a:cubicBezTo>
                  <a:pt x="6103598" y="287105"/>
                  <a:pt x="6039369" y="222877"/>
                  <a:pt x="6039369" y="143876"/>
                </a:cubicBezTo>
                <a:lnTo>
                  <a:pt x="6039435" y="143554"/>
                </a:lnTo>
                <a:lnTo>
                  <a:pt x="6039369" y="143228"/>
                </a:lnTo>
                <a:cubicBezTo>
                  <a:pt x="6039369" y="64228"/>
                  <a:pt x="6103598" y="1"/>
                  <a:pt x="6182597" y="1"/>
                </a:cubicBezTo>
                <a:close/>
                <a:moveTo>
                  <a:pt x="6739456" y="0"/>
                </a:moveTo>
                <a:cubicBezTo>
                  <a:pt x="6818456" y="0"/>
                  <a:pt x="6882684" y="64228"/>
                  <a:pt x="6882684" y="143228"/>
                </a:cubicBezTo>
                <a:lnTo>
                  <a:pt x="6882619" y="143553"/>
                </a:lnTo>
                <a:lnTo>
                  <a:pt x="6882684" y="143877"/>
                </a:lnTo>
                <a:cubicBezTo>
                  <a:pt x="6882684" y="222878"/>
                  <a:pt x="6818456" y="287105"/>
                  <a:pt x="6739456" y="287105"/>
                </a:cubicBezTo>
                <a:cubicBezTo>
                  <a:pt x="6660455" y="287105"/>
                  <a:pt x="6596227" y="222878"/>
                  <a:pt x="6596227" y="143877"/>
                </a:cubicBezTo>
                <a:lnTo>
                  <a:pt x="6596293" y="143554"/>
                </a:lnTo>
                <a:lnTo>
                  <a:pt x="6596227" y="143228"/>
                </a:lnTo>
                <a:cubicBezTo>
                  <a:pt x="6596227" y="64228"/>
                  <a:pt x="6660455" y="0"/>
                  <a:pt x="6739456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35805-535E-4340-8431-1F68CB21AE9D}"/>
              </a:ext>
            </a:extLst>
          </p:cNvPr>
          <p:cNvCxnSpPr>
            <a:cxnSpLocks/>
          </p:cNvCxnSpPr>
          <p:nvPr userDrawn="1"/>
        </p:nvCxnSpPr>
        <p:spPr>
          <a:xfrm>
            <a:off x="358775" y="2698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539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9675" y="4875751"/>
            <a:ext cx="1732000" cy="10517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◄</a:t>
            </a:r>
          </a:p>
        </p:txBody>
      </p:sp>
      <p:sp>
        <p:nvSpPr>
          <p:cNvPr id="151" name="Picture Placeholder 150">
            <a:extLst>
              <a:ext uri="{FF2B5EF4-FFF2-40B4-BE49-F238E27FC236}">
                <a16:creationId xmlns:a16="http://schemas.microsoft.com/office/drawing/2014/main" id="{18CA7500-4ECF-435C-8AC6-9903366BED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1"/>
            <a:ext cx="10560573" cy="6322049"/>
          </a:xfrm>
          <a:custGeom>
            <a:avLst/>
            <a:gdLst>
              <a:gd name="connsiteX0" fmla="*/ 7063184 w 9901550"/>
              <a:gd name="connsiteY0" fmla="*/ 5754862 h 5927527"/>
              <a:gd name="connsiteX1" fmla="*/ 7092710 w 9901550"/>
              <a:gd name="connsiteY1" fmla="*/ 5784388 h 5927527"/>
              <a:gd name="connsiteX2" fmla="*/ 7092578 w 9901550"/>
              <a:gd name="connsiteY2" fmla="*/ 5784710 h 5927527"/>
              <a:gd name="connsiteX3" fmla="*/ 7092710 w 9901550"/>
              <a:gd name="connsiteY3" fmla="*/ 5785031 h 5927527"/>
              <a:gd name="connsiteX4" fmla="*/ 7063184 w 9901550"/>
              <a:gd name="connsiteY4" fmla="*/ 5814557 h 5927527"/>
              <a:gd name="connsiteX5" fmla="*/ 7033658 w 9901550"/>
              <a:gd name="connsiteY5" fmla="*/ 5785031 h 5927527"/>
              <a:gd name="connsiteX6" fmla="*/ 7033792 w 9901550"/>
              <a:gd name="connsiteY6" fmla="*/ 5784710 h 5927527"/>
              <a:gd name="connsiteX7" fmla="*/ 7033658 w 9901550"/>
              <a:gd name="connsiteY7" fmla="*/ 5784388 h 5927527"/>
              <a:gd name="connsiteX8" fmla="*/ 7063184 w 9901550"/>
              <a:gd name="connsiteY8" fmla="*/ 5754862 h 5927527"/>
              <a:gd name="connsiteX9" fmla="*/ 6506679 w 9901550"/>
              <a:gd name="connsiteY9" fmla="*/ 5734964 h 5927527"/>
              <a:gd name="connsiteX10" fmla="*/ 6556104 w 9901550"/>
              <a:gd name="connsiteY10" fmla="*/ 5784388 h 5927527"/>
              <a:gd name="connsiteX11" fmla="*/ 6541742 w 9901550"/>
              <a:gd name="connsiteY11" fmla="*/ 5819210 h 5927527"/>
              <a:gd name="connsiteX12" fmla="*/ 6541546 w 9901550"/>
              <a:gd name="connsiteY12" fmla="*/ 5819344 h 5927527"/>
              <a:gd name="connsiteX13" fmla="*/ 6541501 w 9901550"/>
              <a:gd name="connsiteY13" fmla="*/ 5819451 h 5927527"/>
              <a:gd name="connsiteX14" fmla="*/ 6534410 w 9901550"/>
              <a:gd name="connsiteY14" fmla="*/ 5824195 h 5927527"/>
              <a:gd name="connsiteX15" fmla="*/ 6526046 w 9901550"/>
              <a:gd name="connsiteY15" fmla="*/ 5829882 h 5927527"/>
              <a:gd name="connsiteX16" fmla="*/ 6525851 w 9901550"/>
              <a:gd name="connsiteY16" fmla="*/ 5829921 h 5927527"/>
              <a:gd name="connsiteX17" fmla="*/ 6525775 w 9901550"/>
              <a:gd name="connsiteY17" fmla="*/ 5829972 h 5927527"/>
              <a:gd name="connsiteX18" fmla="*/ 6506679 w 9901550"/>
              <a:gd name="connsiteY18" fmla="*/ 5833813 h 5927527"/>
              <a:gd name="connsiteX19" fmla="*/ 6487583 w 9901550"/>
              <a:gd name="connsiteY19" fmla="*/ 5829972 h 5927527"/>
              <a:gd name="connsiteX20" fmla="*/ 6487508 w 9901550"/>
              <a:gd name="connsiteY20" fmla="*/ 5829921 h 5927527"/>
              <a:gd name="connsiteX21" fmla="*/ 6487312 w 9901550"/>
              <a:gd name="connsiteY21" fmla="*/ 5829882 h 5927527"/>
              <a:gd name="connsiteX22" fmla="*/ 6478943 w 9901550"/>
              <a:gd name="connsiteY22" fmla="*/ 5824192 h 5927527"/>
              <a:gd name="connsiteX23" fmla="*/ 6471858 w 9901550"/>
              <a:gd name="connsiteY23" fmla="*/ 5819451 h 5927527"/>
              <a:gd name="connsiteX24" fmla="*/ 6471813 w 9901550"/>
              <a:gd name="connsiteY24" fmla="*/ 5819344 h 5927527"/>
              <a:gd name="connsiteX25" fmla="*/ 6471617 w 9901550"/>
              <a:gd name="connsiteY25" fmla="*/ 5819210 h 5927527"/>
              <a:gd name="connsiteX26" fmla="*/ 6457255 w 9901550"/>
              <a:gd name="connsiteY26" fmla="*/ 5784388 h 5927527"/>
              <a:gd name="connsiteX27" fmla="*/ 6471617 w 9901550"/>
              <a:gd name="connsiteY27" fmla="*/ 5749567 h 5927527"/>
              <a:gd name="connsiteX28" fmla="*/ 6471813 w 9901550"/>
              <a:gd name="connsiteY28" fmla="*/ 5749434 h 5927527"/>
              <a:gd name="connsiteX29" fmla="*/ 6471858 w 9901550"/>
              <a:gd name="connsiteY29" fmla="*/ 5749326 h 5927527"/>
              <a:gd name="connsiteX30" fmla="*/ 6478944 w 9901550"/>
              <a:gd name="connsiteY30" fmla="*/ 5744586 h 5927527"/>
              <a:gd name="connsiteX31" fmla="*/ 6487312 w 9901550"/>
              <a:gd name="connsiteY31" fmla="*/ 5738896 h 5927527"/>
              <a:gd name="connsiteX32" fmla="*/ 6487508 w 9901550"/>
              <a:gd name="connsiteY32" fmla="*/ 5738856 h 5927527"/>
              <a:gd name="connsiteX33" fmla="*/ 6487583 w 9901550"/>
              <a:gd name="connsiteY33" fmla="*/ 5738806 h 5927527"/>
              <a:gd name="connsiteX34" fmla="*/ 6506679 w 9901550"/>
              <a:gd name="connsiteY34" fmla="*/ 5734964 h 5927527"/>
              <a:gd name="connsiteX35" fmla="*/ 5949532 w 9901550"/>
              <a:gd name="connsiteY35" fmla="*/ 5712499 h 5927527"/>
              <a:gd name="connsiteX36" fmla="*/ 6021422 w 9901550"/>
              <a:gd name="connsiteY36" fmla="*/ 5784389 h 5927527"/>
              <a:gd name="connsiteX37" fmla="*/ 6021357 w 9901550"/>
              <a:gd name="connsiteY37" fmla="*/ 5784710 h 5927527"/>
              <a:gd name="connsiteX38" fmla="*/ 6021422 w 9901550"/>
              <a:gd name="connsiteY38" fmla="*/ 5785031 h 5927527"/>
              <a:gd name="connsiteX39" fmla="*/ 5949532 w 9901550"/>
              <a:gd name="connsiteY39" fmla="*/ 5856921 h 5927527"/>
              <a:gd name="connsiteX40" fmla="*/ 5877643 w 9901550"/>
              <a:gd name="connsiteY40" fmla="*/ 5785031 h 5927527"/>
              <a:gd name="connsiteX41" fmla="*/ 5877706 w 9901550"/>
              <a:gd name="connsiteY41" fmla="*/ 5784710 h 5927527"/>
              <a:gd name="connsiteX42" fmla="*/ 5877643 w 9901550"/>
              <a:gd name="connsiteY42" fmla="*/ 5784389 h 5927527"/>
              <a:gd name="connsiteX43" fmla="*/ 5949532 w 9901550"/>
              <a:gd name="connsiteY43" fmla="*/ 5712499 h 5927527"/>
              <a:gd name="connsiteX44" fmla="*/ 5393027 w 9901550"/>
              <a:gd name="connsiteY44" fmla="*/ 5688107 h 5927527"/>
              <a:gd name="connsiteX45" fmla="*/ 5489308 w 9901550"/>
              <a:gd name="connsiteY45" fmla="*/ 5784388 h 5927527"/>
              <a:gd name="connsiteX46" fmla="*/ 5393027 w 9901550"/>
              <a:gd name="connsiteY46" fmla="*/ 5880669 h 5927527"/>
              <a:gd name="connsiteX47" fmla="*/ 5296746 w 9901550"/>
              <a:gd name="connsiteY47" fmla="*/ 5784388 h 5927527"/>
              <a:gd name="connsiteX48" fmla="*/ 5393027 w 9901550"/>
              <a:gd name="connsiteY48" fmla="*/ 5688107 h 5927527"/>
              <a:gd name="connsiteX49" fmla="*/ 4836522 w 9901550"/>
              <a:gd name="connsiteY49" fmla="*/ 5666926 h 5927527"/>
              <a:gd name="connsiteX50" fmla="*/ 4953985 w 9901550"/>
              <a:gd name="connsiteY50" fmla="*/ 5784389 h 5927527"/>
              <a:gd name="connsiteX51" fmla="*/ 4836522 w 9901550"/>
              <a:gd name="connsiteY51" fmla="*/ 5901852 h 5927527"/>
              <a:gd name="connsiteX52" fmla="*/ 4719059 w 9901550"/>
              <a:gd name="connsiteY52" fmla="*/ 5784389 h 5927527"/>
              <a:gd name="connsiteX53" fmla="*/ 4836522 w 9901550"/>
              <a:gd name="connsiteY53" fmla="*/ 5666926 h 5927527"/>
              <a:gd name="connsiteX54" fmla="*/ 4280017 w 9901550"/>
              <a:gd name="connsiteY54" fmla="*/ 5651521 h 5927527"/>
              <a:gd name="connsiteX55" fmla="*/ 4412885 w 9901550"/>
              <a:gd name="connsiteY55" fmla="*/ 5784389 h 5927527"/>
              <a:gd name="connsiteX56" fmla="*/ 4412821 w 9901550"/>
              <a:gd name="connsiteY56" fmla="*/ 5784710 h 5927527"/>
              <a:gd name="connsiteX57" fmla="*/ 4412885 w 9901550"/>
              <a:gd name="connsiteY57" fmla="*/ 5785031 h 5927527"/>
              <a:gd name="connsiteX58" fmla="*/ 4280017 w 9901550"/>
              <a:gd name="connsiteY58" fmla="*/ 5917899 h 5927527"/>
              <a:gd name="connsiteX59" fmla="*/ 4147172 w 9901550"/>
              <a:gd name="connsiteY59" fmla="*/ 5785031 h 5927527"/>
              <a:gd name="connsiteX60" fmla="*/ 4147232 w 9901550"/>
              <a:gd name="connsiteY60" fmla="*/ 5784737 h 5927527"/>
              <a:gd name="connsiteX61" fmla="*/ 4147162 w 9901550"/>
              <a:gd name="connsiteY61" fmla="*/ 5784389 h 5927527"/>
              <a:gd name="connsiteX62" fmla="*/ 4280017 w 9901550"/>
              <a:gd name="connsiteY62" fmla="*/ 5651521 h 5927527"/>
              <a:gd name="connsiteX63" fmla="*/ 2609875 w 9901550"/>
              <a:gd name="connsiteY63" fmla="*/ 5651521 h 5927527"/>
              <a:gd name="connsiteX64" fmla="*/ 2742743 w 9901550"/>
              <a:gd name="connsiteY64" fmla="*/ 5784389 h 5927527"/>
              <a:gd name="connsiteX65" fmla="*/ 2742685 w 9901550"/>
              <a:gd name="connsiteY65" fmla="*/ 5784681 h 5927527"/>
              <a:gd name="connsiteX66" fmla="*/ 2742755 w 9901550"/>
              <a:gd name="connsiteY66" fmla="*/ 5785031 h 5927527"/>
              <a:gd name="connsiteX67" fmla="*/ 2609887 w 9901550"/>
              <a:gd name="connsiteY67" fmla="*/ 5917899 h 5927527"/>
              <a:gd name="connsiteX68" fmla="*/ 2477018 w 9901550"/>
              <a:gd name="connsiteY68" fmla="*/ 5785031 h 5927527"/>
              <a:gd name="connsiteX69" fmla="*/ 2477077 w 9901550"/>
              <a:gd name="connsiteY69" fmla="*/ 5784741 h 5927527"/>
              <a:gd name="connsiteX70" fmla="*/ 2477007 w 9901550"/>
              <a:gd name="connsiteY70" fmla="*/ 5784389 h 5927527"/>
              <a:gd name="connsiteX71" fmla="*/ 2609875 w 9901550"/>
              <a:gd name="connsiteY71" fmla="*/ 5651521 h 5927527"/>
              <a:gd name="connsiteX72" fmla="*/ 3722884 w 9901550"/>
              <a:gd name="connsiteY72" fmla="*/ 5641251 h 5927527"/>
              <a:gd name="connsiteX73" fmla="*/ 3722889 w 9901550"/>
              <a:gd name="connsiteY73" fmla="*/ 5641252 h 5927527"/>
              <a:gd name="connsiteX74" fmla="*/ 3722894 w 9901550"/>
              <a:gd name="connsiteY74" fmla="*/ 5641251 h 5927527"/>
              <a:gd name="connsiteX75" fmla="*/ 3866031 w 9901550"/>
              <a:gd name="connsiteY75" fmla="*/ 5784388 h 5927527"/>
              <a:gd name="connsiteX76" fmla="*/ 3722894 w 9901550"/>
              <a:gd name="connsiteY76" fmla="*/ 5927527 h 5927527"/>
              <a:gd name="connsiteX77" fmla="*/ 3722889 w 9901550"/>
              <a:gd name="connsiteY77" fmla="*/ 5927526 h 5927527"/>
              <a:gd name="connsiteX78" fmla="*/ 3722884 w 9901550"/>
              <a:gd name="connsiteY78" fmla="*/ 5927527 h 5927527"/>
              <a:gd name="connsiteX79" fmla="*/ 3579747 w 9901550"/>
              <a:gd name="connsiteY79" fmla="*/ 5784388 h 5927527"/>
              <a:gd name="connsiteX80" fmla="*/ 3722884 w 9901550"/>
              <a:gd name="connsiteY80" fmla="*/ 5641251 h 5927527"/>
              <a:gd name="connsiteX81" fmla="*/ 3166378 w 9901550"/>
              <a:gd name="connsiteY81" fmla="*/ 5641251 h 5927527"/>
              <a:gd name="connsiteX82" fmla="*/ 3166384 w 9901550"/>
              <a:gd name="connsiteY82" fmla="*/ 5641252 h 5927527"/>
              <a:gd name="connsiteX83" fmla="*/ 3166390 w 9901550"/>
              <a:gd name="connsiteY83" fmla="*/ 5641251 h 5927527"/>
              <a:gd name="connsiteX84" fmla="*/ 3309527 w 9901550"/>
              <a:gd name="connsiteY84" fmla="*/ 5784388 h 5927527"/>
              <a:gd name="connsiteX85" fmla="*/ 3166390 w 9901550"/>
              <a:gd name="connsiteY85" fmla="*/ 5927527 h 5927527"/>
              <a:gd name="connsiteX86" fmla="*/ 3166384 w 9901550"/>
              <a:gd name="connsiteY86" fmla="*/ 5927526 h 5927527"/>
              <a:gd name="connsiteX87" fmla="*/ 3166378 w 9901550"/>
              <a:gd name="connsiteY87" fmla="*/ 5927527 h 5927527"/>
              <a:gd name="connsiteX88" fmla="*/ 3023241 w 9901550"/>
              <a:gd name="connsiteY88" fmla="*/ 5784388 h 5927527"/>
              <a:gd name="connsiteX89" fmla="*/ 3166378 w 9901550"/>
              <a:gd name="connsiteY89" fmla="*/ 5641251 h 5927527"/>
              <a:gd name="connsiteX90" fmla="*/ 7619689 w 9901550"/>
              <a:gd name="connsiteY90" fmla="*/ 5190013 h 5927527"/>
              <a:gd name="connsiteX91" fmla="*/ 7657559 w 9901550"/>
              <a:gd name="connsiteY91" fmla="*/ 5227884 h 5927527"/>
              <a:gd name="connsiteX92" fmla="*/ 7619689 w 9901550"/>
              <a:gd name="connsiteY92" fmla="*/ 5265754 h 5927527"/>
              <a:gd name="connsiteX93" fmla="*/ 7593051 w 9901550"/>
              <a:gd name="connsiteY93" fmla="*/ 5254763 h 5927527"/>
              <a:gd name="connsiteX94" fmla="*/ 7592980 w 9901550"/>
              <a:gd name="connsiteY94" fmla="*/ 5254592 h 5927527"/>
              <a:gd name="connsiteX95" fmla="*/ 7592810 w 9901550"/>
              <a:gd name="connsiteY95" fmla="*/ 5254521 h 5927527"/>
              <a:gd name="connsiteX96" fmla="*/ 7581818 w 9901550"/>
              <a:gd name="connsiteY96" fmla="*/ 5227884 h 5927527"/>
              <a:gd name="connsiteX97" fmla="*/ 7592810 w 9901550"/>
              <a:gd name="connsiteY97" fmla="*/ 5201246 h 5927527"/>
              <a:gd name="connsiteX98" fmla="*/ 7592980 w 9901550"/>
              <a:gd name="connsiteY98" fmla="*/ 5201175 h 5927527"/>
              <a:gd name="connsiteX99" fmla="*/ 7593051 w 9901550"/>
              <a:gd name="connsiteY99" fmla="*/ 5201005 h 5927527"/>
              <a:gd name="connsiteX100" fmla="*/ 7619689 w 9901550"/>
              <a:gd name="connsiteY100" fmla="*/ 5190013 h 5927527"/>
              <a:gd name="connsiteX101" fmla="*/ 7063184 w 9901550"/>
              <a:gd name="connsiteY101" fmla="*/ 5162413 h 5927527"/>
              <a:gd name="connsiteX102" fmla="*/ 7128655 w 9901550"/>
              <a:gd name="connsiteY102" fmla="*/ 5227884 h 5927527"/>
              <a:gd name="connsiteX103" fmla="*/ 7063184 w 9901550"/>
              <a:gd name="connsiteY103" fmla="*/ 5293355 h 5927527"/>
              <a:gd name="connsiteX104" fmla="*/ 6997712 w 9901550"/>
              <a:gd name="connsiteY104" fmla="*/ 5227884 h 5927527"/>
              <a:gd name="connsiteX105" fmla="*/ 7063184 w 9901550"/>
              <a:gd name="connsiteY105" fmla="*/ 5162413 h 5927527"/>
              <a:gd name="connsiteX106" fmla="*/ 6506679 w 9901550"/>
              <a:gd name="connsiteY106" fmla="*/ 5129035 h 5927527"/>
              <a:gd name="connsiteX107" fmla="*/ 6605527 w 9901550"/>
              <a:gd name="connsiteY107" fmla="*/ 5227884 h 5927527"/>
              <a:gd name="connsiteX108" fmla="*/ 6506679 w 9901550"/>
              <a:gd name="connsiteY108" fmla="*/ 5326733 h 5927527"/>
              <a:gd name="connsiteX109" fmla="*/ 6407830 w 9901550"/>
              <a:gd name="connsiteY109" fmla="*/ 5227884 h 5927527"/>
              <a:gd name="connsiteX110" fmla="*/ 6506679 w 9901550"/>
              <a:gd name="connsiteY110" fmla="*/ 5129035 h 5927527"/>
              <a:gd name="connsiteX111" fmla="*/ 383206 w 9901550"/>
              <a:gd name="connsiteY111" fmla="*/ 5129035 h 5927527"/>
              <a:gd name="connsiteX112" fmla="*/ 383212 w 9901550"/>
              <a:gd name="connsiteY112" fmla="*/ 5129036 h 5927527"/>
              <a:gd name="connsiteX113" fmla="*/ 383217 w 9901550"/>
              <a:gd name="connsiteY113" fmla="*/ 5129035 h 5927527"/>
              <a:gd name="connsiteX114" fmla="*/ 482065 w 9901550"/>
              <a:gd name="connsiteY114" fmla="*/ 5227884 h 5927527"/>
              <a:gd name="connsiteX115" fmla="*/ 383217 w 9901550"/>
              <a:gd name="connsiteY115" fmla="*/ 5326732 h 5927527"/>
              <a:gd name="connsiteX116" fmla="*/ 383212 w 9901550"/>
              <a:gd name="connsiteY116" fmla="*/ 5326731 h 5927527"/>
              <a:gd name="connsiteX117" fmla="*/ 383206 w 9901550"/>
              <a:gd name="connsiteY117" fmla="*/ 5326732 h 5927527"/>
              <a:gd name="connsiteX118" fmla="*/ 284357 w 9901550"/>
              <a:gd name="connsiteY118" fmla="*/ 5227884 h 5927527"/>
              <a:gd name="connsiteX119" fmla="*/ 383206 w 9901550"/>
              <a:gd name="connsiteY119" fmla="*/ 5129035 h 5927527"/>
              <a:gd name="connsiteX120" fmla="*/ 5949532 w 9901550"/>
              <a:gd name="connsiteY120" fmla="*/ 5087955 h 5927527"/>
              <a:gd name="connsiteX121" fmla="*/ 6089460 w 9901550"/>
              <a:gd name="connsiteY121" fmla="*/ 5227884 h 5927527"/>
              <a:gd name="connsiteX122" fmla="*/ 5949532 w 9901550"/>
              <a:gd name="connsiteY122" fmla="*/ 5367813 h 5927527"/>
              <a:gd name="connsiteX123" fmla="*/ 5809603 w 9901550"/>
              <a:gd name="connsiteY123" fmla="*/ 5227884 h 5927527"/>
              <a:gd name="connsiteX124" fmla="*/ 5949532 w 9901550"/>
              <a:gd name="connsiteY124" fmla="*/ 5087955 h 5927527"/>
              <a:gd name="connsiteX125" fmla="*/ 939711 w 9901550"/>
              <a:gd name="connsiteY125" fmla="*/ 5087955 h 5927527"/>
              <a:gd name="connsiteX126" fmla="*/ 939716 w 9901550"/>
              <a:gd name="connsiteY126" fmla="*/ 5087956 h 5927527"/>
              <a:gd name="connsiteX127" fmla="*/ 939721 w 9901550"/>
              <a:gd name="connsiteY127" fmla="*/ 5087955 h 5927527"/>
              <a:gd name="connsiteX128" fmla="*/ 941664 w 9901550"/>
              <a:gd name="connsiteY128" fmla="*/ 5088350 h 5927527"/>
              <a:gd name="connsiteX129" fmla="*/ 994340 w 9901550"/>
              <a:gd name="connsiteY129" fmla="*/ 5098987 h 5927527"/>
              <a:gd name="connsiteX130" fmla="*/ 1068697 w 9901550"/>
              <a:gd name="connsiteY130" fmla="*/ 5173525 h 5927527"/>
              <a:gd name="connsiteX131" fmla="*/ 1078245 w 9901550"/>
              <a:gd name="connsiteY131" fmla="*/ 5220960 h 5927527"/>
              <a:gd name="connsiteX132" fmla="*/ 1079650 w 9901550"/>
              <a:gd name="connsiteY132" fmla="*/ 5227884 h 5927527"/>
              <a:gd name="connsiteX133" fmla="*/ 939721 w 9901550"/>
              <a:gd name="connsiteY133" fmla="*/ 5367813 h 5927527"/>
              <a:gd name="connsiteX134" fmla="*/ 939716 w 9901550"/>
              <a:gd name="connsiteY134" fmla="*/ 5367812 h 5927527"/>
              <a:gd name="connsiteX135" fmla="*/ 939711 w 9901550"/>
              <a:gd name="connsiteY135" fmla="*/ 5367813 h 5927527"/>
              <a:gd name="connsiteX136" fmla="*/ 799782 w 9901550"/>
              <a:gd name="connsiteY136" fmla="*/ 5227884 h 5927527"/>
              <a:gd name="connsiteX137" fmla="*/ 939711 w 9901550"/>
              <a:gd name="connsiteY137" fmla="*/ 5087955 h 5927527"/>
              <a:gd name="connsiteX138" fmla="*/ 1496217 w 9901550"/>
              <a:gd name="connsiteY138" fmla="*/ 5053294 h 5927527"/>
              <a:gd name="connsiteX139" fmla="*/ 1496222 w 9901550"/>
              <a:gd name="connsiteY139" fmla="*/ 5053295 h 5927527"/>
              <a:gd name="connsiteX140" fmla="*/ 1496229 w 9901550"/>
              <a:gd name="connsiteY140" fmla="*/ 5053294 h 5927527"/>
              <a:gd name="connsiteX141" fmla="*/ 1499202 w 9901550"/>
              <a:gd name="connsiteY141" fmla="*/ 5053896 h 5927527"/>
              <a:gd name="connsiteX142" fmla="*/ 1564386 w 9901550"/>
              <a:gd name="connsiteY142" fmla="*/ 5067034 h 5927527"/>
              <a:gd name="connsiteX143" fmla="*/ 1657157 w 9901550"/>
              <a:gd name="connsiteY143" fmla="*/ 5159985 h 5927527"/>
              <a:gd name="connsiteX144" fmla="*/ 1668969 w 9901550"/>
              <a:gd name="connsiteY144" fmla="*/ 5218743 h 5927527"/>
              <a:gd name="connsiteX145" fmla="*/ 1670819 w 9901550"/>
              <a:gd name="connsiteY145" fmla="*/ 5227883 h 5927527"/>
              <a:gd name="connsiteX146" fmla="*/ 1496229 w 9901550"/>
              <a:gd name="connsiteY146" fmla="*/ 5402473 h 5927527"/>
              <a:gd name="connsiteX147" fmla="*/ 1496222 w 9901550"/>
              <a:gd name="connsiteY147" fmla="*/ 5402472 h 5927527"/>
              <a:gd name="connsiteX148" fmla="*/ 1496217 w 9901550"/>
              <a:gd name="connsiteY148" fmla="*/ 5402473 h 5927527"/>
              <a:gd name="connsiteX149" fmla="*/ 1321626 w 9901550"/>
              <a:gd name="connsiteY149" fmla="*/ 5227883 h 5927527"/>
              <a:gd name="connsiteX150" fmla="*/ 1496217 w 9901550"/>
              <a:gd name="connsiteY150" fmla="*/ 5053294 h 5927527"/>
              <a:gd name="connsiteX151" fmla="*/ 5393028 w 9901550"/>
              <a:gd name="connsiteY151" fmla="*/ 5050727 h 5927527"/>
              <a:gd name="connsiteX152" fmla="*/ 5570186 w 9901550"/>
              <a:gd name="connsiteY152" fmla="*/ 5227884 h 5927527"/>
              <a:gd name="connsiteX153" fmla="*/ 5393028 w 9901550"/>
              <a:gd name="connsiteY153" fmla="*/ 5405041 h 5927527"/>
              <a:gd name="connsiteX154" fmla="*/ 5324187 w 9901550"/>
              <a:gd name="connsiteY154" fmla="*/ 5391171 h 5927527"/>
              <a:gd name="connsiteX155" fmla="*/ 5324111 w 9901550"/>
              <a:gd name="connsiteY155" fmla="*/ 5391120 h 5927527"/>
              <a:gd name="connsiteX156" fmla="*/ 5323916 w 9901550"/>
              <a:gd name="connsiteY156" fmla="*/ 5391081 h 5927527"/>
              <a:gd name="connsiteX157" fmla="*/ 5293618 w 9901550"/>
              <a:gd name="connsiteY157" fmla="*/ 5370612 h 5927527"/>
              <a:gd name="connsiteX158" fmla="*/ 5267862 w 9901550"/>
              <a:gd name="connsiteY158" fmla="*/ 5353290 h 5927527"/>
              <a:gd name="connsiteX159" fmla="*/ 5267765 w 9901550"/>
              <a:gd name="connsiteY159" fmla="*/ 5353147 h 5927527"/>
              <a:gd name="connsiteX160" fmla="*/ 5267621 w 9901550"/>
              <a:gd name="connsiteY160" fmla="*/ 5353050 h 5927527"/>
              <a:gd name="connsiteX161" fmla="*/ 5250298 w 9901550"/>
              <a:gd name="connsiteY161" fmla="*/ 5327292 h 5927527"/>
              <a:gd name="connsiteX162" fmla="*/ 5229831 w 9901550"/>
              <a:gd name="connsiteY162" fmla="*/ 5296996 h 5927527"/>
              <a:gd name="connsiteX163" fmla="*/ 5229791 w 9901550"/>
              <a:gd name="connsiteY163" fmla="*/ 5296801 h 5927527"/>
              <a:gd name="connsiteX164" fmla="*/ 5229740 w 9901550"/>
              <a:gd name="connsiteY164" fmla="*/ 5296725 h 5927527"/>
              <a:gd name="connsiteX165" fmla="*/ 5215870 w 9901550"/>
              <a:gd name="connsiteY165" fmla="*/ 5227884 h 5927527"/>
              <a:gd name="connsiteX166" fmla="*/ 5229740 w 9901550"/>
              <a:gd name="connsiteY166" fmla="*/ 5159044 h 5927527"/>
              <a:gd name="connsiteX167" fmla="*/ 5229791 w 9901550"/>
              <a:gd name="connsiteY167" fmla="*/ 5158968 h 5927527"/>
              <a:gd name="connsiteX168" fmla="*/ 5229831 w 9901550"/>
              <a:gd name="connsiteY168" fmla="*/ 5158772 h 5927527"/>
              <a:gd name="connsiteX169" fmla="*/ 5250355 w 9901550"/>
              <a:gd name="connsiteY169" fmla="*/ 5128394 h 5927527"/>
              <a:gd name="connsiteX170" fmla="*/ 5267621 w 9901550"/>
              <a:gd name="connsiteY170" fmla="*/ 5102719 h 5927527"/>
              <a:gd name="connsiteX171" fmla="*/ 5267764 w 9901550"/>
              <a:gd name="connsiteY171" fmla="*/ 5102622 h 5927527"/>
              <a:gd name="connsiteX172" fmla="*/ 5267862 w 9901550"/>
              <a:gd name="connsiteY172" fmla="*/ 5102478 h 5927527"/>
              <a:gd name="connsiteX173" fmla="*/ 5293704 w 9901550"/>
              <a:gd name="connsiteY173" fmla="*/ 5085099 h 5927527"/>
              <a:gd name="connsiteX174" fmla="*/ 5323916 w 9901550"/>
              <a:gd name="connsiteY174" fmla="*/ 5064688 h 5927527"/>
              <a:gd name="connsiteX175" fmla="*/ 5324111 w 9901550"/>
              <a:gd name="connsiteY175" fmla="*/ 5064649 h 5927527"/>
              <a:gd name="connsiteX176" fmla="*/ 5324187 w 9901550"/>
              <a:gd name="connsiteY176" fmla="*/ 5064598 h 5927527"/>
              <a:gd name="connsiteX177" fmla="*/ 5393028 w 9901550"/>
              <a:gd name="connsiteY177" fmla="*/ 5050727 h 5927527"/>
              <a:gd name="connsiteX178" fmla="*/ 2053365 w 9901550"/>
              <a:gd name="connsiteY178" fmla="*/ 5023126 h 5927527"/>
              <a:gd name="connsiteX179" fmla="*/ 2053370 w 9901550"/>
              <a:gd name="connsiteY179" fmla="*/ 5023127 h 5927527"/>
              <a:gd name="connsiteX180" fmla="*/ 2053377 w 9901550"/>
              <a:gd name="connsiteY180" fmla="*/ 5023126 h 5927527"/>
              <a:gd name="connsiteX181" fmla="*/ 2258139 w 9901550"/>
              <a:gd name="connsiteY181" fmla="*/ 5227884 h 5927527"/>
              <a:gd name="connsiteX182" fmla="*/ 2053377 w 9901550"/>
              <a:gd name="connsiteY182" fmla="*/ 5432642 h 5927527"/>
              <a:gd name="connsiteX183" fmla="*/ 2053370 w 9901550"/>
              <a:gd name="connsiteY183" fmla="*/ 5432642 h 5927527"/>
              <a:gd name="connsiteX184" fmla="*/ 2053365 w 9901550"/>
              <a:gd name="connsiteY184" fmla="*/ 5432642 h 5927527"/>
              <a:gd name="connsiteX185" fmla="*/ 1848606 w 9901550"/>
              <a:gd name="connsiteY185" fmla="*/ 5227884 h 5927527"/>
              <a:gd name="connsiteX186" fmla="*/ 2053365 w 9901550"/>
              <a:gd name="connsiteY186" fmla="*/ 5023126 h 5927527"/>
              <a:gd name="connsiteX187" fmla="*/ 4836522 w 9901550"/>
              <a:gd name="connsiteY187" fmla="*/ 5020558 h 5927527"/>
              <a:gd name="connsiteX188" fmla="*/ 5043848 w 9901550"/>
              <a:gd name="connsiteY188" fmla="*/ 5227884 h 5927527"/>
              <a:gd name="connsiteX189" fmla="*/ 4836522 w 9901550"/>
              <a:gd name="connsiteY189" fmla="*/ 5435209 h 5927527"/>
              <a:gd name="connsiteX190" fmla="*/ 4629197 w 9901550"/>
              <a:gd name="connsiteY190" fmla="*/ 5227884 h 5927527"/>
              <a:gd name="connsiteX191" fmla="*/ 4836522 w 9901550"/>
              <a:gd name="connsiteY191" fmla="*/ 5020558 h 5927527"/>
              <a:gd name="connsiteX192" fmla="*/ 4280017 w 9901550"/>
              <a:gd name="connsiteY192" fmla="*/ 4998735 h 5927527"/>
              <a:gd name="connsiteX193" fmla="*/ 4509167 w 9901550"/>
              <a:gd name="connsiteY193" fmla="*/ 5227884 h 5927527"/>
              <a:gd name="connsiteX194" fmla="*/ 4280017 w 9901550"/>
              <a:gd name="connsiteY194" fmla="*/ 5457033 h 5927527"/>
              <a:gd name="connsiteX195" fmla="*/ 4050878 w 9901550"/>
              <a:gd name="connsiteY195" fmla="*/ 5227884 h 5927527"/>
              <a:gd name="connsiteX196" fmla="*/ 4280017 w 9901550"/>
              <a:gd name="connsiteY196" fmla="*/ 4998735 h 5927527"/>
              <a:gd name="connsiteX197" fmla="*/ 2609873 w 9901550"/>
              <a:gd name="connsiteY197" fmla="*/ 4998735 h 5927527"/>
              <a:gd name="connsiteX198" fmla="*/ 2609880 w 9901550"/>
              <a:gd name="connsiteY198" fmla="*/ 4998736 h 5927527"/>
              <a:gd name="connsiteX199" fmla="*/ 2609887 w 9901550"/>
              <a:gd name="connsiteY199" fmla="*/ 4998735 h 5927527"/>
              <a:gd name="connsiteX200" fmla="*/ 2839035 w 9901550"/>
              <a:gd name="connsiteY200" fmla="*/ 5227884 h 5927527"/>
              <a:gd name="connsiteX201" fmla="*/ 2609887 w 9901550"/>
              <a:gd name="connsiteY201" fmla="*/ 5457033 h 5927527"/>
              <a:gd name="connsiteX202" fmla="*/ 2609880 w 9901550"/>
              <a:gd name="connsiteY202" fmla="*/ 5457033 h 5927527"/>
              <a:gd name="connsiteX203" fmla="*/ 2609873 w 9901550"/>
              <a:gd name="connsiteY203" fmla="*/ 5457033 h 5927527"/>
              <a:gd name="connsiteX204" fmla="*/ 2380723 w 9901550"/>
              <a:gd name="connsiteY204" fmla="*/ 5227884 h 5927527"/>
              <a:gd name="connsiteX205" fmla="*/ 2609873 w 9901550"/>
              <a:gd name="connsiteY205" fmla="*/ 4998735 h 5927527"/>
              <a:gd name="connsiteX206" fmla="*/ 8176195 w 9901550"/>
              <a:gd name="connsiteY206" fmla="*/ 4631582 h 5927527"/>
              <a:gd name="connsiteX207" fmla="*/ 8215991 w 9901550"/>
              <a:gd name="connsiteY207" fmla="*/ 4671379 h 5927527"/>
              <a:gd name="connsiteX208" fmla="*/ 8176195 w 9901550"/>
              <a:gd name="connsiteY208" fmla="*/ 4711175 h 5927527"/>
              <a:gd name="connsiteX209" fmla="*/ 8136398 w 9901550"/>
              <a:gd name="connsiteY209" fmla="*/ 4671379 h 5927527"/>
              <a:gd name="connsiteX210" fmla="*/ 8176195 w 9901550"/>
              <a:gd name="connsiteY210" fmla="*/ 4631582 h 5927527"/>
              <a:gd name="connsiteX211" fmla="*/ 7619689 w 9901550"/>
              <a:gd name="connsiteY211" fmla="*/ 4597563 h 5927527"/>
              <a:gd name="connsiteX212" fmla="*/ 7693504 w 9901550"/>
              <a:gd name="connsiteY212" fmla="*/ 4671379 h 5927527"/>
              <a:gd name="connsiteX213" fmla="*/ 7687747 w 9901550"/>
              <a:gd name="connsiteY213" fmla="*/ 4699973 h 5927527"/>
              <a:gd name="connsiteX214" fmla="*/ 7687696 w 9901550"/>
              <a:gd name="connsiteY214" fmla="*/ 4700048 h 5927527"/>
              <a:gd name="connsiteX215" fmla="*/ 7687657 w 9901550"/>
              <a:gd name="connsiteY215" fmla="*/ 4700243 h 5927527"/>
              <a:gd name="connsiteX216" fmla="*/ 7679174 w 9901550"/>
              <a:gd name="connsiteY216" fmla="*/ 4712756 h 5927527"/>
              <a:gd name="connsiteX217" fmla="*/ 7672001 w 9901550"/>
              <a:gd name="connsiteY217" fmla="*/ 4723451 h 5927527"/>
              <a:gd name="connsiteX218" fmla="*/ 7671857 w 9901550"/>
              <a:gd name="connsiteY218" fmla="*/ 4723549 h 5927527"/>
              <a:gd name="connsiteX219" fmla="*/ 7671760 w 9901550"/>
              <a:gd name="connsiteY219" fmla="*/ 4723691 h 5927527"/>
              <a:gd name="connsiteX220" fmla="*/ 7661143 w 9901550"/>
              <a:gd name="connsiteY220" fmla="*/ 4730812 h 5927527"/>
              <a:gd name="connsiteX221" fmla="*/ 7648553 w 9901550"/>
              <a:gd name="connsiteY221" fmla="*/ 4739347 h 5927527"/>
              <a:gd name="connsiteX222" fmla="*/ 7648358 w 9901550"/>
              <a:gd name="connsiteY222" fmla="*/ 4739387 h 5927527"/>
              <a:gd name="connsiteX223" fmla="*/ 7648282 w 9901550"/>
              <a:gd name="connsiteY223" fmla="*/ 4739437 h 5927527"/>
              <a:gd name="connsiteX224" fmla="*/ 7619689 w 9901550"/>
              <a:gd name="connsiteY224" fmla="*/ 4745194 h 5927527"/>
              <a:gd name="connsiteX225" fmla="*/ 7591095 w 9901550"/>
              <a:gd name="connsiteY225" fmla="*/ 4739437 h 5927527"/>
              <a:gd name="connsiteX226" fmla="*/ 7591020 w 9901550"/>
              <a:gd name="connsiteY226" fmla="*/ 4739387 h 5927527"/>
              <a:gd name="connsiteX227" fmla="*/ 7590824 w 9901550"/>
              <a:gd name="connsiteY227" fmla="*/ 4739347 h 5927527"/>
              <a:gd name="connsiteX228" fmla="*/ 7578202 w 9901550"/>
              <a:gd name="connsiteY228" fmla="*/ 4730790 h 5927527"/>
              <a:gd name="connsiteX229" fmla="*/ 7567616 w 9901550"/>
              <a:gd name="connsiteY229" fmla="*/ 4723691 h 5927527"/>
              <a:gd name="connsiteX230" fmla="*/ 7567520 w 9901550"/>
              <a:gd name="connsiteY230" fmla="*/ 4723549 h 5927527"/>
              <a:gd name="connsiteX231" fmla="*/ 7567375 w 9901550"/>
              <a:gd name="connsiteY231" fmla="*/ 4723451 h 5927527"/>
              <a:gd name="connsiteX232" fmla="*/ 7560183 w 9901550"/>
              <a:gd name="connsiteY232" fmla="*/ 4712726 h 5927527"/>
              <a:gd name="connsiteX233" fmla="*/ 7551720 w 9901550"/>
              <a:gd name="connsiteY233" fmla="*/ 4700243 h 5927527"/>
              <a:gd name="connsiteX234" fmla="*/ 7551681 w 9901550"/>
              <a:gd name="connsiteY234" fmla="*/ 4700049 h 5927527"/>
              <a:gd name="connsiteX235" fmla="*/ 7551629 w 9901550"/>
              <a:gd name="connsiteY235" fmla="*/ 4699973 h 5927527"/>
              <a:gd name="connsiteX236" fmla="*/ 7545873 w 9901550"/>
              <a:gd name="connsiteY236" fmla="*/ 4671379 h 5927527"/>
              <a:gd name="connsiteX237" fmla="*/ 7551629 w 9901550"/>
              <a:gd name="connsiteY237" fmla="*/ 4642786 h 5927527"/>
              <a:gd name="connsiteX238" fmla="*/ 7551680 w 9901550"/>
              <a:gd name="connsiteY238" fmla="*/ 4642710 h 5927527"/>
              <a:gd name="connsiteX239" fmla="*/ 7551720 w 9901550"/>
              <a:gd name="connsiteY239" fmla="*/ 4642515 h 5927527"/>
              <a:gd name="connsiteX240" fmla="*/ 7560209 w 9901550"/>
              <a:gd name="connsiteY240" fmla="*/ 4629993 h 5927527"/>
              <a:gd name="connsiteX241" fmla="*/ 7567375 w 9901550"/>
              <a:gd name="connsiteY241" fmla="*/ 4619307 h 5927527"/>
              <a:gd name="connsiteX242" fmla="*/ 7567520 w 9901550"/>
              <a:gd name="connsiteY242" fmla="*/ 4619209 h 5927527"/>
              <a:gd name="connsiteX243" fmla="*/ 7567616 w 9901550"/>
              <a:gd name="connsiteY243" fmla="*/ 4619066 h 5927527"/>
              <a:gd name="connsiteX244" fmla="*/ 7578237 w 9901550"/>
              <a:gd name="connsiteY244" fmla="*/ 4611944 h 5927527"/>
              <a:gd name="connsiteX245" fmla="*/ 7590824 w 9901550"/>
              <a:gd name="connsiteY245" fmla="*/ 4603410 h 5927527"/>
              <a:gd name="connsiteX246" fmla="*/ 7591020 w 9901550"/>
              <a:gd name="connsiteY246" fmla="*/ 4603371 h 5927527"/>
              <a:gd name="connsiteX247" fmla="*/ 7591095 w 9901550"/>
              <a:gd name="connsiteY247" fmla="*/ 4603320 h 5927527"/>
              <a:gd name="connsiteX248" fmla="*/ 7619689 w 9901550"/>
              <a:gd name="connsiteY248" fmla="*/ 4597563 h 5927527"/>
              <a:gd name="connsiteX249" fmla="*/ 7063184 w 9901550"/>
              <a:gd name="connsiteY249" fmla="*/ 4549423 h 5927527"/>
              <a:gd name="connsiteX250" fmla="*/ 7185140 w 9901550"/>
              <a:gd name="connsiteY250" fmla="*/ 4671380 h 5927527"/>
              <a:gd name="connsiteX251" fmla="*/ 7063184 w 9901550"/>
              <a:gd name="connsiteY251" fmla="*/ 4793336 h 5927527"/>
              <a:gd name="connsiteX252" fmla="*/ 6941228 w 9901550"/>
              <a:gd name="connsiteY252" fmla="*/ 4671380 h 5927527"/>
              <a:gd name="connsiteX253" fmla="*/ 7063184 w 9901550"/>
              <a:gd name="connsiteY253" fmla="*/ 4549423 h 5927527"/>
              <a:gd name="connsiteX254" fmla="*/ 6506679 w 9901550"/>
              <a:gd name="connsiteY254" fmla="*/ 4496789 h 5927527"/>
              <a:gd name="connsiteX255" fmla="*/ 6679985 w 9901550"/>
              <a:gd name="connsiteY255" fmla="*/ 4670737 h 5927527"/>
              <a:gd name="connsiteX256" fmla="*/ 6679920 w 9901550"/>
              <a:gd name="connsiteY256" fmla="*/ 4671058 h 5927527"/>
              <a:gd name="connsiteX257" fmla="*/ 6679985 w 9901550"/>
              <a:gd name="connsiteY257" fmla="*/ 4671379 h 5927527"/>
              <a:gd name="connsiteX258" fmla="*/ 6506679 w 9901550"/>
              <a:gd name="connsiteY258" fmla="*/ 4845327 h 5927527"/>
              <a:gd name="connsiteX259" fmla="*/ 6332731 w 9901550"/>
              <a:gd name="connsiteY259" fmla="*/ 4671379 h 5927527"/>
              <a:gd name="connsiteX260" fmla="*/ 6332796 w 9901550"/>
              <a:gd name="connsiteY260" fmla="*/ 4671058 h 5927527"/>
              <a:gd name="connsiteX261" fmla="*/ 6332731 w 9901550"/>
              <a:gd name="connsiteY261" fmla="*/ 4670737 h 5927527"/>
              <a:gd name="connsiteX262" fmla="*/ 6506679 w 9901550"/>
              <a:gd name="connsiteY262" fmla="*/ 4496789 h 5927527"/>
              <a:gd name="connsiteX263" fmla="*/ 383217 w 9901550"/>
              <a:gd name="connsiteY263" fmla="*/ 4496789 h 5927527"/>
              <a:gd name="connsiteX264" fmla="*/ 557164 w 9901550"/>
              <a:gd name="connsiteY264" fmla="*/ 4670737 h 5927527"/>
              <a:gd name="connsiteX265" fmla="*/ 557093 w 9901550"/>
              <a:gd name="connsiteY265" fmla="*/ 4671084 h 5927527"/>
              <a:gd name="connsiteX266" fmla="*/ 557154 w 9901550"/>
              <a:gd name="connsiteY266" fmla="*/ 4671379 h 5927527"/>
              <a:gd name="connsiteX267" fmla="*/ 383206 w 9901550"/>
              <a:gd name="connsiteY267" fmla="*/ 4845327 h 5927527"/>
              <a:gd name="connsiteX268" fmla="*/ 209258 w 9901550"/>
              <a:gd name="connsiteY268" fmla="*/ 4671379 h 5927527"/>
              <a:gd name="connsiteX269" fmla="*/ 209328 w 9901550"/>
              <a:gd name="connsiteY269" fmla="*/ 4671031 h 5927527"/>
              <a:gd name="connsiteX270" fmla="*/ 209269 w 9901550"/>
              <a:gd name="connsiteY270" fmla="*/ 4670737 h 5927527"/>
              <a:gd name="connsiteX271" fmla="*/ 383217 w 9901550"/>
              <a:gd name="connsiteY271" fmla="*/ 4496789 h 5927527"/>
              <a:gd name="connsiteX272" fmla="*/ 5958673 w 9901550"/>
              <a:gd name="connsiteY272" fmla="*/ 4447478 h 5927527"/>
              <a:gd name="connsiteX273" fmla="*/ 6001379 w 9901550"/>
              <a:gd name="connsiteY273" fmla="*/ 4453336 h 5927527"/>
              <a:gd name="connsiteX274" fmla="*/ 6007264 w 9901550"/>
              <a:gd name="connsiteY274" fmla="*/ 4455334 h 5927527"/>
              <a:gd name="connsiteX275" fmla="*/ 6011809 w 9901550"/>
              <a:gd name="connsiteY275" fmla="*/ 4456069 h 5927527"/>
              <a:gd name="connsiteX276" fmla="*/ 6021623 w 9901550"/>
              <a:gd name="connsiteY276" fmla="*/ 4460212 h 5927527"/>
              <a:gd name="connsiteX277" fmla="*/ 6042195 w 9901550"/>
              <a:gd name="connsiteY277" fmla="*/ 4467199 h 5927527"/>
              <a:gd name="connsiteX278" fmla="*/ 6053473 w 9901550"/>
              <a:gd name="connsiteY278" fmla="*/ 4473656 h 5927527"/>
              <a:gd name="connsiteX279" fmla="*/ 6061505 w 9901550"/>
              <a:gd name="connsiteY279" fmla="*/ 4477047 h 5927527"/>
              <a:gd name="connsiteX280" fmla="*/ 6068378 w 9901550"/>
              <a:gd name="connsiteY280" fmla="*/ 4482190 h 5927527"/>
              <a:gd name="connsiteX281" fmla="*/ 6079877 w 9901550"/>
              <a:gd name="connsiteY281" fmla="*/ 4488774 h 5927527"/>
              <a:gd name="connsiteX282" fmla="*/ 6086208 w 9901550"/>
              <a:gd name="connsiteY282" fmla="*/ 4495533 h 5927527"/>
              <a:gd name="connsiteX283" fmla="*/ 6105334 w 9901550"/>
              <a:gd name="connsiteY283" fmla="*/ 4509845 h 5927527"/>
              <a:gd name="connsiteX284" fmla="*/ 6140831 w 9901550"/>
              <a:gd name="connsiteY284" fmla="*/ 4553846 h 5927527"/>
              <a:gd name="connsiteX285" fmla="*/ 6140866 w 9901550"/>
              <a:gd name="connsiteY285" fmla="*/ 4553883 h 5927527"/>
              <a:gd name="connsiteX286" fmla="*/ 6171818 w 9901550"/>
              <a:gd name="connsiteY286" fmla="*/ 4637555 h 5927527"/>
              <a:gd name="connsiteX287" fmla="*/ 6171818 w 9901550"/>
              <a:gd name="connsiteY287" fmla="*/ 4637560 h 5927527"/>
              <a:gd name="connsiteX288" fmla="*/ 6171818 w 9901550"/>
              <a:gd name="connsiteY288" fmla="*/ 4637561 h 5927527"/>
              <a:gd name="connsiteX289" fmla="*/ 6067853 w 9901550"/>
              <a:gd name="connsiteY289" fmla="*/ 4863106 h 5927527"/>
              <a:gd name="connsiteX290" fmla="*/ 5758636 w 9901550"/>
              <a:gd name="connsiteY290" fmla="*/ 4790093 h 5927527"/>
              <a:gd name="connsiteX291" fmla="*/ 5727684 w 9901550"/>
              <a:gd name="connsiteY291" fmla="*/ 4706421 h 5927527"/>
              <a:gd name="connsiteX292" fmla="*/ 5727684 w 9901550"/>
              <a:gd name="connsiteY292" fmla="*/ 4706416 h 5927527"/>
              <a:gd name="connsiteX293" fmla="*/ 5727684 w 9901550"/>
              <a:gd name="connsiteY293" fmla="*/ 4706415 h 5927527"/>
              <a:gd name="connsiteX294" fmla="*/ 5831650 w 9901550"/>
              <a:gd name="connsiteY294" fmla="*/ 4480870 h 5927527"/>
              <a:gd name="connsiteX295" fmla="*/ 5872565 w 9901550"/>
              <a:gd name="connsiteY295" fmla="*/ 4460951 h 5927527"/>
              <a:gd name="connsiteX296" fmla="*/ 5887123 w 9901550"/>
              <a:gd name="connsiteY296" fmla="*/ 4457194 h 5927527"/>
              <a:gd name="connsiteX297" fmla="*/ 5893791 w 9901550"/>
              <a:gd name="connsiteY297" fmla="*/ 4454348 h 5927527"/>
              <a:gd name="connsiteX298" fmla="*/ 5901185 w 9901550"/>
              <a:gd name="connsiteY298" fmla="*/ 4453566 h 5927527"/>
              <a:gd name="connsiteX299" fmla="*/ 5915321 w 9901550"/>
              <a:gd name="connsiteY299" fmla="*/ 4449918 h 5927527"/>
              <a:gd name="connsiteX300" fmla="*/ 5958673 w 9901550"/>
              <a:gd name="connsiteY300" fmla="*/ 4447478 h 5927527"/>
              <a:gd name="connsiteX301" fmla="*/ 939710 w 9901550"/>
              <a:gd name="connsiteY301" fmla="*/ 4446723 h 5927527"/>
              <a:gd name="connsiteX302" fmla="*/ 939715 w 9901550"/>
              <a:gd name="connsiteY302" fmla="*/ 4446724 h 5927527"/>
              <a:gd name="connsiteX303" fmla="*/ 939720 w 9901550"/>
              <a:gd name="connsiteY303" fmla="*/ 4446723 h 5927527"/>
              <a:gd name="connsiteX304" fmla="*/ 1164377 w 9901550"/>
              <a:gd name="connsiteY304" fmla="*/ 4671379 h 5927527"/>
              <a:gd name="connsiteX305" fmla="*/ 939720 w 9901550"/>
              <a:gd name="connsiteY305" fmla="*/ 4896035 h 5927527"/>
              <a:gd name="connsiteX306" fmla="*/ 939715 w 9901550"/>
              <a:gd name="connsiteY306" fmla="*/ 4896035 h 5927527"/>
              <a:gd name="connsiteX307" fmla="*/ 939710 w 9901550"/>
              <a:gd name="connsiteY307" fmla="*/ 4896035 h 5927527"/>
              <a:gd name="connsiteX308" fmla="*/ 715054 w 9901550"/>
              <a:gd name="connsiteY308" fmla="*/ 4671379 h 5927527"/>
              <a:gd name="connsiteX309" fmla="*/ 939710 w 9901550"/>
              <a:gd name="connsiteY309" fmla="*/ 4446723 h 5927527"/>
              <a:gd name="connsiteX310" fmla="*/ 8733341 w 9901550"/>
              <a:gd name="connsiteY310" fmla="*/ 4078287 h 5927527"/>
              <a:gd name="connsiteX311" fmla="*/ 8769286 w 9901550"/>
              <a:gd name="connsiteY311" fmla="*/ 4114232 h 5927527"/>
              <a:gd name="connsiteX312" fmla="*/ 8769147 w 9901550"/>
              <a:gd name="connsiteY312" fmla="*/ 4114553 h 5927527"/>
              <a:gd name="connsiteX313" fmla="*/ 8769286 w 9901550"/>
              <a:gd name="connsiteY313" fmla="*/ 4114874 h 5927527"/>
              <a:gd name="connsiteX314" fmla="*/ 8733341 w 9901550"/>
              <a:gd name="connsiteY314" fmla="*/ 4150819 h 5927527"/>
              <a:gd name="connsiteX315" fmla="*/ 8697396 w 9901550"/>
              <a:gd name="connsiteY315" fmla="*/ 4114874 h 5927527"/>
              <a:gd name="connsiteX316" fmla="*/ 8697529 w 9901550"/>
              <a:gd name="connsiteY316" fmla="*/ 4114553 h 5927527"/>
              <a:gd name="connsiteX317" fmla="*/ 8697396 w 9901550"/>
              <a:gd name="connsiteY317" fmla="*/ 4114232 h 5927527"/>
              <a:gd name="connsiteX318" fmla="*/ 8733341 w 9901550"/>
              <a:gd name="connsiteY318" fmla="*/ 4078287 h 5927527"/>
              <a:gd name="connsiteX319" fmla="*/ 8176194 w 9901550"/>
              <a:gd name="connsiteY319" fmla="*/ 4041058 h 5927527"/>
              <a:gd name="connsiteX320" fmla="*/ 8249367 w 9901550"/>
              <a:gd name="connsiteY320" fmla="*/ 4114232 h 5927527"/>
              <a:gd name="connsiteX321" fmla="*/ 8249302 w 9901550"/>
              <a:gd name="connsiteY321" fmla="*/ 4114553 h 5927527"/>
              <a:gd name="connsiteX322" fmla="*/ 8249367 w 9901550"/>
              <a:gd name="connsiteY322" fmla="*/ 4114873 h 5927527"/>
              <a:gd name="connsiteX323" fmla="*/ 8176194 w 9901550"/>
              <a:gd name="connsiteY323" fmla="*/ 4188047 h 5927527"/>
              <a:gd name="connsiteX324" fmla="*/ 8103020 w 9901550"/>
              <a:gd name="connsiteY324" fmla="*/ 4114873 h 5927527"/>
              <a:gd name="connsiteX325" fmla="*/ 8103084 w 9901550"/>
              <a:gd name="connsiteY325" fmla="*/ 4114553 h 5927527"/>
              <a:gd name="connsiteX326" fmla="*/ 8103020 w 9901550"/>
              <a:gd name="connsiteY326" fmla="*/ 4114232 h 5927527"/>
              <a:gd name="connsiteX327" fmla="*/ 8176194 w 9901550"/>
              <a:gd name="connsiteY327" fmla="*/ 4041058 h 5927527"/>
              <a:gd name="connsiteX328" fmla="*/ 0 w 9901550"/>
              <a:gd name="connsiteY328" fmla="*/ 4030788 h 5927527"/>
              <a:gd name="connsiteX329" fmla="*/ 19256 w 9901550"/>
              <a:gd name="connsiteY329" fmla="*/ 4114232 h 5927527"/>
              <a:gd name="connsiteX330" fmla="*/ 0 w 9901550"/>
              <a:gd name="connsiteY330" fmla="*/ 4197675 h 5927527"/>
              <a:gd name="connsiteX331" fmla="*/ 7619392 w 9901550"/>
              <a:gd name="connsiteY331" fmla="*/ 3987950 h 5927527"/>
              <a:gd name="connsiteX332" fmla="*/ 7708804 w 9901550"/>
              <a:gd name="connsiteY332" fmla="*/ 4024986 h 5927527"/>
              <a:gd name="connsiteX333" fmla="*/ 7708805 w 9901550"/>
              <a:gd name="connsiteY333" fmla="*/ 4203810 h 5927527"/>
              <a:gd name="connsiteX334" fmla="*/ 7529980 w 9901550"/>
              <a:gd name="connsiteY334" fmla="*/ 4203810 h 5927527"/>
              <a:gd name="connsiteX335" fmla="*/ 7529980 w 9901550"/>
              <a:gd name="connsiteY335" fmla="*/ 4024985 h 5927527"/>
              <a:gd name="connsiteX336" fmla="*/ 7571810 w 9901550"/>
              <a:gd name="connsiteY336" fmla="*/ 3997209 h 5927527"/>
              <a:gd name="connsiteX337" fmla="*/ 7619392 w 9901550"/>
              <a:gd name="connsiteY337" fmla="*/ 3987950 h 5927527"/>
              <a:gd name="connsiteX338" fmla="*/ 7063185 w 9901550"/>
              <a:gd name="connsiteY338" fmla="*/ 3924237 h 5927527"/>
              <a:gd name="connsiteX339" fmla="*/ 7253179 w 9901550"/>
              <a:gd name="connsiteY339" fmla="*/ 4114232 h 5927527"/>
              <a:gd name="connsiteX340" fmla="*/ 7253114 w 9901550"/>
              <a:gd name="connsiteY340" fmla="*/ 4114553 h 5927527"/>
              <a:gd name="connsiteX341" fmla="*/ 7253179 w 9901550"/>
              <a:gd name="connsiteY341" fmla="*/ 4114874 h 5927527"/>
              <a:gd name="connsiteX342" fmla="*/ 7063185 w 9901550"/>
              <a:gd name="connsiteY342" fmla="*/ 4304869 h 5927527"/>
              <a:gd name="connsiteX343" fmla="*/ 6873190 w 9901550"/>
              <a:gd name="connsiteY343" fmla="*/ 4114874 h 5927527"/>
              <a:gd name="connsiteX344" fmla="*/ 6873255 w 9901550"/>
              <a:gd name="connsiteY344" fmla="*/ 4114553 h 5927527"/>
              <a:gd name="connsiteX345" fmla="*/ 6873190 w 9901550"/>
              <a:gd name="connsiteY345" fmla="*/ 4114232 h 5927527"/>
              <a:gd name="connsiteX346" fmla="*/ 7063185 w 9901550"/>
              <a:gd name="connsiteY346" fmla="*/ 3924237 h 5927527"/>
              <a:gd name="connsiteX347" fmla="*/ 8733341 w 9901550"/>
              <a:gd name="connsiteY347" fmla="*/ 3496749 h 5927527"/>
              <a:gd name="connsiteX348" fmla="*/ 8794319 w 9901550"/>
              <a:gd name="connsiteY348" fmla="*/ 3557727 h 5927527"/>
              <a:gd name="connsiteX349" fmla="*/ 8794250 w 9901550"/>
              <a:gd name="connsiteY349" fmla="*/ 3558046 h 5927527"/>
              <a:gd name="connsiteX350" fmla="*/ 8794319 w 9901550"/>
              <a:gd name="connsiteY350" fmla="*/ 3558369 h 5927527"/>
              <a:gd name="connsiteX351" fmla="*/ 8733341 w 9901550"/>
              <a:gd name="connsiteY351" fmla="*/ 3619347 h 5927527"/>
              <a:gd name="connsiteX352" fmla="*/ 8672363 w 9901550"/>
              <a:gd name="connsiteY352" fmla="*/ 3558369 h 5927527"/>
              <a:gd name="connsiteX353" fmla="*/ 8672428 w 9901550"/>
              <a:gd name="connsiteY353" fmla="*/ 3558048 h 5927527"/>
              <a:gd name="connsiteX354" fmla="*/ 8672363 w 9901550"/>
              <a:gd name="connsiteY354" fmla="*/ 3557727 h 5927527"/>
              <a:gd name="connsiteX355" fmla="*/ 8733341 w 9901550"/>
              <a:gd name="connsiteY355" fmla="*/ 3496749 h 5927527"/>
              <a:gd name="connsiteX356" fmla="*/ 8176194 w 9901550"/>
              <a:gd name="connsiteY356" fmla="*/ 3440264 h 5927527"/>
              <a:gd name="connsiteX357" fmla="*/ 8293657 w 9901550"/>
              <a:gd name="connsiteY357" fmla="*/ 3557727 h 5927527"/>
              <a:gd name="connsiteX358" fmla="*/ 8176194 w 9901550"/>
              <a:gd name="connsiteY358" fmla="*/ 3675190 h 5927527"/>
              <a:gd name="connsiteX359" fmla="*/ 8058731 w 9901550"/>
              <a:gd name="connsiteY359" fmla="*/ 3557727 h 5927527"/>
              <a:gd name="connsiteX360" fmla="*/ 8176194 w 9901550"/>
              <a:gd name="connsiteY360" fmla="*/ 3440264 h 5927527"/>
              <a:gd name="connsiteX361" fmla="*/ 7619689 w 9901550"/>
              <a:gd name="connsiteY361" fmla="*/ 3372225 h 5927527"/>
              <a:gd name="connsiteX362" fmla="*/ 7805191 w 9901550"/>
              <a:gd name="connsiteY362" fmla="*/ 3557726 h 5927527"/>
              <a:gd name="connsiteX363" fmla="*/ 7619689 w 9901550"/>
              <a:gd name="connsiteY363" fmla="*/ 3743228 h 5927527"/>
              <a:gd name="connsiteX364" fmla="*/ 7434187 w 9901550"/>
              <a:gd name="connsiteY364" fmla="*/ 3557726 h 5927527"/>
              <a:gd name="connsiteX365" fmla="*/ 7619689 w 9901550"/>
              <a:gd name="connsiteY365" fmla="*/ 3372225 h 5927527"/>
              <a:gd name="connsiteX366" fmla="*/ 9289846 w 9901550"/>
              <a:gd name="connsiteY366" fmla="*/ 2954365 h 5927527"/>
              <a:gd name="connsiteX367" fmla="*/ 9336702 w 9901550"/>
              <a:gd name="connsiteY367" fmla="*/ 3001222 h 5927527"/>
              <a:gd name="connsiteX368" fmla="*/ 9289846 w 9901550"/>
              <a:gd name="connsiteY368" fmla="*/ 3048079 h 5927527"/>
              <a:gd name="connsiteX369" fmla="*/ 9242989 w 9901550"/>
              <a:gd name="connsiteY369" fmla="*/ 3001222 h 5927527"/>
              <a:gd name="connsiteX370" fmla="*/ 9289846 w 9901550"/>
              <a:gd name="connsiteY370" fmla="*/ 2954365 h 5927527"/>
              <a:gd name="connsiteX371" fmla="*/ 8733340 w 9901550"/>
              <a:gd name="connsiteY371" fmla="*/ 2907508 h 5927527"/>
              <a:gd name="connsiteX372" fmla="*/ 8827054 w 9901550"/>
              <a:gd name="connsiteY372" fmla="*/ 3001221 h 5927527"/>
              <a:gd name="connsiteX373" fmla="*/ 8733340 w 9901550"/>
              <a:gd name="connsiteY373" fmla="*/ 3094935 h 5927527"/>
              <a:gd name="connsiteX374" fmla="*/ 8697034 w 9901550"/>
              <a:gd name="connsiteY374" fmla="*/ 3087604 h 5927527"/>
              <a:gd name="connsiteX375" fmla="*/ 8696959 w 9901550"/>
              <a:gd name="connsiteY375" fmla="*/ 3087553 h 5927527"/>
              <a:gd name="connsiteX376" fmla="*/ 8696764 w 9901550"/>
              <a:gd name="connsiteY376" fmla="*/ 3087513 h 5927527"/>
              <a:gd name="connsiteX377" fmla="*/ 8680809 w 9901550"/>
              <a:gd name="connsiteY377" fmla="*/ 3076702 h 5927527"/>
              <a:gd name="connsiteX378" fmla="*/ 8667228 w 9901550"/>
              <a:gd name="connsiteY378" fmla="*/ 3067575 h 5927527"/>
              <a:gd name="connsiteX379" fmla="*/ 8667130 w 9901550"/>
              <a:gd name="connsiteY379" fmla="*/ 3067431 h 5927527"/>
              <a:gd name="connsiteX380" fmla="*/ 8666987 w 9901550"/>
              <a:gd name="connsiteY380" fmla="*/ 3067334 h 5927527"/>
              <a:gd name="connsiteX381" fmla="*/ 8657924 w 9901550"/>
              <a:gd name="connsiteY381" fmla="*/ 3053847 h 5927527"/>
              <a:gd name="connsiteX382" fmla="*/ 8647049 w 9901550"/>
              <a:gd name="connsiteY382" fmla="*/ 3037799 h 5927527"/>
              <a:gd name="connsiteX383" fmla="*/ 8647009 w 9901550"/>
              <a:gd name="connsiteY383" fmla="*/ 3037602 h 5927527"/>
              <a:gd name="connsiteX384" fmla="*/ 8646958 w 9901550"/>
              <a:gd name="connsiteY384" fmla="*/ 3037527 h 5927527"/>
              <a:gd name="connsiteX385" fmla="*/ 8639627 w 9901550"/>
              <a:gd name="connsiteY385" fmla="*/ 3001221 h 5927527"/>
              <a:gd name="connsiteX386" fmla="*/ 8646958 w 9901550"/>
              <a:gd name="connsiteY386" fmla="*/ 2964916 h 5927527"/>
              <a:gd name="connsiteX387" fmla="*/ 8647009 w 9901550"/>
              <a:gd name="connsiteY387" fmla="*/ 2964840 h 5927527"/>
              <a:gd name="connsiteX388" fmla="*/ 8647049 w 9901550"/>
              <a:gd name="connsiteY388" fmla="*/ 2964645 h 5927527"/>
              <a:gd name="connsiteX389" fmla="*/ 8657890 w 9901550"/>
              <a:gd name="connsiteY389" fmla="*/ 2948647 h 5927527"/>
              <a:gd name="connsiteX390" fmla="*/ 8666987 w 9901550"/>
              <a:gd name="connsiteY390" fmla="*/ 2935109 h 5927527"/>
              <a:gd name="connsiteX391" fmla="*/ 8667130 w 9901550"/>
              <a:gd name="connsiteY391" fmla="*/ 2935011 h 5927527"/>
              <a:gd name="connsiteX392" fmla="*/ 8667228 w 9901550"/>
              <a:gd name="connsiteY392" fmla="*/ 2934868 h 5927527"/>
              <a:gd name="connsiteX393" fmla="*/ 8680764 w 9901550"/>
              <a:gd name="connsiteY393" fmla="*/ 2925772 h 5927527"/>
              <a:gd name="connsiteX394" fmla="*/ 8696764 w 9901550"/>
              <a:gd name="connsiteY394" fmla="*/ 2914930 h 5927527"/>
              <a:gd name="connsiteX395" fmla="*/ 8696959 w 9901550"/>
              <a:gd name="connsiteY395" fmla="*/ 2914890 h 5927527"/>
              <a:gd name="connsiteX396" fmla="*/ 8697034 w 9901550"/>
              <a:gd name="connsiteY396" fmla="*/ 2914840 h 5927527"/>
              <a:gd name="connsiteX397" fmla="*/ 8733340 w 9901550"/>
              <a:gd name="connsiteY397" fmla="*/ 2907508 h 5927527"/>
              <a:gd name="connsiteX398" fmla="*/ 8176195 w 9901550"/>
              <a:gd name="connsiteY398" fmla="*/ 2838828 h 5927527"/>
              <a:gd name="connsiteX399" fmla="*/ 8338588 w 9901550"/>
              <a:gd name="connsiteY399" fmla="*/ 3001222 h 5927527"/>
              <a:gd name="connsiteX400" fmla="*/ 8176195 w 9901550"/>
              <a:gd name="connsiteY400" fmla="*/ 3163617 h 5927527"/>
              <a:gd name="connsiteX401" fmla="*/ 8013800 w 9901550"/>
              <a:gd name="connsiteY401" fmla="*/ 3001222 h 5927527"/>
              <a:gd name="connsiteX402" fmla="*/ 8176195 w 9901550"/>
              <a:gd name="connsiteY402" fmla="*/ 2838828 h 5927527"/>
              <a:gd name="connsiteX403" fmla="*/ 9289846 w 9901550"/>
              <a:gd name="connsiteY403" fmla="*/ 2378604 h 5927527"/>
              <a:gd name="connsiteX404" fmla="*/ 9355959 w 9901550"/>
              <a:gd name="connsiteY404" fmla="*/ 2444075 h 5927527"/>
              <a:gd name="connsiteX405" fmla="*/ 9289846 w 9901550"/>
              <a:gd name="connsiteY405" fmla="*/ 2510188 h 5927527"/>
              <a:gd name="connsiteX406" fmla="*/ 9223733 w 9901550"/>
              <a:gd name="connsiteY406" fmla="*/ 2444075 h 5927527"/>
              <a:gd name="connsiteX407" fmla="*/ 9289846 w 9901550"/>
              <a:gd name="connsiteY407" fmla="*/ 2378604 h 5927527"/>
              <a:gd name="connsiteX408" fmla="*/ 8733341 w 9901550"/>
              <a:gd name="connsiteY408" fmla="*/ 2316342 h 5927527"/>
              <a:gd name="connsiteX409" fmla="*/ 8783186 w 9901550"/>
              <a:gd name="connsiteY409" fmla="*/ 2326382 h 5927527"/>
              <a:gd name="connsiteX410" fmla="*/ 8783262 w 9901550"/>
              <a:gd name="connsiteY410" fmla="*/ 2326432 h 5927527"/>
              <a:gd name="connsiteX411" fmla="*/ 8783457 w 9901550"/>
              <a:gd name="connsiteY411" fmla="*/ 2326472 h 5927527"/>
              <a:gd name="connsiteX412" fmla="*/ 8805377 w 9901550"/>
              <a:gd name="connsiteY412" fmla="*/ 2341293 h 5927527"/>
              <a:gd name="connsiteX413" fmla="*/ 8824006 w 9901550"/>
              <a:gd name="connsiteY413" fmla="*/ 2353812 h 5927527"/>
              <a:gd name="connsiteX414" fmla="*/ 8824103 w 9901550"/>
              <a:gd name="connsiteY414" fmla="*/ 2353955 h 5927527"/>
              <a:gd name="connsiteX415" fmla="*/ 8824247 w 9901550"/>
              <a:gd name="connsiteY415" fmla="*/ 2354052 h 5927527"/>
              <a:gd name="connsiteX416" fmla="*/ 8836766 w 9901550"/>
              <a:gd name="connsiteY416" fmla="*/ 2372684 h 5927527"/>
              <a:gd name="connsiteX417" fmla="*/ 8851586 w 9901550"/>
              <a:gd name="connsiteY417" fmla="*/ 2394601 h 5927527"/>
              <a:gd name="connsiteX418" fmla="*/ 8851626 w 9901550"/>
              <a:gd name="connsiteY418" fmla="*/ 2394796 h 5927527"/>
              <a:gd name="connsiteX419" fmla="*/ 8851677 w 9901550"/>
              <a:gd name="connsiteY419" fmla="*/ 2394872 h 5927527"/>
              <a:gd name="connsiteX420" fmla="*/ 8861716 w 9901550"/>
              <a:gd name="connsiteY420" fmla="*/ 2444717 h 5927527"/>
              <a:gd name="connsiteX421" fmla="*/ 8733341 w 9901550"/>
              <a:gd name="connsiteY421" fmla="*/ 2573092 h 5927527"/>
              <a:gd name="connsiteX422" fmla="*/ 8683496 w 9901550"/>
              <a:gd name="connsiteY422" fmla="*/ 2563053 h 5927527"/>
              <a:gd name="connsiteX423" fmla="*/ 8683420 w 9901550"/>
              <a:gd name="connsiteY423" fmla="*/ 2563002 h 5927527"/>
              <a:gd name="connsiteX424" fmla="*/ 8683225 w 9901550"/>
              <a:gd name="connsiteY424" fmla="*/ 2562963 h 5927527"/>
              <a:gd name="connsiteX425" fmla="*/ 8661295 w 9901550"/>
              <a:gd name="connsiteY425" fmla="*/ 2548134 h 5927527"/>
              <a:gd name="connsiteX426" fmla="*/ 8642676 w 9901550"/>
              <a:gd name="connsiteY426" fmla="*/ 2535623 h 5927527"/>
              <a:gd name="connsiteX427" fmla="*/ 8642579 w 9901550"/>
              <a:gd name="connsiteY427" fmla="*/ 2535479 h 5927527"/>
              <a:gd name="connsiteX428" fmla="*/ 8642436 w 9901550"/>
              <a:gd name="connsiteY428" fmla="*/ 2535382 h 5927527"/>
              <a:gd name="connsiteX429" fmla="*/ 8629916 w 9901550"/>
              <a:gd name="connsiteY429" fmla="*/ 2516751 h 5927527"/>
              <a:gd name="connsiteX430" fmla="*/ 8615096 w 9901550"/>
              <a:gd name="connsiteY430" fmla="*/ 2494834 h 5927527"/>
              <a:gd name="connsiteX431" fmla="*/ 8615056 w 9901550"/>
              <a:gd name="connsiteY431" fmla="*/ 2494638 h 5927527"/>
              <a:gd name="connsiteX432" fmla="*/ 8615005 w 9901550"/>
              <a:gd name="connsiteY432" fmla="*/ 2494563 h 5927527"/>
              <a:gd name="connsiteX433" fmla="*/ 8604966 w 9901550"/>
              <a:gd name="connsiteY433" fmla="*/ 2444717 h 5927527"/>
              <a:gd name="connsiteX434" fmla="*/ 8615005 w 9901550"/>
              <a:gd name="connsiteY434" fmla="*/ 2394872 h 5927527"/>
              <a:gd name="connsiteX435" fmla="*/ 8615056 w 9901550"/>
              <a:gd name="connsiteY435" fmla="*/ 2394796 h 5927527"/>
              <a:gd name="connsiteX436" fmla="*/ 8615096 w 9901550"/>
              <a:gd name="connsiteY436" fmla="*/ 2394601 h 5927527"/>
              <a:gd name="connsiteX437" fmla="*/ 8629916 w 9901550"/>
              <a:gd name="connsiteY437" fmla="*/ 2372683 h 5927527"/>
              <a:gd name="connsiteX438" fmla="*/ 8642436 w 9901550"/>
              <a:gd name="connsiteY438" fmla="*/ 2354052 h 5927527"/>
              <a:gd name="connsiteX439" fmla="*/ 8642579 w 9901550"/>
              <a:gd name="connsiteY439" fmla="*/ 2353955 h 5927527"/>
              <a:gd name="connsiteX440" fmla="*/ 8642676 w 9901550"/>
              <a:gd name="connsiteY440" fmla="*/ 2353812 h 5927527"/>
              <a:gd name="connsiteX441" fmla="*/ 8661295 w 9901550"/>
              <a:gd name="connsiteY441" fmla="*/ 2341300 h 5927527"/>
              <a:gd name="connsiteX442" fmla="*/ 8683225 w 9901550"/>
              <a:gd name="connsiteY442" fmla="*/ 2326472 h 5927527"/>
              <a:gd name="connsiteX443" fmla="*/ 8683420 w 9901550"/>
              <a:gd name="connsiteY443" fmla="*/ 2326432 h 5927527"/>
              <a:gd name="connsiteX444" fmla="*/ 8683496 w 9901550"/>
              <a:gd name="connsiteY444" fmla="*/ 2326382 h 5927527"/>
              <a:gd name="connsiteX445" fmla="*/ 8733341 w 9901550"/>
              <a:gd name="connsiteY445" fmla="*/ 2316342 h 5927527"/>
              <a:gd name="connsiteX446" fmla="*/ 8176194 w 9901550"/>
              <a:gd name="connsiteY446" fmla="*/ 2230973 h 5927527"/>
              <a:gd name="connsiteX447" fmla="*/ 8389938 w 9901550"/>
              <a:gd name="connsiteY447" fmla="*/ 2444717 h 5927527"/>
              <a:gd name="connsiteX448" fmla="*/ 8176194 w 9901550"/>
              <a:gd name="connsiteY448" fmla="*/ 2658462 h 5927527"/>
              <a:gd name="connsiteX449" fmla="*/ 7962450 w 9901550"/>
              <a:gd name="connsiteY449" fmla="*/ 2444717 h 5927527"/>
              <a:gd name="connsiteX450" fmla="*/ 8176194 w 9901550"/>
              <a:gd name="connsiteY450" fmla="*/ 2230973 h 5927527"/>
              <a:gd name="connsiteX451" fmla="*/ 9846351 w 9901550"/>
              <a:gd name="connsiteY451" fmla="*/ 1849709 h 5927527"/>
              <a:gd name="connsiteX452" fmla="*/ 9884221 w 9901550"/>
              <a:gd name="connsiteY452" fmla="*/ 1887579 h 5927527"/>
              <a:gd name="connsiteX453" fmla="*/ 9884088 w 9901550"/>
              <a:gd name="connsiteY453" fmla="*/ 1887897 h 5927527"/>
              <a:gd name="connsiteX454" fmla="*/ 9884221 w 9901550"/>
              <a:gd name="connsiteY454" fmla="*/ 1888215 h 5927527"/>
              <a:gd name="connsiteX455" fmla="*/ 9846351 w 9901550"/>
              <a:gd name="connsiteY455" fmla="*/ 1926085 h 5927527"/>
              <a:gd name="connsiteX456" fmla="*/ 9808480 w 9901550"/>
              <a:gd name="connsiteY456" fmla="*/ 1888215 h 5927527"/>
              <a:gd name="connsiteX457" fmla="*/ 9808613 w 9901550"/>
              <a:gd name="connsiteY457" fmla="*/ 1887897 h 5927527"/>
              <a:gd name="connsiteX458" fmla="*/ 9808480 w 9901550"/>
              <a:gd name="connsiteY458" fmla="*/ 1887579 h 5927527"/>
              <a:gd name="connsiteX459" fmla="*/ 9846351 w 9901550"/>
              <a:gd name="connsiteY459" fmla="*/ 1849709 h 5927527"/>
              <a:gd name="connsiteX460" fmla="*/ 9289846 w 9901550"/>
              <a:gd name="connsiteY460" fmla="*/ 1802846 h 5927527"/>
              <a:gd name="connsiteX461" fmla="*/ 9374573 w 9901550"/>
              <a:gd name="connsiteY461" fmla="*/ 1887573 h 5927527"/>
              <a:gd name="connsiteX462" fmla="*/ 9374508 w 9901550"/>
              <a:gd name="connsiteY462" fmla="*/ 1887897 h 5927527"/>
              <a:gd name="connsiteX463" fmla="*/ 9374573 w 9901550"/>
              <a:gd name="connsiteY463" fmla="*/ 1888221 h 5927527"/>
              <a:gd name="connsiteX464" fmla="*/ 9289846 w 9901550"/>
              <a:gd name="connsiteY464" fmla="*/ 1972949 h 5927527"/>
              <a:gd name="connsiteX465" fmla="*/ 9205118 w 9901550"/>
              <a:gd name="connsiteY465" fmla="*/ 1888221 h 5927527"/>
              <a:gd name="connsiteX466" fmla="*/ 9205183 w 9901550"/>
              <a:gd name="connsiteY466" fmla="*/ 1887897 h 5927527"/>
              <a:gd name="connsiteX467" fmla="*/ 9205118 w 9901550"/>
              <a:gd name="connsiteY467" fmla="*/ 1887573 h 5927527"/>
              <a:gd name="connsiteX468" fmla="*/ 9289846 w 9901550"/>
              <a:gd name="connsiteY468" fmla="*/ 1802846 h 5927527"/>
              <a:gd name="connsiteX469" fmla="*/ 8733341 w 9901550"/>
              <a:gd name="connsiteY469" fmla="*/ 1725828 h 5927527"/>
              <a:gd name="connsiteX470" fmla="*/ 8895094 w 9901550"/>
              <a:gd name="connsiteY470" fmla="*/ 1887580 h 5927527"/>
              <a:gd name="connsiteX471" fmla="*/ 8895028 w 9901550"/>
              <a:gd name="connsiteY471" fmla="*/ 1887898 h 5927527"/>
              <a:gd name="connsiteX472" fmla="*/ 8895094 w 9901550"/>
              <a:gd name="connsiteY472" fmla="*/ 1888215 h 5927527"/>
              <a:gd name="connsiteX473" fmla="*/ 8733341 w 9901550"/>
              <a:gd name="connsiteY473" fmla="*/ 2049968 h 5927527"/>
              <a:gd name="connsiteX474" fmla="*/ 8571589 w 9901550"/>
              <a:gd name="connsiteY474" fmla="*/ 1888215 h 5927527"/>
              <a:gd name="connsiteX475" fmla="*/ 8571653 w 9901550"/>
              <a:gd name="connsiteY475" fmla="*/ 1887898 h 5927527"/>
              <a:gd name="connsiteX476" fmla="*/ 8571589 w 9901550"/>
              <a:gd name="connsiteY476" fmla="*/ 1887580 h 5927527"/>
              <a:gd name="connsiteX477" fmla="*/ 8733341 w 9901550"/>
              <a:gd name="connsiteY477" fmla="*/ 1725828 h 5927527"/>
              <a:gd name="connsiteX478" fmla="*/ 9846351 w 9901550"/>
              <a:gd name="connsiteY478" fmla="*/ 1283568 h 5927527"/>
              <a:gd name="connsiteX479" fmla="*/ 9893850 w 9901550"/>
              <a:gd name="connsiteY479" fmla="*/ 1331067 h 5927527"/>
              <a:gd name="connsiteX480" fmla="*/ 9893849 w 9901550"/>
              <a:gd name="connsiteY480" fmla="*/ 1331071 h 5927527"/>
              <a:gd name="connsiteX481" fmla="*/ 9893850 w 9901550"/>
              <a:gd name="connsiteY481" fmla="*/ 1331074 h 5927527"/>
              <a:gd name="connsiteX482" fmla="*/ 9846351 w 9901550"/>
              <a:gd name="connsiteY482" fmla="*/ 1378572 h 5927527"/>
              <a:gd name="connsiteX483" fmla="*/ 9798852 w 9901550"/>
              <a:gd name="connsiteY483" fmla="*/ 1331074 h 5927527"/>
              <a:gd name="connsiteX484" fmla="*/ 9798853 w 9901550"/>
              <a:gd name="connsiteY484" fmla="*/ 1331071 h 5927527"/>
              <a:gd name="connsiteX485" fmla="*/ 9798852 w 9901550"/>
              <a:gd name="connsiteY485" fmla="*/ 1331067 h 5927527"/>
              <a:gd name="connsiteX486" fmla="*/ 9846351 w 9901550"/>
              <a:gd name="connsiteY486" fmla="*/ 1283568 h 5927527"/>
              <a:gd name="connsiteX487" fmla="*/ 9289846 w 9901550"/>
              <a:gd name="connsiteY487" fmla="*/ 1227085 h 5927527"/>
              <a:gd name="connsiteX488" fmla="*/ 9393829 w 9901550"/>
              <a:gd name="connsiteY488" fmla="*/ 1331069 h 5927527"/>
              <a:gd name="connsiteX489" fmla="*/ 9393764 w 9901550"/>
              <a:gd name="connsiteY489" fmla="*/ 1331392 h 5927527"/>
              <a:gd name="connsiteX490" fmla="*/ 9393829 w 9901550"/>
              <a:gd name="connsiteY490" fmla="*/ 1331716 h 5927527"/>
              <a:gd name="connsiteX491" fmla="*/ 9289846 w 9901550"/>
              <a:gd name="connsiteY491" fmla="*/ 1435699 h 5927527"/>
              <a:gd name="connsiteX492" fmla="*/ 9185862 w 9901550"/>
              <a:gd name="connsiteY492" fmla="*/ 1331716 h 5927527"/>
              <a:gd name="connsiteX493" fmla="*/ 9185928 w 9901550"/>
              <a:gd name="connsiteY493" fmla="*/ 1331392 h 5927527"/>
              <a:gd name="connsiteX494" fmla="*/ 9185862 w 9901550"/>
              <a:gd name="connsiteY494" fmla="*/ 1331069 h 5927527"/>
              <a:gd name="connsiteX495" fmla="*/ 9289846 w 9901550"/>
              <a:gd name="connsiteY495" fmla="*/ 1227085 h 5927527"/>
              <a:gd name="connsiteX496" fmla="*/ 8733341 w 9901550"/>
              <a:gd name="connsiteY496" fmla="*/ 1144925 h 5927527"/>
              <a:gd name="connsiteX497" fmla="*/ 8919484 w 9901550"/>
              <a:gd name="connsiteY497" fmla="*/ 1331069 h 5927527"/>
              <a:gd name="connsiteX498" fmla="*/ 8919483 w 9901550"/>
              <a:gd name="connsiteY498" fmla="*/ 1331072 h 5927527"/>
              <a:gd name="connsiteX499" fmla="*/ 8919484 w 9901550"/>
              <a:gd name="connsiteY499" fmla="*/ 1331076 h 5927527"/>
              <a:gd name="connsiteX500" fmla="*/ 8733341 w 9901550"/>
              <a:gd name="connsiteY500" fmla="*/ 1517219 h 5927527"/>
              <a:gd name="connsiteX501" fmla="*/ 8547197 w 9901550"/>
              <a:gd name="connsiteY501" fmla="*/ 1331076 h 5927527"/>
              <a:gd name="connsiteX502" fmla="*/ 8547198 w 9901550"/>
              <a:gd name="connsiteY502" fmla="*/ 1331072 h 5927527"/>
              <a:gd name="connsiteX503" fmla="*/ 8547197 w 9901550"/>
              <a:gd name="connsiteY503" fmla="*/ 1331069 h 5927527"/>
              <a:gd name="connsiteX504" fmla="*/ 8733341 w 9901550"/>
              <a:gd name="connsiteY504" fmla="*/ 1144925 h 5927527"/>
              <a:gd name="connsiteX505" fmla="*/ 9846351 w 9901550"/>
              <a:gd name="connsiteY505" fmla="*/ 721287 h 5927527"/>
              <a:gd name="connsiteX506" fmla="*/ 9899627 w 9901550"/>
              <a:gd name="connsiteY506" fmla="*/ 774563 h 5927527"/>
              <a:gd name="connsiteX507" fmla="*/ 9899626 w 9901550"/>
              <a:gd name="connsiteY507" fmla="*/ 774566 h 5927527"/>
              <a:gd name="connsiteX508" fmla="*/ 9899627 w 9901550"/>
              <a:gd name="connsiteY508" fmla="*/ 774569 h 5927527"/>
              <a:gd name="connsiteX509" fmla="*/ 9846351 w 9901550"/>
              <a:gd name="connsiteY509" fmla="*/ 827844 h 5927527"/>
              <a:gd name="connsiteX510" fmla="*/ 9793075 w 9901550"/>
              <a:gd name="connsiteY510" fmla="*/ 774569 h 5927527"/>
              <a:gd name="connsiteX511" fmla="*/ 9793076 w 9901550"/>
              <a:gd name="connsiteY511" fmla="*/ 774566 h 5927527"/>
              <a:gd name="connsiteX512" fmla="*/ 9793075 w 9901550"/>
              <a:gd name="connsiteY512" fmla="*/ 774563 h 5927527"/>
              <a:gd name="connsiteX513" fmla="*/ 9846351 w 9901550"/>
              <a:gd name="connsiteY513" fmla="*/ 721287 h 5927527"/>
              <a:gd name="connsiteX514" fmla="*/ 9289847 w 9901550"/>
              <a:gd name="connsiteY514" fmla="*/ 657747 h 5927527"/>
              <a:gd name="connsiteX515" fmla="*/ 9406667 w 9901550"/>
              <a:gd name="connsiteY515" fmla="*/ 774568 h 5927527"/>
              <a:gd name="connsiteX516" fmla="*/ 9406601 w 9901550"/>
              <a:gd name="connsiteY516" fmla="*/ 774885 h 5927527"/>
              <a:gd name="connsiteX517" fmla="*/ 9406667 w 9901550"/>
              <a:gd name="connsiteY517" fmla="*/ 775204 h 5927527"/>
              <a:gd name="connsiteX518" fmla="*/ 9289847 w 9901550"/>
              <a:gd name="connsiteY518" fmla="*/ 892025 h 5927527"/>
              <a:gd name="connsiteX519" fmla="*/ 9173025 w 9901550"/>
              <a:gd name="connsiteY519" fmla="*/ 775204 h 5927527"/>
              <a:gd name="connsiteX520" fmla="*/ 9173089 w 9901550"/>
              <a:gd name="connsiteY520" fmla="*/ 774886 h 5927527"/>
              <a:gd name="connsiteX521" fmla="*/ 9173025 w 9901550"/>
              <a:gd name="connsiteY521" fmla="*/ 774568 h 5927527"/>
              <a:gd name="connsiteX522" fmla="*/ 9289847 w 9901550"/>
              <a:gd name="connsiteY522" fmla="*/ 657747 h 5927527"/>
              <a:gd name="connsiteX523" fmla="*/ 8733165 w 9901550"/>
              <a:gd name="connsiteY523" fmla="*/ 568394 h 5927527"/>
              <a:gd name="connsiteX524" fmla="*/ 8738850 w 9901550"/>
              <a:gd name="connsiteY524" fmla="*/ 568939 h 5927527"/>
              <a:gd name="connsiteX525" fmla="*/ 8739361 w 9901550"/>
              <a:gd name="connsiteY525" fmla="*/ 568866 h 5927527"/>
              <a:gd name="connsiteX526" fmla="*/ 8742720 w 9901550"/>
              <a:gd name="connsiteY526" fmla="*/ 569310 h 5927527"/>
              <a:gd name="connsiteX527" fmla="*/ 8772517 w 9901550"/>
              <a:gd name="connsiteY527" fmla="*/ 572166 h 5927527"/>
              <a:gd name="connsiteX528" fmla="*/ 8779110 w 9901550"/>
              <a:gd name="connsiteY528" fmla="*/ 574120 h 5927527"/>
              <a:gd name="connsiteX529" fmla="*/ 8780734 w 9901550"/>
              <a:gd name="connsiteY529" fmla="*/ 574335 h 5927527"/>
              <a:gd name="connsiteX530" fmla="*/ 8786198 w 9901550"/>
              <a:gd name="connsiteY530" fmla="*/ 576220 h 5927527"/>
              <a:gd name="connsiteX531" fmla="*/ 8810698 w 9901550"/>
              <a:gd name="connsiteY531" fmla="*/ 583481 h 5927527"/>
              <a:gd name="connsiteX532" fmla="*/ 8817299 w 9901550"/>
              <a:gd name="connsiteY532" fmla="*/ 586955 h 5927527"/>
              <a:gd name="connsiteX533" fmla="*/ 8820184 w 9901550"/>
              <a:gd name="connsiteY533" fmla="*/ 587951 h 5927527"/>
              <a:gd name="connsiteX534" fmla="*/ 8828406 w 9901550"/>
              <a:gd name="connsiteY534" fmla="*/ 592800 h 5927527"/>
              <a:gd name="connsiteX535" fmla="*/ 8846535 w 9901550"/>
              <a:gd name="connsiteY535" fmla="*/ 602340 h 5927527"/>
              <a:gd name="connsiteX536" fmla="*/ 8851608 w 9901550"/>
              <a:gd name="connsiteY536" fmla="*/ 606484 h 5927527"/>
              <a:gd name="connsiteX537" fmla="*/ 8855065 w 9901550"/>
              <a:gd name="connsiteY537" fmla="*/ 608523 h 5927527"/>
              <a:gd name="connsiteX538" fmla="*/ 8858018 w 9901550"/>
              <a:gd name="connsiteY538" fmla="*/ 611719 h 5927527"/>
              <a:gd name="connsiteX539" fmla="*/ 8878857 w 9901550"/>
              <a:gd name="connsiteY539" fmla="*/ 628742 h 5927527"/>
              <a:gd name="connsiteX540" fmla="*/ 8891949 w 9901550"/>
              <a:gd name="connsiteY540" fmla="*/ 648458 h 5927527"/>
              <a:gd name="connsiteX541" fmla="*/ 8908655 w 9901550"/>
              <a:gd name="connsiteY541" fmla="*/ 666546 h 5927527"/>
              <a:gd name="connsiteX542" fmla="*/ 8914857 w 9901550"/>
              <a:gd name="connsiteY542" fmla="*/ 682955 h 5927527"/>
              <a:gd name="connsiteX543" fmla="*/ 8924117 w 9901550"/>
              <a:gd name="connsiteY543" fmla="*/ 696901 h 5927527"/>
              <a:gd name="connsiteX544" fmla="*/ 8928352 w 9901550"/>
              <a:gd name="connsiteY544" fmla="*/ 718665 h 5927527"/>
              <a:gd name="connsiteX545" fmla="*/ 8936578 w 9901550"/>
              <a:gd name="connsiteY545" fmla="*/ 740430 h 5927527"/>
              <a:gd name="connsiteX546" fmla="*/ 8938781 w 9901550"/>
              <a:gd name="connsiteY546" fmla="*/ 772260 h 5927527"/>
              <a:gd name="connsiteX547" fmla="*/ 8939204 w 9901550"/>
              <a:gd name="connsiteY547" fmla="*/ 774434 h 5927527"/>
              <a:gd name="connsiteX548" fmla="*/ 8939003 w 9901550"/>
              <a:gd name="connsiteY548" fmla="*/ 775467 h 5927527"/>
              <a:gd name="connsiteX549" fmla="*/ 8939374 w 9901550"/>
              <a:gd name="connsiteY549" fmla="*/ 780829 h 5927527"/>
              <a:gd name="connsiteX550" fmla="*/ 8933906 w 9901550"/>
              <a:gd name="connsiteY550" fmla="*/ 822202 h 5927527"/>
              <a:gd name="connsiteX551" fmla="*/ 8926978 w 9901550"/>
              <a:gd name="connsiteY551" fmla="*/ 837265 h 5927527"/>
              <a:gd name="connsiteX552" fmla="*/ 8924117 w 9901550"/>
              <a:gd name="connsiteY552" fmla="*/ 851967 h 5927527"/>
              <a:gd name="connsiteX553" fmla="*/ 8911425 w 9901550"/>
              <a:gd name="connsiteY553" fmla="*/ 871080 h 5927527"/>
              <a:gd name="connsiteX554" fmla="*/ 8899718 w 9901550"/>
              <a:gd name="connsiteY554" fmla="*/ 896533 h 5927527"/>
              <a:gd name="connsiteX555" fmla="*/ 8886283 w 9901550"/>
              <a:gd name="connsiteY555" fmla="*/ 908942 h 5927527"/>
              <a:gd name="connsiteX556" fmla="*/ 8878856 w 9901550"/>
              <a:gd name="connsiteY556" fmla="*/ 920126 h 5927527"/>
              <a:gd name="connsiteX557" fmla="*/ 8846534 w 9901550"/>
              <a:gd name="connsiteY557" fmla="*/ 946528 h 5927527"/>
              <a:gd name="connsiteX558" fmla="*/ 8844334 w 9901550"/>
              <a:gd name="connsiteY558" fmla="*/ 947686 h 5927527"/>
              <a:gd name="connsiteX559" fmla="*/ 8841695 w 9901550"/>
              <a:gd name="connsiteY559" fmla="*/ 950123 h 5927527"/>
              <a:gd name="connsiteX560" fmla="*/ 8767810 w 9901550"/>
              <a:gd name="connsiteY560" fmla="*/ 978046 h 5927527"/>
              <a:gd name="connsiteX561" fmla="*/ 8734266 w 9901550"/>
              <a:gd name="connsiteY561" fmla="*/ 980368 h 5927527"/>
              <a:gd name="connsiteX562" fmla="*/ 8733165 w 9901550"/>
              <a:gd name="connsiteY562" fmla="*/ 980473 h 5927527"/>
              <a:gd name="connsiteX563" fmla="*/ 8732987 w 9901550"/>
              <a:gd name="connsiteY563" fmla="*/ 980456 h 5927527"/>
              <a:gd name="connsiteX564" fmla="*/ 8727412 w 9901550"/>
              <a:gd name="connsiteY564" fmla="*/ 980842 h 5927527"/>
              <a:gd name="connsiteX565" fmla="*/ 8702082 w 9901550"/>
              <a:gd name="connsiteY565" fmla="*/ 977494 h 5927527"/>
              <a:gd name="connsiteX566" fmla="*/ 8693812 w 9901550"/>
              <a:gd name="connsiteY566" fmla="*/ 976701 h 5927527"/>
              <a:gd name="connsiteX567" fmla="*/ 8691982 w 9901550"/>
              <a:gd name="connsiteY567" fmla="*/ 976159 h 5927527"/>
              <a:gd name="connsiteX568" fmla="*/ 8686038 w 9901550"/>
              <a:gd name="connsiteY568" fmla="*/ 975373 h 5927527"/>
              <a:gd name="connsiteX569" fmla="*/ 8666035 w 9901550"/>
              <a:gd name="connsiteY569" fmla="*/ 968469 h 5927527"/>
              <a:gd name="connsiteX570" fmla="*/ 8655632 w 9901550"/>
              <a:gd name="connsiteY570" fmla="*/ 965386 h 5927527"/>
              <a:gd name="connsiteX571" fmla="*/ 8652829 w 9901550"/>
              <a:gd name="connsiteY571" fmla="*/ 963911 h 5927527"/>
              <a:gd name="connsiteX572" fmla="*/ 8646588 w 9901550"/>
              <a:gd name="connsiteY572" fmla="*/ 961757 h 5927527"/>
              <a:gd name="connsiteX573" fmla="*/ 8628806 w 9901550"/>
              <a:gd name="connsiteY573" fmla="*/ 951270 h 5927527"/>
              <a:gd name="connsiteX574" fmla="*/ 8619795 w 9901550"/>
              <a:gd name="connsiteY574" fmla="*/ 946528 h 5927527"/>
              <a:gd name="connsiteX575" fmla="*/ 8617273 w 9901550"/>
              <a:gd name="connsiteY575" fmla="*/ 944468 h 5927527"/>
              <a:gd name="connsiteX576" fmla="*/ 8611707 w 9901550"/>
              <a:gd name="connsiteY576" fmla="*/ 941186 h 5927527"/>
              <a:gd name="connsiteX577" fmla="*/ 8606954 w 9901550"/>
              <a:gd name="connsiteY577" fmla="*/ 936039 h 5927527"/>
              <a:gd name="connsiteX578" fmla="*/ 8587473 w 9901550"/>
              <a:gd name="connsiteY578" fmla="*/ 920126 h 5927527"/>
              <a:gd name="connsiteX579" fmla="*/ 8575234 w 9901550"/>
              <a:gd name="connsiteY579" fmla="*/ 901695 h 5927527"/>
              <a:gd name="connsiteX580" fmla="*/ 8558117 w 9901550"/>
              <a:gd name="connsiteY580" fmla="*/ 883162 h 5927527"/>
              <a:gd name="connsiteX581" fmla="*/ 8551763 w 9901550"/>
              <a:gd name="connsiteY581" fmla="*/ 866350 h 5927527"/>
              <a:gd name="connsiteX582" fmla="*/ 8542212 w 9901550"/>
              <a:gd name="connsiteY582" fmla="*/ 851967 h 5927527"/>
              <a:gd name="connsiteX583" fmla="*/ 8537844 w 9901550"/>
              <a:gd name="connsiteY583" fmla="*/ 829519 h 5927527"/>
              <a:gd name="connsiteX584" fmla="*/ 8530194 w 9901550"/>
              <a:gd name="connsiteY584" fmla="*/ 809278 h 5927527"/>
              <a:gd name="connsiteX585" fmla="*/ 8528145 w 9901550"/>
              <a:gd name="connsiteY585" fmla="*/ 779677 h 5927527"/>
              <a:gd name="connsiteX586" fmla="*/ 8527125 w 9901550"/>
              <a:gd name="connsiteY586" fmla="*/ 774434 h 5927527"/>
              <a:gd name="connsiteX587" fmla="*/ 8527610 w 9901550"/>
              <a:gd name="connsiteY587" fmla="*/ 771942 h 5927527"/>
              <a:gd name="connsiteX588" fmla="*/ 8527398 w 9901550"/>
              <a:gd name="connsiteY588" fmla="*/ 768879 h 5927527"/>
              <a:gd name="connsiteX589" fmla="*/ 8532866 w 9901550"/>
              <a:gd name="connsiteY589" fmla="*/ 727506 h 5927527"/>
              <a:gd name="connsiteX590" fmla="*/ 8539052 w 9901550"/>
              <a:gd name="connsiteY590" fmla="*/ 713137 h 5927527"/>
              <a:gd name="connsiteX591" fmla="*/ 8542212 w 9901550"/>
              <a:gd name="connsiteY591" fmla="*/ 696901 h 5927527"/>
              <a:gd name="connsiteX592" fmla="*/ 8553108 w 9901550"/>
              <a:gd name="connsiteY592" fmla="*/ 680492 h 5927527"/>
              <a:gd name="connsiteX593" fmla="*/ 8561314 w 9901550"/>
              <a:gd name="connsiteY593" fmla="*/ 661433 h 5927527"/>
              <a:gd name="connsiteX594" fmla="*/ 8576600 w 9901550"/>
              <a:gd name="connsiteY594" fmla="*/ 645115 h 5927527"/>
              <a:gd name="connsiteX595" fmla="*/ 8587472 w 9901550"/>
              <a:gd name="connsiteY595" fmla="*/ 628742 h 5927527"/>
              <a:gd name="connsiteX596" fmla="*/ 8606485 w 9901550"/>
              <a:gd name="connsiteY596" fmla="*/ 613212 h 5927527"/>
              <a:gd name="connsiteX597" fmla="*/ 8608773 w 9901550"/>
              <a:gd name="connsiteY597" fmla="*/ 610769 h 5927527"/>
              <a:gd name="connsiteX598" fmla="*/ 8610724 w 9901550"/>
              <a:gd name="connsiteY598" fmla="*/ 609749 h 5927527"/>
              <a:gd name="connsiteX599" fmla="*/ 8619794 w 9901550"/>
              <a:gd name="connsiteY599" fmla="*/ 602340 h 5927527"/>
              <a:gd name="connsiteX600" fmla="*/ 8655631 w 9901550"/>
              <a:gd name="connsiteY600" fmla="*/ 583481 h 5927527"/>
              <a:gd name="connsiteX601" fmla="*/ 8667964 w 9901550"/>
              <a:gd name="connsiteY601" fmla="*/ 579826 h 5927527"/>
              <a:gd name="connsiteX602" fmla="*/ 8669903 w 9901550"/>
              <a:gd name="connsiteY602" fmla="*/ 578812 h 5927527"/>
              <a:gd name="connsiteX603" fmla="*/ 8672770 w 9901550"/>
              <a:gd name="connsiteY603" fmla="*/ 578402 h 5927527"/>
              <a:gd name="connsiteX604" fmla="*/ 8693812 w 9901550"/>
              <a:gd name="connsiteY604" fmla="*/ 572166 h 5927527"/>
              <a:gd name="connsiteX605" fmla="*/ 8733165 w 9901550"/>
              <a:gd name="connsiteY605" fmla="*/ 568394 h 5927527"/>
              <a:gd name="connsiteX606" fmla="*/ 9846351 w 9901550"/>
              <a:gd name="connsiteY606" fmla="*/ 162856 h 5927527"/>
              <a:gd name="connsiteX607" fmla="*/ 9897259 w 9901550"/>
              <a:gd name="connsiteY607" fmla="*/ 196434 h 5927527"/>
              <a:gd name="connsiteX608" fmla="*/ 9901550 w 9901550"/>
              <a:gd name="connsiteY608" fmla="*/ 218047 h 5927527"/>
              <a:gd name="connsiteX609" fmla="*/ 9901550 w 9901550"/>
              <a:gd name="connsiteY609" fmla="*/ 218073 h 5927527"/>
              <a:gd name="connsiteX610" fmla="*/ 9897259 w 9901550"/>
              <a:gd name="connsiteY610" fmla="*/ 239415 h 5927527"/>
              <a:gd name="connsiteX611" fmla="*/ 9846351 w 9901550"/>
              <a:gd name="connsiteY611" fmla="*/ 273264 h 5927527"/>
              <a:gd name="connsiteX612" fmla="*/ 9842370 w 9901550"/>
              <a:gd name="connsiteY612" fmla="*/ 272457 h 5927527"/>
              <a:gd name="connsiteX613" fmla="*/ 9824999 w 9901550"/>
              <a:gd name="connsiteY613" fmla="*/ 268965 h 5927527"/>
              <a:gd name="connsiteX614" fmla="*/ 9824937 w 9901550"/>
              <a:gd name="connsiteY614" fmla="*/ 268924 h 5927527"/>
              <a:gd name="connsiteX615" fmla="*/ 9824728 w 9901550"/>
              <a:gd name="connsiteY615" fmla="*/ 268881 h 5927527"/>
              <a:gd name="connsiteX616" fmla="*/ 9814698 w 9901550"/>
              <a:gd name="connsiteY616" fmla="*/ 262071 h 5927527"/>
              <a:gd name="connsiteX617" fmla="*/ 9807437 w 9901550"/>
              <a:gd name="connsiteY617" fmla="*/ 257211 h 5927527"/>
              <a:gd name="connsiteX618" fmla="*/ 9807348 w 9901550"/>
              <a:gd name="connsiteY618" fmla="*/ 257080 h 5927527"/>
              <a:gd name="connsiteX619" fmla="*/ 9807197 w 9901550"/>
              <a:gd name="connsiteY619" fmla="*/ 256977 h 5927527"/>
              <a:gd name="connsiteX620" fmla="*/ 9801574 w 9901550"/>
              <a:gd name="connsiteY620" fmla="*/ 248576 h 5927527"/>
              <a:gd name="connsiteX621" fmla="*/ 9795533 w 9901550"/>
              <a:gd name="connsiteY621" fmla="*/ 239680 h 5927527"/>
              <a:gd name="connsiteX622" fmla="*/ 9795495 w 9901550"/>
              <a:gd name="connsiteY622" fmla="*/ 239494 h 5927527"/>
              <a:gd name="connsiteX623" fmla="*/ 9795442 w 9901550"/>
              <a:gd name="connsiteY623" fmla="*/ 239415 h 5927527"/>
              <a:gd name="connsiteX624" fmla="*/ 9791150 w 9901550"/>
              <a:gd name="connsiteY624" fmla="*/ 218063 h 5927527"/>
              <a:gd name="connsiteX625" fmla="*/ 9791151 w 9901550"/>
              <a:gd name="connsiteY625" fmla="*/ 218060 h 5927527"/>
              <a:gd name="connsiteX626" fmla="*/ 9791150 w 9901550"/>
              <a:gd name="connsiteY626" fmla="*/ 218057 h 5927527"/>
              <a:gd name="connsiteX627" fmla="*/ 9795442 w 9901550"/>
              <a:gd name="connsiteY627" fmla="*/ 196704 h 5927527"/>
              <a:gd name="connsiteX628" fmla="*/ 9795495 w 9901550"/>
              <a:gd name="connsiteY628" fmla="*/ 196626 h 5927527"/>
              <a:gd name="connsiteX629" fmla="*/ 9795533 w 9901550"/>
              <a:gd name="connsiteY629" fmla="*/ 196440 h 5927527"/>
              <a:gd name="connsiteX630" fmla="*/ 9801568 w 9901550"/>
              <a:gd name="connsiteY630" fmla="*/ 187552 h 5927527"/>
              <a:gd name="connsiteX631" fmla="*/ 9807197 w 9901550"/>
              <a:gd name="connsiteY631" fmla="*/ 179143 h 5927527"/>
              <a:gd name="connsiteX632" fmla="*/ 9807349 w 9901550"/>
              <a:gd name="connsiteY632" fmla="*/ 179040 h 5927527"/>
              <a:gd name="connsiteX633" fmla="*/ 9807437 w 9901550"/>
              <a:gd name="connsiteY633" fmla="*/ 178909 h 5927527"/>
              <a:gd name="connsiteX634" fmla="*/ 9814685 w 9901550"/>
              <a:gd name="connsiteY634" fmla="*/ 174058 h 5927527"/>
              <a:gd name="connsiteX635" fmla="*/ 9824728 w 9901550"/>
              <a:gd name="connsiteY635" fmla="*/ 167238 h 5927527"/>
              <a:gd name="connsiteX636" fmla="*/ 9824937 w 9901550"/>
              <a:gd name="connsiteY636" fmla="*/ 167196 h 5927527"/>
              <a:gd name="connsiteX637" fmla="*/ 9824999 w 9901550"/>
              <a:gd name="connsiteY637" fmla="*/ 167155 h 5927527"/>
              <a:gd name="connsiteX638" fmla="*/ 9842295 w 9901550"/>
              <a:gd name="connsiteY638" fmla="*/ 163678 h 5927527"/>
              <a:gd name="connsiteX639" fmla="*/ 9289846 w 9901550"/>
              <a:gd name="connsiteY639" fmla="*/ 94817 h 5927527"/>
              <a:gd name="connsiteX640" fmla="*/ 9413086 w 9901550"/>
              <a:gd name="connsiteY640" fmla="*/ 218057 h 5927527"/>
              <a:gd name="connsiteX641" fmla="*/ 9413085 w 9901550"/>
              <a:gd name="connsiteY641" fmla="*/ 218060 h 5927527"/>
              <a:gd name="connsiteX642" fmla="*/ 9413086 w 9901550"/>
              <a:gd name="connsiteY642" fmla="*/ 218064 h 5927527"/>
              <a:gd name="connsiteX643" fmla="*/ 9289846 w 9901550"/>
              <a:gd name="connsiteY643" fmla="*/ 341304 h 5927527"/>
              <a:gd name="connsiteX644" fmla="*/ 9166606 w 9901550"/>
              <a:gd name="connsiteY644" fmla="*/ 218064 h 5927527"/>
              <a:gd name="connsiteX645" fmla="*/ 9166607 w 9901550"/>
              <a:gd name="connsiteY645" fmla="*/ 218060 h 5927527"/>
              <a:gd name="connsiteX646" fmla="*/ 9166606 w 9901550"/>
              <a:gd name="connsiteY646" fmla="*/ 218057 h 5927527"/>
              <a:gd name="connsiteX647" fmla="*/ 9289846 w 9901550"/>
              <a:gd name="connsiteY647" fmla="*/ 94817 h 5927527"/>
              <a:gd name="connsiteX648" fmla="*/ 8726879 w 9901550"/>
              <a:gd name="connsiteY648" fmla="*/ 5061 h 5927527"/>
              <a:gd name="connsiteX649" fmla="*/ 8732902 w 9901550"/>
              <a:gd name="connsiteY649" fmla="*/ 5478 h 5927527"/>
              <a:gd name="connsiteX650" fmla="*/ 8733282 w 9901550"/>
              <a:gd name="connsiteY650" fmla="*/ 5442 h 5927527"/>
              <a:gd name="connsiteX651" fmla="*/ 8735639 w 9901550"/>
              <a:gd name="connsiteY651" fmla="*/ 5668 h 5927527"/>
              <a:gd name="connsiteX652" fmla="*/ 8768536 w 9901550"/>
              <a:gd name="connsiteY652" fmla="*/ 7945 h 5927527"/>
              <a:gd name="connsiteX653" fmla="*/ 8773514 w 9901550"/>
              <a:gd name="connsiteY653" fmla="*/ 9298 h 5927527"/>
              <a:gd name="connsiteX654" fmla="*/ 8773860 w 9901550"/>
              <a:gd name="connsiteY654" fmla="*/ 9331 h 5927527"/>
              <a:gd name="connsiteX655" fmla="*/ 8776342 w 9901550"/>
              <a:gd name="connsiteY655" fmla="*/ 10066 h 5927527"/>
              <a:gd name="connsiteX656" fmla="*/ 8808159 w 9901550"/>
              <a:gd name="connsiteY656" fmla="*/ 18715 h 5927527"/>
              <a:gd name="connsiteX657" fmla="*/ 8812132 w 9901550"/>
              <a:gd name="connsiteY657" fmla="*/ 20673 h 5927527"/>
              <a:gd name="connsiteX658" fmla="*/ 8813230 w 9901550"/>
              <a:gd name="connsiteY658" fmla="*/ 20999 h 5927527"/>
              <a:gd name="connsiteX659" fmla="*/ 8819708 w 9901550"/>
              <a:gd name="connsiteY659" fmla="*/ 24407 h 5927527"/>
              <a:gd name="connsiteX660" fmla="*/ 8844722 w 9901550"/>
              <a:gd name="connsiteY660" fmla="*/ 36737 h 5927527"/>
              <a:gd name="connsiteX661" fmla="*/ 8846819 w 9901550"/>
              <a:gd name="connsiteY661" fmla="*/ 38674 h 5927527"/>
              <a:gd name="connsiteX662" fmla="*/ 8850184 w 9901550"/>
              <a:gd name="connsiteY662" fmla="*/ 40445 h 5927527"/>
              <a:gd name="connsiteX663" fmla="*/ 8883512 w 9901550"/>
              <a:gd name="connsiteY663" fmla="*/ 67669 h 5927527"/>
              <a:gd name="connsiteX664" fmla="*/ 8891917 w 9901550"/>
              <a:gd name="connsiteY664" fmla="*/ 80327 h 5927527"/>
              <a:gd name="connsiteX665" fmla="*/ 8904553 w 9901550"/>
              <a:gd name="connsiteY665" fmla="*/ 91997 h 5927527"/>
              <a:gd name="connsiteX666" fmla="*/ 8915563 w 9901550"/>
              <a:gd name="connsiteY666" fmla="*/ 115935 h 5927527"/>
              <a:gd name="connsiteX667" fmla="*/ 8930183 w 9901550"/>
              <a:gd name="connsiteY667" fmla="*/ 137952 h 5927527"/>
              <a:gd name="connsiteX668" fmla="*/ 8933479 w 9901550"/>
              <a:gd name="connsiteY668" fmla="*/ 154886 h 5927527"/>
              <a:gd name="connsiteX669" fmla="*/ 8939806 w 9901550"/>
              <a:gd name="connsiteY669" fmla="*/ 168642 h 5927527"/>
              <a:gd name="connsiteX670" fmla="*/ 8945445 w 9901550"/>
              <a:gd name="connsiteY670" fmla="*/ 211305 h 5927527"/>
              <a:gd name="connsiteX671" fmla="*/ 8945186 w 9901550"/>
              <a:gd name="connsiteY671" fmla="*/ 215047 h 5927527"/>
              <a:gd name="connsiteX672" fmla="*/ 8945741 w 9901550"/>
              <a:gd name="connsiteY672" fmla="*/ 217900 h 5927527"/>
              <a:gd name="connsiteX673" fmla="*/ 8944573 w 9901550"/>
              <a:gd name="connsiteY673" fmla="*/ 223902 h 5927527"/>
              <a:gd name="connsiteX674" fmla="*/ 8942561 w 9901550"/>
              <a:gd name="connsiteY674" fmla="*/ 252962 h 5927527"/>
              <a:gd name="connsiteX675" fmla="*/ 8935051 w 9901550"/>
              <a:gd name="connsiteY675" fmla="*/ 272834 h 5927527"/>
              <a:gd name="connsiteX676" fmla="*/ 8930184 w 9901550"/>
              <a:gd name="connsiteY676" fmla="*/ 297848 h 5927527"/>
              <a:gd name="connsiteX677" fmla="*/ 8919541 w 9901550"/>
              <a:gd name="connsiteY677" fmla="*/ 313876 h 5927527"/>
              <a:gd name="connsiteX678" fmla="*/ 8913769 w 9901550"/>
              <a:gd name="connsiteY678" fmla="*/ 329149 h 5927527"/>
              <a:gd name="connsiteX679" fmla="*/ 8898219 w 9901550"/>
              <a:gd name="connsiteY679" fmla="*/ 345985 h 5927527"/>
              <a:gd name="connsiteX680" fmla="*/ 8883513 w 9901550"/>
              <a:gd name="connsiteY680" fmla="*/ 368131 h 5927527"/>
              <a:gd name="connsiteX681" fmla="*/ 8860106 w 9901550"/>
              <a:gd name="connsiteY681" fmla="*/ 387251 h 5927527"/>
              <a:gd name="connsiteX682" fmla="*/ 8858509 w 9901550"/>
              <a:gd name="connsiteY682" fmla="*/ 388980 h 5927527"/>
              <a:gd name="connsiteX683" fmla="*/ 8856639 w 9901550"/>
              <a:gd name="connsiteY683" fmla="*/ 390083 h 5927527"/>
              <a:gd name="connsiteX684" fmla="*/ 8850184 w 9901550"/>
              <a:gd name="connsiteY684" fmla="*/ 395355 h 5927527"/>
              <a:gd name="connsiteX685" fmla="*/ 8827118 w 9901550"/>
              <a:gd name="connsiteY685" fmla="*/ 407493 h 5927527"/>
              <a:gd name="connsiteX686" fmla="*/ 8822541 w 9901550"/>
              <a:gd name="connsiteY686" fmla="*/ 410192 h 5927527"/>
              <a:gd name="connsiteX687" fmla="*/ 8820935 w 9901550"/>
              <a:gd name="connsiteY687" fmla="*/ 410747 h 5927527"/>
              <a:gd name="connsiteX688" fmla="*/ 8813231 w 9901550"/>
              <a:gd name="connsiteY688" fmla="*/ 414801 h 5927527"/>
              <a:gd name="connsiteX689" fmla="*/ 8784638 w 9901550"/>
              <a:gd name="connsiteY689" fmla="*/ 423275 h 5927527"/>
              <a:gd name="connsiteX690" fmla="*/ 8781862 w 9901550"/>
              <a:gd name="connsiteY690" fmla="*/ 424233 h 5927527"/>
              <a:gd name="connsiteX691" fmla="*/ 8781037 w 9901550"/>
              <a:gd name="connsiteY691" fmla="*/ 424342 h 5927527"/>
              <a:gd name="connsiteX692" fmla="*/ 8773861 w 9901550"/>
              <a:gd name="connsiteY692" fmla="*/ 426469 h 5927527"/>
              <a:gd name="connsiteX693" fmla="*/ 8741428 w 9901550"/>
              <a:gd name="connsiteY693" fmla="*/ 429577 h 5927527"/>
              <a:gd name="connsiteX694" fmla="*/ 8739200 w 9901550"/>
              <a:gd name="connsiteY694" fmla="*/ 429872 h 5927527"/>
              <a:gd name="connsiteX695" fmla="*/ 8738709 w 9901550"/>
              <a:gd name="connsiteY695" fmla="*/ 429838 h 5927527"/>
              <a:gd name="connsiteX696" fmla="*/ 8733283 w 9901550"/>
              <a:gd name="connsiteY696" fmla="*/ 430358 h 5927527"/>
              <a:gd name="connsiteX697" fmla="*/ 8699647 w 9901550"/>
              <a:gd name="connsiteY697" fmla="*/ 427134 h 5927527"/>
              <a:gd name="connsiteX698" fmla="*/ 8697543 w 9901550"/>
              <a:gd name="connsiteY698" fmla="*/ 426988 h 5927527"/>
              <a:gd name="connsiteX699" fmla="*/ 8697225 w 9901550"/>
              <a:gd name="connsiteY699" fmla="*/ 426902 h 5927527"/>
              <a:gd name="connsiteX700" fmla="*/ 8692704 w 9901550"/>
              <a:gd name="connsiteY700" fmla="*/ 426469 h 5927527"/>
              <a:gd name="connsiteX701" fmla="*/ 8660296 w 9901550"/>
              <a:gd name="connsiteY701" fmla="*/ 416864 h 5927527"/>
              <a:gd name="connsiteX702" fmla="*/ 8657920 w 9901550"/>
              <a:gd name="connsiteY702" fmla="*/ 416218 h 5927527"/>
              <a:gd name="connsiteX703" fmla="*/ 8657623 w 9901550"/>
              <a:gd name="connsiteY703" fmla="*/ 416072 h 5927527"/>
              <a:gd name="connsiteX704" fmla="*/ 8653334 w 9901550"/>
              <a:gd name="connsiteY704" fmla="*/ 414801 h 5927527"/>
              <a:gd name="connsiteX705" fmla="*/ 8628036 w 9901550"/>
              <a:gd name="connsiteY705" fmla="*/ 401488 h 5927527"/>
              <a:gd name="connsiteX706" fmla="*/ 8621357 w 9901550"/>
              <a:gd name="connsiteY706" fmla="*/ 398196 h 5927527"/>
              <a:gd name="connsiteX707" fmla="*/ 8620797 w 9901550"/>
              <a:gd name="connsiteY707" fmla="*/ 397678 h 5927527"/>
              <a:gd name="connsiteX708" fmla="*/ 8616381 w 9901550"/>
              <a:gd name="connsiteY708" fmla="*/ 395354 h 5927527"/>
              <a:gd name="connsiteX709" fmla="*/ 8583052 w 9901550"/>
              <a:gd name="connsiteY709" fmla="*/ 368130 h 5927527"/>
              <a:gd name="connsiteX710" fmla="*/ 8573928 w 9901550"/>
              <a:gd name="connsiteY710" fmla="*/ 354390 h 5927527"/>
              <a:gd name="connsiteX711" fmla="*/ 8561526 w 9901550"/>
              <a:gd name="connsiteY711" fmla="*/ 342936 h 5927527"/>
              <a:gd name="connsiteX712" fmla="*/ 8550719 w 9901550"/>
              <a:gd name="connsiteY712" fmla="*/ 319439 h 5927527"/>
              <a:gd name="connsiteX713" fmla="*/ 8536381 w 9901550"/>
              <a:gd name="connsiteY713" fmla="*/ 297848 h 5927527"/>
              <a:gd name="connsiteX714" fmla="*/ 8533150 w 9901550"/>
              <a:gd name="connsiteY714" fmla="*/ 281241 h 5927527"/>
              <a:gd name="connsiteX715" fmla="*/ 8526273 w 9901550"/>
              <a:gd name="connsiteY715" fmla="*/ 266289 h 5927527"/>
              <a:gd name="connsiteX716" fmla="*/ 8520634 w 9901550"/>
              <a:gd name="connsiteY716" fmla="*/ 223627 h 5927527"/>
              <a:gd name="connsiteX717" fmla="*/ 8520977 w 9901550"/>
              <a:gd name="connsiteY717" fmla="*/ 218681 h 5927527"/>
              <a:gd name="connsiteX718" fmla="*/ 8520825 w 9901550"/>
              <a:gd name="connsiteY718" fmla="*/ 217900 h 5927527"/>
              <a:gd name="connsiteX719" fmla="*/ 8521144 w 9901550"/>
              <a:gd name="connsiteY719" fmla="*/ 216256 h 5927527"/>
              <a:gd name="connsiteX720" fmla="*/ 8523518 w 9901550"/>
              <a:gd name="connsiteY720" fmla="*/ 181970 h 5927527"/>
              <a:gd name="connsiteX721" fmla="*/ 8532378 w 9901550"/>
              <a:gd name="connsiteY721" fmla="*/ 158525 h 5927527"/>
              <a:gd name="connsiteX722" fmla="*/ 8536381 w 9901550"/>
              <a:gd name="connsiteY722" fmla="*/ 137951 h 5927527"/>
              <a:gd name="connsiteX723" fmla="*/ 8545135 w 9901550"/>
              <a:gd name="connsiteY723" fmla="*/ 124769 h 5927527"/>
              <a:gd name="connsiteX724" fmla="*/ 8552310 w 9901550"/>
              <a:gd name="connsiteY724" fmla="*/ 105784 h 5927527"/>
              <a:gd name="connsiteX725" fmla="*/ 8571639 w 9901550"/>
              <a:gd name="connsiteY725" fmla="*/ 84856 h 5927527"/>
              <a:gd name="connsiteX726" fmla="*/ 8583052 w 9901550"/>
              <a:gd name="connsiteY726" fmla="*/ 67669 h 5927527"/>
              <a:gd name="connsiteX727" fmla="*/ 8601218 w 9901550"/>
              <a:gd name="connsiteY727" fmla="*/ 52830 h 5927527"/>
              <a:gd name="connsiteX728" fmla="*/ 8607570 w 9901550"/>
              <a:gd name="connsiteY728" fmla="*/ 45953 h 5927527"/>
              <a:gd name="connsiteX729" fmla="*/ 8615007 w 9901550"/>
              <a:gd name="connsiteY729" fmla="*/ 41567 h 5927527"/>
              <a:gd name="connsiteX730" fmla="*/ 8616381 w 9901550"/>
              <a:gd name="connsiteY730" fmla="*/ 40445 h 5927527"/>
              <a:gd name="connsiteX731" fmla="*/ 8621291 w 9901550"/>
              <a:gd name="connsiteY731" fmla="*/ 37861 h 5927527"/>
              <a:gd name="connsiteX732" fmla="*/ 8643537 w 9901550"/>
              <a:gd name="connsiteY732" fmla="*/ 24741 h 5927527"/>
              <a:gd name="connsiteX733" fmla="*/ 8651343 w 9901550"/>
              <a:gd name="connsiteY733" fmla="*/ 22046 h 5927527"/>
              <a:gd name="connsiteX734" fmla="*/ 8653334 w 9901550"/>
              <a:gd name="connsiteY734" fmla="*/ 20998 h 5927527"/>
              <a:gd name="connsiteX735" fmla="*/ 8660724 w 9901550"/>
              <a:gd name="connsiteY735" fmla="*/ 18809 h 5927527"/>
              <a:gd name="connsiteX736" fmla="*/ 8684216 w 9901550"/>
              <a:gd name="connsiteY736" fmla="*/ 10700 h 5927527"/>
              <a:gd name="connsiteX737" fmla="*/ 8691197 w 9901550"/>
              <a:gd name="connsiteY737" fmla="*/ 9777 h 5927527"/>
              <a:gd name="connsiteX738" fmla="*/ 8692704 w 9901550"/>
              <a:gd name="connsiteY738" fmla="*/ 9331 h 5927527"/>
              <a:gd name="connsiteX739" fmla="*/ 8699514 w 9901550"/>
              <a:gd name="connsiteY739" fmla="*/ 8678 h 5927527"/>
              <a:gd name="connsiteX740" fmla="*/ 0 w 9901550"/>
              <a:gd name="connsiteY740" fmla="*/ 0 h 5927527"/>
              <a:gd name="connsiteX741" fmla="*/ 8399148 w 9901550"/>
              <a:gd name="connsiteY741" fmla="*/ 0 h 5927527"/>
              <a:gd name="connsiteX742" fmla="*/ 8442653 w 9901550"/>
              <a:gd name="connsiteY742" fmla="*/ 52212 h 5927527"/>
              <a:gd name="connsiteX743" fmla="*/ 8490071 w 9901550"/>
              <a:gd name="connsiteY743" fmla="*/ 218056 h 5927527"/>
              <a:gd name="connsiteX744" fmla="*/ 8315481 w 9901550"/>
              <a:gd name="connsiteY744" fmla="*/ 496629 h 5927527"/>
              <a:gd name="connsiteX745" fmla="*/ 8484936 w 9901550"/>
              <a:gd name="connsiteY745" fmla="*/ 771993 h 5927527"/>
              <a:gd name="connsiteX746" fmla="*/ 8280820 w 9901550"/>
              <a:gd name="connsiteY746" fmla="*/ 1062120 h 5927527"/>
              <a:gd name="connsiteX747" fmla="*/ 8463112 w 9901550"/>
              <a:gd name="connsiteY747" fmla="*/ 1328498 h 5927527"/>
              <a:gd name="connsiteX748" fmla="*/ 8176837 w 9901550"/>
              <a:gd name="connsiteY748" fmla="*/ 1614774 h 5927527"/>
              <a:gd name="connsiteX749" fmla="*/ 7950897 w 9901550"/>
              <a:gd name="connsiteY749" fmla="*/ 1503730 h 5927527"/>
              <a:gd name="connsiteX750" fmla="*/ 7846913 w 9901550"/>
              <a:gd name="connsiteY750" fmla="*/ 1626328 h 5927527"/>
              <a:gd name="connsiteX751" fmla="*/ 7946404 w 9901550"/>
              <a:gd name="connsiteY751" fmla="*/ 1775243 h 5927527"/>
              <a:gd name="connsiteX752" fmla="*/ 8176837 w 9901550"/>
              <a:gd name="connsiteY752" fmla="*/ 1629537 h 5927527"/>
              <a:gd name="connsiteX753" fmla="*/ 8432302 w 9901550"/>
              <a:gd name="connsiteY753" fmla="*/ 1885003 h 5927527"/>
              <a:gd name="connsiteX754" fmla="*/ 8176837 w 9901550"/>
              <a:gd name="connsiteY754" fmla="*/ 2140469 h 5927527"/>
              <a:gd name="connsiteX755" fmla="*/ 7946404 w 9901550"/>
              <a:gd name="connsiteY755" fmla="*/ 1994764 h 5927527"/>
              <a:gd name="connsiteX756" fmla="*/ 7786577 w 9901550"/>
              <a:gd name="connsiteY756" fmla="*/ 2186684 h 5927527"/>
              <a:gd name="connsiteX757" fmla="*/ 7925222 w 9901550"/>
              <a:gd name="connsiteY757" fmla="*/ 2442150 h 5927527"/>
              <a:gd name="connsiteX758" fmla="*/ 7620331 w 9901550"/>
              <a:gd name="connsiteY758" fmla="*/ 2747041 h 5927527"/>
              <a:gd name="connsiteX759" fmla="*/ 7387331 w 9901550"/>
              <a:gd name="connsiteY759" fmla="*/ 2638564 h 5927527"/>
              <a:gd name="connsiteX760" fmla="*/ 7280780 w 9901550"/>
              <a:gd name="connsiteY760" fmla="*/ 2752175 h 5927527"/>
              <a:gd name="connsiteX761" fmla="*/ 7382838 w 9901550"/>
              <a:gd name="connsiteY761" fmla="*/ 2920347 h 5927527"/>
              <a:gd name="connsiteX762" fmla="*/ 7619690 w 9901550"/>
              <a:gd name="connsiteY762" fmla="*/ 2749608 h 5927527"/>
              <a:gd name="connsiteX763" fmla="*/ 7870021 w 9901550"/>
              <a:gd name="connsiteY763" fmla="*/ 2999939 h 5927527"/>
              <a:gd name="connsiteX764" fmla="*/ 7619690 w 9901550"/>
              <a:gd name="connsiteY764" fmla="*/ 3250270 h 5927527"/>
              <a:gd name="connsiteX765" fmla="*/ 7382838 w 9901550"/>
              <a:gd name="connsiteY765" fmla="*/ 3079531 h 5927527"/>
              <a:gd name="connsiteX766" fmla="*/ 7171019 w 9901550"/>
              <a:gd name="connsiteY766" fmla="*/ 3311890 h 5927527"/>
              <a:gd name="connsiteX767" fmla="*/ 7331488 w 9901550"/>
              <a:gd name="connsiteY767" fmla="*/ 3557728 h 5927527"/>
              <a:gd name="connsiteX768" fmla="*/ 7063185 w 9901550"/>
              <a:gd name="connsiteY768" fmla="*/ 3826031 h 5927527"/>
              <a:gd name="connsiteX769" fmla="*/ 6818631 w 9901550"/>
              <a:gd name="connsiteY769" fmla="*/ 3668130 h 5927527"/>
              <a:gd name="connsiteX770" fmla="*/ 6599751 w 9901550"/>
              <a:gd name="connsiteY770" fmla="*/ 3875455 h 5927527"/>
              <a:gd name="connsiteX771" fmla="*/ 6763429 w 9901550"/>
              <a:gd name="connsiteY771" fmla="*/ 4114233 h 5927527"/>
              <a:gd name="connsiteX772" fmla="*/ 6506680 w 9901550"/>
              <a:gd name="connsiteY772" fmla="*/ 4370982 h 5927527"/>
              <a:gd name="connsiteX773" fmla="*/ 6257633 w 9901550"/>
              <a:gd name="connsiteY773" fmla="*/ 4174569 h 5927527"/>
              <a:gd name="connsiteX774" fmla="*/ 5950176 w 9901550"/>
              <a:gd name="connsiteY774" fmla="*/ 4427467 h 5927527"/>
              <a:gd name="connsiteX775" fmla="*/ 5697918 w 9901550"/>
              <a:gd name="connsiteY775" fmla="*/ 4300376 h 5927527"/>
              <a:gd name="connsiteX776" fmla="*/ 5536166 w 9901550"/>
              <a:gd name="connsiteY776" fmla="*/ 4441589 h 5927527"/>
              <a:gd name="connsiteX777" fmla="*/ 5663899 w 9901550"/>
              <a:gd name="connsiteY777" fmla="*/ 4671380 h 5927527"/>
              <a:gd name="connsiteX778" fmla="*/ 5393671 w 9901550"/>
              <a:gd name="connsiteY778" fmla="*/ 4941609 h 5927527"/>
              <a:gd name="connsiteX779" fmla="*/ 5133711 w 9901550"/>
              <a:gd name="connsiteY779" fmla="*/ 4743911 h 5927527"/>
              <a:gd name="connsiteX780" fmla="*/ 4837165 w 9901550"/>
              <a:gd name="connsiteY780" fmla="*/ 4976270 h 5927527"/>
              <a:gd name="connsiteX781" fmla="*/ 4571430 w 9901550"/>
              <a:gd name="connsiteY781" fmla="*/ 4820936 h 5927527"/>
              <a:gd name="connsiteX782" fmla="*/ 4280660 w 9901550"/>
              <a:gd name="connsiteY782" fmla="*/ 4998093 h 5927527"/>
              <a:gd name="connsiteX783" fmla="*/ 4007863 w 9901550"/>
              <a:gd name="connsiteY783" fmla="*/ 4851105 h 5927527"/>
              <a:gd name="connsiteX784" fmla="*/ 3796045 w 9901550"/>
              <a:gd name="connsiteY784" fmla="*/ 4999377 h 5927527"/>
              <a:gd name="connsiteX785" fmla="*/ 3962932 w 9901550"/>
              <a:gd name="connsiteY785" fmla="*/ 5227885 h 5927527"/>
              <a:gd name="connsiteX786" fmla="*/ 3723513 w 9901550"/>
              <a:gd name="connsiteY786" fmla="*/ 5467304 h 5927527"/>
              <a:gd name="connsiteX787" fmla="*/ 3484094 w 9901550"/>
              <a:gd name="connsiteY787" fmla="*/ 5227885 h 5927527"/>
              <a:gd name="connsiteX788" fmla="*/ 3650981 w 9901550"/>
              <a:gd name="connsiteY788" fmla="*/ 4999377 h 5927527"/>
              <a:gd name="connsiteX789" fmla="*/ 3444939 w 9901550"/>
              <a:gd name="connsiteY789" fmla="*/ 4859449 h 5927527"/>
              <a:gd name="connsiteX790" fmla="*/ 3238898 w 9901550"/>
              <a:gd name="connsiteY790" fmla="*/ 4999377 h 5927527"/>
              <a:gd name="connsiteX791" fmla="*/ 3405785 w 9901550"/>
              <a:gd name="connsiteY791" fmla="*/ 5227885 h 5927527"/>
              <a:gd name="connsiteX792" fmla="*/ 3166366 w 9901550"/>
              <a:gd name="connsiteY792" fmla="*/ 5467304 h 5927527"/>
              <a:gd name="connsiteX793" fmla="*/ 2926947 w 9901550"/>
              <a:gd name="connsiteY793" fmla="*/ 5227885 h 5927527"/>
              <a:gd name="connsiteX794" fmla="*/ 3093834 w 9901550"/>
              <a:gd name="connsiteY794" fmla="*/ 4999377 h 5927527"/>
              <a:gd name="connsiteX795" fmla="*/ 2882016 w 9901550"/>
              <a:gd name="connsiteY795" fmla="*/ 4851105 h 5927527"/>
              <a:gd name="connsiteX796" fmla="*/ 2609219 w 9901550"/>
              <a:gd name="connsiteY796" fmla="*/ 4998093 h 5927527"/>
              <a:gd name="connsiteX797" fmla="*/ 2318450 w 9901550"/>
              <a:gd name="connsiteY797" fmla="*/ 4820936 h 5927527"/>
              <a:gd name="connsiteX798" fmla="*/ 2052714 w 9901550"/>
              <a:gd name="connsiteY798" fmla="*/ 4976270 h 5927527"/>
              <a:gd name="connsiteX799" fmla="*/ 1756168 w 9901550"/>
              <a:gd name="connsiteY799" fmla="*/ 4743911 h 5927527"/>
              <a:gd name="connsiteX800" fmla="*/ 1496209 w 9901550"/>
              <a:gd name="connsiteY800" fmla="*/ 4941609 h 5927527"/>
              <a:gd name="connsiteX801" fmla="*/ 1225980 w 9901550"/>
              <a:gd name="connsiteY801" fmla="*/ 4671380 h 5927527"/>
              <a:gd name="connsiteX802" fmla="*/ 1353713 w 9901550"/>
              <a:gd name="connsiteY802" fmla="*/ 4441589 h 5927527"/>
              <a:gd name="connsiteX803" fmla="*/ 1191961 w 9901550"/>
              <a:gd name="connsiteY803" fmla="*/ 4300376 h 5927527"/>
              <a:gd name="connsiteX804" fmla="*/ 939704 w 9901550"/>
              <a:gd name="connsiteY804" fmla="*/ 4427467 h 5927527"/>
              <a:gd name="connsiteX805" fmla="*/ 632246 w 9901550"/>
              <a:gd name="connsiteY805" fmla="*/ 4174569 h 5927527"/>
              <a:gd name="connsiteX806" fmla="*/ 383199 w 9901550"/>
              <a:gd name="connsiteY806" fmla="*/ 4370982 h 5927527"/>
              <a:gd name="connsiteX807" fmla="*/ 126449 w 9901550"/>
              <a:gd name="connsiteY807" fmla="*/ 4114233 h 5927527"/>
              <a:gd name="connsiteX808" fmla="*/ 290127 w 9901550"/>
              <a:gd name="connsiteY808" fmla="*/ 3875455 h 5927527"/>
              <a:gd name="connsiteX809" fmla="*/ 71890 w 9901550"/>
              <a:gd name="connsiteY809" fmla="*/ 3670698 h 5927527"/>
              <a:gd name="connsiteX810" fmla="*/ 0 w 9901550"/>
              <a:gd name="connsiteY810" fmla="*/ 3764411 h 592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</a:cxnLst>
            <a:rect l="l" t="t" r="r" b="b"/>
            <a:pathLst>
              <a:path w="9901550" h="5927527">
                <a:moveTo>
                  <a:pt x="7063184" y="5754862"/>
                </a:moveTo>
                <a:cubicBezTo>
                  <a:pt x="7079231" y="5754862"/>
                  <a:pt x="7092710" y="5768341"/>
                  <a:pt x="7092710" y="5784388"/>
                </a:cubicBezTo>
                <a:lnTo>
                  <a:pt x="7092578" y="5784710"/>
                </a:lnTo>
                <a:lnTo>
                  <a:pt x="7092710" y="5785031"/>
                </a:lnTo>
                <a:cubicBezTo>
                  <a:pt x="7092710" y="5801078"/>
                  <a:pt x="7079231" y="5814557"/>
                  <a:pt x="7063184" y="5814557"/>
                </a:cubicBezTo>
                <a:cubicBezTo>
                  <a:pt x="7046495" y="5814557"/>
                  <a:pt x="7033658" y="5801078"/>
                  <a:pt x="7033658" y="5785031"/>
                </a:cubicBezTo>
                <a:lnTo>
                  <a:pt x="7033792" y="5784710"/>
                </a:lnTo>
                <a:lnTo>
                  <a:pt x="7033658" y="5784388"/>
                </a:lnTo>
                <a:cubicBezTo>
                  <a:pt x="7033658" y="5768341"/>
                  <a:pt x="7046495" y="5754862"/>
                  <a:pt x="7063184" y="5754862"/>
                </a:cubicBezTo>
                <a:close/>
                <a:moveTo>
                  <a:pt x="6506679" y="5734964"/>
                </a:moveTo>
                <a:cubicBezTo>
                  <a:pt x="6534280" y="5734964"/>
                  <a:pt x="6556104" y="5757430"/>
                  <a:pt x="6556104" y="5784388"/>
                </a:cubicBezTo>
                <a:cubicBezTo>
                  <a:pt x="6556104" y="5797868"/>
                  <a:pt x="6550648" y="5810224"/>
                  <a:pt x="6541742" y="5819210"/>
                </a:cubicBezTo>
                <a:lnTo>
                  <a:pt x="6541546" y="5819344"/>
                </a:lnTo>
                <a:lnTo>
                  <a:pt x="6541501" y="5819451"/>
                </a:lnTo>
                <a:lnTo>
                  <a:pt x="6534410" y="5824195"/>
                </a:lnTo>
                <a:lnTo>
                  <a:pt x="6526046" y="5829882"/>
                </a:lnTo>
                <a:lnTo>
                  <a:pt x="6525851" y="5829921"/>
                </a:lnTo>
                <a:lnTo>
                  <a:pt x="6525775" y="5829972"/>
                </a:lnTo>
                <a:cubicBezTo>
                  <a:pt x="6519877" y="5832449"/>
                  <a:pt x="6513418" y="5833813"/>
                  <a:pt x="6506679" y="5833813"/>
                </a:cubicBezTo>
                <a:cubicBezTo>
                  <a:pt x="6499939" y="5833813"/>
                  <a:pt x="6493481" y="5832449"/>
                  <a:pt x="6487583" y="5829972"/>
                </a:cubicBezTo>
                <a:lnTo>
                  <a:pt x="6487508" y="5829921"/>
                </a:lnTo>
                <a:lnTo>
                  <a:pt x="6487312" y="5829882"/>
                </a:lnTo>
                <a:lnTo>
                  <a:pt x="6478943" y="5824192"/>
                </a:lnTo>
                <a:lnTo>
                  <a:pt x="6471858" y="5819451"/>
                </a:lnTo>
                <a:lnTo>
                  <a:pt x="6471813" y="5819344"/>
                </a:lnTo>
                <a:lnTo>
                  <a:pt x="6471617" y="5819210"/>
                </a:lnTo>
                <a:cubicBezTo>
                  <a:pt x="6462711" y="5810224"/>
                  <a:pt x="6457255" y="5797868"/>
                  <a:pt x="6457255" y="5784388"/>
                </a:cubicBezTo>
                <a:cubicBezTo>
                  <a:pt x="6457255" y="5770909"/>
                  <a:pt x="6462711" y="5758553"/>
                  <a:pt x="6471617" y="5749567"/>
                </a:cubicBezTo>
                <a:lnTo>
                  <a:pt x="6471813" y="5749434"/>
                </a:lnTo>
                <a:lnTo>
                  <a:pt x="6471858" y="5749326"/>
                </a:lnTo>
                <a:lnTo>
                  <a:pt x="6478944" y="5744586"/>
                </a:lnTo>
                <a:lnTo>
                  <a:pt x="6487312" y="5738896"/>
                </a:lnTo>
                <a:lnTo>
                  <a:pt x="6487508" y="5738856"/>
                </a:lnTo>
                <a:lnTo>
                  <a:pt x="6487583" y="5738806"/>
                </a:lnTo>
                <a:cubicBezTo>
                  <a:pt x="6493481" y="5736328"/>
                  <a:pt x="6499939" y="5734964"/>
                  <a:pt x="6506679" y="5734964"/>
                </a:cubicBezTo>
                <a:close/>
                <a:moveTo>
                  <a:pt x="5949532" y="5712499"/>
                </a:moveTo>
                <a:cubicBezTo>
                  <a:pt x="5989328" y="5712499"/>
                  <a:pt x="6022064" y="5744593"/>
                  <a:pt x="6021422" y="5784389"/>
                </a:cubicBezTo>
                <a:lnTo>
                  <a:pt x="6021357" y="5784710"/>
                </a:lnTo>
                <a:lnTo>
                  <a:pt x="6021422" y="5785031"/>
                </a:lnTo>
                <a:cubicBezTo>
                  <a:pt x="6022064" y="5824186"/>
                  <a:pt x="5989328" y="5856921"/>
                  <a:pt x="5949532" y="5856921"/>
                </a:cubicBezTo>
                <a:cubicBezTo>
                  <a:pt x="5909736" y="5856921"/>
                  <a:pt x="5877643" y="5824827"/>
                  <a:pt x="5877643" y="5785031"/>
                </a:cubicBezTo>
                <a:lnTo>
                  <a:pt x="5877706" y="5784710"/>
                </a:lnTo>
                <a:lnTo>
                  <a:pt x="5877643" y="5784389"/>
                </a:lnTo>
                <a:cubicBezTo>
                  <a:pt x="5877643" y="5744593"/>
                  <a:pt x="5909736" y="5712499"/>
                  <a:pt x="5949532" y="5712499"/>
                </a:cubicBezTo>
                <a:close/>
                <a:moveTo>
                  <a:pt x="5393027" y="5688107"/>
                </a:moveTo>
                <a:cubicBezTo>
                  <a:pt x="5446303" y="5688107"/>
                  <a:pt x="5489308" y="5731113"/>
                  <a:pt x="5489308" y="5784388"/>
                </a:cubicBezTo>
                <a:cubicBezTo>
                  <a:pt x="5489308" y="5837664"/>
                  <a:pt x="5446303" y="5880669"/>
                  <a:pt x="5393027" y="5880669"/>
                </a:cubicBezTo>
                <a:cubicBezTo>
                  <a:pt x="5339752" y="5880669"/>
                  <a:pt x="5296746" y="5837664"/>
                  <a:pt x="5296746" y="5784388"/>
                </a:cubicBezTo>
                <a:cubicBezTo>
                  <a:pt x="5296746" y="5731113"/>
                  <a:pt x="5339752" y="5688107"/>
                  <a:pt x="5393027" y="5688107"/>
                </a:cubicBezTo>
                <a:close/>
                <a:moveTo>
                  <a:pt x="4836522" y="5666926"/>
                </a:moveTo>
                <a:cubicBezTo>
                  <a:pt x="4901351" y="5666926"/>
                  <a:pt x="4953985" y="5719559"/>
                  <a:pt x="4953985" y="5784389"/>
                </a:cubicBezTo>
                <a:cubicBezTo>
                  <a:pt x="4953985" y="5849218"/>
                  <a:pt x="4901351" y="5901852"/>
                  <a:pt x="4836522" y="5901852"/>
                </a:cubicBezTo>
                <a:cubicBezTo>
                  <a:pt x="4771693" y="5901852"/>
                  <a:pt x="4719059" y="5849218"/>
                  <a:pt x="4719059" y="5784389"/>
                </a:cubicBezTo>
                <a:cubicBezTo>
                  <a:pt x="4719059" y="5719559"/>
                  <a:pt x="4771693" y="5666926"/>
                  <a:pt x="4836522" y="5666926"/>
                </a:cubicBezTo>
                <a:close/>
                <a:moveTo>
                  <a:pt x="4280017" y="5651521"/>
                </a:moveTo>
                <a:cubicBezTo>
                  <a:pt x="4353191" y="5651521"/>
                  <a:pt x="4412885" y="5711216"/>
                  <a:pt x="4412885" y="5784389"/>
                </a:cubicBezTo>
                <a:lnTo>
                  <a:pt x="4412821" y="5784710"/>
                </a:lnTo>
                <a:lnTo>
                  <a:pt x="4412885" y="5785031"/>
                </a:lnTo>
                <a:cubicBezTo>
                  <a:pt x="4412885" y="5858204"/>
                  <a:pt x="4353191" y="5917899"/>
                  <a:pt x="4280017" y="5917899"/>
                </a:cubicBezTo>
                <a:cubicBezTo>
                  <a:pt x="4206202" y="5917899"/>
                  <a:pt x="4147172" y="5858204"/>
                  <a:pt x="4147172" y="5785031"/>
                </a:cubicBezTo>
                <a:lnTo>
                  <a:pt x="4147232" y="5784737"/>
                </a:lnTo>
                <a:lnTo>
                  <a:pt x="4147162" y="5784389"/>
                </a:lnTo>
                <a:cubicBezTo>
                  <a:pt x="4147162" y="5711216"/>
                  <a:pt x="4206202" y="5651521"/>
                  <a:pt x="4280017" y="5651521"/>
                </a:cubicBezTo>
                <a:close/>
                <a:moveTo>
                  <a:pt x="2609875" y="5651521"/>
                </a:moveTo>
                <a:cubicBezTo>
                  <a:pt x="2683050" y="5651521"/>
                  <a:pt x="2742743" y="5711216"/>
                  <a:pt x="2742743" y="5784389"/>
                </a:cubicBezTo>
                <a:lnTo>
                  <a:pt x="2742685" y="5784681"/>
                </a:lnTo>
                <a:lnTo>
                  <a:pt x="2742755" y="5785031"/>
                </a:lnTo>
                <a:cubicBezTo>
                  <a:pt x="2742755" y="5858204"/>
                  <a:pt x="2683062" y="5917899"/>
                  <a:pt x="2609887" y="5917899"/>
                </a:cubicBezTo>
                <a:cubicBezTo>
                  <a:pt x="2536713" y="5917899"/>
                  <a:pt x="2477018" y="5858204"/>
                  <a:pt x="2477018" y="5785031"/>
                </a:cubicBezTo>
                <a:lnTo>
                  <a:pt x="2477077" y="5784741"/>
                </a:lnTo>
                <a:lnTo>
                  <a:pt x="2477007" y="5784389"/>
                </a:lnTo>
                <a:cubicBezTo>
                  <a:pt x="2477007" y="5711216"/>
                  <a:pt x="2536701" y="5651521"/>
                  <a:pt x="2609875" y="5651521"/>
                </a:cubicBezTo>
                <a:close/>
                <a:moveTo>
                  <a:pt x="3722884" y="5641251"/>
                </a:moveTo>
                <a:lnTo>
                  <a:pt x="3722889" y="5641252"/>
                </a:lnTo>
                <a:lnTo>
                  <a:pt x="3722894" y="5641251"/>
                </a:lnTo>
                <a:cubicBezTo>
                  <a:pt x="3801844" y="5641251"/>
                  <a:pt x="3866031" y="5705438"/>
                  <a:pt x="3866031" y="5784388"/>
                </a:cubicBezTo>
                <a:cubicBezTo>
                  <a:pt x="3866031" y="5863339"/>
                  <a:pt x="3801844" y="5927527"/>
                  <a:pt x="3722894" y="5927527"/>
                </a:cubicBezTo>
                <a:lnTo>
                  <a:pt x="3722889" y="5927526"/>
                </a:lnTo>
                <a:lnTo>
                  <a:pt x="3722884" y="5927527"/>
                </a:lnTo>
                <a:cubicBezTo>
                  <a:pt x="3643933" y="5927527"/>
                  <a:pt x="3579747" y="5863339"/>
                  <a:pt x="3579747" y="5784388"/>
                </a:cubicBezTo>
                <a:cubicBezTo>
                  <a:pt x="3579747" y="5705438"/>
                  <a:pt x="3643933" y="5641251"/>
                  <a:pt x="3722884" y="5641251"/>
                </a:cubicBezTo>
                <a:close/>
                <a:moveTo>
                  <a:pt x="3166378" y="5641251"/>
                </a:moveTo>
                <a:lnTo>
                  <a:pt x="3166384" y="5641252"/>
                </a:lnTo>
                <a:lnTo>
                  <a:pt x="3166390" y="5641251"/>
                </a:lnTo>
                <a:cubicBezTo>
                  <a:pt x="3245339" y="5641251"/>
                  <a:pt x="3309527" y="5705438"/>
                  <a:pt x="3309527" y="5784388"/>
                </a:cubicBezTo>
                <a:cubicBezTo>
                  <a:pt x="3309527" y="5863339"/>
                  <a:pt x="3245339" y="5927527"/>
                  <a:pt x="3166390" y="5927527"/>
                </a:cubicBezTo>
                <a:lnTo>
                  <a:pt x="3166384" y="5927526"/>
                </a:lnTo>
                <a:lnTo>
                  <a:pt x="3166378" y="5927527"/>
                </a:lnTo>
                <a:cubicBezTo>
                  <a:pt x="3087428" y="5927527"/>
                  <a:pt x="3023241" y="5863339"/>
                  <a:pt x="3023241" y="5784388"/>
                </a:cubicBezTo>
                <a:cubicBezTo>
                  <a:pt x="3023241" y="5705438"/>
                  <a:pt x="3087428" y="5641251"/>
                  <a:pt x="3166378" y="5641251"/>
                </a:cubicBezTo>
                <a:close/>
                <a:moveTo>
                  <a:pt x="7619689" y="5190013"/>
                </a:moveTo>
                <a:cubicBezTo>
                  <a:pt x="7640871" y="5190013"/>
                  <a:pt x="7657559" y="5206702"/>
                  <a:pt x="7657559" y="5227884"/>
                </a:cubicBezTo>
                <a:cubicBezTo>
                  <a:pt x="7657559" y="5249066"/>
                  <a:pt x="7640871" y="5265754"/>
                  <a:pt x="7619689" y="5265754"/>
                </a:cubicBezTo>
                <a:cubicBezTo>
                  <a:pt x="7609419" y="5265754"/>
                  <a:pt x="7599951" y="5261582"/>
                  <a:pt x="7593051" y="5254763"/>
                </a:cubicBezTo>
                <a:lnTo>
                  <a:pt x="7592980" y="5254592"/>
                </a:lnTo>
                <a:lnTo>
                  <a:pt x="7592810" y="5254521"/>
                </a:lnTo>
                <a:cubicBezTo>
                  <a:pt x="7585990" y="5247621"/>
                  <a:pt x="7581818" y="5238154"/>
                  <a:pt x="7581818" y="5227884"/>
                </a:cubicBezTo>
                <a:cubicBezTo>
                  <a:pt x="7581818" y="5217614"/>
                  <a:pt x="7585990" y="5208147"/>
                  <a:pt x="7592810" y="5201246"/>
                </a:cubicBezTo>
                <a:lnTo>
                  <a:pt x="7592980" y="5201175"/>
                </a:lnTo>
                <a:lnTo>
                  <a:pt x="7593051" y="5201005"/>
                </a:lnTo>
                <a:cubicBezTo>
                  <a:pt x="7599951" y="5194186"/>
                  <a:pt x="7609419" y="5190013"/>
                  <a:pt x="7619689" y="5190013"/>
                </a:cubicBezTo>
                <a:close/>
                <a:moveTo>
                  <a:pt x="7063184" y="5162413"/>
                </a:moveTo>
                <a:cubicBezTo>
                  <a:pt x="7099128" y="5162413"/>
                  <a:pt x="7128655" y="5191939"/>
                  <a:pt x="7128655" y="5227884"/>
                </a:cubicBezTo>
                <a:cubicBezTo>
                  <a:pt x="7128655" y="5263829"/>
                  <a:pt x="7099128" y="5293355"/>
                  <a:pt x="7063184" y="5293355"/>
                </a:cubicBezTo>
                <a:cubicBezTo>
                  <a:pt x="7027239" y="5293355"/>
                  <a:pt x="6997712" y="5263829"/>
                  <a:pt x="6997712" y="5227884"/>
                </a:cubicBezTo>
                <a:cubicBezTo>
                  <a:pt x="6997712" y="5191939"/>
                  <a:pt x="7027239" y="5162413"/>
                  <a:pt x="7063184" y="5162413"/>
                </a:cubicBezTo>
                <a:close/>
                <a:moveTo>
                  <a:pt x="6506679" y="5129035"/>
                </a:moveTo>
                <a:cubicBezTo>
                  <a:pt x="6561238" y="5129035"/>
                  <a:pt x="6605527" y="5173324"/>
                  <a:pt x="6605527" y="5227884"/>
                </a:cubicBezTo>
                <a:cubicBezTo>
                  <a:pt x="6605527" y="5282443"/>
                  <a:pt x="6561238" y="5326733"/>
                  <a:pt x="6506679" y="5326733"/>
                </a:cubicBezTo>
                <a:cubicBezTo>
                  <a:pt x="6452119" y="5326733"/>
                  <a:pt x="6407830" y="5282443"/>
                  <a:pt x="6407830" y="5227884"/>
                </a:cubicBezTo>
                <a:cubicBezTo>
                  <a:pt x="6407830" y="5173324"/>
                  <a:pt x="6452119" y="5129035"/>
                  <a:pt x="6506679" y="5129035"/>
                </a:cubicBezTo>
                <a:close/>
                <a:moveTo>
                  <a:pt x="383206" y="5129035"/>
                </a:moveTo>
                <a:lnTo>
                  <a:pt x="383212" y="5129036"/>
                </a:lnTo>
                <a:lnTo>
                  <a:pt x="383217" y="5129035"/>
                </a:lnTo>
                <a:cubicBezTo>
                  <a:pt x="437809" y="5129035"/>
                  <a:pt x="482065" y="5173291"/>
                  <a:pt x="482065" y="5227884"/>
                </a:cubicBezTo>
                <a:cubicBezTo>
                  <a:pt x="482065" y="5282476"/>
                  <a:pt x="437809" y="5326732"/>
                  <a:pt x="383217" y="5326732"/>
                </a:cubicBezTo>
                <a:lnTo>
                  <a:pt x="383212" y="5326731"/>
                </a:lnTo>
                <a:lnTo>
                  <a:pt x="383206" y="5326732"/>
                </a:lnTo>
                <a:cubicBezTo>
                  <a:pt x="328613" y="5326732"/>
                  <a:pt x="284357" y="5282477"/>
                  <a:pt x="284357" y="5227884"/>
                </a:cubicBezTo>
                <a:cubicBezTo>
                  <a:pt x="284357" y="5173291"/>
                  <a:pt x="328613" y="5129035"/>
                  <a:pt x="383206" y="5129035"/>
                </a:cubicBezTo>
                <a:close/>
                <a:moveTo>
                  <a:pt x="5949532" y="5087955"/>
                </a:moveTo>
                <a:cubicBezTo>
                  <a:pt x="6027199" y="5087955"/>
                  <a:pt x="6089460" y="5150859"/>
                  <a:pt x="6089460" y="5227884"/>
                </a:cubicBezTo>
                <a:cubicBezTo>
                  <a:pt x="6089460" y="5304909"/>
                  <a:pt x="6027199" y="5367813"/>
                  <a:pt x="5949532" y="5367813"/>
                </a:cubicBezTo>
                <a:cubicBezTo>
                  <a:pt x="5872508" y="5367813"/>
                  <a:pt x="5809603" y="5304909"/>
                  <a:pt x="5809603" y="5227884"/>
                </a:cubicBezTo>
                <a:cubicBezTo>
                  <a:pt x="5809603" y="5150859"/>
                  <a:pt x="5872508" y="5087955"/>
                  <a:pt x="5949532" y="5087955"/>
                </a:cubicBezTo>
                <a:close/>
                <a:moveTo>
                  <a:pt x="939711" y="5087955"/>
                </a:moveTo>
                <a:lnTo>
                  <a:pt x="939716" y="5087956"/>
                </a:lnTo>
                <a:lnTo>
                  <a:pt x="939721" y="5087955"/>
                </a:lnTo>
                <a:lnTo>
                  <a:pt x="941664" y="5088350"/>
                </a:lnTo>
                <a:lnTo>
                  <a:pt x="994340" y="5098987"/>
                </a:lnTo>
                <a:cubicBezTo>
                  <a:pt x="1027858" y="5113189"/>
                  <a:pt x="1054596" y="5140068"/>
                  <a:pt x="1068697" y="5173525"/>
                </a:cubicBezTo>
                <a:lnTo>
                  <a:pt x="1078245" y="5220960"/>
                </a:lnTo>
                <a:lnTo>
                  <a:pt x="1079650" y="5227884"/>
                </a:lnTo>
                <a:cubicBezTo>
                  <a:pt x="1079650" y="5304909"/>
                  <a:pt x="1017387" y="5367813"/>
                  <a:pt x="939721" y="5367813"/>
                </a:cubicBezTo>
                <a:lnTo>
                  <a:pt x="939716" y="5367812"/>
                </a:lnTo>
                <a:lnTo>
                  <a:pt x="939711" y="5367813"/>
                </a:lnTo>
                <a:cubicBezTo>
                  <a:pt x="862686" y="5367813"/>
                  <a:pt x="799782" y="5304909"/>
                  <a:pt x="799782" y="5227884"/>
                </a:cubicBezTo>
                <a:cubicBezTo>
                  <a:pt x="799782" y="5150859"/>
                  <a:pt x="862686" y="5087955"/>
                  <a:pt x="939711" y="5087955"/>
                </a:cubicBezTo>
                <a:close/>
                <a:moveTo>
                  <a:pt x="1496217" y="5053294"/>
                </a:moveTo>
                <a:lnTo>
                  <a:pt x="1496222" y="5053295"/>
                </a:lnTo>
                <a:lnTo>
                  <a:pt x="1496229" y="5053294"/>
                </a:lnTo>
                <a:lnTo>
                  <a:pt x="1499202" y="5053896"/>
                </a:lnTo>
                <a:lnTo>
                  <a:pt x="1564386" y="5067034"/>
                </a:lnTo>
                <a:cubicBezTo>
                  <a:pt x="1606208" y="5084726"/>
                  <a:pt x="1639565" y="5118223"/>
                  <a:pt x="1657157" y="5159985"/>
                </a:cubicBezTo>
                <a:lnTo>
                  <a:pt x="1668969" y="5218743"/>
                </a:lnTo>
                <a:lnTo>
                  <a:pt x="1670819" y="5227883"/>
                </a:lnTo>
                <a:cubicBezTo>
                  <a:pt x="1670819" y="5324165"/>
                  <a:pt x="1593153" y="5402473"/>
                  <a:pt x="1496229" y="5402473"/>
                </a:cubicBezTo>
                <a:lnTo>
                  <a:pt x="1496222" y="5402472"/>
                </a:lnTo>
                <a:lnTo>
                  <a:pt x="1496217" y="5402473"/>
                </a:lnTo>
                <a:cubicBezTo>
                  <a:pt x="1399935" y="5402473"/>
                  <a:pt x="1321626" y="5324165"/>
                  <a:pt x="1321626" y="5227883"/>
                </a:cubicBezTo>
                <a:cubicBezTo>
                  <a:pt x="1321626" y="5131602"/>
                  <a:pt x="1399935" y="5053294"/>
                  <a:pt x="1496217" y="5053294"/>
                </a:cubicBezTo>
                <a:close/>
                <a:moveTo>
                  <a:pt x="5393028" y="5050727"/>
                </a:moveTo>
                <a:cubicBezTo>
                  <a:pt x="5490593" y="5050727"/>
                  <a:pt x="5570186" y="5129677"/>
                  <a:pt x="5570186" y="5227884"/>
                </a:cubicBezTo>
                <a:cubicBezTo>
                  <a:pt x="5570186" y="5326091"/>
                  <a:pt x="5490593" y="5405041"/>
                  <a:pt x="5393028" y="5405041"/>
                </a:cubicBezTo>
                <a:cubicBezTo>
                  <a:pt x="5368637" y="5405041"/>
                  <a:pt x="5345369" y="5400107"/>
                  <a:pt x="5324187" y="5391171"/>
                </a:cubicBezTo>
                <a:lnTo>
                  <a:pt x="5324111" y="5391120"/>
                </a:lnTo>
                <a:lnTo>
                  <a:pt x="5323916" y="5391081"/>
                </a:lnTo>
                <a:lnTo>
                  <a:pt x="5293618" y="5370612"/>
                </a:lnTo>
                <a:lnTo>
                  <a:pt x="5267862" y="5353290"/>
                </a:lnTo>
                <a:lnTo>
                  <a:pt x="5267765" y="5353147"/>
                </a:lnTo>
                <a:lnTo>
                  <a:pt x="5267621" y="5353050"/>
                </a:lnTo>
                <a:lnTo>
                  <a:pt x="5250298" y="5327292"/>
                </a:lnTo>
                <a:lnTo>
                  <a:pt x="5229831" y="5296996"/>
                </a:lnTo>
                <a:lnTo>
                  <a:pt x="5229791" y="5296801"/>
                </a:lnTo>
                <a:lnTo>
                  <a:pt x="5229740" y="5296725"/>
                </a:lnTo>
                <a:cubicBezTo>
                  <a:pt x="5220804" y="5275543"/>
                  <a:pt x="5215870" y="5252275"/>
                  <a:pt x="5215870" y="5227884"/>
                </a:cubicBezTo>
                <a:cubicBezTo>
                  <a:pt x="5215870" y="5203493"/>
                  <a:pt x="5220804" y="5180225"/>
                  <a:pt x="5229740" y="5159044"/>
                </a:cubicBezTo>
                <a:lnTo>
                  <a:pt x="5229791" y="5158968"/>
                </a:lnTo>
                <a:lnTo>
                  <a:pt x="5229831" y="5158772"/>
                </a:lnTo>
                <a:lnTo>
                  <a:pt x="5250355" y="5128394"/>
                </a:lnTo>
                <a:lnTo>
                  <a:pt x="5267621" y="5102719"/>
                </a:lnTo>
                <a:lnTo>
                  <a:pt x="5267764" y="5102622"/>
                </a:lnTo>
                <a:lnTo>
                  <a:pt x="5267862" y="5102478"/>
                </a:lnTo>
                <a:lnTo>
                  <a:pt x="5293704" y="5085099"/>
                </a:lnTo>
                <a:lnTo>
                  <a:pt x="5323916" y="5064688"/>
                </a:lnTo>
                <a:lnTo>
                  <a:pt x="5324111" y="5064649"/>
                </a:lnTo>
                <a:lnTo>
                  <a:pt x="5324187" y="5064598"/>
                </a:lnTo>
                <a:cubicBezTo>
                  <a:pt x="5345369" y="5055662"/>
                  <a:pt x="5368637" y="5050727"/>
                  <a:pt x="5393028" y="5050727"/>
                </a:cubicBezTo>
                <a:close/>
                <a:moveTo>
                  <a:pt x="2053365" y="5023126"/>
                </a:moveTo>
                <a:lnTo>
                  <a:pt x="2053370" y="5023127"/>
                </a:lnTo>
                <a:lnTo>
                  <a:pt x="2053377" y="5023126"/>
                </a:lnTo>
                <a:cubicBezTo>
                  <a:pt x="2166350" y="5023126"/>
                  <a:pt x="2258139" y="5114914"/>
                  <a:pt x="2258139" y="5227884"/>
                </a:cubicBezTo>
                <a:cubicBezTo>
                  <a:pt x="2258139" y="5340854"/>
                  <a:pt x="2166350" y="5432642"/>
                  <a:pt x="2053377" y="5432642"/>
                </a:cubicBezTo>
                <a:lnTo>
                  <a:pt x="2053370" y="5432642"/>
                </a:lnTo>
                <a:lnTo>
                  <a:pt x="2053365" y="5432642"/>
                </a:lnTo>
                <a:cubicBezTo>
                  <a:pt x="1940394" y="5432642"/>
                  <a:pt x="1848606" y="5340854"/>
                  <a:pt x="1848606" y="5227884"/>
                </a:cubicBezTo>
                <a:cubicBezTo>
                  <a:pt x="1848606" y="5114914"/>
                  <a:pt x="1940394" y="5023126"/>
                  <a:pt x="2053365" y="5023126"/>
                </a:cubicBezTo>
                <a:close/>
                <a:moveTo>
                  <a:pt x="4836522" y="5020558"/>
                </a:moveTo>
                <a:cubicBezTo>
                  <a:pt x="4950776" y="5020558"/>
                  <a:pt x="5043848" y="5113630"/>
                  <a:pt x="5043848" y="5227884"/>
                </a:cubicBezTo>
                <a:cubicBezTo>
                  <a:pt x="5043848" y="5342138"/>
                  <a:pt x="4950776" y="5435209"/>
                  <a:pt x="4836522" y="5435209"/>
                </a:cubicBezTo>
                <a:cubicBezTo>
                  <a:pt x="4722269" y="5435209"/>
                  <a:pt x="4629197" y="5342138"/>
                  <a:pt x="4629197" y="5227884"/>
                </a:cubicBezTo>
                <a:cubicBezTo>
                  <a:pt x="4629197" y="5113630"/>
                  <a:pt x="4722269" y="5020558"/>
                  <a:pt x="4836522" y="5020558"/>
                </a:cubicBezTo>
                <a:close/>
                <a:moveTo>
                  <a:pt x="4280017" y="4998735"/>
                </a:moveTo>
                <a:cubicBezTo>
                  <a:pt x="4406467" y="4998735"/>
                  <a:pt x="4509167" y="5101435"/>
                  <a:pt x="4509167" y="5227884"/>
                </a:cubicBezTo>
                <a:cubicBezTo>
                  <a:pt x="4509167" y="5354333"/>
                  <a:pt x="4406467" y="5457033"/>
                  <a:pt x="4280017" y="5457033"/>
                </a:cubicBezTo>
                <a:cubicBezTo>
                  <a:pt x="4153578" y="5457033"/>
                  <a:pt x="4050878" y="5354333"/>
                  <a:pt x="4050878" y="5227884"/>
                </a:cubicBezTo>
                <a:cubicBezTo>
                  <a:pt x="4050878" y="5101435"/>
                  <a:pt x="4153578" y="4998735"/>
                  <a:pt x="4280017" y="4998735"/>
                </a:cubicBezTo>
                <a:close/>
                <a:moveTo>
                  <a:pt x="2609873" y="4998735"/>
                </a:moveTo>
                <a:lnTo>
                  <a:pt x="2609880" y="4998736"/>
                </a:lnTo>
                <a:lnTo>
                  <a:pt x="2609887" y="4998735"/>
                </a:lnTo>
                <a:cubicBezTo>
                  <a:pt x="2736336" y="4998735"/>
                  <a:pt x="2839035" y="5101435"/>
                  <a:pt x="2839035" y="5227884"/>
                </a:cubicBezTo>
                <a:cubicBezTo>
                  <a:pt x="2839035" y="5354333"/>
                  <a:pt x="2736336" y="5457033"/>
                  <a:pt x="2609887" y="5457033"/>
                </a:cubicBezTo>
                <a:lnTo>
                  <a:pt x="2609880" y="5457033"/>
                </a:lnTo>
                <a:lnTo>
                  <a:pt x="2609873" y="5457033"/>
                </a:lnTo>
                <a:cubicBezTo>
                  <a:pt x="2483423" y="5457033"/>
                  <a:pt x="2380723" y="5354333"/>
                  <a:pt x="2380723" y="5227884"/>
                </a:cubicBezTo>
                <a:cubicBezTo>
                  <a:pt x="2380723" y="5101435"/>
                  <a:pt x="2483423" y="4998735"/>
                  <a:pt x="2609873" y="4998735"/>
                </a:cubicBezTo>
                <a:close/>
                <a:moveTo>
                  <a:pt x="8176195" y="4631582"/>
                </a:moveTo>
                <a:cubicBezTo>
                  <a:pt x="8198660" y="4631582"/>
                  <a:pt x="8215991" y="4648913"/>
                  <a:pt x="8215991" y="4671379"/>
                </a:cubicBezTo>
                <a:cubicBezTo>
                  <a:pt x="8215991" y="4693202"/>
                  <a:pt x="8198660" y="4711175"/>
                  <a:pt x="8176195" y="4711175"/>
                </a:cubicBezTo>
                <a:cubicBezTo>
                  <a:pt x="8154371" y="4711175"/>
                  <a:pt x="8136398" y="4693202"/>
                  <a:pt x="8136398" y="4671379"/>
                </a:cubicBezTo>
                <a:cubicBezTo>
                  <a:pt x="8136398" y="4649555"/>
                  <a:pt x="8154371" y="4631582"/>
                  <a:pt x="8176195" y="4631582"/>
                </a:cubicBezTo>
                <a:close/>
                <a:moveTo>
                  <a:pt x="7619689" y="4597563"/>
                </a:moveTo>
                <a:cubicBezTo>
                  <a:pt x="7660769" y="4597563"/>
                  <a:pt x="7693504" y="4630299"/>
                  <a:pt x="7693504" y="4671379"/>
                </a:cubicBezTo>
                <a:cubicBezTo>
                  <a:pt x="7693504" y="4681489"/>
                  <a:pt x="7691458" y="4691157"/>
                  <a:pt x="7687747" y="4699973"/>
                </a:cubicBezTo>
                <a:lnTo>
                  <a:pt x="7687696" y="4700048"/>
                </a:lnTo>
                <a:lnTo>
                  <a:pt x="7687657" y="4700243"/>
                </a:lnTo>
                <a:lnTo>
                  <a:pt x="7679174" y="4712756"/>
                </a:lnTo>
                <a:lnTo>
                  <a:pt x="7672001" y="4723451"/>
                </a:lnTo>
                <a:lnTo>
                  <a:pt x="7671857" y="4723549"/>
                </a:lnTo>
                <a:lnTo>
                  <a:pt x="7671760" y="4723691"/>
                </a:lnTo>
                <a:lnTo>
                  <a:pt x="7661143" y="4730812"/>
                </a:lnTo>
                <a:lnTo>
                  <a:pt x="7648553" y="4739347"/>
                </a:lnTo>
                <a:lnTo>
                  <a:pt x="7648358" y="4739387"/>
                </a:lnTo>
                <a:lnTo>
                  <a:pt x="7648282" y="4739437"/>
                </a:lnTo>
                <a:cubicBezTo>
                  <a:pt x="7639466" y="4743148"/>
                  <a:pt x="7629798" y="4745194"/>
                  <a:pt x="7619689" y="4745194"/>
                </a:cubicBezTo>
                <a:cubicBezTo>
                  <a:pt x="7609579" y="4745194"/>
                  <a:pt x="7599911" y="4743148"/>
                  <a:pt x="7591095" y="4739437"/>
                </a:cubicBezTo>
                <a:lnTo>
                  <a:pt x="7591020" y="4739387"/>
                </a:lnTo>
                <a:lnTo>
                  <a:pt x="7590824" y="4739347"/>
                </a:lnTo>
                <a:lnTo>
                  <a:pt x="7578202" y="4730790"/>
                </a:lnTo>
                <a:lnTo>
                  <a:pt x="7567616" y="4723691"/>
                </a:lnTo>
                <a:lnTo>
                  <a:pt x="7567520" y="4723549"/>
                </a:lnTo>
                <a:lnTo>
                  <a:pt x="7567375" y="4723451"/>
                </a:lnTo>
                <a:lnTo>
                  <a:pt x="7560183" y="4712726"/>
                </a:lnTo>
                <a:lnTo>
                  <a:pt x="7551720" y="4700243"/>
                </a:lnTo>
                <a:lnTo>
                  <a:pt x="7551681" y="4700049"/>
                </a:lnTo>
                <a:lnTo>
                  <a:pt x="7551629" y="4699973"/>
                </a:lnTo>
                <a:cubicBezTo>
                  <a:pt x="7547919" y="4691157"/>
                  <a:pt x="7545873" y="4681489"/>
                  <a:pt x="7545873" y="4671379"/>
                </a:cubicBezTo>
                <a:cubicBezTo>
                  <a:pt x="7545873" y="4661270"/>
                  <a:pt x="7547919" y="4651602"/>
                  <a:pt x="7551629" y="4642786"/>
                </a:cubicBezTo>
                <a:lnTo>
                  <a:pt x="7551680" y="4642710"/>
                </a:lnTo>
                <a:lnTo>
                  <a:pt x="7551720" y="4642515"/>
                </a:lnTo>
                <a:lnTo>
                  <a:pt x="7560209" y="4629993"/>
                </a:lnTo>
                <a:lnTo>
                  <a:pt x="7567375" y="4619307"/>
                </a:lnTo>
                <a:lnTo>
                  <a:pt x="7567520" y="4619209"/>
                </a:lnTo>
                <a:lnTo>
                  <a:pt x="7567616" y="4619066"/>
                </a:lnTo>
                <a:lnTo>
                  <a:pt x="7578237" y="4611944"/>
                </a:lnTo>
                <a:lnTo>
                  <a:pt x="7590824" y="4603410"/>
                </a:lnTo>
                <a:lnTo>
                  <a:pt x="7591020" y="4603371"/>
                </a:lnTo>
                <a:lnTo>
                  <a:pt x="7591095" y="4603320"/>
                </a:lnTo>
                <a:cubicBezTo>
                  <a:pt x="7599911" y="4599609"/>
                  <a:pt x="7609579" y="4597563"/>
                  <a:pt x="7619689" y="4597563"/>
                </a:cubicBezTo>
                <a:close/>
                <a:moveTo>
                  <a:pt x="7063184" y="4549423"/>
                </a:moveTo>
                <a:cubicBezTo>
                  <a:pt x="7130581" y="4549423"/>
                  <a:pt x="7185140" y="4603983"/>
                  <a:pt x="7185140" y="4671380"/>
                </a:cubicBezTo>
                <a:cubicBezTo>
                  <a:pt x="7185140" y="4738776"/>
                  <a:pt x="7130581" y="4793336"/>
                  <a:pt x="7063184" y="4793336"/>
                </a:cubicBezTo>
                <a:cubicBezTo>
                  <a:pt x="6995787" y="4793336"/>
                  <a:pt x="6941228" y="4738776"/>
                  <a:pt x="6941228" y="4671380"/>
                </a:cubicBezTo>
                <a:cubicBezTo>
                  <a:pt x="6941228" y="4603983"/>
                  <a:pt x="6995787" y="4549423"/>
                  <a:pt x="7063184" y="4549423"/>
                </a:cubicBezTo>
                <a:close/>
                <a:moveTo>
                  <a:pt x="6506679" y="4496789"/>
                </a:moveTo>
                <a:cubicBezTo>
                  <a:pt x="6602318" y="4496789"/>
                  <a:pt x="6679985" y="4574456"/>
                  <a:pt x="6679985" y="4670737"/>
                </a:cubicBezTo>
                <a:lnTo>
                  <a:pt x="6679920" y="4671058"/>
                </a:lnTo>
                <a:lnTo>
                  <a:pt x="6679985" y="4671379"/>
                </a:lnTo>
                <a:cubicBezTo>
                  <a:pt x="6679985" y="4767660"/>
                  <a:pt x="6602318" y="4845327"/>
                  <a:pt x="6506679" y="4845327"/>
                </a:cubicBezTo>
                <a:cubicBezTo>
                  <a:pt x="6410398" y="4845327"/>
                  <a:pt x="6332731" y="4767018"/>
                  <a:pt x="6332731" y="4671379"/>
                </a:cubicBezTo>
                <a:lnTo>
                  <a:pt x="6332796" y="4671058"/>
                </a:lnTo>
                <a:lnTo>
                  <a:pt x="6332731" y="4670737"/>
                </a:lnTo>
                <a:cubicBezTo>
                  <a:pt x="6332731" y="4575098"/>
                  <a:pt x="6410398" y="4496789"/>
                  <a:pt x="6506679" y="4496789"/>
                </a:cubicBezTo>
                <a:close/>
                <a:moveTo>
                  <a:pt x="383217" y="4496789"/>
                </a:moveTo>
                <a:cubicBezTo>
                  <a:pt x="478856" y="4496789"/>
                  <a:pt x="557164" y="4574456"/>
                  <a:pt x="557164" y="4670737"/>
                </a:cubicBezTo>
                <a:lnTo>
                  <a:pt x="557093" y="4671084"/>
                </a:lnTo>
                <a:lnTo>
                  <a:pt x="557154" y="4671379"/>
                </a:lnTo>
                <a:cubicBezTo>
                  <a:pt x="557154" y="4767660"/>
                  <a:pt x="478845" y="4845327"/>
                  <a:pt x="383206" y="4845327"/>
                </a:cubicBezTo>
                <a:cubicBezTo>
                  <a:pt x="286925" y="4845327"/>
                  <a:pt x="209258" y="4767018"/>
                  <a:pt x="209258" y="4671379"/>
                </a:cubicBezTo>
                <a:lnTo>
                  <a:pt x="209328" y="4671031"/>
                </a:lnTo>
                <a:lnTo>
                  <a:pt x="209269" y="4670737"/>
                </a:lnTo>
                <a:cubicBezTo>
                  <a:pt x="209269" y="4575098"/>
                  <a:pt x="286936" y="4496789"/>
                  <a:pt x="383217" y="4496789"/>
                </a:cubicBezTo>
                <a:close/>
                <a:moveTo>
                  <a:pt x="5958673" y="4447478"/>
                </a:moveTo>
                <a:cubicBezTo>
                  <a:pt x="5973085" y="4448063"/>
                  <a:pt x="5987390" y="4450032"/>
                  <a:pt x="6001379" y="4453336"/>
                </a:cubicBezTo>
                <a:lnTo>
                  <a:pt x="6007264" y="4455334"/>
                </a:lnTo>
                <a:lnTo>
                  <a:pt x="6011809" y="4456069"/>
                </a:lnTo>
                <a:lnTo>
                  <a:pt x="6021623" y="4460212"/>
                </a:lnTo>
                <a:lnTo>
                  <a:pt x="6042195" y="4467199"/>
                </a:lnTo>
                <a:lnTo>
                  <a:pt x="6053473" y="4473656"/>
                </a:lnTo>
                <a:lnTo>
                  <a:pt x="6061505" y="4477047"/>
                </a:lnTo>
                <a:lnTo>
                  <a:pt x="6068378" y="4482190"/>
                </a:lnTo>
                <a:lnTo>
                  <a:pt x="6079877" y="4488774"/>
                </a:lnTo>
                <a:lnTo>
                  <a:pt x="6086208" y="4495533"/>
                </a:lnTo>
                <a:lnTo>
                  <a:pt x="6105334" y="4509845"/>
                </a:lnTo>
                <a:lnTo>
                  <a:pt x="6140831" y="4553846"/>
                </a:lnTo>
                <a:lnTo>
                  <a:pt x="6140866" y="4553883"/>
                </a:lnTo>
                <a:cubicBezTo>
                  <a:pt x="6157173" y="4580271"/>
                  <a:pt x="6167359" y="4608714"/>
                  <a:pt x="6171818" y="4637555"/>
                </a:cubicBezTo>
                <a:lnTo>
                  <a:pt x="6171818" y="4637560"/>
                </a:lnTo>
                <a:lnTo>
                  <a:pt x="6171818" y="4637561"/>
                </a:lnTo>
                <a:cubicBezTo>
                  <a:pt x="6185193" y="4724083"/>
                  <a:pt x="6147015" y="4814187"/>
                  <a:pt x="6067853" y="4863106"/>
                </a:cubicBezTo>
                <a:cubicBezTo>
                  <a:pt x="5962303" y="4928332"/>
                  <a:pt x="5823862" y="4895642"/>
                  <a:pt x="5758636" y="4790093"/>
                </a:cubicBezTo>
                <a:cubicBezTo>
                  <a:pt x="5742329" y="4763705"/>
                  <a:pt x="5732144" y="4735262"/>
                  <a:pt x="5727684" y="4706421"/>
                </a:cubicBezTo>
                <a:lnTo>
                  <a:pt x="5727684" y="4706416"/>
                </a:lnTo>
                <a:lnTo>
                  <a:pt x="5727684" y="4706415"/>
                </a:lnTo>
                <a:cubicBezTo>
                  <a:pt x="5714309" y="4619892"/>
                  <a:pt x="5752487" y="4529789"/>
                  <a:pt x="5831650" y="4480870"/>
                </a:cubicBezTo>
                <a:cubicBezTo>
                  <a:pt x="5844843" y="4472717"/>
                  <a:pt x="5858551" y="4466093"/>
                  <a:pt x="5872565" y="4460951"/>
                </a:cubicBezTo>
                <a:lnTo>
                  <a:pt x="5887123" y="4457194"/>
                </a:lnTo>
                <a:lnTo>
                  <a:pt x="5893791" y="4454348"/>
                </a:lnTo>
                <a:lnTo>
                  <a:pt x="5901185" y="4453566"/>
                </a:lnTo>
                <a:lnTo>
                  <a:pt x="5915321" y="4449918"/>
                </a:lnTo>
                <a:cubicBezTo>
                  <a:pt x="5929741" y="4447689"/>
                  <a:pt x="5944262" y="4446892"/>
                  <a:pt x="5958673" y="4447478"/>
                </a:cubicBezTo>
                <a:close/>
                <a:moveTo>
                  <a:pt x="939710" y="4446723"/>
                </a:moveTo>
                <a:lnTo>
                  <a:pt x="939715" y="4446724"/>
                </a:lnTo>
                <a:lnTo>
                  <a:pt x="939720" y="4446723"/>
                </a:lnTo>
                <a:cubicBezTo>
                  <a:pt x="1063795" y="4446723"/>
                  <a:pt x="1164377" y="4547305"/>
                  <a:pt x="1164377" y="4671379"/>
                </a:cubicBezTo>
                <a:cubicBezTo>
                  <a:pt x="1164377" y="4795453"/>
                  <a:pt x="1063795" y="4896035"/>
                  <a:pt x="939720" y="4896035"/>
                </a:cubicBezTo>
                <a:lnTo>
                  <a:pt x="939715" y="4896035"/>
                </a:lnTo>
                <a:lnTo>
                  <a:pt x="939710" y="4896035"/>
                </a:lnTo>
                <a:cubicBezTo>
                  <a:pt x="815636" y="4896035"/>
                  <a:pt x="715054" y="4795453"/>
                  <a:pt x="715054" y="4671379"/>
                </a:cubicBezTo>
                <a:cubicBezTo>
                  <a:pt x="715054" y="4547305"/>
                  <a:pt x="815636" y="4446723"/>
                  <a:pt x="939710" y="4446723"/>
                </a:cubicBezTo>
                <a:close/>
                <a:moveTo>
                  <a:pt x="8733341" y="4078287"/>
                </a:moveTo>
                <a:cubicBezTo>
                  <a:pt x="8753239" y="4078287"/>
                  <a:pt x="8769286" y="4094334"/>
                  <a:pt x="8769286" y="4114232"/>
                </a:cubicBezTo>
                <a:lnTo>
                  <a:pt x="8769147" y="4114553"/>
                </a:lnTo>
                <a:lnTo>
                  <a:pt x="8769286" y="4114874"/>
                </a:lnTo>
                <a:cubicBezTo>
                  <a:pt x="8769286" y="4134772"/>
                  <a:pt x="8753239" y="4150819"/>
                  <a:pt x="8733341" y="4150819"/>
                </a:cubicBezTo>
                <a:cubicBezTo>
                  <a:pt x="8713443" y="4150819"/>
                  <a:pt x="8697396" y="4134772"/>
                  <a:pt x="8697396" y="4114874"/>
                </a:cubicBezTo>
                <a:lnTo>
                  <a:pt x="8697529" y="4114553"/>
                </a:lnTo>
                <a:lnTo>
                  <a:pt x="8697396" y="4114232"/>
                </a:lnTo>
                <a:cubicBezTo>
                  <a:pt x="8697396" y="4094334"/>
                  <a:pt x="8713443" y="4078287"/>
                  <a:pt x="8733341" y="4078287"/>
                </a:cubicBezTo>
                <a:close/>
                <a:moveTo>
                  <a:pt x="8176194" y="4041058"/>
                </a:moveTo>
                <a:cubicBezTo>
                  <a:pt x="8216631" y="4041058"/>
                  <a:pt x="8250009" y="4073794"/>
                  <a:pt x="8249367" y="4114232"/>
                </a:cubicBezTo>
                <a:lnTo>
                  <a:pt x="8249302" y="4114553"/>
                </a:lnTo>
                <a:lnTo>
                  <a:pt x="8249367" y="4114873"/>
                </a:lnTo>
                <a:cubicBezTo>
                  <a:pt x="8250009" y="4155312"/>
                  <a:pt x="8216631" y="4188047"/>
                  <a:pt x="8176194" y="4188047"/>
                </a:cubicBezTo>
                <a:cubicBezTo>
                  <a:pt x="8135755" y="4188047"/>
                  <a:pt x="8103020" y="4155312"/>
                  <a:pt x="8103020" y="4114873"/>
                </a:cubicBezTo>
                <a:lnTo>
                  <a:pt x="8103084" y="4114553"/>
                </a:lnTo>
                <a:lnTo>
                  <a:pt x="8103020" y="4114232"/>
                </a:lnTo>
                <a:cubicBezTo>
                  <a:pt x="8103020" y="4073794"/>
                  <a:pt x="8135755" y="4041058"/>
                  <a:pt x="8176194" y="4041058"/>
                </a:cubicBezTo>
                <a:close/>
                <a:moveTo>
                  <a:pt x="0" y="4030788"/>
                </a:moveTo>
                <a:cubicBezTo>
                  <a:pt x="12196" y="4056463"/>
                  <a:pt x="19256" y="4084063"/>
                  <a:pt x="19256" y="4114232"/>
                </a:cubicBezTo>
                <a:cubicBezTo>
                  <a:pt x="19256" y="4144400"/>
                  <a:pt x="12196" y="4172642"/>
                  <a:pt x="0" y="4197675"/>
                </a:cubicBezTo>
                <a:close/>
                <a:moveTo>
                  <a:pt x="7619392" y="3987950"/>
                </a:moveTo>
                <a:cubicBezTo>
                  <a:pt x="7651753" y="3987950"/>
                  <a:pt x="7684114" y="4000296"/>
                  <a:pt x="7708804" y="4024986"/>
                </a:cubicBezTo>
                <a:cubicBezTo>
                  <a:pt x="7758185" y="4074367"/>
                  <a:pt x="7758185" y="4154429"/>
                  <a:pt x="7708805" y="4203810"/>
                </a:cubicBezTo>
                <a:cubicBezTo>
                  <a:pt x="7659423" y="4253191"/>
                  <a:pt x="7579361" y="4253191"/>
                  <a:pt x="7529980" y="4203810"/>
                </a:cubicBezTo>
                <a:cubicBezTo>
                  <a:pt x="7480599" y="4154429"/>
                  <a:pt x="7480599" y="4074367"/>
                  <a:pt x="7529980" y="4024985"/>
                </a:cubicBezTo>
                <a:cubicBezTo>
                  <a:pt x="7542325" y="4012640"/>
                  <a:pt x="7556588" y="4003381"/>
                  <a:pt x="7571810" y="3997209"/>
                </a:cubicBezTo>
                <a:cubicBezTo>
                  <a:pt x="7587031" y="3991036"/>
                  <a:pt x="7603212" y="3987950"/>
                  <a:pt x="7619392" y="3987950"/>
                </a:cubicBezTo>
                <a:close/>
                <a:moveTo>
                  <a:pt x="7063185" y="3924237"/>
                </a:moveTo>
                <a:cubicBezTo>
                  <a:pt x="7167810" y="3924237"/>
                  <a:pt x="7253179" y="4008964"/>
                  <a:pt x="7253179" y="4114232"/>
                </a:cubicBezTo>
                <a:lnTo>
                  <a:pt x="7253114" y="4114553"/>
                </a:lnTo>
                <a:lnTo>
                  <a:pt x="7253179" y="4114874"/>
                </a:lnTo>
                <a:cubicBezTo>
                  <a:pt x="7253179" y="4220141"/>
                  <a:pt x="7167810" y="4304869"/>
                  <a:pt x="7063185" y="4304869"/>
                </a:cubicBezTo>
                <a:cubicBezTo>
                  <a:pt x="6957917" y="4304869"/>
                  <a:pt x="6873190" y="4219499"/>
                  <a:pt x="6873190" y="4114874"/>
                </a:cubicBezTo>
                <a:lnTo>
                  <a:pt x="6873255" y="4114553"/>
                </a:lnTo>
                <a:lnTo>
                  <a:pt x="6873190" y="4114232"/>
                </a:lnTo>
                <a:cubicBezTo>
                  <a:pt x="6873190" y="4009606"/>
                  <a:pt x="6957917" y="3924237"/>
                  <a:pt x="7063185" y="3924237"/>
                </a:cubicBezTo>
                <a:close/>
                <a:moveTo>
                  <a:pt x="8733341" y="3496749"/>
                </a:moveTo>
                <a:cubicBezTo>
                  <a:pt x="8766719" y="3496749"/>
                  <a:pt x="8794319" y="3523708"/>
                  <a:pt x="8794319" y="3557727"/>
                </a:cubicBezTo>
                <a:lnTo>
                  <a:pt x="8794250" y="3558046"/>
                </a:lnTo>
                <a:lnTo>
                  <a:pt x="8794319" y="3558369"/>
                </a:lnTo>
                <a:cubicBezTo>
                  <a:pt x="8794319" y="3592388"/>
                  <a:pt x="8766719" y="3619347"/>
                  <a:pt x="8733341" y="3619347"/>
                </a:cubicBezTo>
                <a:cubicBezTo>
                  <a:pt x="8699322" y="3619347"/>
                  <a:pt x="8672363" y="3591746"/>
                  <a:pt x="8672363" y="3558369"/>
                </a:cubicBezTo>
                <a:lnTo>
                  <a:pt x="8672428" y="3558048"/>
                </a:lnTo>
                <a:lnTo>
                  <a:pt x="8672363" y="3557727"/>
                </a:lnTo>
                <a:cubicBezTo>
                  <a:pt x="8672363" y="3524350"/>
                  <a:pt x="8699322" y="3496749"/>
                  <a:pt x="8733341" y="3496749"/>
                </a:cubicBezTo>
                <a:close/>
                <a:moveTo>
                  <a:pt x="8176194" y="3440264"/>
                </a:moveTo>
                <a:cubicBezTo>
                  <a:pt x="8241023" y="3440264"/>
                  <a:pt x="8293657" y="3492898"/>
                  <a:pt x="8293657" y="3557727"/>
                </a:cubicBezTo>
                <a:cubicBezTo>
                  <a:pt x="8293657" y="3622556"/>
                  <a:pt x="8241023" y="3675190"/>
                  <a:pt x="8176194" y="3675190"/>
                </a:cubicBezTo>
                <a:cubicBezTo>
                  <a:pt x="8111364" y="3675190"/>
                  <a:pt x="8058731" y="3622556"/>
                  <a:pt x="8058731" y="3557727"/>
                </a:cubicBezTo>
                <a:cubicBezTo>
                  <a:pt x="8058731" y="3492898"/>
                  <a:pt x="8111364" y="3440264"/>
                  <a:pt x="8176194" y="3440264"/>
                </a:cubicBezTo>
                <a:close/>
                <a:moveTo>
                  <a:pt x="7619689" y="3372225"/>
                </a:moveTo>
                <a:cubicBezTo>
                  <a:pt x="7722389" y="3372225"/>
                  <a:pt x="7805191" y="3455027"/>
                  <a:pt x="7805191" y="3557726"/>
                </a:cubicBezTo>
                <a:cubicBezTo>
                  <a:pt x="7805191" y="3660426"/>
                  <a:pt x="7722389" y="3743228"/>
                  <a:pt x="7619689" y="3743228"/>
                </a:cubicBezTo>
                <a:cubicBezTo>
                  <a:pt x="7516989" y="3743228"/>
                  <a:pt x="7434187" y="3660426"/>
                  <a:pt x="7434187" y="3557726"/>
                </a:cubicBezTo>
                <a:cubicBezTo>
                  <a:pt x="7434187" y="3455027"/>
                  <a:pt x="7516989" y="3372225"/>
                  <a:pt x="7619689" y="3372225"/>
                </a:cubicBezTo>
                <a:close/>
                <a:moveTo>
                  <a:pt x="9289846" y="2954365"/>
                </a:moveTo>
                <a:cubicBezTo>
                  <a:pt x="9315521" y="2954365"/>
                  <a:pt x="9336702" y="2975547"/>
                  <a:pt x="9336702" y="3001222"/>
                </a:cubicBezTo>
                <a:cubicBezTo>
                  <a:pt x="9336702" y="3026897"/>
                  <a:pt x="9315521" y="3048079"/>
                  <a:pt x="9289846" y="3048079"/>
                </a:cubicBezTo>
                <a:cubicBezTo>
                  <a:pt x="9264171" y="3048079"/>
                  <a:pt x="9242989" y="3026897"/>
                  <a:pt x="9242989" y="3001222"/>
                </a:cubicBezTo>
                <a:cubicBezTo>
                  <a:pt x="9242989" y="2975547"/>
                  <a:pt x="9264171" y="2954365"/>
                  <a:pt x="9289846" y="2954365"/>
                </a:cubicBezTo>
                <a:close/>
                <a:moveTo>
                  <a:pt x="8733340" y="2907508"/>
                </a:moveTo>
                <a:cubicBezTo>
                  <a:pt x="8784690" y="2907508"/>
                  <a:pt x="8827054" y="2949230"/>
                  <a:pt x="8827054" y="3001221"/>
                </a:cubicBezTo>
                <a:cubicBezTo>
                  <a:pt x="8827054" y="3053214"/>
                  <a:pt x="8784690" y="3094935"/>
                  <a:pt x="8733340" y="3094935"/>
                </a:cubicBezTo>
                <a:cubicBezTo>
                  <a:pt x="8720503" y="3094935"/>
                  <a:pt x="8708227" y="3092328"/>
                  <a:pt x="8697034" y="3087604"/>
                </a:cubicBezTo>
                <a:lnTo>
                  <a:pt x="8696959" y="3087553"/>
                </a:lnTo>
                <a:lnTo>
                  <a:pt x="8696764" y="3087513"/>
                </a:lnTo>
                <a:lnTo>
                  <a:pt x="8680809" y="3076702"/>
                </a:lnTo>
                <a:lnTo>
                  <a:pt x="8667228" y="3067575"/>
                </a:lnTo>
                <a:lnTo>
                  <a:pt x="8667130" y="3067431"/>
                </a:lnTo>
                <a:lnTo>
                  <a:pt x="8666987" y="3067334"/>
                </a:lnTo>
                <a:lnTo>
                  <a:pt x="8657924" y="3053847"/>
                </a:lnTo>
                <a:lnTo>
                  <a:pt x="8647049" y="3037799"/>
                </a:lnTo>
                <a:lnTo>
                  <a:pt x="8647009" y="3037602"/>
                </a:lnTo>
                <a:lnTo>
                  <a:pt x="8646958" y="3037527"/>
                </a:lnTo>
                <a:cubicBezTo>
                  <a:pt x="8642235" y="3026335"/>
                  <a:pt x="8639627" y="3014059"/>
                  <a:pt x="8639627" y="3001221"/>
                </a:cubicBezTo>
                <a:cubicBezTo>
                  <a:pt x="8639627" y="2988384"/>
                  <a:pt x="8642235" y="2976108"/>
                  <a:pt x="8646958" y="2964916"/>
                </a:cubicBezTo>
                <a:lnTo>
                  <a:pt x="8647009" y="2964840"/>
                </a:lnTo>
                <a:lnTo>
                  <a:pt x="8647049" y="2964645"/>
                </a:lnTo>
                <a:lnTo>
                  <a:pt x="8657890" y="2948647"/>
                </a:lnTo>
                <a:lnTo>
                  <a:pt x="8666987" y="2935109"/>
                </a:lnTo>
                <a:lnTo>
                  <a:pt x="8667130" y="2935011"/>
                </a:lnTo>
                <a:lnTo>
                  <a:pt x="8667228" y="2934868"/>
                </a:lnTo>
                <a:lnTo>
                  <a:pt x="8680764" y="2925772"/>
                </a:lnTo>
                <a:lnTo>
                  <a:pt x="8696764" y="2914930"/>
                </a:lnTo>
                <a:lnTo>
                  <a:pt x="8696959" y="2914890"/>
                </a:lnTo>
                <a:lnTo>
                  <a:pt x="8697034" y="2914840"/>
                </a:lnTo>
                <a:cubicBezTo>
                  <a:pt x="8708227" y="2910116"/>
                  <a:pt x="8720503" y="2907508"/>
                  <a:pt x="8733340" y="2907508"/>
                </a:cubicBezTo>
                <a:close/>
                <a:moveTo>
                  <a:pt x="8176195" y="2838828"/>
                </a:moveTo>
                <a:cubicBezTo>
                  <a:pt x="8266057" y="2838828"/>
                  <a:pt x="8338588" y="2911360"/>
                  <a:pt x="8338588" y="3001222"/>
                </a:cubicBezTo>
                <a:cubicBezTo>
                  <a:pt x="8338588" y="3091085"/>
                  <a:pt x="8266057" y="3163617"/>
                  <a:pt x="8176195" y="3163617"/>
                </a:cubicBezTo>
                <a:cubicBezTo>
                  <a:pt x="8086332" y="3163617"/>
                  <a:pt x="8013800" y="3091085"/>
                  <a:pt x="8013800" y="3001222"/>
                </a:cubicBezTo>
                <a:cubicBezTo>
                  <a:pt x="8013800" y="2911360"/>
                  <a:pt x="8086332" y="2838828"/>
                  <a:pt x="8176195" y="2838828"/>
                </a:cubicBezTo>
                <a:close/>
                <a:moveTo>
                  <a:pt x="9289846" y="2378604"/>
                </a:moveTo>
                <a:cubicBezTo>
                  <a:pt x="9326433" y="2378604"/>
                  <a:pt x="9355959" y="2408130"/>
                  <a:pt x="9355959" y="2444075"/>
                </a:cubicBezTo>
                <a:cubicBezTo>
                  <a:pt x="9355959" y="2480662"/>
                  <a:pt x="9326433" y="2510188"/>
                  <a:pt x="9289846" y="2510188"/>
                </a:cubicBezTo>
                <a:cubicBezTo>
                  <a:pt x="9253259" y="2510188"/>
                  <a:pt x="9223733" y="2480662"/>
                  <a:pt x="9223733" y="2444075"/>
                </a:cubicBezTo>
                <a:cubicBezTo>
                  <a:pt x="9223733" y="2407488"/>
                  <a:pt x="9253259" y="2378604"/>
                  <a:pt x="9289846" y="2378604"/>
                </a:cubicBezTo>
                <a:close/>
                <a:moveTo>
                  <a:pt x="8733341" y="2316342"/>
                </a:moveTo>
                <a:cubicBezTo>
                  <a:pt x="8750993" y="2316342"/>
                  <a:pt x="8767842" y="2319913"/>
                  <a:pt x="8783186" y="2326382"/>
                </a:cubicBezTo>
                <a:lnTo>
                  <a:pt x="8783262" y="2326432"/>
                </a:lnTo>
                <a:lnTo>
                  <a:pt x="8783457" y="2326472"/>
                </a:lnTo>
                <a:lnTo>
                  <a:pt x="8805377" y="2341293"/>
                </a:lnTo>
                <a:lnTo>
                  <a:pt x="8824006" y="2353812"/>
                </a:lnTo>
                <a:lnTo>
                  <a:pt x="8824103" y="2353955"/>
                </a:lnTo>
                <a:lnTo>
                  <a:pt x="8824247" y="2354052"/>
                </a:lnTo>
                <a:lnTo>
                  <a:pt x="8836766" y="2372684"/>
                </a:lnTo>
                <a:lnTo>
                  <a:pt x="8851586" y="2394601"/>
                </a:lnTo>
                <a:lnTo>
                  <a:pt x="8851626" y="2394796"/>
                </a:lnTo>
                <a:lnTo>
                  <a:pt x="8851677" y="2394872"/>
                </a:lnTo>
                <a:cubicBezTo>
                  <a:pt x="8858146" y="2410216"/>
                  <a:pt x="8861716" y="2427066"/>
                  <a:pt x="8861716" y="2444717"/>
                </a:cubicBezTo>
                <a:cubicBezTo>
                  <a:pt x="8861716" y="2515323"/>
                  <a:pt x="8804589" y="2573092"/>
                  <a:pt x="8733341" y="2573092"/>
                </a:cubicBezTo>
                <a:cubicBezTo>
                  <a:pt x="8715689" y="2573092"/>
                  <a:pt x="8698840" y="2569522"/>
                  <a:pt x="8683496" y="2563053"/>
                </a:cubicBezTo>
                <a:lnTo>
                  <a:pt x="8683420" y="2563002"/>
                </a:lnTo>
                <a:lnTo>
                  <a:pt x="8683225" y="2562963"/>
                </a:lnTo>
                <a:lnTo>
                  <a:pt x="8661295" y="2548134"/>
                </a:lnTo>
                <a:lnTo>
                  <a:pt x="8642676" y="2535623"/>
                </a:lnTo>
                <a:lnTo>
                  <a:pt x="8642579" y="2535479"/>
                </a:lnTo>
                <a:lnTo>
                  <a:pt x="8642436" y="2535382"/>
                </a:lnTo>
                <a:lnTo>
                  <a:pt x="8629916" y="2516751"/>
                </a:lnTo>
                <a:lnTo>
                  <a:pt x="8615096" y="2494834"/>
                </a:lnTo>
                <a:lnTo>
                  <a:pt x="8615056" y="2494638"/>
                </a:lnTo>
                <a:lnTo>
                  <a:pt x="8615005" y="2494563"/>
                </a:lnTo>
                <a:cubicBezTo>
                  <a:pt x="8608536" y="2479218"/>
                  <a:pt x="8604966" y="2462369"/>
                  <a:pt x="8604966" y="2444717"/>
                </a:cubicBezTo>
                <a:cubicBezTo>
                  <a:pt x="8604966" y="2427066"/>
                  <a:pt x="8608536" y="2410216"/>
                  <a:pt x="8615005" y="2394872"/>
                </a:cubicBezTo>
                <a:lnTo>
                  <a:pt x="8615056" y="2394796"/>
                </a:lnTo>
                <a:lnTo>
                  <a:pt x="8615096" y="2394601"/>
                </a:lnTo>
                <a:lnTo>
                  <a:pt x="8629916" y="2372683"/>
                </a:lnTo>
                <a:lnTo>
                  <a:pt x="8642436" y="2354052"/>
                </a:lnTo>
                <a:lnTo>
                  <a:pt x="8642579" y="2353955"/>
                </a:lnTo>
                <a:lnTo>
                  <a:pt x="8642676" y="2353812"/>
                </a:lnTo>
                <a:lnTo>
                  <a:pt x="8661295" y="2341300"/>
                </a:lnTo>
                <a:lnTo>
                  <a:pt x="8683225" y="2326472"/>
                </a:lnTo>
                <a:lnTo>
                  <a:pt x="8683420" y="2326432"/>
                </a:lnTo>
                <a:lnTo>
                  <a:pt x="8683496" y="2326382"/>
                </a:lnTo>
                <a:cubicBezTo>
                  <a:pt x="8698840" y="2319913"/>
                  <a:pt x="8715689" y="2316342"/>
                  <a:pt x="8733341" y="2316342"/>
                </a:cubicBezTo>
                <a:close/>
                <a:moveTo>
                  <a:pt x="8176194" y="2230973"/>
                </a:moveTo>
                <a:cubicBezTo>
                  <a:pt x="8294299" y="2230973"/>
                  <a:pt x="8390580" y="2326612"/>
                  <a:pt x="8389938" y="2444717"/>
                </a:cubicBezTo>
                <a:cubicBezTo>
                  <a:pt x="8390580" y="2562822"/>
                  <a:pt x="8294299" y="2658462"/>
                  <a:pt x="8176194" y="2658462"/>
                </a:cubicBezTo>
                <a:cubicBezTo>
                  <a:pt x="8058089" y="2658462"/>
                  <a:pt x="7962450" y="2562822"/>
                  <a:pt x="7962450" y="2444717"/>
                </a:cubicBezTo>
                <a:cubicBezTo>
                  <a:pt x="7962450" y="2326612"/>
                  <a:pt x="8058089" y="2230973"/>
                  <a:pt x="8176194" y="2230973"/>
                </a:cubicBezTo>
                <a:close/>
                <a:moveTo>
                  <a:pt x="9846351" y="1849709"/>
                </a:moveTo>
                <a:cubicBezTo>
                  <a:pt x="9866890" y="1849709"/>
                  <a:pt x="9884221" y="1866398"/>
                  <a:pt x="9884221" y="1887579"/>
                </a:cubicBezTo>
                <a:lnTo>
                  <a:pt x="9884088" y="1887897"/>
                </a:lnTo>
                <a:lnTo>
                  <a:pt x="9884221" y="1888215"/>
                </a:lnTo>
                <a:cubicBezTo>
                  <a:pt x="9884221" y="1909397"/>
                  <a:pt x="9866890" y="1926085"/>
                  <a:pt x="9846351" y="1926085"/>
                </a:cubicBezTo>
                <a:cubicBezTo>
                  <a:pt x="9825169" y="1926085"/>
                  <a:pt x="9808480" y="1908755"/>
                  <a:pt x="9808480" y="1888215"/>
                </a:cubicBezTo>
                <a:lnTo>
                  <a:pt x="9808613" y="1887897"/>
                </a:lnTo>
                <a:lnTo>
                  <a:pt x="9808480" y="1887579"/>
                </a:lnTo>
                <a:cubicBezTo>
                  <a:pt x="9808480" y="1867040"/>
                  <a:pt x="9825169" y="1849709"/>
                  <a:pt x="9846351" y="1849709"/>
                </a:cubicBezTo>
                <a:close/>
                <a:moveTo>
                  <a:pt x="9289846" y="1802846"/>
                </a:moveTo>
                <a:cubicBezTo>
                  <a:pt x="9336702" y="1802846"/>
                  <a:pt x="9374573" y="1840716"/>
                  <a:pt x="9374573" y="1887573"/>
                </a:cubicBezTo>
                <a:lnTo>
                  <a:pt x="9374508" y="1887897"/>
                </a:lnTo>
                <a:lnTo>
                  <a:pt x="9374573" y="1888221"/>
                </a:lnTo>
                <a:cubicBezTo>
                  <a:pt x="9374573" y="1935078"/>
                  <a:pt x="9336702" y="1972949"/>
                  <a:pt x="9289846" y="1972949"/>
                </a:cubicBezTo>
                <a:cubicBezTo>
                  <a:pt x="9242989" y="1972949"/>
                  <a:pt x="9205118" y="1935078"/>
                  <a:pt x="9205118" y="1888221"/>
                </a:cubicBezTo>
                <a:lnTo>
                  <a:pt x="9205183" y="1887897"/>
                </a:lnTo>
                <a:lnTo>
                  <a:pt x="9205118" y="1887573"/>
                </a:lnTo>
                <a:cubicBezTo>
                  <a:pt x="9205118" y="1840716"/>
                  <a:pt x="9242989" y="1802846"/>
                  <a:pt x="9289846" y="1802846"/>
                </a:cubicBezTo>
                <a:close/>
                <a:moveTo>
                  <a:pt x="8733341" y="1725828"/>
                </a:moveTo>
                <a:cubicBezTo>
                  <a:pt x="8822562" y="1725828"/>
                  <a:pt x="8895094" y="1798360"/>
                  <a:pt x="8895094" y="1887580"/>
                </a:cubicBezTo>
                <a:lnTo>
                  <a:pt x="8895028" y="1887898"/>
                </a:lnTo>
                <a:lnTo>
                  <a:pt x="8895094" y="1888215"/>
                </a:lnTo>
                <a:cubicBezTo>
                  <a:pt x="8895094" y="1977436"/>
                  <a:pt x="8822562" y="2049968"/>
                  <a:pt x="8733341" y="2049968"/>
                </a:cubicBezTo>
                <a:cubicBezTo>
                  <a:pt x="8644120" y="2049968"/>
                  <a:pt x="8571589" y="1977436"/>
                  <a:pt x="8571589" y="1888215"/>
                </a:cubicBezTo>
                <a:lnTo>
                  <a:pt x="8571653" y="1887898"/>
                </a:lnTo>
                <a:lnTo>
                  <a:pt x="8571589" y="1887580"/>
                </a:lnTo>
                <a:cubicBezTo>
                  <a:pt x="8571589" y="1798360"/>
                  <a:pt x="8644120" y="1725828"/>
                  <a:pt x="8733341" y="1725828"/>
                </a:cubicBezTo>
                <a:close/>
                <a:moveTo>
                  <a:pt x="9846351" y="1283568"/>
                </a:moveTo>
                <a:cubicBezTo>
                  <a:pt x="9872668" y="1283568"/>
                  <a:pt x="9893850" y="1304750"/>
                  <a:pt x="9893850" y="1331067"/>
                </a:cubicBezTo>
                <a:lnTo>
                  <a:pt x="9893849" y="1331071"/>
                </a:lnTo>
                <a:lnTo>
                  <a:pt x="9893850" y="1331074"/>
                </a:lnTo>
                <a:cubicBezTo>
                  <a:pt x="9893850" y="1357390"/>
                  <a:pt x="9872668" y="1378572"/>
                  <a:pt x="9846351" y="1378572"/>
                </a:cubicBezTo>
                <a:cubicBezTo>
                  <a:pt x="9820034" y="1378572"/>
                  <a:pt x="9798852" y="1357390"/>
                  <a:pt x="9798852" y="1331074"/>
                </a:cubicBezTo>
                <a:lnTo>
                  <a:pt x="9798853" y="1331071"/>
                </a:lnTo>
                <a:lnTo>
                  <a:pt x="9798852" y="1331067"/>
                </a:lnTo>
                <a:cubicBezTo>
                  <a:pt x="9798852" y="1304750"/>
                  <a:pt x="9820034" y="1283568"/>
                  <a:pt x="9846351" y="1283568"/>
                </a:cubicBezTo>
                <a:close/>
                <a:moveTo>
                  <a:pt x="9289846" y="1227085"/>
                </a:moveTo>
                <a:cubicBezTo>
                  <a:pt x="9346972" y="1227085"/>
                  <a:pt x="9393829" y="1273942"/>
                  <a:pt x="9393829" y="1331069"/>
                </a:cubicBezTo>
                <a:lnTo>
                  <a:pt x="9393764" y="1331392"/>
                </a:lnTo>
                <a:lnTo>
                  <a:pt x="9393829" y="1331716"/>
                </a:lnTo>
                <a:cubicBezTo>
                  <a:pt x="9393829" y="1388843"/>
                  <a:pt x="9346972" y="1435699"/>
                  <a:pt x="9289846" y="1435699"/>
                </a:cubicBezTo>
                <a:cubicBezTo>
                  <a:pt x="9232077" y="1435699"/>
                  <a:pt x="9185862" y="1388843"/>
                  <a:pt x="9185862" y="1331716"/>
                </a:cubicBezTo>
                <a:lnTo>
                  <a:pt x="9185928" y="1331392"/>
                </a:lnTo>
                <a:lnTo>
                  <a:pt x="9185862" y="1331069"/>
                </a:lnTo>
                <a:cubicBezTo>
                  <a:pt x="9185862" y="1273942"/>
                  <a:pt x="9232077" y="1227085"/>
                  <a:pt x="9289846" y="1227085"/>
                </a:cubicBezTo>
                <a:close/>
                <a:moveTo>
                  <a:pt x="8733341" y="1144925"/>
                </a:moveTo>
                <a:cubicBezTo>
                  <a:pt x="8836040" y="1144925"/>
                  <a:pt x="8919484" y="1228369"/>
                  <a:pt x="8919484" y="1331069"/>
                </a:cubicBezTo>
                <a:lnTo>
                  <a:pt x="8919483" y="1331072"/>
                </a:lnTo>
                <a:lnTo>
                  <a:pt x="8919484" y="1331076"/>
                </a:lnTo>
                <a:cubicBezTo>
                  <a:pt x="8919484" y="1433776"/>
                  <a:pt x="8836040" y="1517219"/>
                  <a:pt x="8733341" y="1517219"/>
                </a:cubicBezTo>
                <a:cubicBezTo>
                  <a:pt x="8630641" y="1517219"/>
                  <a:pt x="8547197" y="1433776"/>
                  <a:pt x="8547197" y="1331076"/>
                </a:cubicBezTo>
                <a:lnTo>
                  <a:pt x="8547198" y="1331072"/>
                </a:lnTo>
                <a:lnTo>
                  <a:pt x="8547197" y="1331069"/>
                </a:lnTo>
                <a:cubicBezTo>
                  <a:pt x="8547197" y="1228369"/>
                  <a:pt x="8630641" y="1144925"/>
                  <a:pt x="8733341" y="1144925"/>
                </a:cubicBezTo>
                <a:close/>
                <a:moveTo>
                  <a:pt x="9846351" y="721287"/>
                </a:moveTo>
                <a:cubicBezTo>
                  <a:pt x="9875877" y="721287"/>
                  <a:pt x="9899627" y="745036"/>
                  <a:pt x="9899627" y="774563"/>
                </a:cubicBezTo>
                <a:lnTo>
                  <a:pt x="9899626" y="774566"/>
                </a:lnTo>
                <a:lnTo>
                  <a:pt x="9899627" y="774569"/>
                </a:lnTo>
                <a:cubicBezTo>
                  <a:pt x="9899627" y="804095"/>
                  <a:pt x="9875877" y="827844"/>
                  <a:pt x="9846351" y="827844"/>
                </a:cubicBezTo>
                <a:cubicBezTo>
                  <a:pt x="9816825" y="827844"/>
                  <a:pt x="9793075" y="804095"/>
                  <a:pt x="9793075" y="774569"/>
                </a:cubicBezTo>
                <a:lnTo>
                  <a:pt x="9793076" y="774566"/>
                </a:lnTo>
                <a:lnTo>
                  <a:pt x="9793075" y="774563"/>
                </a:lnTo>
                <a:cubicBezTo>
                  <a:pt x="9793075" y="745036"/>
                  <a:pt x="9816825" y="721287"/>
                  <a:pt x="9846351" y="721287"/>
                </a:cubicBezTo>
                <a:close/>
                <a:moveTo>
                  <a:pt x="9289847" y="657747"/>
                </a:moveTo>
                <a:cubicBezTo>
                  <a:pt x="9354034" y="657747"/>
                  <a:pt x="9406667" y="709739"/>
                  <a:pt x="9406667" y="774568"/>
                </a:cubicBezTo>
                <a:lnTo>
                  <a:pt x="9406601" y="774885"/>
                </a:lnTo>
                <a:lnTo>
                  <a:pt x="9406667" y="775204"/>
                </a:lnTo>
                <a:cubicBezTo>
                  <a:pt x="9406667" y="840033"/>
                  <a:pt x="9354034" y="892025"/>
                  <a:pt x="9289847" y="892025"/>
                </a:cubicBezTo>
                <a:cubicBezTo>
                  <a:pt x="9225017" y="892025"/>
                  <a:pt x="9173025" y="839391"/>
                  <a:pt x="9173025" y="775204"/>
                </a:cubicBezTo>
                <a:lnTo>
                  <a:pt x="9173089" y="774886"/>
                </a:lnTo>
                <a:lnTo>
                  <a:pt x="9173025" y="774568"/>
                </a:lnTo>
                <a:cubicBezTo>
                  <a:pt x="9173025" y="710381"/>
                  <a:pt x="9225017" y="657747"/>
                  <a:pt x="9289847" y="657747"/>
                </a:cubicBezTo>
                <a:close/>
                <a:moveTo>
                  <a:pt x="8733165" y="568394"/>
                </a:moveTo>
                <a:lnTo>
                  <a:pt x="8738850" y="568939"/>
                </a:lnTo>
                <a:lnTo>
                  <a:pt x="8739361" y="568866"/>
                </a:lnTo>
                <a:lnTo>
                  <a:pt x="8742720" y="569310"/>
                </a:lnTo>
                <a:lnTo>
                  <a:pt x="8772517" y="572166"/>
                </a:lnTo>
                <a:lnTo>
                  <a:pt x="8779110" y="574120"/>
                </a:lnTo>
                <a:lnTo>
                  <a:pt x="8780734" y="574335"/>
                </a:lnTo>
                <a:lnTo>
                  <a:pt x="8786198" y="576220"/>
                </a:lnTo>
                <a:lnTo>
                  <a:pt x="8810698" y="583481"/>
                </a:lnTo>
                <a:lnTo>
                  <a:pt x="8817299" y="586955"/>
                </a:lnTo>
                <a:lnTo>
                  <a:pt x="8820184" y="587951"/>
                </a:lnTo>
                <a:lnTo>
                  <a:pt x="8828406" y="592800"/>
                </a:lnTo>
                <a:lnTo>
                  <a:pt x="8846535" y="602340"/>
                </a:lnTo>
                <a:lnTo>
                  <a:pt x="8851608" y="606484"/>
                </a:lnTo>
                <a:lnTo>
                  <a:pt x="8855065" y="608523"/>
                </a:lnTo>
                <a:lnTo>
                  <a:pt x="8858018" y="611719"/>
                </a:lnTo>
                <a:lnTo>
                  <a:pt x="8878857" y="628742"/>
                </a:lnTo>
                <a:lnTo>
                  <a:pt x="8891949" y="648458"/>
                </a:lnTo>
                <a:lnTo>
                  <a:pt x="8908655" y="666546"/>
                </a:lnTo>
                <a:lnTo>
                  <a:pt x="8914857" y="682955"/>
                </a:lnTo>
                <a:lnTo>
                  <a:pt x="8924117" y="696901"/>
                </a:lnTo>
                <a:lnTo>
                  <a:pt x="8928352" y="718665"/>
                </a:lnTo>
                <a:lnTo>
                  <a:pt x="8936578" y="740430"/>
                </a:lnTo>
                <a:lnTo>
                  <a:pt x="8938781" y="772260"/>
                </a:lnTo>
                <a:lnTo>
                  <a:pt x="8939204" y="774434"/>
                </a:lnTo>
                <a:lnTo>
                  <a:pt x="8939003" y="775467"/>
                </a:lnTo>
                <a:lnTo>
                  <a:pt x="8939374" y="780829"/>
                </a:lnTo>
                <a:cubicBezTo>
                  <a:pt x="8938963" y="794513"/>
                  <a:pt x="8937175" y="808359"/>
                  <a:pt x="8933906" y="822202"/>
                </a:cubicBezTo>
                <a:lnTo>
                  <a:pt x="8926978" y="837265"/>
                </a:lnTo>
                <a:lnTo>
                  <a:pt x="8924117" y="851967"/>
                </a:lnTo>
                <a:lnTo>
                  <a:pt x="8911425" y="871080"/>
                </a:lnTo>
                <a:lnTo>
                  <a:pt x="8899718" y="896533"/>
                </a:lnTo>
                <a:lnTo>
                  <a:pt x="8886283" y="908942"/>
                </a:lnTo>
                <a:lnTo>
                  <a:pt x="8878856" y="920126"/>
                </a:lnTo>
                <a:cubicBezTo>
                  <a:pt x="8868798" y="930184"/>
                  <a:pt x="8857959" y="938984"/>
                  <a:pt x="8846534" y="946528"/>
                </a:cubicBezTo>
                <a:lnTo>
                  <a:pt x="8844334" y="947686"/>
                </a:lnTo>
                <a:lnTo>
                  <a:pt x="8841695" y="950123"/>
                </a:lnTo>
                <a:cubicBezTo>
                  <a:pt x="8819267" y="963982"/>
                  <a:pt x="8794196" y="973564"/>
                  <a:pt x="8767810" y="978046"/>
                </a:cubicBezTo>
                <a:lnTo>
                  <a:pt x="8734266" y="980368"/>
                </a:lnTo>
                <a:lnTo>
                  <a:pt x="8733165" y="980473"/>
                </a:lnTo>
                <a:lnTo>
                  <a:pt x="8732987" y="980456"/>
                </a:lnTo>
                <a:lnTo>
                  <a:pt x="8727412" y="980842"/>
                </a:lnTo>
                <a:lnTo>
                  <a:pt x="8702082" y="977494"/>
                </a:lnTo>
                <a:lnTo>
                  <a:pt x="8693812" y="976701"/>
                </a:lnTo>
                <a:lnTo>
                  <a:pt x="8691982" y="976159"/>
                </a:lnTo>
                <a:lnTo>
                  <a:pt x="8686038" y="975373"/>
                </a:lnTo>
                <a:lnTo>
                  <a:pt x="8666035" y="968469"/>
                </a:lnTo>
                <a:lnTo>
                  <a:pt x="8655632" y="965386"/>
                </a:lnTo>
                <a:lnTo>
                  <a:pt x="8652829" y="963911"/>
                </a:lnTo>
                <a:lnTo>
                  <a:pt x="8646588" y="961757"/>
                </a:lnTo>
                <a:lnTo>
                  <a:pt x="8628806" y="951270"/>
                </a:lnTo>
                <a:lnTo>
                  <a:pt x="8619795" y="946528"/>
                </a:lnTo>
                <a:lnTo>
                  <a:pt x="8617273" y="944468"/>
                </a:lnTo>
                <a:lnTo>
                  <a:pt x="8611707" y="941186"/>
                </a:lnTo>
                <a:lnTo>
                  <a:pt x="8606954" y="936039"/>
                </a:lnTo>
                <a:lnTo>
                  <a:pt x="8587473" y="920126"/>
                </a:lnTo>
                <a:lnTo>
                  <a:pt x="8575234" y="901695"/>
                </a:lnTo>
                <a:lnTo>
                  <a:pt x="8558117" y="883162"/>
                </a:lnTo>
                <a:lnTo>
                  <a:pt x="8551763" y="866350"/>
                </a:lnTo>
                <a:lnTo>
                  <a:pt x="8542212" y="851967"/>
                </a:lnTo>
                <a:lnTo>
                  <a:pt x="8537844" y="829519"/>
                </a:lnTo>
                <a:lnTo>
                  <a:pt x="8530194" y="809278"/>
                </a:lnTo>
                <a:lnTo>
                  <a:pt x="8528145" y="779677"/>
                </a:lnTo>
                <a:lnTo>
                  <a:pt x="8527125" y="774434"/>
                </a:lnTo>
                <a:lnTo>
                  <a:pt x="8527610" y="771942"/>
                </a:lnTo>
                <a:lnTo>
                  <a:pt x="8527398" y="768879"/>
                </a:lnTo>
                <a:cubicBezTo>
                  <a:pt x="8527809" y="755195"/>
                  <a:pt x="8529597" y="741349"/>
                  <a:pt x="8532866" y="727506"/>
                </a:cubicBezTo>
                <a:lnTo>
                  <a:pt x="8539052" y="713137"/>
                </a:lnTo>
                <a:lnTo>
                  <a:pt x="8542212" y="696901"/>
                </a:lnTo>
                <a:lnTo>
                  <a:pt x="8553108" y="680492"/>
                </a:lnTo>
                <a:lnTo>
                  <a:pt x="8561314" y="661433"/>
                </a:lnTo>
                <a:lnTo>
                  <a:pt x="8576600" y="645115"/>
                </a:lnTo>
                <a:lnTo>
                  <a:pt x="8587472" y="628742"/>
                </a:lnTo>
                <a:lnTo>
                  <a:pt x="8606485" y="613212"/>
                </a:lnTo>
                <a:lnTo>
                  <a:pt x="8608773" y="610769"/>
                </a:lnTo>
                <a:lnTo>
                  <a:pt x="8610724" y="609749"/>
                </a:lnTo>
                <a:lnTo>
                  <a:pt x="8619794" y="602340"/>
                </a:lnTo>
                <a:cubicBezTo>
                  <a:pt x="8631219" y="594797"/>
                  <a:pt x="8643230" y="588510"/>
                  <a:pt x="8655631" y="583481"/>
                </a:cubicBezTo>
                <a:lnTo>
                  <a:pt x="8667964" y="579826"/>
                </a:lnTo>
                <a:lnTo>
                  <a:pt x="8669903" y="578812"/>
                </a:lnTo>
                <a:lnTo>
                  <a:pt x="8672770" y="578402"/>
                </a:lnTo>
                <a:lnTo>
                  <a:pt x="8693812" y="572166"/>
                </a:lnTo>
                <a:cubicBezTo>
                  <a:pt x="8706799" y="569651"/>
                  <a:pt x="8719982" y="568394"/>
                  <a:pt x="8733165" y="568394"/>
                </a:cubicBezTo>
                <a:close/>
                <a:moveTo>
                  <a:pt x="9846351" y="162856"/>
                </a:moveTo>
                <a:cubicBezTo>
                  <a:pt x="9869459" y="162856"/>
                  <a:pt x="9888955" y="176576"/>
                  <a:pt x="9897259" y="196434"/>
                </a:cubicBezTo>
                <a:lnTo>
                  <a:pt x="9901550" y="218047"/>
                </a:lnTo>
                <a:lnTo>
                  <a:pt x="9901550" y="218073"/>
                </a:lnTo>
                <a:lnTo>
                  <a:pt x="9897259" y="239415"/>
                </a:lnTo>
                <a:cubicBezTo>
                  <a:pt x="9888955" y="259183"/>
                  <a:pt x="9869459" y="273264"/>
                  <a:pt x="9846351" y="273264"/>
                </a:cubicBezTo>
                <a:lnTo>
                  <a:pt x="9842370" y="272457"/>
                </a:lnTo>
                <a:lnTo>
                  <a:pt x="9824999" y="268965"/>
                </a:lnTo>
                <a:lnTo>
                  <a:pt x="9824937" y="268924"/>
                </a:lnTo>
                <a:lnTo>
                  <a:pt x="9824728" y="268881"/>
                </a:lnTo>
                <a:lnTo>
                  <a:pt x="9814698" y="262071"/>
                </a:lnTo>
                <a:lnTo>
                  <a:pt x="9807437" y="257211"/>
                </a:lnTo>
                <a:lnTo>
                  <a:pt x="9807348" y="257080"/>
                </a:lnTo>
                <a:lnTo>
                  <a:pt x="9807197" y="256977"/>
                </a:lnTo>
                <a:lnTo>
                  <a:pt x="9801574" y="248576"/>
                </a:lnTo>
                <a:lnTo>
                  <a:pt x="9795533" y="239680"/>
                </a:lnTo>
                <a:lnTo>
                  <a:pt x="9795495" y="239494"/>
                </a:lnTo>
                <a:lnTo>
                  <a:pt x="9795442" y="239415"/>
                </a:lnTo>
                <a:cubicBezTo>
                  <a:pt x="9792674" y="232826"/>
                  <a:pt x="9791150" y="225605"/>
                  <a:pt x="9791150" y="218063"/>
                </a:cubicBezTo>
                <a:lnTo>
                  <a:pt x="9791151" y="218060"/>
                </a:lnTo>
                <a:lnTo>
                  <a:pt x="9791150" y="218057"/>
                </a:lnTo>
                <a:cubicBezTo>
                  <a:pt x="9791150" y="210515"/>
                  <a:pt x="9792674" y="203294"/>
                  <a:pt x="9795442" y="196704"/>
                </a:cubicBezTo>
                <a:lnTo>
                  <a:pt x="9795495" y="196626"/>
                </a:lnTo>
                <a:lnTo>
                  <a:pt x="9795533" y="196440"/>
                </a:lnTo>
                <a:lnTo>
                  <a:pt x="9801568" y="187552"/>
                </a:lnTo>
                <a:lnTo>
                  <a:pt x="9807197" y="179143"/>
                </a:lnTo>
                <a:lnTo>
                  <a:pt x="9807349" y="179040"/>
                </a:lnTo>
                <a:lnTo>
                  <a:pt x="9807437" y="178909"/>
                </a:lnTo>
                <a:lnTo>
                  <a:pt x="9814685" y="174058"/>
                </a:lnTo>
                <a:lnTo>
                  <a:pt x="9824728" y="167238"/>
                </a:lnTo>
                <a:lnTo>
                  <a:pt x="9824937" y="167196"/>
                </a:lnTo>
                <a:lnTo>
                  <a:pt x="9824999" y="167155"/>
                </a:lnTo>
                <a:lnTo>
                  <a:pt x="9842295" y="163678"/>
                </a:lnTo>
                <a:close/>
                <a:moveTo>
                  <a:pt x="9289846" y="94817"/>
                </a:moveTo>
                <a:cubicBezTo>
                  <a:pt x="9357885" y="94817"/>
                  <a:pt x="9413086" y="150018"/>
                  <a:pt x="9413086" y="218057"/>
                </a:cubicBezTo>
                <a:lnTo>
                  <a:pt x="9413085" y="218060"/>
                </a:lnTo>
                <a:lnTo>
                  <a:pt x="9413086" y="218064"/>
                </a:lnTo>
                <a:cubicBezTo>
                  <a:pt x="9413086" y="286103"/>
                  <a:pt x="9357885" y="341304"/>
                  <a:pt x="9289846" y="341304"/>
                </a:cubicBezTo>
                <a:cubicBezTo>
                  <a:pt x="9221807" y="341304"/>
                  <a:pt x="9166606" y="286103"/>
                  <a:pt x="9166606" y="218064"/>
                </a:cubicBezTo>
                <a:lnTo>
                  <a:pt x="9166607" y="218060"/>
                </a:lnTo>
                <a:lnTo>
                  <a:pt x="9166606" y="218057"/>
                </a:lnTo>
                <a:cubicBezTo>
                  <a:pt x="9166606" y="150018"/>
                  <a:pt x="9221807" y="94817"/>
                  <a:pt x="9289846" y="94817"/>
                </a:cubicBezTo>
                <a:close/>
                <a:moveTo>
                  <a:pt x="8726879" y="5061"/>
                </a:moveTo>
                <a:lnTo>
                  <a:pt x="8732902" y="5478"/>
                </a:lnTo>
                <a:lnTo>
                  <a:pt x="8733282" y="5442"/>
                </a:lnTo>
                <a:lnTo>
                  <a:pt x="8735639" y="5668"/>
                </a:lnTo>
                <a:lnTo>
                  <a:pt x="8768536" y="7945"/>
                </a:lnTo>
                <a:lnTo>
                  <a:pt x="8773514" y="9298"/>
                </a:lnTo>
                <a:lnTo>
                  <a:pt x="8773860" y="9331"/>
                </a:lnTo>
                <a:lnTo>
                  <a:pt x="8776342" y="10066"/>
                </a:lnTo>
                <a:lnTo>
                  <a:pt x="8808159" y="18715"/>
                </a:lnTo>
                <a:lnTo>
                  <a:pt x="8812132" y="20673"/>
                </a:lnTo>
                <a:lnTo>
                  <a:pt x="8813230" y="20999"/>
                </a:lnTo>
                <a:lnTo>
                  <a:pt x="8819708" y="24407"/>
                </a:lnTo>
                <a:lnTo>
                  <a:pt x="8844722" y="36737"/>
                </a:lnTo>
                <a:lnTo>
                  <a:pt x="8846819" y="38674"/>
                </a:lnTo>
                <a:lnTo>
                  <a:pt x="8850184" y="40445"/>
                </a:lnTo>
                <a:cubicBezTo>
                  <a:pt x="8861964" y="48223"/>
                  <a:pt x="8873141" y="57298"/>
                  <a:pt x="8883512" y="67669"/>
                </a:cubicBezTo>
                <a:lnTo>
                  <a:pt x="8891917" y="80327"/>
                </a:lnTo>
                <a:lnTo>
                  <a:pt x="8904553" y="91997"/>
                </a:lnTo>
                <a:lnTo>
                  <a:pt x="8915563" y="115935"/>
                </a:lnTo>
                <a:lnTo>
                  <a:pt x="8930183" y="137952"/>
                </a:lnTo>
                <a:lnTo>
                  <a:pt x="8933479" y="154886"/>
                </a:lnTo>
                <a:lnTo>
                  <a:pt x="8939806" y="168642"/>
                </a:lnTo>
                <a:cubicBezTo>
                  <a:pt x="8943177" y="182917"/>
                  <a:pt x="8945021" y="197195"/>
                  <a:pt x="8945445" y="211305"/>
                </a:cubicBezTo>
                <a:lnTo>
                  <a:pt x="8945186" y="215047"/>
                </a:lnTo>
                <a:lnTo>
                  <a:pt x="8945741" y="217900"/>
                </a:lnTo>
                <a:lnTo>
                  <a:pt x="8944573" y="223902"/>
                </a:lnTo>
                <a:lnTo>
                  <a:pt x="8942561" y="252962"/>
                </a:lnTo>
                <a:lnTo>
                  <a:pt x="8935051" y="272834"/>
                </a:lnTo>
                <a:lnTo>
                  <a:pt x="8930184" y="297848"/>
                </a:lnTo>
                <a:lnTo>
                  <a:pt x="8919541" y="313876"/>
                </a:lnTo>
                <a:lnTo>
                  <a:pt x="8913769" y="329149"/>
                </a:lnTo>
                <a:lnTo>
                  <a:pt x="8898219" y="345985"/>
                </a:lnTo>
                <a:lnTo>
                  <a:pt x="8883513" y="368131"/>
                </a:lnTo>
                <a:lnTo>
                  <a:pt x="8860106" y="387251"/>
                </a:lnTo>
                <a:lnTo>
                  <a:pt x="8858509" y="388980"/>
                </a:lnTo>
                <a:lnTo>
                  <a:pt x="8856639" y="390083"/>
                </a:lnTo>
                <a:lnTo>
                  <a:pt x="8850184" y="395355"/>
                </a:lnTo>
                <a:lnTo>
                  <a:pt x="8827118" y="407493"/>
                </a:lnTo>
                <a:lnTo>
                  <a:pt x="8822541" y="410192"/>
                </a:lnTo>
                <a:lnTo>
                  <a:pt x="8820935" y="410747"/>
                </a:lnTo>
                <a:lnTo>
                  <a:pt x="8813231" y="414801"/>
                </a:lnTo>
                <a:lnTo>
                  <a:pt x="8784638" y="423275"/>
                </a:lnTo>
                <a:lnTo>
                  <a:pt x="8781862" y="424233"/>
                </a:lnTo>
                <a:lnTo>
                  <a:pt x="8781037" y="424342"/>
                </a:lnTo>
                <a:lnTo>
                  <a:pt x="8773861" y="426469"/>
                </a:lnTo>
                <a:lnTo>
                  <a:pt x="8741428" y="429577"/>
                </a:lnTo>
                <a:lnTo>
                  <a:pt x="8739200" y="429872"/>
                </a:lnTo>
                <a:lnTo>
                  <a:pt x="8738709" y="429838"/>
                </a:lnTo>
                <a:lnTo>
                  <a:pt x="8733283" y="430358"/>
                </a:lnTo>
                <a:lnTo>
                  <a:pt x="8699647" y="427134"/>
                </a:lnTo>
                <a:lnTo>
                  <a:pt x="8697543" y="426988"/>
                </a:lnTo>
                <a:lnTo>
                  <a:pt x="8697225" y="426902"/>
                </a:lnTo>
                <a:lnTo>
                  <a:pt x="8692704" y="426469"/>
                </a:lnTo>
                <a:lnTo>
                  <a:pt x="8660296" y="416864"/>
                </a:lnTo>
                <a:lnTo>
                  <a:pt x="8657920" y="416218"/>
                </a:lnTo>
                <a:lnTo>
                  <a:pt x="8657623" y="416072"/>
                </a:lnTo>
                <a:lnTo>
                  <a:pt x="8653334" y="414801"/>
                </a:lnTo>
                <a:lnTo>
                  <a:pt x="8628036" y="401488"/>
                </a:lnTo>
                <a:lnTo>
                  <a:pt x="8621357" y="398196"/>
                </a:lnTo>
                <a:lnTo>
                  <a:pt x="8620797" y="397678"/>
                </a:lnTo>
                <a:lnTo>
                  <a:pt x="8616381" y="395354"/>
                </a:lnTo>
                <a:cubicBezTo>
                  <a:pt x="8604600" y="387576"/>
                  <a:pt x="8593423" y="378501"/>
                  <a:pt x="8583052" y="368130"/>
                </a:cubicBezTo>
                <a:lnTo>
                  <a:pt x="8573928" y="354390"/>
                </a:lnTo>
                <a:lnTo>
                  <a:pt x="8561526" y="342936"/>
                </a:lnTo>
                <a:lnTo>
                  <a:pt x="8550719" y="319439"/>
                </a:lnTo>
                <a:lnTo>
                  <a:pt x="8536381" y="297848"/>
                </a:lnTo>
                <a:lnTo>
                  <a:pt x="8533150" y="281241"/>
                </a:lnTo>
                <a:lnTo>
                  <a:pt x="8526273" y="266289"/>
                </a:lnTo>
                <a:cubicBezTo>
                  <a:pt x="8522903" y="252015"/>
                  <a:pt x="8521058" y="237737"/>
                  <a:pt x="8520634" y="223627"/>
                </a:cubicBezTo>
                <a:lnTo>
                  <a:pt x="8520977" y="218681"/>
                </a:lnTo>
                <a:lnTo>
                  <a:pt x="8520825" y="217900"/>
                </a:lnTo>
                <a:lnTo>
                  <a:pt x="8521144" y="216256"/>
                </a:lnTo>
                <a:lnTo>
                  <a:pt x="8523518" y="181970"/>
                </a:lnTo>
                <a:lnTo>
                  <a:pt x="8532378" y="158525"/>
                </a:lnTo>
                <a:lnTo>
                  <a:pt x="8536381" y="137951"/>
                </a:lnTo>
                <a:lnTo>
                  <a:pt x="8545135" y="124769"/>
                </a:lnTo>
                <a:lnTo>
                  <a:pt x="8552310" y="105784"/>
                </a:lnTo>
                <a:lnTo>
                  <a:pt x="8571639" y="84856"/>
                </a:lnTo>
                <a:lnTo>
                  <a:pt x="8583052" y="67669"/>
                </a:lnTo>
                <a:lnTo>
                  <a:pt x="8601218" y="52830"/>
                </a:lnTo>
                <a:lnTo>
                  <a:pt x="8607570" y="45953"/>
                </a:lnTo>
                <a:lnTo>
                  <a:pt x="8615007" y="41567"/>
                </a:lnTo>
                <a:lnTo>
                  <a:pt x="8616381" y="40445"/>
                </a:lnTo>
                <a:lnTo>
                  <a:pt x="8621291" y="37861"/>
                </a:lnTo>
                <a:lnTo>
                  <a:pt x="8643537" y="24741"/>
                </a:lnTo>
                <a:lnTo>
                  <a:pt x="8651343" y="22046"/>
                </a:lnTo>
                <a:lnTo>
                  <a:pt x="8653334" y="20998"/>
                </a:lnTo>
                <a:lnTo>
                  <a:pt x="8660724" y="18809"/>
                </a:lnTo>
                <a:lnTo>
                  <a:pt x="8684216" y="10700"/>
                </a:lnTo>
                <a:lnTo>
                  <a:pt x="8691197" y="9777"/>
                </a:lnTo>
                <a:lnTo>
                  <a:pt x="8692704" y="9331"/>
                </a:lnTo>
                <a:lnTo>
                  <a:pt x="8699514" y="8678"/>
                </a:lnTo>
                <a:close/>
                <a:moveTo>
                  <a:pt x="0" y="0"/>
                </a:moveTo>
                <a:lnTo>
                  <a:pt x="8399148" y="0"/>
                </a:lnTo>
                <a:lnTo>
                  <a:pt x="8442653" y="52212"/>
                </a:lnTo>
                <a:cubicBezTo>
                  <a:pt x="8472741" y="100272"/>
                  <a:pt x="8490071" y="157078"/>
                  <a:pt x="8490071" y="218056"/>
                </a:cubicBezTo>
                <a:cubicBezTo>
                  <a:pt x="8490071" y="341296"/>
                  <a:pt x="8418823" y="447847"/>
                  <a:pt x="8315481" y="496629"/>
                </a:cubicBezTo>
                <a:cubicBezTo>
                  <a:pt x="8415613" y="547337"/>
                  <a:pt x="8484936" y="651321"/>
                  <a:pt x="8484936" y="771993"/>
                </a:cubicBezTo>
                <a:cubicBezTo>
                  <a:pt x="8484936" y="905503"/>
                  <a:pt x="8399567" y="1019115"/>
                  <a:pt x="8280820" y="1062120"/>
                </a:cubicBezTo>
                <a:cubicBezTo>
                  <a:pt x="8387371" y="1103842"/>
                  <a:pt x="8463112" y="1207184"/>
                  <a:pt x="8463112" y="1328498"/>
                </a:cubicBezTo>
                <a:cubicBezTo>
                  <a:pt x="8463112" y="1486399"/>
                  <a:pt x="8334738" y="1614774"/>
                  <a:pt x="8176837" y="1614774"/>
                </a:cubicBezTo>
                <a:cubicBezTo>
                  <a:pt x="8085048" y="1614774"/>
                  <a:pt x="8003531" y="1571127"/>
                  <a:pt x="7950897" y="1503730"/>
                </a:cubicBezTo>
                <a:cubicBezTo>
                  <a:pt x="7925222" y="1551870"/>
                  <a:pt x="7889918" y="1593592"/>
                  <a:pt x="7846913" y="1626328"/>
                </a:cubicBezTo>
                <a:cubicBezTo>
                  <a:pt x="7891844" y="1665482"/>
                  <a:pt x="7926506" y="1716832"/>
                  <a:pt x="7946404" y="1775243"/>
                </a:cubicBezTo>
                <a:cubicBezTo>
                  <a:pt x="7987484" y="1689232"/>
                  <a:pt x="8074779" y="1629537"/>
                  <a:pt x="8176837" y="1629537"/>
                </a:cubicBezTo>
                <a:cubicBezTo>
                  <a:pt x="8318049" y="1629537"/>
                  <a:pt x="8432302" y="1743791"/>
                  <a:pt x="8432302" y="1885003"/>
                </a:cubicBezTo>
                <a:cubicBezTo>
                  <a:pt x="8432302" y="2026216"/>
                  <a:pt x="8318049" y="2140469"/>
                  <a:pt x="8176837" y="2140469"/>
                </a:cubicBezTo>
                <a:cubicBezTo>
                  <a:pt x="8075420" y="2140469"/>
                  <a:pt x="7987484" y="2080775"/>
                  <a:pt x="7946404" y="1994764"/>
                </a:cubicBezTo>
                <a:cubicBezTo>
                  <a:pt x="7918803" y="2076923"/>
                  <a:pt x="7861034" y="2145604"/>
                  <a:pt x="7786577" y="2186684"/>
                </a:cubicBezTo>
                <a:cubicBezTo>
                  <a:pt x="7870021" y="2241244"/>
                  <a:pt x="7925222" y="2334957"/>
                  <a:pt x="7925222" y="2442150"/>
                </a:cubicBezTo>
                <a:cubicBezTo>
                  <a:pt x="7925222" y="2610963"/>
                  <a:pt x="7788503" y="2747041"/>
                  <a:pt x="7620331" y="2747041"/>
                </a:cubicBezTo>
                <a:cubicBezTo>
                  <a:pt x="7526618" y="2747041"/>
                  <a:pt x="7443174" y="2704677"/>
                  <a:pt x="7387331" y="2638564"/>
                </a:cubicBezTo>
                <a:cubicBezTo>
                  <a:pt x="7359730" y="2683495"/>
                  <a:pt x="7323786" y="2722007"/>
                  <a:pt x="7280780" y="2752175"/>
                </a:cubicBezTo>
                <a:cubicBezTo>
                  <a:pt x="7330204" y="2795823"/>
                  <a:pt x="7366791" y="2854234"/>
                  <a:pt x="7382838" y="2920347"/>
                </a:cubicBezTo>
                <a:cubicBezTo>
                  <a:pt x="7415574" y="2821498"/>
                  <a:pt x="7509288" y="2749608"/>
                  <a:pt x="7619690" y="2749608"/>
                </a:cubicBezTo>
                <a:cubicBezTo>
                  <a:pt x="7758334" y="2749608"/>
                  <a:pt x="7870021" y="2861936"/>
                  <a:pt x="7870021" y="2999939"/>
                </a:cubicBezTo>
                <a:cubicBezTo>
                  <a:pt x="7870021" y="3138584"/>
                  <a:pt x="7757693" y="3250270"/>
                  <a:pt x="7619690" y="3250270"/>
                </a:cubicBezTo>
                <a:cubicBezTo>
                  <a:pt x="7509288" y="3250270"/>
                  <a:pt x="7416216" y="3179022"/>
                  <a:pt x="7382838" y="3079531"/>
                </a:cubicBezTo>
                <a:cubicBezTo>
                  <a:pt x="7355879" y="3188650"/>
                  <a:pt x="7275645" y="3275945"/>
                  <a:pt x="7171019" y="3311890"/>
                </a:cubicBezTo>
                <a:cubicBezTo>
                  <a:pt x="7265375" y="3353612"/>
                  <a:pt x="7331488" y="3447967"/>
                  <a:pt x="7331488" y="3557728"/>
                </a:cubicBezTo>
                <a:cubicBezTo>
                  <a:pt x="7331488" y="3706001"/>
                  <a:pt x="7211458" y="3826031"/>
                  <a:pt x="7063185" y="3826031"/>
                </a:cubicBezTo>
                <a:cubicBezTo>
                  <a:pt x="6954066" y="3826031"/>
                  <a:pt x="6860994" y="3761202"/>
                  <a:pt x="6818631" y="3668130"/>
                </a:cubicBezTo>
                <a:cubicBezTo>
                  <a:pt x="6783328" y="3767621"/>
                  <a:pt x="6701809" y="3845287"/>
                  <a:pt x="6599751" y="3875455"/>
                </a:cubicBezTo>
                <a:cubicBezTo>
                  <a:pt x="6695391" y="3912684"/>
                  <a:pt x="6763429" y="4005114"/>
                  <a:pt x="6763429" y="4114233"/>
                </a:cubicBezTo>
                <a:cubicBezTo>
                  <a:pt x="6763429" y="4256087"/>
                  <a:pt x="6648534" y="4370982"/>
                  <a:pt x="6506680" y="4370982"/>
                </a:cubicBezTo>
                <a:cubicBezTo>
                  <a:pt x="6386008" y="4370982"/>
                  <a:pt x="6284591" y="4286897"/>
                  <a:pt x="6257633" y="4174569"/>
                </a:cubicBezTo>
                <a:cubicBezTo>
                  <a:pt x="6229390" y="4318991"/>
                  <a:pt x="6102299" y="4427467"/>
                  <a:pt x="5950176" y="4427467"/>
                </a:cubicBezTo>
                <a:cubicBezTo>
                  <a:pt x="5846833" y="4427467"/>
                  <a:pt x="5755045" y="4377401"/>
                  <a:pt x="5697918" y="4300376"/>
                </a:cubicBezTo>
                <a:cubicBezTo>
                  <a:pt x="5660047" y="4362638"/>
                  <a:pt x="5603563" y="4412063"/>
                  <a:pt x="5536166" y="4441589"/>
                </a:cubicBezTo>
                <a:cubicBezTo>
                  <a:pt x="5612549" y="4489729"/>
                  <a:pt x="5663899" y="4574457"/>
                  <a:pt x="5663899" y="4671380"/>
                </a:cubicBezTo>
                <a:cubicBezTo>
                  <a:pt x="5663899" y="4820294"/>
                  <a:pt x="5543226" y="4941609"/>
                  <a:pt x="5393671" y="4941609"/>
                </a:cubicBezTo>
                <a:cubicBezTo>
                  <a:pt x="5269788" y="4941609"/>
                  <a:pt x="5165804" y="4857523"/>
                  <a:pt x="5133711" y="4743911"/>
                </a:cubicBezTo>
                <a:cubicBezTo>
                  <a:pt x="5100975" y="4877421"/>
                  <a:pt x="4980303" y="4976270"/>
                  <a:pt x="4837165" y="4976270"/>
                </a:cubicBezTo>
                <a:cubicBezTo>
                  <a:pt x="4722911" y="4976270"/>
                  <a:pt x="4624063" y="4913366"/>
                  <a:pt x="4571430" y="4820936"/>
                </a:cubicBezTo>
                <a:cubicBezTo>
                  <a:pt x="4516871" y="4926204"/>
                  <a:pt x="4407109" y="4998093"/>
                  <a:pt x="4280660" y="4998093"/>
                </a:cubicBezTo>
                <a:cubicBezTo>
                  <a:pt x="4167048" y="4998093"/>
                  <a:pt x="4066274" y="4939683"/>
                  <a:pt x="4007863" y="4851105"/>
                </a:cubicBezTo>
                <a:cubicBezTo>
                  <a:pt x="3960364" y="4925562"/>
                  <a:pt x="3884623" y="4980121"/>
                  <a:pt x="3796045" y="4999377"/>
                </a:cubicBezTo>
                <a:cubicBezTo>
                  <a:pt x="3892968" y="5030187"/>
                  <a:pt x="3962932" y="5120692"/>
                  <a:pt x="3962932" y="5227885"/>
                </a:cubicBezTo>
                <a:cubicBezTo>
                  <a:pt x="3962932" y="5360111"/>
                  <a:pt x="3855739" y="5467304"/>
                  <a:pt x="3723513" y="5467304"/>
                </a:cubicBezTo>
                <a:cubicBezTo>
                  <a:pt x="3591287" y="5467304"/>
                  <a:pt x="3484094" y="5360111"/>
                  <a:pt x="3484094" y="5227885"/>
                </a:cubicBezTo>
                <a:cubicBezTo>
                  <a:pt x="3484094" y="5120692"/>
                  <a:pt x="3554058" y="5030187"/>
                  <a:pt x="3650981" y="4999377"/>
                </a:cubicBezTo>
                <a:cubicBezTo>
                  <a:pt x="3565612" y="4980763"/>
                  <a:pt x="3492438" y="4929413"/>
                  <a:pt x="3444939" y="4859449"/>
                </a:cubicBezTo>
                <a:cubicBezTo>
                  <a:pt x="3397441" y="4929413"/>
                  <a:pt x="3324267" y="4980763"/>
                  <a:pt x="3238898" y="4999377"/>
                </a:cubicBezTo>
                <a:cubicBezTo>
                  <a:pt x="3335821" y="5030187"/>
                  <a:pt x="3405785" y="5120692"/>
                  <a:pt x="3405785" y="5227885"/>
                </a:cubicBezTo>
                <a:cubicBezTo>
                  <a:pt x="3405785" y="5360111"/>
                  <a:pt x="3298592" y="5467304"/>
                  <a:pt x="3166366" y="5467304"/>
                </a:cubicBezTo>
                <a:cubicBezTo>
                  <a:pt x="3034140" y="5467304"/>
                  <a:pt x="2926947" y="5360111"/>
                  <a:pt x="2926947" y="5227885"/>
                </a:cubicBezTo>
                <a:cubicBezTo>
                  <a:pt x="2926947" y="5120692"/>
                  <a:pt x="2996911" y="5030187"/>
                  <a:pt x="3093834" y="4999377"/>
                </a:cubicBezTo>
                <a:cubicBezTo>
                  <a:pt x="3004614" y="4979480"/>
                  <a:pt x="2929514" y="4925562"/>
                  <a:pt x="2882016" y="4851105"/>
                </a:cubicBezTo>
                <a:cubicBezTo>
                  <a:pt x="2823605" y="4939683"/>
                  <a:pt x="2723473" y="4998093"/>
                  <a:pt x="2609219" y="4998093"/>
                </a:cubicBezTo>
                <a:cubicBezTo>
                  <a:pt x="2482770" y="4998093"/>
                  <a:pt x="2373009" y="4926204"/>
                  <a:pt x="2318450" y="4820936"/>
                </a:cubicBezTo>
                <a:cubicBezTo>
                  <a:pt x="2266458" y="4913366"/>
                  <a:pt x="2166968" y="4976270"/>
                  <a:pt x="2052714" y="4976270"/>
                </a:cubicBezTo>
                <a:cubicBezTo>
                  <a:pt x="1908934" y="4976270"/>
                  <a:pt x="1788904" y="4877421"/>
                  <a:pt x="1756168" y="4743911"/>
                </a:cubicBezTo>
                <a:cubicBezTo>
                  <a:pt x="1724716" y="4858165"/>
                  <a:pt x="1620091" y="4941609"/>
                  <a:pt x="1496209" y="4941609"/>
                </a:cubicBezTo>
                <a:cubicBezTo>
                  <a:pt x="1347294" y="4941609"/>
                  <a:pt x="1225980" y="4820936"/>
                  <a:pt x="1225980" y="4671380"/>
                </a:cubicBezTo>
                <a:cubicBezTo>
                  <a:pt x="1225980" y="4574457"/>
                  <a:pt x="1276688" y="4489087"/>
                  <a:pt x="1353713" y="4441589"/>
                </a:cubicBezTo>
                <a:cubicBezTo>
                  <a:pt x="1286316" y="4412063"/>
                  <a:pt x="1229831" y="4362638"/>
                  <a:pt x="1191961" y="4300376"/>
                </a:cubicBezTo>
                <a:cubicBezTo>
                  <a:pt x="1134834" y="4377401"/>
                  <a:pt x="1043046" y="4427467"/>
                  <a:pt x="939704" y="4427467"/>
                </a:cubicBezTo>
                <a:cubicBezTo>
                  <a:pt x="787580" y="4427467"/>
                  <a:pt x="660489" y="4318349"/>
                  <a:pt x="632246" y="4174569"/>
                </a:cubicBezTo>
                <a:cubicBezTo>
                  <a:pt x="605287" y="4287539"/>
                  <a:pt x="503871" y="4370982"/>
                  <a:pt x="383199" y="4370982"/>
                </a:cubicBezTo>
                <a:cubicBezTo>
                  <a:pt x="241345" y="4370982"/>
                  <a:pt x="126449" y="4256087"/>
                  <a:pt x="126449" y="4114233"/>
                </a:cubicBezTo>
                <a:cubicBezTo>
                  <a:pt x="126449" y="4005756"/>
                  <a:pt x="194488" y="3912684"/>
                  <a:pt x="290127" y="3875455"/>
                </a:cubicBezTo>
                <a:cubicBezTo>
                  <a:pt x="188711" y="3845929"/>
                  <a:pt x="107835" y="3769546"/>
                  <a:pt x="71890" y="3670698"/>
                </a:cubicBezTo>
                <a:cubicBezTo>
                  <a:pt x="55201" y="3706643"/>
                  <a:pt x="30168" y="3738736"/>
                  <a:pt x="0" y="3764411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340" name="Slide Number Placeholder 339">
            <a:extLst>
              <a:ext uri="{FF2B5EF4-FFF2-40B4-BE49-F238E27FC236}">
                <a16:creationId xmlns:a16="http://schemas.microsoft.com/office/drawing/2014/main" id="{05CED6C7-9660-41DF-B0AE-203005F87BB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671CAD-EFA0-4FF6-B475-A267CC785C76}"/>
              </a:ext>
            </a:extLst>
          </p:cNvPr>
          <p:cNvCxnSpPr>
            <a:cxnSpLocks/>
          </p:cNvCxnSpPr>
          <p:nvPr userDrawn="1"/>
        </p:nvCxnSpPr>
        <p:spPr>
          <a:xfrm>
            <a:off x="10099675" y="470271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7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and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854EB1-7CCC-45DE-AF0F-E195688CE3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75736" y="0"/>
            <a:ext cx="6616264" cy="6858000"/>
          </a:xfrm>
          <a:custGeom>
            <a:avLst/>
            <a:gdLst>
              <a:gd name="connsiteX0" fmla="*/ 56772 w 6616264"/>
              <a:gd name="connsiteY0" fmla="*/ 6855419 h 6858000"/>
              <a:gd name="connsiteX1" fmla="*/ 69029 w 6616264"/>
              <a:gd name="connsiteY1" fmla="*/ 6858000 h 6858000"/>
              <a:gd name="connsiteX2" fmla="*/ 44514 w 6616264"/>
              <a:gd name="connsiteY2" fmla="*/ 6858000 h 6858000"/>
              <a:gd name="connsiteX3" fmla="*/ 56772 w 6616264"/>
              <a:gd name="connsiteY3" fmla="*/ 6855419 h 6858000"/>
              <a:gd name="connsiteX4" fmla="*/ 629011 w 6616264"/>
              <a:gd name="connsiteY4" fmla="*/ 6807680 h 6858000"/>
              <a:gd name="connsiteX5" fmla="*/ 703848 w 6616264"/>
              <a:gd name="connsiteY5" fmla="*/ 6858000 h 6858000"/>
              <a:gd name="connsiteX6" fmla="*/ 554820 w 6616264"/>
              <a:gd name="connsiteY6" fmla="*/ 6858000 h 6858000"/>
              <a:gd name="connsiteX7" fmla="*/ 629011 w 6616264"/>
              <a:gd name="connsiteY7" fmla="*/ 6807680 h 6858000"/>
              <a:gd name="connsiteX8" fmla="*/ 1201250 w 6616264"/>
              <a:gd name="connsiteY8" fmla="*/ 6737359 h 6858000"/>
              <a:gd name="connsiteX9" fmla="*/ 1348988 w 6616264"/>
              <a:gd name="connsiteY9" fmla="*/ 6858000 h 6858000"/>
              <a:gd name="connsiteX10" fmla="*/ 1053513 w 6616264"/>
              <a:gd name="connsiteY10" fmla="*/ 6858000 h 6858000"/>
              <a:gd name="connsiteX11" fmla="*/ 1201250 w 6616264"/>
              <a:gd name="connsiteY11" fmla="*/ 6737359 h 6858000"/>
              <a:gd name="connsiteX12" fmla="*/ 56772 w 6616264"/>
              <a:gd name="connsiteY12" fmla="*/ 6273504 h 6858000"/>
              <a:gd name="connsiteX13" fmla="*/ 99350 w 6616264"/>
              <a:gd name="connsiteY13" fmla="*/ 6316083 h 6858000"/>
              <a:gd name="connsiteX14" fmla="*/ 56772 w 6616264"/>
              <a:gd name="connsiteY14" fmla="*/ 6358662 h 6858000"/>
              <a:gd name="connsiteX15" fmla="*/ 14192 w 6616264"/>
              <a:gd name="connsiteY15" fmla="*/ 6316083 h 6858000"/>
              <a:gd name="connsiteX16" fmla="*/ 56772 w 6616264"/>
              <a:gd name="connsiteY16" fmla="*/ 6273504 h 6858000"/>
              <a:gd name="connsiteX17" fmla="*/ 629011 w 6616264"/>
              <a:gd name="connsiteY17" fmla="*/ 6216086 h 6858000"/>
              <a:gd name="connsiteX18" fmla="*/ 729008 w 6616264"/>
              <a:gd name="connsiteY18" fmla="*/ 6316082 h 6858000"/>
              <a:gd name="connsiteX19" fmla="*/ 629011 w 6616264"/>
              <a:gd name="connsiteY19" fmla="*/ 6416080 h 6858000"/>
              <a:gd name="connsiteX20" fmla="*/ 529015 w 6616264"/>
              <a:gd name="connsiteY20" fmla="*/ 6316082 h 6858000"/>
              <a:gd name="connsiteX21" fmla="*/ 629011 w 6616264"/>
              <a:gd name="connsiteY21" fmla="*/ 6216086 h 6858000"/>
              <a:gd name="connsiteX22" fmla="*/ 1201251 w 6616264"/>
              <a:gd name="connsiteY22" fmla="*/ 6134799 h 6858000"/>
              <a:gd name="connsiteX23" fmla="*/ 1382536 w 6616264"/>
              <a:gd name="connsiteY23" fmla="*/ 6316083 h 6858000"/>
              <a:gd name="connsiteX24" fmla="*/ 1201251 w 6616264"/>
              <a:gd name="connsiteY24" fmla="*/ 6497367 h 6858000"/>
              <a:gd name="connsiteX25" fmla="*/ 1019967 w 6616264"/>
              <a:gd name="connsiteY25" fmla="*/ 6316083 h 6858000"/>
              <a:gd name="connsiteX26" fmla="*/ 1201251 w 6616264"/>
              <a:gd name="connsiteY26" fmla="*/ 6134799 h 6858000"/>
              <a:gd name="connsiteX27" fmla="*/ 56773 w 6616264"/>
              <a:gd name="connsiteY27" fmla="*/ 5692878 h 6858000"/>
              <a:gd name="connsiteX28" fmla="*/ 107738 w 6616264"/>
              <a:gd name="connsiteY28" fmla="*/ 5743844 h 6858000"/>
              <a:gd name="connsiteX29" fmla="*/ 56773 w 6616264"/>
              <a:gd name="connsiteY29" fmla="*/ 5794810 h 6858000"/>
              <a:gd name="connsiteX30" fmla="*/ 5806 w 6616264"/>
              <a:gd name="connsiteY30" fmla="*/ 5743844 h 6858000"/>
              <a:gd name="connsiteX31" fmla="*/ 56773 w 6616264"/>
              <a:gd name="connsiteY31" fmla="*/ 5692878 h 6858000"/>
              <a:gd name="connsiteX32" fmla="*/ 629011 w 6616264"/>
              <a:gd name="connsiteY32" fmla="*/ 5627718 h 6858000"/>
              <a:gd name="connsiteX33" fmla="*/ 744491 w 6616264"/>
              <a:gd name="connsiteY33" fmla="*/ 5743198 h 6858000"/>
              <a:gd name="connsiteX34" fmla="*/ 629011 w 6616264"/>
              <a:gd name="connsiteY34" fmla="*/ 5858678 h 6858000"/>
              <a:gd name="connsiteX35" fmla="*/ 513532 w 6616264"/>
              <a:gd name="connsiteY35" fmla="*/ 5743198 h 6858000"/>
              <a:gd name="connsiteX36" fmla="*/ 629011 w 6616264"/>
              <a:gd name="connsiteY36" fmla="*/ 5627718 h 6858000"/>
              <a:gd name="connsiteX37" fmla="*/ 1201250 w 6616264"/>
              <a:gd name="connsiteY37" fmla="*/ 5539979 h 6858000"/>
              <a:gd name="connsiteX38" fmla="*/ 1404470 w 6616264"/>
              <a:gd name="connsiteY38" fmla="*/ 5743198 h 6858000"/>
              <a:gd name="connsiteX39" fmla="*/ 1201250 w 6616264"/>
              <a:gd name="connsiteY39" fmla="*/ 5946418 h 6858000"/>
              <a:gd name="connsiteX40" fmla="*/ 998031 w 6616264"/>
              <a:gd name="connsiteY40" fmla="*/ 5743198 h 6858000"/>
              <a:gd name="connsiteX41" fmla="*/ 1201250 w 6616264"/>
              <a:gd name="connsiteY41" fmla="*/ 5539979 h 6858000"/>
              <a:gd name="connsiteX42" fmla="*/ 56772 w 6616264"/>
              <a:gd name="connsiteY42" fmla="*/ 5114187 h 6858000"/>
              <a:gd name="connsiteX43" fmla="*/ 113543 w 6616264"/>
              <a:gd name="connsiteY43" fmla="*/ 5170959 h 6858000"/>
              <a:gd name="connsiteX44" fmla="*/ 56772 w 6616264"/>
              <a:gd name="connsiteY44" fmla="*/ 5227731 h 6858000"/>
              <a:gd name="connsiteX45" fmla="*/ 0 w 6616264"/>
              <a:gd name="connsiteY45" fmla="*/ 5170959 h 6858000"/>
              <a:gd name="connsiteX46" fmla="*/ 56772 w 6616264"/>
              <a:gd name="connsiteY46" fmla="*/ 5114187 h 6858000"/>
              <a:gd name="connsiteX47" fmla="*/ 629011 w 6616264"/>
              <a:gd name="connsiteY47" fmla="*/ 5045802 h 6858000"/>
              <a:gd name="connsiteX48" fmla="*/ 754168 w 6616264"/>
              <a:gd name="connsiteY48" fmla="*/ 5170959 h 6858000"/>
              <a:gd name="connsiteX49" fmla="*/ 629011 w 6616264"/>
              <a:gd name="connsiteY49" fmla="*/ 5296116 h 6858000"/>
              <a:gd name="connsiteX50" fmla="*/ 503854 w 6616264"/>
              <a:gd name="connsiteY50" fmla="*/ 5170959 h 6858000"/>
              <a:gd name="connsiteX51" fmla="*/ 629011 w 6616264"/>
              <a:gd name="connsiteY51" fmla="*/ 5045802 h 6858000"/>
              <a:gd name="connsiteX52" fmla="*/ 1201250 w 6616264"/>
              <a:gd name="connsiteY52" fmla="*/ 4954191 h 6858000"/>
              <a:gd name="connsiteX53" fmla="*/ 1401022 w 6616264"/>
              <a:gd name="connsiteY53" fmla="*/ 5086465 h 6858000"/>
              <a:gd name="connsiteX54" fmla="*/ 1410074 w 6616264"/>
              <a:gd name="connsiteY54" fmla="*/ 5131469 h 6858000"/>
              <a:gd name="connsiteX55" fmla="*/ 1406404 w 6616264"/>
              <a:gd name="connsiteY55" fmla="*/ 5157373 h 6858000"/>
              <a:gd name="connsiteX56" fmla="*/ 1412511 w 6616264"/>
              <a:gd name="connsiteY56" fmla="*/ 5198248 h 6858000"/>
              <a:gd name="connsiteX57" fmla="*/ 1401022 w 6616264"/>
              <a:gd name="connsiteY57" fmla="*/ 5255179 h 6858000"/>
              <a:gd name="connsiteX58" fmla="*/ 1201250 w 6616264"/>
              <a:gd name="connsiteY58" fmla="*/ 5387726 h 6858000"/>
              <a:gd name="connsiteX59" fmla="*/ 984484 w 6616264"/>
              <a:gd name="connsiteY59" fmla="*/ 5170958 h 6858000"/>
              <a:gd name="connsiteX60" fmla="*/ 1201250 w 6616264"/>
              <a:gd name="connsiteY60" fmla="*/ 4954191 h 6858000"/>
              <a:gd name="connsiteX61" fmla="*/ 56772 w 6616264"/>
              <a:gd name="connsiteY61" fmla="*/ 4541947 h 6858000"/>
              <a:gd name="connsiteX62" fmla="*/ 113543 w 6616264"/>
              <a:gd name="connsiteY62" fmla="*/ 4598719 h 6858000"/>
              <a:gd name="connsiteX63" fmla="*/ 56772 w 6616264"/>
              <a:gd name="connsiteY63" fmla="*/ 4655491 h 6858000"/>
              <a:gd name="connsiteX64" fmla="*/ 0 w 6616264"/>
              <a:gd name="connsiteY64" fmla="*/ 4598719 h 6858000"/>
              <a:gd name="connsiteX65" fmla="*/ 56772 w 6616264"/>
              <a:gd name="connsiteY65" fmla="*/ 4541947 h 6858000"/>
              <a:gd name="connsiteX66" fmla="*/ 629011 w 6616264"/>
              <a:gd name="connsiteY66" fmla="*/ 4471627 h 6858000"/>
              <a:gd name="connsiteX67" fmla="*/ 756105 w 6616264"/>
              <a:gd name="connsiteY67" fmla="*/ 4598719 h 6858000"/>
              <a:gd name="connsiteX68" fmla="*/ 629011 w 6616264"/>
              <a:gd name="connsiteY68" fmla="*/ 4725813 h 6858000"/>
              <a:gd name="connsiteX69" fmla="*/ 501919 w 6616264"/>
              <a:gd name="connsiteY69" fmla="*/ 4598719 h 6858000"/>
              <a:gd name="connsiteX70" fmla="*/ 629011 w 6616264"/>
              <a:gd name="connsiteY70" fmla="*/ 4471627 h 6858000"/>
              <a:gd name="connsiteX71" fmla="*/ 1201250 w 6616264"/>
              <a:gd name="connsiteY71" fmla="*/ 4380017 h 6858000"/>
              <a:gd name="connsiteX72" fmla="*/ 1402746 w 6616264"/>
              <a:gd name="connsiteY72" fmla="*/ 4513652 h 6858000"/>
              <a:gd name="connsiteX73" fmla="*/ 1409763 w 6616264"/>
              <a:gd name="connsiteY73" fmla="*/ 4548337 h 6858000"/>
              <a:gd name="connsiteX74" fmla="*/ 1404469 w 6616264"/>
              <a:gd name="connsiteY74" fmla="*/ 4585133 h 6858000"/>
              <a:gd name="connsiteX75" fmla="*/ 1411993 w 6616264"/>
              <a:gd name="connsiteY75" fmla="*/ 4638075 h 6858000"/>
              <a:gd name="connsiteX76" fmla="*/ 1402746 w 6616264"/>
              <a:gd name="connsiteY76" fmla="*/ 4683788 h 6858000"/>
              <a:gd name="connsiteX77" fmla="*/ 1201250 w 6616264"/>
              <a:gd name="connsiteY77" fmla="*/ 4817423 h 6858000"/>
              <a:gd name="connsiteX78" fmla="*/ 982548 w 6616264"/>
              <a:gd name="connsiteY78" fmla="*/ 4598719 h 6858000"/>
              <a:gd name="connsiteX79" fmla="*/ 1201250 w 6616264"/>
              <a:gd name="connsiteY79" fmla="*/ 4380017 h 6858000"/>
              <a:gd name="connsiteX80" fmla="*/ 56772 w 6616264"/>
              <a:gd name="connsiteY80" fmla="*/ 3971644 h 6858000"/>
              <a:gd name="connsiteX81" fmla="*/ 111609 w 6616264"/>
              <a:gd name="connsiteY81" fmla="*/ 4026481 h 6858000"/>
              <a:gd name="connsiteX82" fmla="*/ 56772 w 6616264"/>
              <a:gd name="connsiteY82" fmla="*/ 4081318 h 6858000"/>
              <a:gd name="connsiteX83" fmla="*/ 1935 w 6616264"/>
              <a:gd name="connsiteY83" fmla="*/ 4026481 h 6858000"/>
              <a:gd name="connsiteX84" fmla="*/ 56772 w 6616264"/>
              <a:gd name="connsiteY84" fmla="*/ 3971644 h 6858000"/>
              <a:gd name="connsiteX85" fmla="*/ 629011 w 6616264"/>
              <a:gd name="connsiteY85" fmla="*/ 3905839 h 6858000"/>
              <a:gd name="connsiteX86" fmla="*/ 749008 w 6616264"/>
              <a:gd name="connsiteY86" fmla="*/ 4025835 h 6858000"/>
              <a:gd name="connsiteX87" fmla="*/ 629011 w 6616264"/>
              <a:gd name="connsiteY87" fmla="*/ 4145832 h 6858000"/>
              <a:gd name="connsiteX88" fmla="*/ 509015 w 6616264"/>
              <a:gd name="connsiteY88" fmla="*/ 4025835 h 6858000"/>
              <a:gd name="connsiteX89" fmla="*/ 629011 w 6616264"/>
              <a:gd name="connsiteY89" fmla="*/ 3905839 h 6858000"/>
              <a:gd name="connsiteX90" fmla="*/ 1203892 w 6616264"/>
              <a:gd name="connsiteY90" fmla="*/ 3814492 h 6858000"/>
              <a:gd name="connsiteX91" fmla="*/ 1409012 w 6616264"/>
              <a:gd name="connsiteY91" fmla="*/ 3986118 h 6858000"/>
              <a:gd name="connsiteX92" fmla="*/ 1241229 w 6616264"/>
              <a:gd name="connsiteY92" fmla="*/ 4233929 h 6858000"/>
              <a:gd name="connsiteX93" fmla="*/ 993420 w 6616264"/>
              <a:gd name="connsiteY93" fmla="*/ 4066147 h 6858000"/>
              <a:gd name="connsiteX94" fmla="*/ 1161200 w 6616264"/>
              <a:gd name="connsiteY94" fmla="*/ 3818335 h 6858000"/>
              <a:gd name="connsiteX95" fmla="*/ 1203892 w 6616264"/>
              <a:gd name="connsiteY95" fmla="*/ 3814492 h 6858000"/>
              <a:gd name="connsiteX96" fmla="*/ 56773 w 6616264"/>
              <a:gd name="connsiteY96" fmla="*/ 3404566 h 6858000"/>
              <a:gd name="connsiteX97" fmla="*/ 105802 w 6616264"/>
              <a:gd name="connsiteY97" fmla="*/ 3453597 h 6858000"/>
              <a:gd name="connsiteX98" fmla="*/ 56773 w 6616264"/>
              <a:gd name="connsiteY98" fmla="*/ 3502626 h 6858000"/>
              <a:gd name="connsiteX99" fmla="*/ 7742 w 6616264"/>
              <a:gd name="connsiteY99" fmla="*/ 3453597 h 6858000"/>
              <a:gd name="connsiteX100" fmla="*/ 56773 w 6616264"/>
              <a:gd name="connsiteY100" fmla="*/ 3404566 h 6858000"/>
              <a:gd name="connsiteX101" fmla="*/ 629011 w 6616264"/>
              <a:gd name="connsiteY101" fmla="*/ 3346503 h 6858000"/>
              <a:gd name="connsiteX102" fmla="*/ 736105 w 6616264"/>
              <a:gd name="connsiteY102" fmla="*/ 3453597 h 6858000"/>
              <a:gd name="connsiteX103" fmla="*/ 629011 w 6616264"/>
              <a:gd name="connsiteY103" fmla="*/ 3560690 h 6858000"/>
              <a:gd name="connsiteX104" fmla="*/ 521918 w 6616264"/>
              <a:gd name="connsiteY104" fmla="*/ 3453597 h 6858000"/>
              <a:gd name="connsiteX105" fmla="*/ 629011 w 6616264"/>
              <a:gd name="connsiteY105" fmla="*/ 3346503 h 6858000"/>
              <a:gd name="connsiteX106" fmla="*/ 1202686 w 6616264"/>
              <a:gd name="connsiteY106" fmla="*/ 3262069 h 6858000"/>
              <a:gd name="connsiteX107" fmla="*/ 1378371 w 6616264"/>
              <a:gd name="connsiteY107" fmla="*/ 3380399 h 6858000"/>
              <a:gd name="connsiteX108" fmla="*/ 1274673 w 6616264"/>
              <a:gd name="connsiteY108" fmla="*/ 3630752 h 6858000"/>
              <a:gd name="connsiteX109" fmla="*/ 1024320 w 6616264"/>
              <a:gd name="connsiteY109" fmla="*/ 3527054 h 6858000"/>
              <a:gd name="connsiteX110" fmla="*/ 1128017 w 6616264"/>
              <a:gd name="connsiteY110" fmla="*/ 3276701 h 6858000"/>
              <a:gd name="connsiteX111" fmla="*/ 1202686 w 6616264"/>
              <a:gd name="connsiteY111" fmla="*/ 3262069 h 6858000"/>
              <a:gd name="connsiteX112" fmla="*/ 56772 w 6616264"/>
              <a:gd name="connsiteY112" fmla="*/ 2842649 h 6858000"/>
              <a:gd name="connsiteX113" fmla="*/ 95481 w 6616264"/>
              <a:gd name="connsiteY113" fmla="*/ 2881357 h 6858000"/>
              <a:gd name="connsiteX114" fmla="*/ 56772 w 6616264"/>
              <a:gd name="connsiteY114" fmla="*/ 2920066 h 6858000"/>
              <a:gd name="connsiteX115" fmla="*/ 18064 w 6616264"/>
              <a:gd name="connsiteY115" fmla="*/ 2881357 h 6858000"/>
              <a:gd name="connsiteX116" fmla="*/ 56772 w 6616264"/>
              <a:gd name="connsiteY116" fmla="*/ 2842649 h 6858000"/>
              <a:gd name="connsiteX117" fmla="*/ 629011 w 6616264"/>
              <a:gd name="connsiteY117" fmla="*/ 2794263 h 6858000"/>
              <a:gd name="connsiteX118" fmla="*/ 716105 w 6616264"/>
              <a:gd name="connsiteY118" fmla="*/ 2881357 h 6858000"/>
              <a:gd name="connsiteX119" fmla="*/ 629011 w 6616264"/>
              <a:gd name="connsiteY119" fmla="*/ 2968450 h 6858000"/>
              <a:gd name="connsiteX120" fmla="*/ 541918 w 6616264"/>
              <a:gd name="connsiteY120" fmla="*/ 2881357 h 6858000"/>
              <a:gd name="connsiteX121" fmla="*/ 629011 w 6616264"/>
              <a:gd name="connsiteY121" fmla="*/ 2794263 h 6858000"/>
              <a:gd name="connsiteX122" fmla="*/ 1201251 w 6616264"/>
              <a:gd name="connsiteY122" fmla="*/ 2715555 h 6858000"/>
              <a:gd name="connsiteX123" fmla="*/ 1367053 w 6616264"/>
              <a:gd name="connsiteY123" fmla="*/ 2881357 h 6858000"/>
              <a:gd name="connsiteX124" fmla="*/ 1201251 w 6616264"/>
              <a:gd name="connsiteY124" fmla="*/ 3047158 h 6858000"/>
              <a:gd name="connsiteX125" fmla="*/ 1035450 w 6616264"/>
              <a:gd name="connsiteY125" fmla="*/ 2881357 h 6858000"/>
              <a:gd name="connsiteX126" fmla="*/ 1201251 w 6616264"/>
              <a:gd name="connsiteY126" fmla="*/ 2715555 h 6858000"/>
              <a:gd name="connsiteX127" fmla="*/ 629011 w 6616264"/>
              <a:gd name="connsiteY127" fmla="*/ 2240732 h 6858000"/>
              <a:gd name="connsiteX128" fmla="*/ 696752 w 6616264"/>
              <a:gd name="connsiteY128" fmla="*/ 2308473 h 6858000"/>
              <a:gd name="connsiteX129" fmla="*/ 629011 w 6616264"/>
              <a:gd name="connsiteY129" fmla="*/ 2376214 h 6858000"/>
              <a:gd name="connsiteX130" fmla="*/ 561272 w 6616264"/>
              <a:gd name="connsiteY130" fmla="*/ 2308473 h 6858000"/>
              <a:gd name="connsiteX131" fmla="*/ 629011 w 6616264"/>
              <a:gd name="connsiteY131" fmla="*/ 2240732 h 6858000"/>
              <a:gd name="connsiteX132" fmla="*/ 1201250 w 6616264"/>
              <a:gd name="connsiteY132" fmla="*/ 2176227 h 6858000"/>
              <a:gd name="connsiteX133" fmla="*/ 1333504 w 6616264"/>
              <a:gd name="connsiteY133" fmla="*/ 2308479 h 6858000"/>
              <a:gd name="connsiteX134" fmla="*/ 1201250 w 6616264"/>
              <a:gd name="connsiteY134" fmla="*/ 2440726 h 6858000"/>
              <a:gd name="connsiteX135" fmla="*/ 1068997 w 6616264"/>
              <a:gd name="connsiteY135" fmla="*/ 2308479 h 6858000"/>
              <a:gd name="connsiteX136" fmla="*/ 1201250 w 6616264"/>
              <a:gd name="connsiteY136" fmla="*/ 2176227 h 6858000"/>
              <a:gd name="connsiteX137" fmla="*/ 1773490 w 6616264"/>
              <a:gd name="connsiteY137" fmla="*/ 2088481 h 6858000"/>
              <a:gd name="connsiteX138" fmla="*/ 1976166 w 6616264"/>
              <a:gd name="connsiteY138" fmla="*/ 2222935 h 6858000"/>
              <a:gd name="connsiteX139" fmla="*/ 1987399 w 6616264"/>
              <a:gd name="connsiteY139" fmla="*/ 2278426 h 6858000"/>
              <a:gd name="connsiteX140" fmla="*/ 1985740 w 6616264"/>
              <a:gd name="connsiteY140" fmla="*/ 2294890 h 6858000"/>
              <a:gd name="connsiteX141" fmla="*/ 1989817 w 6616264"/>
              <a:gd name="connsiteY141" fmla="*/ 2326586 h 6858000"/>
              <a:gd name="connsiteX142" fmla="*/ 1976166 w 6616264"/>
              <a:gd name="connsiteY142" fmla="*/ 2394018 h 6858000"/>
              <a:gd name="connsiteX143" fmla="*/ 1773490 w 6616264"/>
              <a:gd name="connsiteY143" fmla="*/ 2528464 h 6858000"/>
              <a:gd name="connsiteX144" fmla="*/ 1553498 w 6616264"/>
              <a:gd name="connsiteY144" fmla="*/ 2308473 h 6858000"/>
              <a:gd name="connsiteX145" fmla="*/ 1773490 w 6616264"/>
              <a:gd name="connsiteY145" fmla="*/ 2088481 h 6858000"/>
              <a:gd name="connsiteX146" fmla="*/ 629011 w 6616264"/>
              <a:gd name="connsiteY146" fmla="*/ 1688493 h 6858000"/>
              <a:gd name="connsiteX147" fmla="*/ 676752 w 6616264"/>
              <a:gd name="connsiteY147" fmla="*/ 1736234 h 6858000"/>
              <a:gd name="connsiteX148" fmla="*/ 629011 w 6616264"/>
              <a:gd name="connsiteY148" fmla="*/ 1783975 h 6858000"/>
              <a:gd name="connsiteX149" fmla="*/ 581271 w 6616264"/>
              <a:gd name="connsiteY149" fmla="*/ 1736234 h 6858000"/>
              <a:gd name="connsiteX150" fmla="*/ 629011 w 6616264"/>
              <a:gd name="connsiteY150" fmla="*/ 1688493 h 6858000"/>
              <a:gd name="connsiteX151" fmla="*/ 1201250 w 6616264"/>
              <a:gd name="connsiteY151" fmla="*/ 1639465 h 6858000"/>
              <a:gd name="connsiteX152" fmla="*/ 1298022 w 6616264"/>
              <a:gd name="connsiteY152" fmla="*/ 1736237 h 6858000"/>
              <a:gd name="connsiteX153" fmla="*/ 1201250 w 6616264"/>
              <a:gd name="connsiteY153" fmla="*/ 1833008 h 6858000"/>
              <a:gd name="connsiteX154" fmla="*/ 1104480 w 6616264"/>
              <a:gd name="connsiteY154" fmla="*/ 1736237 h 6858000"/>
              <a:gd name="connsiteX155" fmla="*/ 1201250 w 6616264"/>
              <a:gd name="connsiteY155" fmla="*/ 1639465 h 6858000"/>
              <a:gd name="connsiteX156" fmla="*/ 1741933 w 6616264"/>
              <a:gd name="connsiteY156" fmla="*/ 1572389 h 6858000"/>
              <a:gd name="connsiteX157" fmla="*/ 1937614 w 6616264"/>
              <a:gd name="connsiteY157" fmla="*/ 1704875 h 6858000"/>
              <a:gd name="connsiteX158" fmla="*/ 1805127 w 6616264"/>
              <a:gd name="connsiteY158" fmla="*/ 1900555 h 6858000"/>
              <a:gd name="connsiteX159" fmla="*/ 1609447 w 6616264"/>
              <a:gd name="connsiteY159" fmla="*/ 1768068 h 6858000"/>
              <a:gd name="connsiteX160" fmla="*/ 1741933 w 6616264"/>
              <a:gd name="connsiteY160" fmla="*/ 1572389 h 6858000"/>
              <a:gd name="connsiteX161" fmla="*/ 1189474 w 6616264"/>
              <a:gd name="connsiteY161" fmla="*/ 1102707 h 6858000"/>
              <a:gd name="connsiteX162" fmla="*/ 1262761 w 6616264"/>
              <a:gd name="connsiteY162" fmla="*/ 1152327 h 6858000"/>
              <a:gd name="connsiteX163" fmla="*/ 1213141 w 6616264"/>
              <a:gd name="connsiteY163" fmla="*/ 1225613 h 6858000"/>
              <a:gd name="connsiteX164" fmla="*/ 1139856 w 6616264"/>
              <a:gd name="connsiteY164" fmla="*/ 1175994 h 6858000"/>
              <a:gd name="connsiteX165" fmla="*/ 1189474 w 6616264"/>
              <a:gd name="connsiteY165" fmla="*/ 1102707 h 6858000"/>
              <a:gd name="connsiteX166" fmla="*/ 1773490 w 6616264"/>
              <a:gd name="connsiteY166" fmla="*/ 1043355 h 6858000"/>
              <a:gd name="connsiteX167" fmla="*/ 1894132 w 6616264"/>
              <a:gd name="connsiteY167" fmla="*/ 1163996 h 6858000"/>
              <a:gd name="connsiteX168" fmla="*/ 1773490 w 6616264"/>
              <a:gd name="connsiteY168" fmla="*/ 1284638 h 6858000"/>
              <a:gd name="connsiteX169" fmla="*/ 1652849 w 6616264"/>
              <a:gd name="connsiteY169" fmla="*/ 1163996 h 6858000"/>
              <a:gd name="connsiteX170" fmla="*/ 1773490 w 6616264"/>
              <a:gd name="connsiteY170" fmla="*/ 1043355 h 6858000"/>
              <a:gd name="connsiteX171" fmla="*/ 2346375 w 6616264"/>
              <a:gd name="connsiteY171" fmla="*/ 973034 h 6858000"/>
              <a:gd name="connsiteX172" fmla="*/ 2537335 w 6616264"/>
              <a:gd name="connsiteY172" fmla="*/ 1163996 h 6858000"/>
              <a:gd name="connsiteX173" fmla="*/ 2346375 w 6616264"/>
              <a:gd name="connsiteY173" fmla="*/ 1354957 h 6858000"/>
              <a:gd name="connsiteX174" fmla="*/ 2155413 w 6616264"/>
              <a:gd name="connsiteY174" fmla="*/ 1163996 h 6858000"/>
              <a:gd name="connsiteX175" fmla="*/ 2346375 w 6616264"/>
              <a:gd name="connsiteY175" fmla="*/ 973034 h 6858000"/>
              <a:gd name="connsiteX176" fmla="*/ 1201251 w 6616264"/>
              <a:gd name="connsiteY176" fmla="*/ 554986 h 6858000"/>
              <a:gd name="connsiteX177" fmla="*/ 1238024 w 6616264"/>
              <a:gd name="connsiteY177" fmla="*/ 591758 h 6858000"/>
              <a:gd name="connsiteX178" fmla="*/ 1201251 w 6616264"/>
              <a:gd name="connsiteY178" fmla="*/ 628531 h 6858000"/>
              <a:gd name="connsiteX179" fmla="*/ 1164478 w 6616264"/>
              <a:gd name="connsiteY179" fmla="*/ 591758 h 6858000"/>
              <a:gd name="connsiteX180" fmla="*/ 1201251 w 6616264"/>
              <a:gd name="connsiteY180" fmla="*/ 554986 h 6858000"/>
              <a:gd name="connsiteX181" fmla="*/ 1773490 w 6616264"/>
              <a:gd name="connsiteY181" fmla="*/ 516275 h 6858000"/>
              <a:gd name="connsiteX182" fmla="*/ 1848972 w 6616264"/>
              <a:gd name="connsiteY182" fmla="*/ 591757 h 6858000"/>
              <a:gd name="connsiteX183" fmla="*/ 1773490 w 6616264"/>
              <a:gd name="connsiteY183" fmla="*/ 667238 h 6858000"/>
              <a:gd name="connsiteX184" fmla="*/ 1698009 w 6616264"/>
              <a:gd name="connsiteY184" fmla="*/ 591757 h 6858000"/>
              <a:gd name="connsiteX185" fmla="*/ 1773490 w 6616264"/>
              <a:gd name="connsiteY185" fmla="*/ 516275 h 6858000"/>
              <a:gd name="connsiteX186" fmla="*/ 2346375 w 6616264"/>
              <a:gd name="connsiteY186" fmla="*/ 462084 h 6858000"/>
              <a:gd name="connsiteX187" fmla="*/ 2476048 w 6616264"/>
              <a:gd name="connsiteY187" fmla="*/ 591757 h 6858000"/>
              <a:gd name="connsiteX188" fmla="*/ 2346375 w 6616264"/>
              <a:gd name="connsiteY188" fmla="*/ 721429 h 6858000"/>
              <a:gd name="connsiteX189" fmla="*/ 2216701 w 6616264"/>
              <a:gd name="connsiteY189" fmla="*/ 591757 h 6858000"/>
              <a:gd name="connsiteX190" fmla="*/ 2346375 w 6616264"/>
              <a:gd name="connsiteY190" fmla="*/ 462084 h 6858000"/>
              <a:gd name="connsiteX191" fmla="*/ 2918614 w 6616264"/>
              <a:gd name="connsiteY191" fmla="*/ 395638 h 6858000"/>
              <a:gd name="connsiteX192" fmla="*/ 3114092 w 6616264"/>
              <a:gd name="connsiteY192" fmla="*/ 591115 h 6858000"/>
              <a:gd name="connsiteX193" fmla="*/ 2918614 w 6616264"/>
              <a:gd name="connsiteY193" fmla="*/ 786593 h 6858000"/>
              <a:gd name="connsiteX194" fmla="*/ 2723137 w 6616264"/>
              <a:gd name="connsiteY194" fmla="*/ 591115 h 6858000"/>
              <a:gd name="connsiteX195" fmla="*/ 2918614 w 6616264"/>
              <a:gd name="connsiteY195" fmla="*/ 395638 h 6858000"/>
              <a:gd name="connsiteX196" fmla="*/ 4310582 w 6616264"/>
              <a:gd name="connsiteY196" fmla="*/ 0 h 6858000"/>
              <a:gd name="connsiteX197" fmla="*/ 6616264 w 6616264"/>
              <a:gd name="connsiteY197" fmla="*/ 0 h 6858000"/>
              <a:gd name="connsiteX198" fmla="*/ 6616264 w 6616264"/>
              <a:gd name="connsiteY198" fmla="*/ 6845058 h 6858000"/>
              <a:gd name="connsiteX199" fmla="*/ 1487047 w 6616264"/>
              <a:gd name="connsiteY199" fmla="*/ 6845058 h 6858000"/>
              <a:gd name="connsiteX200" fmla="*/ 1727039 w 6616264"/>
              <a:gd name="connsiteY200" fmla="*/ 6632807 h 6858000"/>
              <a:gd name="connsiteX201" fmla="*/ 1965741 w 6616264"/>
              <a:gd name="connsiteY201" fmla="*/ 6834091 h 6858000"/>
              <a:gd name="connsiteX202" fmla="*/ 2090254 w 6616264"/>
              <a:gd name="connsiteY202" fmla="*/ 6611518 h 6858000"/>
              <a:gd name="connsiteX203" fmla="*/ 1960580 w 6616264"/>
              <a:gd name="connsiteY203" fmla="*/ 6459265 h 6858000"/>
              <a:gd name="connsiteX204" fmla="*/ 1727039 w 6616264"/>
              <a:gd name="connsiteY204" fmla="*/ 6583777 h 6858000"/>
              <a:gd name="connsiteX205" fmla="*/ 1445758 w 6616264"/>
              <a:gd name="connsiteY205" fmla="*/ 6302496 h 6858000"/>
              <a:gd name="connsiteX206" fmla="*/ 1658654 w 6616264"/>
              <a:gd name="connsiteY206" fmla="*/ 6029602 h 6858000"/>
              <a:gd name="connsiteX207" fmla="*/ 1419307 w 6616264"/>
              <a:gd name="connsiteY207" fmla="*/ 5729611 h 6858000"/>
              <a:gd name="connsiteX208" fmla="*/ 1598012 w 6616264"/>
              <a:gd name="connsiteY208" fmla="*/ 5450911 h 6858000"/>
              <a:gd name="connsiteX209" fmla="*/ 1420467 w 6616264"/>
              <a:gd name="connsiteY209" fmla="*/ 5251502 h 6858000"/>
              <a:gd name="connsiteX210" fmla="*/ 1412511 w 6616264"/>
              <a:gd name="connsiteY210" fmla="*/ 5198248 h 6858000"/>
              <a:gd name="connsiteX211" fmla="*/ 1418018 w 6616264"/>
              <a:gd name="connsiteY211" fmla="*/ 5170958 h 6858000"/>
              <a:gd name="connsiteX212" fmla="*/ 1410074 w 6616264"/>
              <a:gd name="connsiteY212" fmla="*/ 5131469 h 6858000"/>
              <a:gd name="connsiteX213" fmla="*/ 1419106 w 6616264"/>
              <a:gd name="connsiteY213" fmla="*/ 5067728 h 6858000"/>
              <a:gd name="connsiteX214" fmla="*/ 1580592 w 6616264"/>
              <a:gd name="connsiteY214" fmla="*/ 4872220 h 6858000"/>
              <a:gd name="connsiteX215" fmla="*/ 1417291 w 6616264"/>
              <a:gd name="connsiteY215" fmla="*/ 4675352 h 6858000"/>
              <a:gd name="connsiteX216" fmla="*/ 1411993 w 6616264"/>
              <a:gd name="connsiteY216" fmla="*/ 4638075 h 6858000"/>
              <a:gd name="connsiteX217" fmla="*/ 1419954 w 6616264"/>
              <a:gd name="connsiteY217" fmla="*/ 4598719 h 6858000"/>
              <a:gd name="connsiteX218" fmla="*/ 1409763 w 6616264"/>
              <a:gd name="connsiteY218" fmla="*/ 4548337 h 6858000"/>
              <a:gd name="connsiteX219" fmla="*/ 1417623 w 6616264"/>
              <a:gd name="connsiteY219" fmla="*/ 4493695 h 6858000"/>
              <a:gd name="connsiteX220" fmla="*/ 1584463 w 6616264"/>
              <a:gd name="connsiteY220" fmla="*/ 4295465 h 6858000"/>
              <a:gd name="connsiteX221" fmla="*/ 1410276 w 6616264"/>
              <a:gd name="connsiteY221" fmla="*/ 4012249 h 6858000"/>
              <a:gd name="connsiteX222" fmla="*/ 1619945 w 6616264"/>
              <a:gd name="connsiteY222" fmla="*/ 3714194 h 6858000"/>
              <a:gd name="connsiteX223" fmla="*/ 1432210 w 6616264"/>
              <a:gd name="connsiteY223" fmla="*/ 3440009 h 6858000"/>
              <a:gd name="connsiteX224" fmla="*/ 1727039 w 6616264"/>
              <a:gd name="connsiteY224" fmla="*/ 3145180 h 6858000"/>
              <a:gd name="connsiteX225" fmla="*/ 1959290 w 6616264"/>
              <a:gd name="connsiteY225" fmla="*/ 3259370 h 6858000"/>
              <a:gd name="connsiteX226" fmla="*/ 2066382 w 6616264"/>
              <a:gd name="connsiteY226" fmla="*/ 3133568 h 6858000"/>
              <a:gd name="connsiteX227" fmla="*/ 1963805 w 6616264"/>
              <a:gd name="connsiteY227" fmla="*/ 2980025 h 6858000"/>
              <a:gd name="connsiteX228" fmla="*/ 1726393 w 6616264"/>
              <a:gd name="connsiteY228" fmla="*/ 3129696 h 6858000"/>
              <a:gd name="connsiteX229" fmla="*/ 1463822 w 6616264"/>
              <a:gd name="connsiteY229" fmla="*/ 2867125 h 6858000"/>
              <a:gd name="connsiteX230" fmla="*/ 1726393 w 6616264"/>
              <a:gd name="connsiteY230" fmla="*/ 2604553 h 6858000"/>
              <a:gd name="connsiteX231" fmla="*/ 1963805 w 6616264"/>
              <a:gd name="connsiteY231" fmla="*/ 2754226 h 6858000"/>
              <a:gd name="connsiteX232" fmla="*/ 2128316 w 6616264"/>
              <a:gd name="connsiteY232" fmla="*/ 2557458 h 6858000"/>
              <a:gd name="connsiteX233" fmla="*/ 1995952 w 6616264"/>
              <a:gd name="connsiteY233" fmla="*/ 2374289 h 6858000"/>
              <a:gd name="connsiteX234" fmla="*/ 1989817 w 6616264"/>
              <a:gd name="connsiteY234" fmla="*/ 2326586 h 6858000"/>
              <a:gd name="connsiteX235" fmla="*/ 1993483 w 6616264"/>
              <a:gd name="connsiteY235" fmla="*/ 2308473 h 6858000"/>
              <a:gd name="connsiteX236" fmla="*/ 1987399 w 6616264"/>
              <a:gd name="connsiteY236" fmla="*/ 2278426 h 6858000"/>
              <a:gd name="connsiteX237" fmla="*/ 1992121 w 6616264"/>
              <a:gd name="connsiteY237" fmla="*/ 2231592 h 6858000"/>
              <a:gd name="connsiteX238" fmla="*/ 2299279 w 6616264"/>
              <a:gd name="connsiteY238" fmla="*/ 1981352 h 6858000"/>
              <a:gd name="connsiteX239" fmla="*/ 2538626 w 6616264"/>
              <a:gd name="connsiteY239" fmla="*/ 2092962 h 6858000"/>
              <a:gd name="connsiteX240" fmla="*/ 2647654 w 6616264"/>
              <a:gd name="connsiteY240" fmla="*/ 1976190 h 6858000"/>
              <a:gd name="connsiteX241" fmla="*/ 2542496 w 6616264"/>
              <a:gd name="connsiteY241" fmla="*/ 1803293 h 6858000"/>
              <a:gd name="connsiteX242" fmla="*/ 2298633 w 6616264"/>
              <a:gd name="connsiteY242" fmla="*/ 1979417 h 6858000"/>
              <a:gd name="connsiteX243" fmla="*/ 2041223 w 6616264"/>
              <a:gd name="connsiteY243" fmla="*/ 1722003 h 6858000"/>
              <a:gd name="connsiteX244" fmla="*/ 2298633 w 6616264"/>
              <a:gd name="connsiteY244" fmla="*/ 1464593 h 6858000"/>
              <a:gd name="connsiteX245" fmla="*/ 2542496 w 6616264"/>
              <a:gd name="connsiteY245" fmla="*/ 1640718 h 6858000"/>
              <a:gd name="connsiteX246" fmla="*/ 2760554 w 6616264"/>
              <a:gd name="connsiteY246" fmla="*/ 1402016 h 6858000"/>
              <a:gd name="connsiteX247" fmla="*/ 2595399 w 6616264"/>
              <a:gd name="connsiteY247" fmla="*/ 1149118 h 6858000"/>
              <a:gd name="connsiteX248" fmla="*/ 2871517 w 6616264"/>
              <a:gd name="connsiteY248" fmla="*/ 872997 h 6858000"/>
              <a:gd name="connsiteX249" fmla="*/ 3123122 w 6616264"/>
              <a:gd name="connsiteY249" fmla="*/ 1035574 h 6858000"/>
              <a:gd name="connsiteX250" fmla="*/ 3348276 w 6616264"/>
              <a:gd name="connsiteY250" fmla="*/ 822035 h 6858000"/>
              <a:gd name="connsiteX251" fmla="*/ 3179894 w 6616264"/>
              <a:gd name="connsiteY251" fmla="*/ 576235 h 6858000"/>
              <a:gd name="connsiteX252" fmla="*/ 3443756 w 6616264"/>
              <a:gd name="connsiteY252" fmla="*/ 312373 h 6858000"/>
              <a:gd name="connsiteX253" fmla="*/ 3699877 w 6616264"/>
              <a:gd name="connsiteY253" fmla="*/ 514303 h 6858000"/>
              <a:gd name="connsiteX254" fmla="*/ 4015996 w 6616264"/>
              <a:gd name="connsiteY254" fmla="*/ 254311 h 6858000"/>
              <a:gd name="connsiteX255" fmla="*/ 4275343 w 6616264"/>
              <a:gd name="connsiteY255" fmla="*/ 385274 h 6858000"/>
              <a:gd name="connsiteX256" fmla="*/ 4441788 w 6616264"/>
              <a:gd name="connsiteY256" fmla="*/ 240118 h 6858000"/>
              <a:gd name="connsiteX257" fmla="*/ 4310179 w 6616264"/>
              <a:gd name="connsiteY257" fmla="*/ 3997 h 6858000"/>
              <a:gd name="connsiteX258" fmla="*/ 3836709 w 6616264"/>
              <a:gd name="connsiteY258" fmla="*/ 0 h 6858000"/>
              <a:gd name="connsiteX259" fmla="*/ 4290765 w 6616264"/>
              <a:gd name="connsiteY259" fmla="*/ 0 h 6858000"/>
              <a:gd name="connsiteX260" fmla="*/ 4294697 w 6616264"/>
              <a:gd name="connsiteY260" fmla="*/ 19521 h 6858000"/>
              <a:gd name="connsiteX261" fmla="*/ 4063738 w 6616264"/>
              <a:gd name="connsiteY261" fmla="*/ 250481 h 6858000"/>
              <a:gd name="connsiteX262" fmla="*/ 3832777 w 6616264"/>
              <a:gd name="connsiteY262" fmla="*/ 19521 h 6858000"/>
              <a:gd name="connsiteX263" fmla="*/ 3315960 w 6616264"/>
              <a:gd name="connsiteY263" fmla="*/ 0 h 6858000"/>
              <a:gd name="connsiteX264" fmla="*/ 3665746 w 6616264"/>
              <a:gd name="connsiteY264" fmla="*/ 0 h 6858000"/>
              <a:gd name="connsiteX265" fmla="*/ 3669557 w 6616264"/>
              <a:gd name="connsiteY265" fmla="*/ 18877 h 6858000"/>
              <a:gd name="connsiteX266" fmla="*/ 3490853 w 6616264"/>
              <a:gd name="connsiteY266" fmla="*/ 197580 h 6858000"/>
              <a:gd name="connsiteX267" fmla="*/ 3312149 w 6616264"/>
              <a:gd name="connsiteY267" fmla="*/ 18877 h 6858000"/>
              <a:gd name="connsiteX268" fmla="*/ 2797406 w 6616264"/>
              <a:gd name="connsiteY268" fmla="*/ 0 h 6858000"/>
              <a:gd name="connsiteX269" fmla="*/ 3039822 w 6616264"/>
              <a:gd name="connsiteY269" fmla="*/ 0 h 6858000"/>
              <a:gd name="connsiteX270" fmla="*/ 3043771 w 6616264"/>
              <a:gd name="connsiteY270" fmla="*/ 19521 h 6858000"/>
              <a:gd name="connsiteX271" fmla="*/ 2918614 w 6616264"/>
              <a:gd name="connsiteY271" fmla="*/ 144678 h 6858000"/>
              <a:gd name="connsiteX272" fmla="*/ 2793456 w 6616264"/>
              <a:gd name="connsiteY272" fmla="*/ 19521 h 6858000"/>
              <a:gd name="connsiteX273" fmla="*/ 2274893 w 6616264"/>
              <a:gd name="connsiteY273" fmla="*/ 0 h 6858000"/>
              <a:gd name="connsiteX274" fmla="*/ 2417855 w 6616264"/>
              <a:gd name="connsiteY274" fmla="*/ 0 h 6858000"/>
              <a:gd name="connsiteX275" fmla="*/ 2421856 w 6616264"/>
              <a:gd name="connsiteY275" fmla="*/ 19518 h 6858000"/>
              <a:gd name="connsiteX276" fmla="*/ 2346375 w 6616264"/>
              <a:gd name="connsiteY276" fmla="*/ 94999 h 6858000"/>
              <a:gd name="connsiteX277" fmla="*/ 2270893 w 6616264"/>
              <a:gd name="connsiteY277" fmla="*/ 19518 h 6858000"/>
              <a:gd name="connsiteX278" fmla="*/ 1740884 w 6616264"/>
              <a:gd name="connsiteY278" fmla="*/ 0 h 6858000"/>
              <a:gd name="connsiteX279" fmla="*/ 1806098 w 6616264"/>
              <a:gd name="connsiteY279" fmla="*/ 0 h 6858000"/>
              <a:gd name="connsiteX280" fmla="*/ 1814136 w 6616264"/>
              <a:gd name="connsiteY280" fmla="*/ 19519 h 6858000"/>
              <a:gd name="connsiteX281" fmla="*/ 1773490 w 6616264"/>
              <a:gd name="connsiteY281" fmla="*/ 60163 h 6858000"/>
              <a:gd name="connsiteX282" fmla="*/ 1732847 w 6616264"/>
              <a:gd name="connsiteY282" fmla="*/ 19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6616264" h="6858000">
                <a:moveTo>
                  <a:pt x="56772" y="6855419"/>
                </a:moveTo>
                <a:cubicBezTo>
                  <a:pt x="61288" y="6855419"/>
                  <a:pt x="65160" y="6856710"/>
                  <a:pt x="69029" y="6858000"/>
                </a:cubicBezTo>
                <a:lnTo>
                  <a:pt x="44514" y="6858000"/>
                </a:lnTo>
                <a:cubicBezTo>
                  <a:pt x="47740" y="6856710"/>
                  <a:pt x="52255" y="6856064"/>
                  <a:pt x="56772" y="6855419"/>
                </a:cubicBezTo>
                <a:close/>
                <a:moveTo>
                  <a:pt x="629011" y="6807680"/>
                </a:moveTo>
                <a:cubicBezTo>
                  <a:pt x="662559" y="6807680"/>
                  <a:pt x="691590" y="6828969"/>
                  <a:pt x="703848" y="6858000"/>
                </a:cubicBezTo>
                <a:lnTo>
                  <a:pt x="554820" y="6858000"/>
                </a:lnTo>
                <a:cubicBezTo>
                  <a:pt x="566433" y="6828324"/>
                  <a:pt x="595464" y="6807680"/>
                  <a:pt x="629011" y="6807680"/>
                </a:cubicBezTo>
                <a:close/>
                <a:moveTo>
                  <a:pt x="1201250" y="6737359"/>
                </a:moveTo>
                <a:cubicBezTo>
                  <a:pt x="1274151" y="6737359"/>
                  <a:pt x="1335439" y="6789614"/>
                  <a:pt x="1348988" y="6858000"/>
                </a:cubicBezTo>
                <a:lnTo>
                  <a:pt x="1053513" y="6858000"/>
                </a:lnTo>
                <a:cubicBezTo>
                  <a:pt x="1067706" y="6788970"/>
                  <a:pt x="1128349" y="6737359"/>
                  <a:pt x="1201250" y="6737359"/>
                </a:cubicBezTo>
                <a:close/>
                <a:moveTo>
                  <a:pt x="56772" y="6273504"/>
                </a:moveTo>
                <a:cubicBezTo>
                  <a:pt x="79998" y="6273504"/>
                  <a:pt x="99350" y="6292214"/>
                  <a:pt x="99350" y="6316083"/>
                </a:cubicBezTo>
                <a:cubicBezTo>
                  <a:pt x="99350" y="6339308"/>
                  <a:pt x="80642" y="6358662"/>
                  <a:pt x="56772" y="6358662"/>
                </a:cubicBezTo>
                <a:cubicBezTo>
                  <a:pt x="33547" y="6358662"/>
                  <a:pt x="14192" y="6339954"/>
                  <a:pt x="14192" y="6316083"/>
                </a:cubicBezTo>
                <a:cubicBezTo>
                  <a:pt x="14192" y="6292859"/>
                  <a:pt x="32902" y="6273504"/>
                  <a:pt x="56772" y="6273504"/>
                </a:cubicBezTo>
                <a:close/>
                <a:moveTo>
                  <a:pt x="629011" y="6216086"/>
                </a:moveTo>
                <a:cubicBezTo>
                  <a:pt x="684494" y="6216086"/>
                  <a:pt x="729008" y="6260600"/>
                  <a:pt x="729008" y="6316082"/>
                </a:cubicBezTo>
                <a:cubicBezTo>
                  <a:pt x="729008" y="6371564"/>
                  <a:pt x="684494" y="6416080"/>
                  <a:pt x="629011" y="6416080"/>
                </a:cubicBezTo>
                <a:cubicBezTo>
                  <a:pt x="573530" y="6416080"/>
                  <a:pt x="529015" y="6371564"/>
                  <a:pt x="529015" y="6316082"/>
                </a:cubicBezTo>
                <a:cubicBezTo>
                  <a:pt x="529015" y="6260600"/>
                  <a:pt x="573530" y="6216086"/>
                  <a:pt x="629011" y="6216086"/>
                </a:cubicBezTo>
                <a:close/>
                <a:moveTo>
                  <a:pt x="1201251" y="6134799"/>
                </a:moveTo>
                <a:cubicBezTo>
                  <a:pt x="1301248" y="6134799"/>
                  <a:pt x="1382536" y="6216086"/>
                  <a:pt x="1382536" y="6316083"/>
                </a:cubicBezTo>
                <a:cubicBezTo>
                  <a:pt x="1382536" y="6416080"/>
                  <a:pt x="1301248" y="6497367"/>
                  <a:pt x="1201251" y="6497367"/>
                </a:cubicBezTo>
                <a:cubicBezTo>
                  <a:pt x="1101255" y="6497367"/>
                  <a:pt x="1019967" y="6416080"/>
                  <a:pt x="1019967" y="6316083"/>
                </a:cubicBezTo>
                <a:cubicBezTo>
                  <a:pt x="1019967" y="6216086"/>
                  <a:pt x="1101255" y="6134799"/>
                  <a:pt x="1201251" y="6134799"/>
                </a:cubicBezTo>
                <a:close/>
                <a:moveTo>
                  <a:pt x="56773" y="5692878"/>
                </a:moveTo>
                <a:cubicBezTo>
                  <a:pt x="84514" y="5692878"/>
                  <a:pt x="107093" y="5715457"/>
                  <a:pt x="107738" y="5743844"/>
                </a:cubicBezTo>
                <a:cubicBezTo>
                  <a:pt x="107738" y="5772231"/>
                  <a:pt x="85159" y="5794810"/>
                  <a:pt x="56773" y="5794810"/>
                </a:cubicBezTo>
                <a:cubicBezTo>
                  <a:pt x="28385" y="5794810"/>
                  <a:pt x="5806" y="5772231"/>
                  <a:pt x="5806" y="5743844"/>
                </a:cubicBezTo>
                <a:cubicBezTo>
                  <a:pt x="5806" y="5715457"/>
                  <a:pt x="28385" y="5692878"/>
                  <a:pt x="56773" y="5692878"/>
                </a:cubicBezTo>
                <a:close/>
                <a:moveTo>
                  <a:pt x="629011" y="5627718"/>
                </a:moveTo>
                <a:cubicBezTo>
                  <a:pt x="692881" y="5627718"/>
                  <a:pt x="744491" y="5679330"/>
                  <a:pt x="744491" y="5743198"/>
                </a:cubicBezTo>
                <a:cubicBezTo>
                  <a:pt x="744491" y="5807067"/>
                  <a:pt x="692881" y="5858678"/>
                  <a:pt x="629011" y="5858678"/>
                </a:cubicBezTo>
                <a:cubicBezTo>
                  <a:pt x="565143" y="5858678"/>
                  <a:pt x="513532" y="5807067"/>
                  <a:pt x="513532" y="5743198"/>
                </a:cubicBezTo>
                <a:cubicBezTo>
                  <a:pt x="513532" y="5679330"/>
                  <a:pt x="565143" y="5627718"/>
                  <a:pt x="629011" y="5627718"/>
                </a:cubicBezTo>
                <a:close/>
                <a:moveTo>
                  <a:pt x="1201250" y="5539979"/>
                </a:moveTo>
                <a:cubicBezTo>
                  <a:pt x="1313506" y="5539979"/>
                  <a:pt x="1404470" y="5630944"/>
                  <a:pt x="1404470" y="5743198"/>
                </a:cubicBezTo>
                <a:cubicBezTo>
                  <a:pt x="1404470" y="5855452"/>
                  <a:pt x="1313506" y="5946418"/>
                  <a:pt x="1201250" y="5946418"/>
                </a:cubicBezTo>
                <a:cubicBezTo>
                  <a:pt x="1088996" y="5946418"/>
                  <a:pt x="998031" y="5855452"/>
                  <a:pt x="998031" y="5743198"/>
                </a:cubicBezTo>
                <a:cubicBezTo>
                  <a:pt x="998031" y="5630944"/>
                  <a:pt x="1088996" y="5539979"/>
                  <a:pt x="1201250" y="5539979"/>
                </a:cubicBezTo>
                <a:close/>
                <a:moveTo>
                  <a:pt x="56772" y="5114187"/>
                </a:moveTo>
                <a:cubicBezTo>
                  <a:pt x="87739" y="5114187"/>
                  <a:pt x="113543" y="5139347"/>
                  <a:pt x="113543" y="5170959"/>
                </a:cubicBezTo>
                <a:cubicBezTo>
                  <a:pt x="113543" y="5201926"/>
                  <a:pt x="88383" y="5227731"/>
                  <a:pt x="56772" y="5227731"/>
                </a:cubicBezTo>
                <a:cubicBezTo>
                  <a:pt x="25805" y="5227731"/>
                  <a:pt x="0" y="5202571"/>
                  <a:pt x="0" y="5170959"/>
                </a:cubicBezTo>
                <a:cubicBezTo>
                  <a:pt x="0" y="5139992"/>
                  <a:pt x="25160" y="5114187"/>
                  <a:pt x="56772" y="5114187"/>
                </a:cubicBezTo>
                <a:close/>
                <a:moveTo>
                  <a:pt x="629011" y="5045802"/>
                </a:moveTo>
                <a:cubicBezTo>
                  <a:pt x="698041" y="5045802"/>
                  <a:pt x="754168" y="5101930"/>
                  <a:pt x="754168" y="5170959"/>
                </a:cubicBezTo>
                <a:cubicBezTo>
                  <a:pt x="754168" y="5239989"/>
                  <a:pt x="698041" y="5296116"/>
                  <a:pt x="629011" y="5296116"/>
                </a:cubicBezTo>
                <a:cubicBezTo>
                  <a:pt x="559981" y="5296116"/>
                  <a:pt x="503854" y="5239989"/>
                  <a:pt x="503854" y="5170959"/>
                </a:cubicBezTo>
                <a:cubicBezTo>
                  <a:pt x="503854" y="5101930"/>
                  <a:pt x="559981" y="5045802"/>
                  <a:pt x="629011" y="5045802"/>
                </a:cubicBezTo>
                <a:close/>
                <a:moveTo>
                  <a:pt x="1201250" y="4954191"/>
                </a:moveTo>
                <a:cubicBezTo>
                  <a:pt x="1291247" y="4954191"/>
                  <a:pt x="1368181" y="5008626"/>
                  <a:pt x="1401022" y="5086465"/>
                </a:cubicBezTo>
                <a:lnTo>
                  <a:pt x="1410074" y="5131469"/>
                </a:lnTo>
                <a:lnTo>
                  <a:pt x="1406404" y="5157373"/>
                </a:lnTo>
                <a:lnTo>
                  <a:pt x="1412511" y="5198248"/>
                </a:lnTo>
                <a:lnTo>
                  <a:pt x="1401022" y="5255179"/>
                </a:lnTo>
                <a:cubicBezTo>
                  <a:pt x="1368181" y="5332930"/>
                  <a:pt x="1291247" y="5387726"/>
                  <a:pt x="1201250" y="5387726"/>
                </a:cubicBezTo>
                <a:cubicBezTo>
                  <a:pt x="1081899" y="5387726"/>
                  <a:pt x="984484" y="5290954"/>
                  <a:pt x="984484" y="5170958"/>
                </a:cubicBezTo>
                <a:cubicBezTo>
                  <a:pt x="984484" y="5051607"/>
                  <a:pt x="1081254" y="4954191"/>
                  <a:pt x="1201250" y="4954191"/>
                </a:cubicBezTo>
                <a:close/>
                <a:moveTo>
                  <a:pt x="56772" y="4541947"/>
                </a:moveTo>
                <a:cubicBezTo>
                  <a:pt x="87739" y="4541947"/>
                  <a:pt x="113543" y="4567107"/>
                  <a:pt x="113543" y="4598719"/>
                </a:cubicBezTo>
                <a:cubicBezTo>
                  <a:pt x="113543" y="4629686"/>
                  <a:pt x="88383" y="4655491"/>
                  <a:pt x="56772" y="4655491"/>
                </a:cubicBezTo>
                <a:cubicBezTo>
                  <a:pt x="25805" y="4655491"/>
                  <a:pt x="0" y="4630331"/>
                  <a:pt x="0" y="4598719"/>
                </a:cubicBezTo>
                <a:cubicBezTo>
                  <a:pt x="0" y="4567752"/>
                  <a:pt x="25160" y="4541947"/>
                  <a:pt x="56772" y="4541947"/>
                </a:cubicBezTo>
                <a:close/>
                <a:moveTo>
                  <a:pt x="629011" y="4471627"/>
                </a:moveTo>
                <a:cubicBezTo>
                  <a:pt x="698687" y="4471627"/>
                  <a:pt x="755461" y="4528399"/>
                  <a:pt x="756105" y="4598719"/>
                </a:cubicBezTo>
                <a:cubicBezTo>
                  <a:pt x="756105" y="4669041"/>
                  <a:pt x="699333" y="4725813"/>
                  <a:pt x="629011" y="4725813"/>
                </a:cubicBezTo>
                <a:cubicBezTo>
                  <a:pt x="558691" y="4725813"/>
                  <a:pt x="501919" y="4669041"/>
                  <a:pt x="501919" y="4598719"/>
                </a:cubicBezTo>
                <a:cubicBezTo>
                  <a:pt x="501919" y="4528399"/>
                  <a:pt x="558691" y="4471627"/>
                  <a:pt x="629011" y="4471627"/>
                </a:cubicBezTo>
                <a:close/>
                <a:moveTo>
                  <a:pt x="1201250" y="4380017"/>
                </a:moveTo>
                <a:cubicBezTo>
                  <a:pt x="1291731" y="4380017"/>
                  <a:pt x="1369511" y="4435177"/>
                  <a:pt x="1402746" y="4513652"/>
                </a:cubicBezTo>
                <a:lnTo>
                  <a:pt x="1409763" y="4548337"/>
                </a:lnTo>
                <a:lnTo>
                  <a:pt x="1404469" y="4585133"/>
                </a:lnTo>
                <a:lnTo>
                  <a:pt x="1411993" y="4638075"/>
                </a:lnTo>
                <a:lnTo>
                  <a:pt x="1402746" y="4683788"/>
                </a:lnTo>
                <a:cubicBezTo>
                  <a:pt x="1369511" y="4762263"/>
                  <a:pt x="1291731" y="4817423"/>
                  <a:pt x="1201250" y="4817423"/>
                </a:cubicBezTo>
                <a:cubicBezTo>
                  <a:pt x="1080609" y="4817423"/>
                  <a:pt x="982548" y="4719361"/>
                  <a:pt x="982548" y="4598719"/>
                </a:cubicBezTo>
                <a:cubicBezTo>
                  <a:pt x="982548" y="4478078"/>
                  <a:pt x="1080609" y="4380017"/>
                  <a:pt x="1201250" y="4380017"/>
                </a:cubicBezTo>
                <a:close/>
                <a:moveTo>
                  <a:pt x="56772" y="3971644"/>
                </a:moveTo>
                <a:cubicBezTo>
                  <a:pt x="87093" y="3971644"/>
                  <a:pt x="111609" y="3996159"/>
                  <a:pt x="111609" y="4026481"/>
                </a:cubicBezTo>
                <a:cubicBezTo>
                  <a:pt x="111609" y="4056802"/>
                  <a:pt x="87093" y="4081318"/>
                  <a:pt x="56772" y="4081318"/>
                </a:cubicBezTo>
                <a:cubicBezTo>
                  <a:pt x="26450" y="4081318"/>
                  <a:pt x="1935" y="4056802"/>
                  <a:pt x="1935" y="4026481"/>
                </a:cubicBezTo>
                <a:cubicBezTo>
                  <a:pt x="1935" y="3996159"/>
                  <a:pt x="26450" y="3971644"/>
                  <a:pt x="56772" y="3971644"/>
                </a:cubicBezTo>
                <a:close/>
                <a:moveTo>
                  <a:pt x="629011" y="3905839"/>
                </a:moveTo>
                <a:cubicBezTo>
                  <a:pt x="695461" y="3905839"/>
                  <a:pt x="749008" y="3959385"/>
                  <a:pt x="749008" y="4025835"/>
                </a:cubicBezTo>
                <a:cubicBezTo>
                  <a:pt x="749008" y="4092285"/>
                  <a:pt x="695461" y="4145832"/>
                  <a:pt x="629011" y="4145832"/>
                </a:cubicBezTo>
                <a:cubicBezTo>
                  <a:pt x="562561" y="4145832"/>
                  <a:pt x="509015" y="4092285"/>
                  <a:pt x="509015" y="4025835"/>
                </a:cubicBezTo>
                <a:cubicBezTo>
                  <a:pt x="509015" y="3959385"/>
                  <a:pt x="562561" y="3905839"/>
                  <a:pt x="629011" y="3905839"/>
                </a:cubicBezTo>
                <a:close/>
                <a:moveTo>
                  <a:pt x="1203892" y="3814492"/>
                </a:moveTo>
                <a:cubicBezTo>
                  <a:pt x="1302314" y="3815634"/>
                  <a:pt x="1389676" y="3885700"/>
                  <a:pt x="1409012" y="3986118"/>
                </a:cubicBezTo>
                <a:cubicBezTo>
                  <a:pt x="1431111" y="4100879"/>
                  <a:pt x="1355993" y="4211830"/>
                  <a:pt x="1241229" y="4233929"/>
                </a:cubicBezTo>
                <a:cubicBezTo>
                  <a:pt x="1126467" y="4256029"/>
                  <a:pt x="1015518" y="4180910"/>
                  <a:pt x="993420" y="4066147"/>
                </a:cubicBezTo>
                <a:cubicBezTo>
                  <a:pt x="971319" y="3951383"/>
                  <a:pt x="1046437" y="3840434"/>
                  <a:pt x="1161200" y="3818335"/>
                </a:cubicBezTo>
                <a:cubicBezTo>
                  <a:pt x="1175546" y="3815573"/>
                  <a:pt x="1189832" y="3814329"/>
                  <a:pt x="1203892" y="3814492"/>
                </a:cubicBezTo>
                <a:close/>
                <a:moveTo>
                  <a:pt x="56773" y="3404566"/>
                </a:moveTo>
                <a:cubicBezTo>
                  <a:pt x="83868" y="3404566"/>
                  <a:pt x="105802" y="3426501"/>
                  <a:pt x="105802" y="3453597"/>
                </a:cubicBezTo>
                <a:cubicBezTo>
                  <a:pt x="105802" y="3480692"/>
                  <a:pt x="83868" y="3502626"/>
                  <a:pt x="56773" y="3502626"/>
                </a:cubicBezTo>
                <a:cubicBezTo>
                  <a:pt x="29677" y="3502626"/>
                  <a:pt x="7742" y="3480692"/>
                  <a:pt x="7742" y="3453597"/>
                </a:cubicBezTo>
                <a:cubicBezTo>
                  <a:pt x="7742" y="3426501"/>
                  <a:pt x="29677" y="3404566"/>
                  <a:pt x="56773" y="3404566"/>
                </a:cubicBezTo>
                <a:close/>
                <a:moveTo>
                  <a:pt x="629011" y="3346503"/>
                </a:moveTo>
                <a:cubicBezTo>
                  <a:pt x="688364" y="3346503"/>
                  <a:pt x="736105" y="3394244"/>
                  <a:pt x="736105" y="3453597"/>
                </a:cubicBezTo>
                <a:cubicBezTo>
                  <a:pt x="736105" y="3512950"/>
                  <a:pt x="688364" y="3560690"/>
                  <a:pt x="629011" y="3560690"/>
                </a:cubicBezTo>
                <a:cubicBezTo>
                  <a:pt x="569658" y="3560690"/>
                  <a:pt x="521918" y="3512950"/>
                  <a:pt x="521918" y="3453597"/>
                </a:cubicBezTo>
                <a:cubicBezTo>
                  <a:pt x="521918" y="3394244"/>
                  <a:pt x="569658" y="3346503"/>
                  <a:pt x="629011" y="3346503"/>
                </a:cubicBezTo>
                <a:close/>
                <a:moveTo>
                  <a:pt x="1202686" y="3262069"/>
                </a:moveTo>
                <a:cubicBezTo>
                  <a:pt x="1277355" y="3262625"/>
                  <a:pt x="1347997" y="3307072"/>
                  <a:pt x="1378371" y="3380399"/>
                </a:cubicBezTo>
                <a:cubicBezTo>
                  <a:pt x="1418869" y="3478167"/>
                  <a:pt x="1372441" y="3590254"/>
                  <a:pt x="1274673" y="3630752"/>
                </a:cubicBezTo>
                <a:cubicBezTo>
                  <a:pt x="1176904" y="3671250"/>
                  <a:pt x="1064816" y="3624823"/>
                  <a:pt x="1024320" y="3527054"/>
                </a:cubicBezTo>
                <a:cubicBezTo>
                  <a:pt x="983821" y="3429286"/>
                  <a:pt x="1030249" y="3317198"/>
                  <a:pt x="1128017" y="3276701"/>
                </a:cubicBezTo>
                <a:cubicBezTo>
                  <a:pt x="1152459" y="3266577"/>
                  <a:pt x="1177796" y="3261885"/>
                  <a:pt x="1202686" y="3262069"/>
                </a:cubicBezTo>
                <a:close/>
                <a:moveTo>
                  <a:pt x="56772" y="2842649"/>
                </a:moveTo>
                <a:cubicBezTo>
                  <a:pt x="78062" y="2842649"/>
                  <a:pt x="95481" y="2860068"/>
                  <a:pt x="95481" y="2881357"/>
                </a:cubicBezTo>
                <a:cubicBezTo>
                  <a:pt x="95481" y="2902647"/>
                  <a:pt x="78062" y="2920066"/>
                  <a:pt x="56772" y="2920066"/>
                </a:cubicBezTo>
                <a:cubicBezTo>
                  <a:pt x="34837" y="2920066"/>
                  <a:pt x="18064" y="2902647"/>
                  <a:pt x="18064" y="2881357"/>
                </a:cubicBezTo>
                <a:cubicBezTo>
                  <a:pt x="18064" y="2860068"/>
                  <a:pt x="35482" y="2842649"/>
                  <a:pt x="56772" y="2842649"/>
                </a:cubicBezTo>
                <a:close/>
                <a:moveTo>
                  <a:pt x="629011" y="2794263"/>
                </a:moveTo>
                <a:cubicBezTo>
                  <a:pt x="676752" y="2794263"/>
                  <a:pt x="716105" y="2832971"/>
                  <a:pt x="716105" y="2881357"/>
                </a:cubicBezTo>
                <a:cubicBezTo>
                  <a:pt x="716105" y="2929097"/>
                  <a:pt x="677397" y="2968450"/>
                  <a:pt x="629011" y="2968450"/>
                </a:cubicBezTo>
                <a:cubicBezTo>
                  <a:pt x="580626" y="2968450"/>
                  <a:pt x="541273" y="2929743"/>
                  <a:pt x="541918" y="2881357"/>
                </a:cubicBezTo>
                <a:cubicBezTo>
                  <a:pt x="541918" y="2833616"/>
                  <a:pt x="580626" y="2794263"/>
                  <a:pt x="629011" y="2794263"/>
                </a:cubicBezTo>
                <a:close/>
                <a:moveTo>
                  <a:pt x="1201251" y="2715555"/>
                </a:moveTo>
                <a:cubicBezTo>
                  <a:pt x="1292862" y="2715555"/>
                  <a:pt x="1367053" y="2789747"/>
                  <a:pt x="1367053" y="2881357"/>
                </a:cubicBezTo>
                <a:cubicBezTo>
                  <a:pt x="1367053" y="2972967"/>
                  <a:pt x="1292862" y="3047158"/>
                  <a:pt x="1201251" y="3047158"/>
                </a:cubicBezTo>
                <a:cubicBezTo>
                  <a:pt x="1109641" y="3047158"/>
                  <a:pt x="1035450" y="2972967"/>
                  <a:pt x="1035450" y="2881357"/>
                </a:cubicBezTo>
                <a:cubicBezTo>
                  <a:pt x="1035450" y="2789747"/>
                  <a:pt x="1109641" y="2715555"/>
                  <a:pt x="1201251" y="2715555"/>
                </a:cubicBezTo>
                <a:close/>
                <a:moveTo>
                  <a:pt x="629011" y="2240732"/>
                </a:moveTo>
                <a:cubicBezTo>
                  <a:pt x="666430" y="2240732"/>
                  <a:pt x="696752" y="2271055"/>
                  <a:pt x="696752" y="2308473"/>
                </a:cubicBezTo>
                <a:cubicBezTo>
                  <a:pt x="696752" y="2345890"/>
                  <a:pt x="666430" y="2376214"/>
                  <a:pt x="629011" y="2376214"/>
                </a:cubicBezTo>
                <a:cubicBezTo>
                  <a:pt x="591594" y="2376214"/>
                  <a:pt x="561272" y="2345890"/>
                  <a:pt x="561272" y="2308473"/>
                </a:cubicBezTo>
                <a:cubicBezTo>
                  <a:pt x="561272" y="2271055"/>
                  <a:pt x="591594" y="2240732"/>
                  <a:pt x="629011" y="2240732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6"/>
                  <a:pt x="1333504" y="2308479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2"/>
                  <a:pt x="1068997" y="2308479"/>
                </a:cubicBezTo>
                <a:cubicBezTo>
                  <a:pt x="1068997" y="2235576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5"/>
                </a:cubicBezTo>
                <a:lnTo>
                  <a:pt x="1987399" y="2278426"/>
                </a:lnTo>
                <a:lnTo>
                  <a:pt x="1985740" y="2294890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5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5" y="1058530"/>
                  <a:pt x="2537335" y="1163996"/>
                </a:cubicBezTo>
                <a:cubicBezTo>
                  <a:pt x="2537335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4" y="395638"/>
                </a:moveTo>
                <a:cubicBezTo>
                  <a:pt x="3026353" y="395638"/>
                  <a:pt x="3114092" y="483377"/>
                  <a:pt x="3114092" y="591115"/>
                </a:cubicBezTo>
                <a:cubicBezTo>
                  <a:pt x="3114092" y="698853"/>
                  <a:pt x="3026353" y="786593"/>
                  <a:pt x="2918614" y="786593"/>
                </a:cubicBezTo>
                <a:cubicBezTo>
                  <a:pt x="2810875" y="786593"/>
                  <a:pt x="2723137" y="699498"/>
                  <a:pt x="2723137" y="591115"/>
                </a:cubicBezTo>
                <a:cubicBezTo>
                  <a:pt x="2723137" y="483377"/>
                  <a:pt x="2810875" y="395638"/>
                  <a:pt x="2918614" y="395638"/>
                </a:cubicBezTo>
                <a:close/>
                <a:moveTo>
                  <a:pt x="4310582" y="0"/>
                </a:moveTo>
                <a:lnTo>
                  <a:pt x="6616264" y="0"/>
                </a:lnTo>
                <a:lnTo>
                  <a:pt x="6616264" y="6845058"/>
                </a:lnTo>
                <a:lnTo>
                  <a:pt x="1487047" y="6845058"/>
                </a:lnTo>
                <a:cubicBezTo>
                  <a:pt x="1501885" y="6725707"/>
                  <a:pt x="1603173" y="6632807"/>
                  <a:pt x="1727039" y="6632807"/>
                </a:cubicBezTo>
                <a:cubicBezTo>
                  <a:pt x="1847035" y="6632807"/>
                  <a:pt x="1946387" y="6719901"/>
                  <a:pt x="1965741" y="6834091"/>
                </a:cubicBezTo>
                <a:cubicBezTo>
                  <a:pt x="1976709" y="6743772"/>
                  <a:pt x="2023158" y="6665064"/>
                  <a:pt x="2090254" y="6611518"/>
                </a:cubicBezTo>
                <a:cubicBezTo>
                  <a:pt x="2034126" y="6573454"/>
                  <a:pt x="1988966" y="6521199"/>
                  <a:pt x="1960580" y="6459265"/>
                </a:cubicBezTo>
                <a:cubicBezTo>
                  <a:pt x="1910259" y="6534101"/>
                  <a:pt x="1824455" y="6583777"/>
                  <a:pt x="1727039" y="6583777"/>
                </a:cubicBezTo>
                <a:cubicBezTo>
                  <a:pt x="1571560" y="6583777"/>
                  <a:pt x="1445758" y="6457975"/>
                  <a:pt x="1445758" y="6302496"/>
                </a:cubicBezTo>
                <a:cubicBezTo>
                  <a:pt x="1445758" y="6170243"/>
                  <a:pt x="1536078" y="6059923"/>
                  <a:pt x="1658654" y="6029602"/>
                </a:cubicBezTo>
                <a:cubicBezTo>
                  <a:pt x="1521884" y="5997990"/>
                  <a:pt x="1419307" y="5876059"/>
                  <a:pt x="1419307" y="5729611"/>
                </a:cubicBezTo>
                <a:cubicBezTo>
                  <a:pt x="1419307" y="5606390"/>
                  <a:pt x="1492853" y="5499942"/>
                  <a:pt x="1598012" y="5450911"/>
                </a:cubicBezTo>
                <a:cubicBezTo>
                  <a:pt x="1513337" y="5413654"/>
                  <a:pt x="1447894" y="5340834"/>
                  <a:pt x="1420467" y="5251502"/>
                </a:cubicBezTo>
                <a:lnTo>
                  <a:pt x="1412511" y="5198248"/>
                </a:lnTo>
                <a:lnTo>
                  <a:pt x="1418018" y="5170958"/>
                </a:lnTo>
                <a:lnTo>
                  <a:pt x="1410074" y="5131469"/>
                </a:lnTo>
                <a:lnTo>
                  <a:pt x="1419106" y="5067728"/>
                </a:lnTo>
                <a:cubicBezTo>
                  <a:pt x="1443902" y="4982419"/>
                  <a:pt x="1503175" y="4911897"/>
                  <a:pt x="1580592" y="4872220"/>
                </a:cubicBezTo>
                <a:cubicBezTo>
                  <a:pt x="1502208" y="4832545"/>
                  <a:pt x="1442330" y="4761297"/>
                  <a:pt x="1417291" y="4675352"/>
                </a:cubicBezTo>
                <a:lnTo>
                  <a:pt x="1411993" y="4638075"/>
                </a:lnTo>
                <a:lnTo>
                  <a:pt x="1419954" y="4598719"/>
                </a:lnTo>
                <a:lnTo>
                  <a:pt x="1409763" y="4548337"/>
                </a:lnTo>
                <a:lnTo>
                  <a:pt x="1417623" y="4493695"/>
                </a:lnTo>
                <a:cubicBezTo>
                  <a:pt x="1443297" y="4406752"/>
                  <a:pt x="1504626" y="4335142"/>
                  <a:pt x="1584463" y="4295465"/>
                </a:cubicBezTo>
                <a:cubicBezTo>
                  <a:pt x="1481241" y="4243208"/>
                  <a:pt x="1410276" y="4136115"/>
                  <a:pt x="1410276" y="4012249"/>
                </a:cubicBezTo>
                <a:cubicBezTo>
                  <a:pt x="1410276" y="3874833"/>
                  <a:pt x="1497370" y="3758063"/>
                  <a:pt x="1619945" y="3714194"/>
                </a:cubicBezTo>
                <a:cubicBezTo>
                  <a:pt x="1510272" y="3670970"/>
                  <a:pt x="1432210" y="3564521"/>
                  <a:pt x="1432210" y="3440009"/>
                </a:cubicBezTo>
                <a:cubicBezTo>
                  <a:pt x="1432210" y="3276789"/>
                  <a:pt x="1564463" y="3145180"/>
                  <a:pt x="1727039" y="3145180"/>
                </a:cubicBezTo>
                <a:cubicBezTo>
                  <a:pt x="1821230" y="3145180"/>
                  <a:pt x="1905097" y="3189694"/>
                  <a:pt x="1959290" y="3259370"/>
                </a:cubicBezTo>
                <a:cubicBezTo>
                  <a:pt x="1985740" y="3210339"/>
                  <a:pt x="2022513" y="3167115"/>
                  <a:pt x="2066382" y="3133568"/>
                </a:cubicBezTo>
                <a:cubicBezTo>
                  <a:pt x="2019932" y="3092924"/>
                  <a:pt x="1983805" y="3040022"/>
                  <a:pt x="1963805" y="2980025"/>
                </a:cubicBezTo>
                <a:cubicBezTo>
                  <a:pt x="1921226" y="3068408"/>
                  <a:pt x="1830907" y="3129696"/>
                  <a:pt x="1726393" y="3129696"/>
                </a:cubicBezTo>
                <a:cubicBezTo>
                  <a:pt x="1581237" y="3129696"/>
                  <a:pt x="1463822" y="3012281"/>
                  <a:pt x="1463822" y="2867125"/>
                </a:cubicBezTo>
                <a:cubicBezTo>
                  <a:pt x="1463822" y="2721968"/>
                  <a:pt x="1581237" y="2604553"/>
                  <a:pt x="1726393" y="2604553"/>
                </a:cubicBezTo>
                <a:cubicBezTo>
                  <a:pt x="1831551" y="2604553"/>
                  <a:pt x="1921871" y="2665842"/>
                  <a:pt x="1963805" y="2754226"/>
                </a:cubicBezTo>
                <a:cubicBezTo>
                  <a:pt x="1992191" y="2670357"/>
                  <a:pt x="2051544" y="2600037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7" y="2024578"/>
                  <a:pt x="2538626" y="2092962"/>
                </a:cubicBezTo>
                <a:cubicBezTo>
                  <a:pt x="2566367" y="2047155"/>
                  <a:pt x="2603784" y="2007158"/>
                  <a:pt x="2647654" y="1976190"/>
                </a:cubicBezTo>
                <a:cubicBezTo>
                  <a:pt x="2596688" y="1931031"/>
                  <a:pt x="2559269" y="1871032"/>
                  <a:pt x="2542496" y="1803293"/>
                </a:cubicBezTo>
                <a:cubicBezTo>
                  <a:pt x="2508304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4" y="1538784"/>
                  <a:pt x="2542496" y="1640718"/>
                </a:cubicBezTo>
                <a:cubicBezTo>
                  <a:pt x="2570239" y="1529109"/>
                  <a:pt x="2652815" y="1439433"/>
                  <a:pt x="2760554" y="1402016"/>
                </a:cubicBezTo>
                <a:cubicBezTo>
                  <a:pt x="2663137" y="1358789"/>
                  <a:pt x="2595399" y="1262019"/>
                  <a:pt x="2595399" y="1149118"/>
                </a:cubicBezTo>
                <a:cubicBezTo>
                  <a:pt x="2595399" y="996221"/>
                  <a:pt x="2719264" y="872997"/>
                  <a:pt x="2871517" y="872997"/>
                </a:cubicBezTo>
                <a:cubicBezTo>
                  <a:pt x="2983772" y="872997"/>
                  <a:pt x="3079897" y="939449"/>
                  <a:pt x="3123122" y="1035574"/>
                </a:cubicBezTo>
                <a:cubicBezTo>
                  <a:pt x="3159250" y="932997"/>
                  <a:pt x="3243118" y="853000"/>
                  <a:pt x="3348276" y="822035"/>
                </a:cubicBezTo>
                <a:cubicBezTo>
                  <a:pt x="3249570" y="783327"/>
                  <a:pt x="3179894" y="688491"/>
                  <a:pt x="3179894" y="576235"/>
                </a:cubicBezTo>
                <a:cubicBezTo>
                  <a:pt x="3179894" y="430434"/>
                  <a:pt x="3297955" y="312373"/>
                  <a:pt x="3443756" y="312373"/>
                </a:cubicBezTo>
                <a:cubicBezTo>
                  <a:pt x="3567623" y="312373"/>
                  <a:pt x="3672136" y="398822"/>
                  <a:pt x="3699877" y="514303"/>
                </a:cubicBezTo>
                <a:cubicBezTo>
                  <a:pt x="3728908" y="365921"/>
                  <a:pt x="3859227" y="254311"/>
                  <a:pt x="4015996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8" y="240118"/>
                </a:cubicBezTo>
                <a:cubicBezTo>
                  <a:pt x="4363082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5" y="250481"/>
                  <a:pt x="4063738" y="250481"/>
                </a:cubicBezTo>
                <a:cubicBezTo>
                  <a:pt x="3935999" y="250481"/>
                  <a:pt x="3832132" y="146614"/>
                  <a:pt x="3832777" y="19521"/>
                </a:cubicBezTo>
                <a:close/>
                <a:moveTo>
                  <a:pt x="3315960" y="0"/>
                </a:moveTo>
                <a:lnTo>
                  <a:pt x="3665746" y="0"/>
                </a:lnTo>
                <a:lnTo>
                  <a:pt x="3669557" y="18877"/>
                </a:lnTo>
                <a:cubicBezTo>
                  <a:pt x="3669557" y="117572"/>
                  <a:pt x="3589548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6" y="0"/>
                </a:moveTo>
                <a:lnTo>
                  <a:pt x="3039822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4" y="144678"/>
                </a:cubicBezTo>
                <a:cubicBezTo>
                  <a:pt x="2849583" y="144678"/>
                  <a:pt x="2793456" y="88551"/>
                  <a:pt x="2793456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567CD6-3B78-4067-89C5-1D44BD3BA3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AC30FE-1767-4175-A595-03CBD296F1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1798638"/>
            <a:ext cx="5068888" cy="496887"/>
          </a:xfrm>
        </p:spPr>
        <p:txBody>
          <a:bodyPr/>
          <a:lstStyle>
            <a:lvl1pPr marL="0" indent="0">
              <a:buNone/>
              <a:defRPr sz="3200"/>
            </a:lvl1pPr>
            <a:lvl2pPr marL="0" indent="0">
              <a:buNone/>
              <a:defRPr sz="32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E15BA4C-2851-4908-B582-A726DAB97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8775" y="3641952"/>
            <a:ext cx="5068888" cy="2315936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838E057-8933-4F9A-98C2-E00BD0C8CC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2295525"/>
            <a:ext cx="5068888" cy="113347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0" indent="0">
              <a:buNone/>
              <a:defRPr sz="32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2767502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1B111059-DBC4-45AB-8F17-173A4FC288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583166315" name="image" descr="{&quot;templafy&quot;:{&quot;id&quot;:&quot;d0164e93-7f5a-48f2-a347-a735194afd4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99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9DF3D7C-2012-4482-86D3-CFB853384A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5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CB3A235-36BA-4A89-8632-E343C5C863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81E87E-86C2-441F-8BC2-56BC77F46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9465" y="47627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B284DEE-FBF9-4B12-8CAC-08EA5237D5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086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C3B1F89-2B51-4803-AA81-E770D55BE1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2053" y="47555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CDD4FF4-10BE-4B8A-BB7D-A9E41E108E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4641" y="47663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4833988-7703-4670-BBA7-955D2D0200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4416" y="47663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7D64EBA-46E7-416E-858E-9E600D31BD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81363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22F2B85-8898-4229-AFDB-5B818CE0DAB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3951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6AE4C92-FE95-4268-8D5A-398BDF4B9FA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23726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7200D26E-A515-49EB-BE84-EF1A30D3E1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80674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8A8956B-591F-4412-A18F-677993039B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79985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0003D8B-21E2-43CC-B944-A41DF737B7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03951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E6FCABE-4211-42FB-A6B4-AC8F654572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03262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88685DE-A8C4-4EA1-AC89-C40A5D9BB7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23726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D6C0EC03-56B7-49CF-8D18-ABCE69A2EA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23037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9D8454D-4B42-4517-9698-F08282F41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6EEF4CE-6E53-4B83-90D8-5B225E39A77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1B07D2-7539-421E-8DFA-87C982A9F9A6}"/>
              </a:ext>
            </a:extLst>
          </p:cNvPr>
          <p:cNvCxnSpPr>
            <a:cxnSpLocks/>
          </p:cNvCxnSpPr>
          <p:nvPr userDrawn="1"/>
        </p:nvCxnSpPr>
        <p:spPr>
          <a:xfrm>
            <a:off x="358775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F00363-8198-4B06-9AF1-262D568EA998}"/>
              </a:ext>
            </a:extLst>
          </p:cNvPr>
          <p:cNvCxnSpPr>
            <a:cxnSpLocks/>
          </p:cNvCxnSpPr>
          <p:nvPr userDrawn="1"/>
        </p:nvCxnSpPr>
        <p:spPr>
          <a:xfrm>
            <a:off x="3281363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DBDF40C-650F-4898-9269-00A4419543B7}"/>
              </a:ext>
            </a:extLst>
          </p:cNvPr>
          <p:cNvCxnSpPr>
            <a:cxnSpLocks/>
          </p:cNvCxnSpPr>
          <p:nvPr userDrawn="1"/>
        </p:nvCxnSpPr>
        <p:spPr>
          <a:xfrm>
            <a:off x="6202362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BF1F72-4BBD-46EF-AD1F-AB34CB1AEBE0}"/>
              </a:ext>
            </a:extLst>
          </p:cNvPr>
          <p:cNvCxnSpPr>
            <a:cxnSpLocks/>
          </p:cNvCxnSpPr>
          <p:nvPr userDrawn="1"/>
        </p:nvCxnSpPr>
        <p:spPr>
          <a:xfrm>
            <a:off x="9124950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6CB9A9-E63F-44D3-83DE-6C5CA4610EDB}"/>
              </a:ext>
            </a:extLst>
          </p:cNvPr>
          <p:cNvCxnSpPr>
            <a:cxnSpLocks/>
          </p:cNvCxnSpPr>
          <p:nvPr userDrawn="1"/>
        </p:nvCxnSpPr>
        <p:spPr>
          <a:xfrm>
            <a:off x="358775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6FA096-86F2-4CD8-8F8E-40898485B0ED}"/>
              </a:ext>
            </a:extLst>
          </p:cNvPr>
          <p:cNvCxnSpPr>
            <a:cxnSpLocks/>
          </p:cNvCxnSpPr>
          <p:nvPr userDrawn="1"/>
        </p:nvCxnSpPr>
        <p:spPr>
          <a:xfrm>
            <a:off x="3281363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0BE58D-ED5F-4824-88AB-64D4A5D7FDE4}"/>
              </a:ext>
            </a:extLst>
          </p:cNvPr>
          <p:cNvCxnSpPr>
            <a:cxnSpLocks/>
          </p:cNvCxnSpPr>
          <p:nvPr userDrawn="1"/>
        </p:nvCxnSpPr>
        <p:spPr>
          <a:xfrm>
            <a:off x="6202362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F8E370-4DEB-4E82-8B09-75A08C2C01A2}"/>
              </a:ext>
            </a:extLst>
          </p:cNvPr>
          <p:cNvCxnSpPr>
            <a:cxnSpLocks/>
          </p:cNvCxnSpPr>
          <p:nvPr userDrawn="1"/>
        </p:nvCxnSpPr>
        <p:spPr>
          <a:xfrm>
            <a:off x="9124950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673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18E97-E055-4F98-9C60-8B7FFD3F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638" y="1450975"/>
            <a:ext cx="7577137" cy="2497138"/>
          </a:xfrm>
        </p:spPr>
        <p:txBody>
          <a:bodyPr/>
          <a:lstStyle>
            <a:lvl1pPr marL="0" indent="0" algn="ctr">
              <a:buNone/>
              <a:defRPr sz="4800"/>
            </a:lvl1pPr>
            <a:lvl2pPr marL="0" indent="0" algn="ctr">
              <a:buNone/>
              <a:defRPr sz="3200">
                <a:latin typeface="+mj-lt"/>
              </a:defRPr>
            </a:lvl2pPr>
            <a:lvl3pPr marL="0" indent="0" algn="ctr">
              <a:buNone/>
              <a:defRPr sz="2400">
                <a:latin typeface="+mj-lt"/>
              </a:defRPr>
            </a:lvl3pPr>
            <a:lvl4pPr marL="0" indent="0" algn="ctr">
              <a:buNone/>
              <a:defRPr sz="20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Add Quote</a:t>
            </a:r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0" y="4619567"/>
            <a:ext cx="3679999" cy="13311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Source</a:t>
            </a:r>
          </a:p>
          <a:p>
            <a:pPr lvl="1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EA91-65AB-4D32-8B12-19D2BEE96493}"/>
              </a:ext>
            </a:extLst>
          </p:cNvPr>
          <p:cNvCxnSpPr>
            <a:cxnSpLocks/>
          </p:cNvCxnSpPr>
          <p:nvPr userDrawn="1"/>
        </p:nvCxnSpPr>
        <p:spPr>
          <a:xfrm>
            <a:off x="4256000" y="4326675"/>
            <a:ext cx="3679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405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4065C1A-9875-427F-A08A-6281CACC8C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638" y="1450975"/>
            <a:ext cx="7577137" cy="2497138"/>
          </a:xfrm>
        </p:spPr>
        <p:txBody>
          <a:bodyPr/>
          <a:lstStyle>
            <a:lvl1pPr marL="0" indent="0" algn="ctr">
              <a:buNone/>
              <a:defRPr sz="4800"/>
            </a:lvl1pPr>
            <a:lvl2pPr marL="0" indent="0" algn="ctr">
              <a:buNone/>
              <a:defRPr sz="3200">
                <a:latin typeface="+mj-lt"/>
              </a:defRPr>
            </a:lvl2pPr>
            <a:lvl3pPr marL="0" indent="0" algn="ctr">
              <a:buNone/>
              <a:defRPr sz="2400">
                <a:latin typeface="+mj-lt"/>
              </a:defRPr>
            </a:lvl3pPr>
            <a:lvl4pPr marL="0" indent="0" algn="ctr">
              <a:buNone/>
              <a:defRPr sz="20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Add Quote</a:t>
            </a:r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0" y="4619567"/>
            <a:ext cx="3679999" cy="13311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Source</a:t>
            </a:r>
          </a:p>
          <a:p>
            <a:pPr lvl="1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A59D94-1A4B-4ADA-9DA1-168B73BC0C09}"/>
              </a:ext>
            </a:extLst>
          </p:cNvPr>
          <p:cNvCxnSpPr>
            <a:cxnSpLocks/>
          </p:cNvCxnSpPr>
          <p:nvPr userDrawn="1"/>
        </p:nvCxnSpPr>
        <p:spPr>
          <a:xfrm>
            <a:off x="4256000" y="4326675"/>
            <a:ext cx="3679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1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42940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76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FD63CC-A978-4C2B-99A8-7C2D950AF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57339"/>
            <a:ext cx="11474450" cy="18716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5C59A-8675-4B03-ACEC-03DF1D570DD4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/>
              <a:t>The Global Fund to Fight</a:t>
            </a:r>
            <a:br>
              <a:rPr lang="en-GB" sz="800"/>
            </a:br>
            <a:r>
              <a:rPr lang="en-US" sz="80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 </a:t>
            </a:r>
            <a:endParaRPr lang="en-US"/>
          </a:p>
          <a:p>
            <a:endParaRPr lang="en-US" sz="800"/>
          </a:p>
        </p:txBody>
      </p:sp>
      <p:pic>
        <p:nvPicPr>
          <p:cNvPr id="400031720" name="image" descr="{&quot;templafy&quot;:{&quot;id&quot;:&quot;ca4b44cf-499c-4283-9535-f041fbf092f6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63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981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B44933-F307-4411-8D48-0B57B30565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89ECC92-A128-4CDE-8B97-635C44BBB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57338"/>
            <a:ext cx="11474450" cy="1728787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1E33-0E03-4092-A13C-B799FA398BC0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/>
              <a:t>The Global Fund to Fight</a:t>
            </a:r>
            <a:br>
              <a:rPr lang="en-GB" sz="800"/>
            </a:br>
            <a:r>
              <a:rPr lang="en-US" sz="80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 </a:t>
            </a:r>
            <a:endParaRPr lang="en-US"/>
          </a:p>
          <a:p>
            <a:endParaRPr lang="en-US" sz="800"/>
          </a:p>
        </p:txBody>
      </p:sp>
      <p:pic>
        <p:nvPicPr>
          <p:cNvPr id="867462441" name="image" descr="{&quot;templafy&quot;:{&quot;id&quot;:&quot;9c1588e2-fa53-49ec-9184-ab61cb34c3a5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75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6"/>
            <a:ext cx="11474450" cy="15287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/>
              <a:t>The Global Fund to Fight</a:t>
            </a:r>
            <a:br>
              <a:rPr lang="en-GB" sz="800"/>
            </a:br>
            <a:r>
              <a:rPr lang="en-US" sz="80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 </a:t>
            </a:r>
            <a:endParaRPr lang="en-US"/>
          </a:p>
          <a:p>
            <a:endParaRPr lang="en-US" sz="80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1CC8A8-179D-4E05-89A7-90C0DCAD90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82503526" name="image" descr="{&quot;templafy&quot;:{&quot;id&quot;:&quot;72f1e09f-7db7-401f-9445-22f64d4766cb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53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EC42528-88D8-420D-AABE-2B141DA6D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6"/>
            <a:ext cx="11474450" cy="15287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/>
              <a:t>The Global Fund to Fight</a:t>
            </a:r>
            <a:br>
              <a:rPr lang="en-GB" sz="800"/>
            </a:br>
            <a:r>
              <a:rPr lang="en-US" sz="80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 </a:t>
            </a:r>
            <a:endParaRPr lang="en-US"/>
          </a:p>
          <a:p>
            <a:endParaRPr lang="en-US" sz="800"/>
          </a:p>
        </p:txBody>
      </p:sp>
      <p:pic>
        <p:nvPicPr>
          <p:cNvPr id="1031124851" name="image" descr="{&quot;templafy&quot;:{&quot;id&quot;:&quot;45083550-8110-4737-ad16-6fb05131ca4f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04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Express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235D266-659B-40C3-8BD8-8A7B77EFFE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CA73310-EDD7-4370-88AD-A94D36BEC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7"/>
            <a:ext cx="11474450" cy="1528762"/>
          </a:xfrm>
        </p:spPr>
        <p:txBody>
          <a:bodyPr/>
          <a:lstStyle>
            <a:lvl1pPr marL="0" indent="0"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4E985-E71F-463E-A5D2-7805115D9398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/>
              <a:t>The Global Fund to Fight</a:t>
            </a:r>
            <a:br>
              <a:rPr lang="en-GB" sz="800"/>
            </a:br>
            <a:r>
              <a:rPr lang="en-US" sz="80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 </a:t>
            </a:r>
            <a:endParaRPr lang="en-US"/>
          </a:p>
          <a:p>
            <a:endParaRPr lang="en-US" sz="800"/>
          </a:p>
        </p:txBody>
      </p:sp>
      <p:pic>
        <p:nvPicPr>
          <p:cNvPr id="833761249" name="image" descr="{&quot;templafy&quot;:{&quot;id&quot;:&quot;c17a790e-0caa-445d-ba68-0e9e2b3fd090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43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DBFF792-994D-4763-9021-2FEF7589E6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7"/>
            <a:ext cx="12192000" cy="6856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6147904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98D014-E3E3-471F-8933-C27D84BED9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6147903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527261314" name="image" descr="{&quot;templafy&quot;:{&quot;id&quot;:&quot;57aeae59-9cb6-45cb-b2ae-d61fa8a61d0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9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0" y="274721"/>
            <a:ext cx="7511638" cy="1477444"/>
          </a:xfrm>
        </p:spPr>
        <p:txBody>
          <a:bodyPr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session/event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CC5257-9E4F-4CA0-9178-9F39848BB3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98638"/>
            <a:ext cx="12192000" cy="5059362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pic>
        <p:nvPicPr>
          <p:cNvPr id="1122788031" name="image" descr="{&quot;templafy&quot;:{&quot;id&quot;:&quot;9cb4acbc-63fd-4675-a42b-9742906a7eb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2" y="283850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9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CCDCC5-8D49-4870-BD90-2BE867A06DC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561925" y="1"/>
            <a:ext cx="6630075" cy="6858000"/>
          </a:xfrm>
          <a:custGeom>
            <a:avLst/>
            <a:gdLst>
              <a:gd name="connsiteX0" fmla="*/ 629011 w 6616265"/>
              <a:gd name="connsiteY0" fmla="*/ 6807681 h 6843715"/>
              <a:gd name="connsiteX1" fmla="*/ 674414 w 6616265"/>
              <a:gd name="connsiteY1" fmla="*/ 6821955 h 6843715"/>
              <a:gd name="connsiteX2" fmla="*/ 692183 w 6616265"/>
              <a:gd name="connsiteY2" fmla="*/ 6843715 h 6843715"/>
              <a:gd name="connsiteX3" fmla="*/ 566186 w 6616265"/>
              <a:gd name="connsiteY3" fmla="*/ 6843715 h 6843715"/>
              <a:gd name="connsiteX4" fmla="*/ 583691 w 6616265"/>
              <a:gd name="connsiteY4" fmla="*/ 6821713 h 6843715"/>
              <a:gd name="connsiteX5" fmla="*/ 629011 w 6616265"/>
              <a:gd name="connsiteY5" fmla="*/ 6807681 h 6843715"/>
              <a:gd name="connsiteX6" fmla="*/ 1201250 w 6616265"/>
              <a:gd name="connsiteY6" fmla="*/ 6737360 h 6843715"/>
              <a:gd name="connsiteX7" fmla="*/ 1330440 w 6616265"/>
              <a:gd name="connsiteY7" fmla="*/ 6810301 h 6843715"/>
              <a:gd name="connsiteX8" fmla="*/ 1343433 w 6616265"/>
              <a:gd name="connsiteY8" fmla="*/ 6843715 h 6843715"/>
              <a:gd name="connsiteX9" fmla="*/ 1059118 w 6616265"/>
              <a:gd name="connsiteY9" fmla="*/ 6843715 h 6843715"/>
              <a:gd name="connsiteX10" fmla="*/ 1072333 w 6616265"/>
              <a:gd name="connsiteY10" fmla="*/ 6810029 h 6843715"/>
              <a:gd name="connsiteX11" fmla="*/ 1201250 w 6616265"/>
              <a:gd name="connsiteY11" fmla="*/ 6737360 h 6843715"/>
              <a:gd name="connsiteX12" fmla="*/ 56772 w 6616265"/>
              <a:gd name="connsiteY12" fmla="*/ 6273505 h 6843715"/>
              <a:gd name="connsiteX13" fmla="*/ 99350 w 6616265"/>
              <a:gd name="connsiteY13" fmla="*/ 6316084 h 6843715"/>
              <a:gd name="connsiteX14" fmla="*/ 56772 w 6616265"/>
              <a:gd name="connsiteY14" fmla="*/ 6358663 h 6843715"/>
              <a:gd name="connsiteX15" fmla="*/ 14192 w 6616265"/>
              <a:gd name="connsiteY15" fmla="*/ 6316084 h 6843715"/>
              <a:gd name="connsiteX16" fmla="*/ 56772 w 6616265"/>
              <a:gd name="connsiteY16" fmla="*/ 6273505 h 6843715"/>
              <a:gd name="connsiteX17" fmla="*/ 629011 w 6616265"/>
              <a:gd name="connsiteY17" fmla="*/ 6216087 h 6843715"/>
              <a:gd name="connsiteX18" fmla="*/ 729008 w 6616265"/>
              <a:gd name="connsiteY18" fmla="*/ 6316083 h 6843715"/>
              <a:gd name="connsiteX19" fmla="*/ 629011 w 6616265"/>
              <a:gd name="connsiteY19" fmla="*/ 6416081 h 6843715"/>
              <a:gd name="connsiteX20" fmla="*/ 529015 w 6616265"/>
              <a:gd name="connsiteY20" fmla="*/ 6316083 h 6843715"/>
              <a:gd name="connsiteX21" fmla="*/ 629011 w 6616265"/>
              <a:gd name="connsiteY21" fmla="*/ 6216087 h 6843715"/>
              <a:gd name="connsiteX22" fmla="*/ 1201251 w 6616265"/>
              <a:gd name="connsiteY22" fmla="*/ 6134800 h 6843715"/>
              <a:gd name="connsiteX23" fmla="*/ 1382536 w 6616265"/>
              <a:gd name="connsiteY23" fmla="*/ 6316084 h 6843715"/>
              <a:gd name="connsiteX24" fmla="*/ 1201251 w 6616265"/>
              <a:gd name="connsiteY24" fmla="*/ 6497368 h 6843715"/>
              <a:gd name="connsiteX25" fmla="*/ 1019967 w 6616265"/>
              <a:gd name="connsiteY25" fmla="*/ 6316084 h 6843715"/>
              <a:gd name="connsiteX26" fmla="*/ 1201251 w 6616265"/>
              <a:gd name="connsiteY26" fmla="*/ 6134800 h 6843715"/>
              <a:gd name="connsiteX27" fmla="*/ 56773 w 6616265"/>
              <a:gd name="connsiteY27" fmla="*/ 5692879 h 6843715"/>
              <a:gd name="connsiteX28" fmla="*/ 107738 w 6616265"/>
              <a:gd name="connsiteY28" fmla="*/ 5743845 h 6843715"/>
              <a:gd name="connsiteX29" fmla="*/ 56773 w 6616265"/>
              <a:gd name="connsiteY29" fmla="*/ 5794811 h 6843715"/>
              <a:gd name="connsiteX30" fmla="*/ 5806 w 6616265"/>
              <a:gd name="connsiteY30" fmla="*/ 5743845 h 6843715"/>
              <a:gd name="connsiteX31" fmla="*/ 56773 w 6616265"/>
              <a:gd name="connsiteY31" fmla="*/ 5692879 h 6843715"/>
              <a:gd name="connsiteX32" fmla="*/ 629011 w 6616265"/>
              <a:gd name="connsiteY32" fmla="*/ 5627719 h 6843715"/>
              <a:gd name="connsiteX33" fmla="*/ 744491 w 6616265"/>
              <a:gd name="connsiteY33" fmla="*/ 5743199 h 6843715"/>
              <a:gd name="connsiteX34" fmla="*/ 629011 w 6616265"/>
              <a:gd name="connsiteY34" fmla="*/ 5858679 h 6843715"/>
              <a:gd name="connsiteX35" fmla="*/ 513532 w 6616265"/>
              <a:gd name="connsiteY35" fmla="*/ 5743199 h 6843715"/>
              <a:gd name="connsiteX36" fmla="*/ 629011 w 6616265"/>
              <a:gd name="connsiteY36" fmla="*/ 5627719 h 6843715"/>
              <a:gd name="connsiteX37" fmla="*/ 1201250 w 6616265"/>
              <a:gd name="connsiteY37" fmla="*/ 5539980 h 6843715"/>
              <a:gd name="connsiteX38" fmla="*/ 1404470 w 6616265"/>
              <a:gd name="connsiteY38" fmla="*/ 5743199 h 6843715"/>
              <a:gd name="connsiteX39" fmla="*/ 1201250 w 6616265"/>
              <a:gd name="connsiteY39" fmla="*/ 5946419 h 6843715"/>
              <a:gd name="connsiteX40" fmla="*/ 998031 w 6616265"/>
              <a:gd name="connsiteY40" fmla="*/ 5743199 h 6843715"/>
              <a:gd name="connsiteX41" fmla="*/ 1201250 w 6616265"/>
              <a:gd name="connsiteY41" fmla="*/ 5539980 h 6843715"/>
              <a:gd name="connsiteX42" fmla="*/ 56772 w 6616265"/>
              <a:gd name="connsiteY42" fmla="*/ 5114188 h 6843715"/>
              <a:gd name="connsiteX43" fmla="*/ 113543 w 6616265"/>
              <a:gd name="connsiteY43" fmla="*/ 5170960 h 6843715"/>
              <a:gd name="connsiteX44" fmla="*/ 56772 w 6616265"/>
              <a:gd name="connsiteY44" fmla="*/ 5227732 h 6843715"/>
              <a:gd name="connsiteX45" fmla="*/ 0 w 6616265"/>
              <a:gd name="connsiteY45" fmla="*/ 5170960 h 6843715"/>
              <a:gd name="connsiteX46" fmla="*/ 56772 w 6616265"/>
              <a:gd name="connsiteY46" fmla="*/ 5114188 h 6843715"/>
              <a:gd name="connsiteX47" fmla="*/ 629011 w 6616265"/>
              <a:gd name="connsiteY47" fmla="*/ 5045803 h 6843715"/>
              <a:gd name="connsiteX48" fmla="*/ 754168 w 6616265"/>
              <a:gd name="connsiteY48" fmla="*/ 5170960 h 6843715"/>
              <a:gd name="connsiteX49" fmla="*/ 629011 w 6616265"/>
              <a:gd name="connsiteY49" fmla="*/ 5296117 h 6843715"/>
              <a:gd name="connsiteX50" fmla="*/ 503854 w 6616265"/>
              <a:gd name="connsiteY50" fmla="*/ 5170960 h 6843715"/>
              <a:gd name="connsiteX51" fmla="*/ 629011 w 6616265"/>
              <a:gd name="connsiteY51" fmla="*/ 5045803 h 6843715"/>
              <a:gd name="connsiteX52" fmla="*/ 1201250 w 6616265"/>
              <a:gd name="connsiteY52" fmla="*/ 4954192 h 6843715"/>
              <a:gd name="connsiteX53" fmla="*/ 1401022 w 6616265"/>
              <a:gd name="connsiteY53" fmla="*/ 5086466 h 6843715"/>
              <a:gd name="connsiteX54" fmla="*/ 1410074 w 6616265"/>
              <a:gd name="connsiteY54" fmla="*/ 5131470 h 6843715"/>
              <a:gd name="connsiteX55" fmla="*/ 1406404 w 6616265"/>
              <a:gd name="connsiteY55" fmla="*/ 5157374 h 6843715"/>
              <a:gd name="connsiteX56" fmla="*/ 1412511 w 6616265"/>
              <a:gd name="connsiteY56" fmla="*/ 5198249 h 6843715"/>
              <a:gd name="connsiteX57" fmla="*/ 1401022 w 6616265"/>
              <a:gd name="connsiteY57" fmla="*/ 5255180 h 6843715"/>
              <a:gd name="connsiteX58" fmla="*/ 1201250 w 6616265"/>
              <a:gd name="connsiteY58" fmla="*/ 5387727 h 6843715"/>
              <a:gd name="connsiteX59" fmla="*/ 984484 w 6616265"/>
              <a:gd name="connsiteY59" fmla="*/ 5170959 h 6843715"/>
              <a:gd name="connsiteX60" fmla="*/ 1201250 w 6616265"/>
              <a:gd name="connsiteY60" fmla="*/ 4954192 h 6843715"/>
              <a:gd name="connsiteX61" fmla="*/ 56772 w 6616265"/>
              <a:gd name="connsiteY61" fmla="*/ 4541948 h 6843715"/>
              <a:gd name="connsiteX62" fmla="*/ 113543 w 6616265"/>
              <a:gd name="connsiteY62" fmla="*/ 4598720 h 6843715"/>
              <a:gd name="connsiteX63" fmla="*/ 56772 w 6616265"/>
              <a:gd name="connsiteY63" fmla="*/ 4655492 h 6843715"/>
              <a:gd name="connsiteX64" fmla="*/ 0 w 6616265"/>
              <a:gd name="connsiteY64" fmla="*/ 4598720 h 6843715"/>
              <a:gd name="connsiteX65" fmla="*/ 56772 w 6616265"/>
              <a:gd name="connsiteY65" fmla="*/ 4541948 h 6843715"/>
              <a:gd name="connsiteX66" fmla="*/ 629011 w 6616265"/>
              <a:gd name="connsiteY66" fmla="*/ 4471628 h 6843715"/>
              <a:gd name="connsiteX67" fmla="*/ 756105 w 6616265"/>
              <a:gd name="connsiteY67" fmla="*/ 4598720 h 6843715"/>
              <a:gd name="connsiteX68" fmla="*/ 629011 w 6616265"/>
              <a:gd name="connsiteY68" fmla="*/ 4725814 h 6843715"/>
              <a:gd name="connsiteX69" fmla="*/ 501919 w 6616265"/>
              <a:gd name="connsiteY69" fmla="*/ 4598720 h 6843715"/>
              <a:gd name="connsiteX70" fmla="*/ 629011 w 6616265"/>
              <a:gd name="connsiteY70" fmla="*/ 4471628 h 6843715"/>
              <a:gd name="connsiteX71" fmla="*/ 1201250 w 6616265"/>
              <a:gd name="connsiteY71" fmla="*/ 4380018 h 6843715"/>
              <a:gd name="connsiteX72" fmla="*/ 1402746 w 6616265"/>
              <a:gd name="connsiteY72" fmla="*/ 4513653 h 6843715"/>
              <a:gd name="connsiteX73" fmla="*/ 1409763 w 6616265"/>
              <a:gd name="connsiteY73" fmla="*/ 4548338 h 6843715"/>
              <a:gd name="connsiteX74" fmla="*/ 1404469 w 6616265"/>
              <a:gd name="connsiteY74" fmla="*/ 4585134 h 6843715"/>
              <a:gd name="connsiteX75" fmla="*/ 1411993 w 6616265"/>
              <a:gd name="connsiteY75" fmla="*/ 4638076 h 6843715"/>
              <a:gd name="connsiteX76" fmla="*/ 1402746 w 6616265"/>
              <a:gd name="connsiteY76" fmla="*/ 4683789 h 6843715"/>
              <a:gd name="connsiteX77" fmla="*/ 1201250 w 6616265"/>
              <a:gd name="connsiteY77" fmla="*/ 4817424 h 6843715"/>
              <a:gd name="connsiteX78" fmla="*/ 982548 w 6616265"/>
              <a:gd name="connsiteY78" fmla="*/ 4598720 h 6843715"/>
              <a:gd name="connsiteX79" fmla="*/ 1201250 w 6616265"/>
              <a:gd name="connsiteY79" fmla="*/ 4380018 h 6843715"/>
              <a:gd name="connsiteX80" fmla="*/ 56772 w 6616265"/>
              <a:gd name="connsiteY80" fmla="*/ 3971645 h 6843715"/>
              <a:gd name="connsiteX81" fmla="*/ 111609 w 6616265"/>
              <a:gd name="connsiteY81" fmla="*/ 4026482 h 6843715"/>
              <a:gd name="connsiteX82" fmla="*/ 56772 w 6616265"/>
              <a:gd name="connsiteY82" fmla="*/ 4081319 h 6843715"/>
              <a:gd name="connsiteX83" fmla="*/ 1935 w 6616265"/>
              <a:gd name="connsiteY83" fmla="*/ 4026482 h 6843715"/>
              <a:gd name="connsiteX84" fmla="*/ 56772 w 6616265"/>
              <a:gd name="connsiteY84" fmla="*/ 3971645 h 6843715"/>
              <a:gd name="connsiteX85" fmla="*/ 629011 w 6616265"/>
              <a:gd name="connsiteY85" fmla="*/ 3905840 h 6843715"/>
              <a:gd name="connsiteX86" fmla="*/ 749008 w 6616265"/>
              <a:gd name="connsiteY86" fmla="*/ 4025836 h 6843715"/>
              <a:gd name="connsiteX87" fmla="*/ 629011 w 6616265"/>
              <a:gd name="connsiteY87" fmla="*/ 4145833 h 6843715"/>
              <a:gd name="connsiteX88" fmla="*/ 509015 w 6616265"/>
              <a:gd name="connsiteY88" fmla="*/ 4025836 h 6843715"/>
              <a:gd name="connsiteX89" fmla="*/ 629011 w 6616265"/>
              <a:gd name="connsiteY89" fmla="*/ 3905840 h 6843715"/>
              <a:gd name="connsiteX90" fmla="*/ 1203892 w 6616265"/>
              <a:gd name="connsiteY90" fmla="*/ 3814493 h 6843715"/>
              <a:gd name="connsiteX91" fmla="*/ 1409012 w 6616265"/>
              <a:gd name="connsiteY91" fmla="*/ 3986119 h 6843715"/>
              <a:gd name="connsiteX92" fmla="*/ 1410785 w 6616265"/>
              <a:gd name="connsiteY92" fmla="*/ 4005809 h 6843715"/>
              <a:gd name="connsiteX93" fmla="*/ 1410276 w 6616265"/>
              <a:gd name="connsiteY93" fmla="*/ 4012250 h 6843715"/>
              <a:gd name="connsiteX94" fmla="*/ 1412759 w 6616265"/>
              <a:gd name="connsiteY94" fmla="*/ 4029675 h 6843715"/>
              <a:gd name="connsiteX95" fmla="*/ 1408258 w 6616265"/>
              <a:gd name="connsiteY95" fmla="*/ 4070146 h 6843715"/>
              <a:gd name="connsiteX96" fmla="*/ 1241229 w 6616265"/>
              <a:gd name="connsiteY96" fmla="*/ 4233930 h 6843715"/>
              <a:gd name="connsiteX97" fmla="*/ 993420 w 6616265"/>
              <a:gd name="connsiteY97" fmla="*/ 4066148 h 6843715"/>
              <a:gd name="connsiteX98" fmla="*/ 1161200 w 6616265"/>
              <a:gd name="connsiteY98" fmla="*/ 3818336 h 6843715"/>
              <a:gd name="connsiteX99" fmla="*/ 1203892 w 6616265"/>
              <a:gd name="connsiteY99" fmla="*/ 3814493 h 6843715"/>
              <a:gd name="connsiteX100" fmla="*/ 56773 w 6616265"/>
              <a:gd name="connsiteY100" fmla="*/ 3404567 h 6843715"/>
              <a:gd name="connsiteX101" fmla="*/ 105802 w 6616265"/>
              <a:gd name="connsiteY101" fmla="*/ 3453598 h 6843715"/>
              <a:gd name="connsiteX102" fmla="*/ 56773 w 6616265"/>
              <a:gd name="connsiteY102" fmla="*/ 3502627 h 6843715"/>
              <a:gd name="connsiteX103" fmla="*/ 7742 w 6616265"/>
              <a:gd name="connsiteY103" fmla="*/ 3453598 h 6843715"/>
              <a:gd name="connsiteX104" fmla="*/ 56773 w 6616265"/>
              <a:gd name="connsiteY104" fmla="*/ 3404567 h 6843715"/>
              <a:gd name="connsiteX105" fmla="*/ 629011 w 6616265"/>
              <a:gd name="connsiteY105" fmla="*/ 3346504 h 6843715"/>
              <a:gd name="connsiteX106" fmla="*/ 736105 w 6616265"/>
              <a:gd name="connsiteY106" fmla="*/ 3453598 h 6843715"/>
              <a:gd name="connsiteX107" fmla="*/ 629011 w 6616265"/>
              <a:gd name="connsiteY107" fmla="*/ 3560691 h 6843715"/>
              <a:gd name="connsiteX108" fmla="*/ 521918 w 6616265"/>
              <a:gd name="connsiteY108" fmla="*/ 3453598 h 6843715"/>
              <a:gd name="connsiteX109" fmla="*/ 629011 w 6616265"/>
              <a:gd name="connsiteY109" fmla="*/ 3346504 h 6843715"/>
              <a:gd name="connsiteX110" fmla="*/ 1202686 w 6616265"/>
              <a:gd name="connsiteY110" fmla="*/ 3262070 h 6843715"/>
              <a:gd name="connsiteX111" fmla="*/ 1378371 w 6616265"/>
              <a:gd name="connsiteY111" fmla="*/ 3380400 h 6843715"/>
              <a:gd name="connsiteX112" fmla="*/ 1274673 w 6616265"/>
              <a:gd name="connsiteY112" fmla="*/ 3630753 h 6843715"/>
              <a:gd name="connsiteX113" fmla="*/ 1024320 w 6616265"/>
              <a:gd name="connsiteY113" fmla="*/ 3527055 h 6843715"/>
              <a:gd name="connsiteX114" fmla="*/ 1128017 w 6616265"/>
              <a:gd name="connsiteY114" fmla="*/ 3276702 h 6843715"/>
              <a:gd name="connsiteX115" fmla="*/ 1202686 w 6616265"/>
              <a:gd name="connsiteY115" fmla="*/ 3262070 h 6843715"/>
              <a:gd name="connsiteX116" fmla="*/ 56772 w 6616265"/>
              <a:gd name="connsiteY116" fmla="*/ 2842650 h 6843715"/>
              <a:gd name="connsiteX117" fmla="*/ 95481 w 6616265"/>
              <a:gd name="connsiteY117" fmla="*/ 2881358 h 6843715"/>
              <a:gd name="connsiteX118" fmla="*/ 56772 w 6616265"/>
              <a:gd name="connsiteY118" fmla="*/ 2920067 h 6843715"/>
              <a:gd name="connsiteX119" fmla="*/ 18064 w 6616265"/>
              <a:gd name="connsiteY119" fmla="*/ 2881358 h 6843715"/>
              <a:gd name="connsiteX120" fmla="*/ 56772 w 6616265"/>
              <a:gd name="connsiteY120" fmla="*/ 2842650 h 6843715"/>
              <a:gd name="connsiteX121" fmla="*/ 629011 w 6616265"/>
              <a:gd name="connsiteY121" fmla="*/ 2794264 h 6843715"/>
              <a:gd name="connsiteX122" fmla="*/ 716105 w 6616265"/>
              <a:gd name="connsiteY122" fmla="*/ 2881358 h 6843715"/>
              <a:gd name="connsiteX123" fmla="*/ 629011 w 6616265"/>
              <a:gd name="connsiteY123" fmla="*/ 2968451 h 6843715"/>
              <a:gd name="connsiteX124" fmla="*/ 541918 w 6616265"/>
              <a:gd name="connsiteY124" fmla="*/ 2881358 h 6843715"/>
              <a:gd name="connsiteX125" fmla="*/ 629011 w 6616265"/>
              <a:gd name="connsiteY125" fmla="*/ 2794264 h 6843715"/>
              <a:gd name="connsiteX126" fmla="*/ 1201251 w 6616265"/>
              <a:gd name="connsiteY126" fmla="*/ 2715556 h 6843715"/>
              <a:gd name="connsiteX127" fmla="*/ 1367053 w 6616265"/>
              <a:gd name="connsiteY127" fmla="*/ 2881358 h 6843715"/>
              <a:gd name="connsiteX128" fmla="*/ 1201251 w 6616265"/>
              <a:gd name="connsiteY128" fmla="*/ 3047159 h 6843715"/>
              <a:gd name="connsiteX129" fmla="*/ 1035450 w 6616265"/>
              <a:gd name="connsiteY129" fmla="*/ 2881358 h 6843715"/>
              <a:gd name="connsiteX130" fmla="*/ 1201251 w 6616265"/>
              <a:gd name="connsiteY130" fmla="*/ 2715556 h 6843715"/>
              <a:gd name="connsiteX131" fmla="*/ 629011 w 6616265"/>
              <a:gd name="connsiteY131" fmla="*/ 2240733 h 6843715"/>
              <a:gd name="connsiteX132" fmla="*/ 696752 w 6616265"/>
              <a:gd name="connsiteY132" fmla="*/ 2308473 h 6843715"/>
              <a:gd name="connsiteX133" fmla="*/ 629011 w 6616265"/>
              <a:gd name="connsiteY133" fmla="*/ 2376215 h 6843715"/>
              <a:gd name="connsiteX134" fmla="*/ 561272 w 6616265"/>
              <a:gd name="connsiteY134" fmla="*/ 2308473 h 6843715"/>
              <a:gd name="connsiteX135" fmla="*/ 629011 w 6616265"/>
              <a:gd name="connsiteY135" fmla="*/ 2240733 h 6843715"/>
              <a:gd name="connsiteX136" fmla="*/ 1201250 w 6616265"/>
              <a:gd name="connsiteY136" fmla="*/ 2176227 h 6843715"/>
              <a:gd name="connsiteX137" fmla="*/ 1333504 w 6616265"/>
              <a:gd name="connsiteY137" fmla="*/ 2308480 h 6843715"/>
              <a:gd name="connsiteX138" fmla="*/ 1201250 w 6616265"/>
              <a:gd name="connsiteY138" fmla="*/ 2440726 h 6843715"/>
              <a:gd name="connsiteX139" fmla="*/ 1068997 w 6616265"/>
              <a:gd name="connsiteY139" fmla="*/ 2308480 h 6843715"/>
              <a:gd name="connsiteX140" fmla="*/ 1201250 w 6616265"/>
              <a:gd name="connsiteY140" fmla="*/ 2176227 h 6843715"/>
              <a:gd name="connsiteX141" fmla="*/ 1773490 w 6616265"/>
              <a:gd name="connsiteY141" fmla="*/ 2088481 h 6843715"/>
              <a:gd name="connsiteX142" fmla="*/ 1976166 w 6616265"/>
              <a:gd name="connsiteY142" fmla="*/ 2222936 h 6843715"/>
              <a:gd name="connsiteX143" fmla="*/ 1987399 w 6616265"/>
              <a:gd name="connsiteY143" fmla="*/ 2278426 h 6843715"/>
              <a:gd name="connsiteX144" fmla="*/ 1985740 w 6616265"/>
              <a:gd name="connsiteY144" fmla="*/ 2294891 h 6843715"/>
              <a:gd name="connsiteX145" fmla="*/ 1989817 w 6616265"/>
              <a:gd name="connsiteY145" fmla="*/ 2326586 h 6843715"/>
              <a:gd name="connsiteX146" fmla="*/ 1976166 w 6616265"/>
              <a:gd name="connsiteY146" fmla="*/ 2394018 h 6843715"/>
              <a:gd name="connsiteX147" fmla="*/ 1773490 w 6616265"/>
              <a:gd name="connsiteY147" fmla="*/ 2528464 h 6843715"/>
              <a:gd name="connsiteX148" fmla="*/ 1553498 w 6616265"/>
              <a:gd name="connsiteY148" fmla="*/ 2308473 h 6843715"/>
              <a:gd name="connsiteX149" fmla="*/ 1773490 w 6616265"/>
              <a:gd name="connsiteY149" fmla="*/ 2088481 h 6843715"/>
              <a:gd name="connsiteX150" fmla="*/ 629011 w 6616265"/>
              <a:gd name="connsiteY150" fmla="*/ 1688493 h 6843715"/>
              <a:gd name="connsiteX151" fmla="*/ 676752 w 6616265"/>
              <a:gd name="connsiteY151" fmla="*/ 1736234 h 6843715"/>
              <a:gd name="connsiteX152" fmla="*/ 629011 w 6616265"/>
              <a:gd name="connsiteY152" fmla="*/ 1783975 h 6843715"/>
              <a:gd name="connsiteX153" fmla="*/ 581271 w 6616265"/>
              <a:gd name="connsiteY153" fmla="*/ 1736234 h 6843715"/>
              <a:gd name="connsiteX154" fmla="*/ 629011 w 6616265"/>
              <a:gd name="connsiteY154" fmla="*/ 1688493 h 6843715"/>
              <a:gd name="connsiteX155" fmla="*/ 1201250 w 6616265"/>
              <a:gd name="connsiteY155" fmla="*/ 1639465 h 6843715"/>
              <a:gd name="connsiteX156" fmla="*/ 1298022 w 6616265"/>
              <a:gd name="connsiteY156" fmla="*/ 1736237 h 6843715"/>
              <a:gd name="connsiteX157" fmla="*/ 1201250 w 6616265"/>
              <a:gd name="connsiteY157" fmla="*/ 1833008 h 6843715"/>
              <a:gd name="connsiteX158" fmla="*/ 1104480 w 6616265"/>
              <a:gd name="connsiteY158" fmla="*/ 1736237 h 6843715"/>
              <a:gd name="connsiteX159" fmla="*/ 1201250 w 6616265"/>
              <a:gd name="connsiteY159" fmla="*/ 1639465 h 6843715"/>
              <a:gd name="connsiteX160" fmla="*/ 1741933 w 6616265"/>
              <a:gd name="connsiteY160" fmla="*/ 1572389 h 6843715"/>
              <a:gd name="connsiteX161" fmla="*/ 1937614 w 6616265"/>
              <a:gd name="connsiteY161" fmla="*/ 1704875 h 6843715"/>
              <a:gd name="connsiteX162" fmla="*/ 1805127 w 6616265"/>
              <a:gd name="connsiteY162" fmla="*/ 1900555 h 6843715"/>
              <a:gd name="connsiteX163" fmla="*/ 1609447 w 6616265"/>
              <a:gd name="connsiteY163" fmla="*/ 1768068 h 6843715"/>
              <a:gd name="connsiteX164" fmla="*/ 1741933 w 6616265"/>
              <a:gd name="connsiteY164" fmla="*/ 1572389 h 6843715"/>
              <a:gd name="connsiteX165" fmla="*/ 1189474 w 6616265"/>
              <a:gd name="connsiteY165" fmla="*/ 1102707 h 6843715"/>
              <a:gd name="connsiteX166" fmla="*/ 1262761 w 6616265"/>
              <a:gd name="connsiteY166" fmla="*/ 1152327 h 6843715"/>
              <a:gd name="connsiteX167" fmla="*/ 1213141 w 6616265"/>
              <a:gd name="connsiteY167" fmla="*/ 1225613 h 6843715"/>
              <a:gd name="connsiteX168" fmla="*/ 1139856 w 6616265"/>
              <a:gd name="connsiteY168" fmla="*/ 1175994 h 6843715"/>
              <a:gd name="connsiteX169" fmla="*/ 1189474 w 6616265"/>
              <a:gd name="connsiteY169" fmla="*/ 1102707 h 6843715"/>
              <a:gd name="connsiteX170" fmla="*/ 1773490 w 6616265"/>
              <a:gd name="connsiteY170" fmla="*/ 1043355 h 6843715"/>
              <a:gd name="connsiteX171" fmla="*/ 1894132 w 6616265"/>
              <a:gd name="connsiteY171" fmla="*/ 1163996 h 6843715"/>
              <a:gd name="connsiteX172" fmla="*/ 1773490 w 6616265"/>
              <a:gd name="connsiteY172" fmla="*/ 1284638 h 6843715"/>
              <a:gd name="connsiteX173" fmla="*/ 1652849 w 6616265"/>
              <a:gd name="connsiteY173" fmla="*/ 1163996 h 6843715"/>
              <a:gd name="connsiteX174" fmla="*/ 1773490 w 6616265"/>
              <a:gd name="connsiteY174" fmla="*/ 1043355 h 6843715"/>
              <a:gd name="connsiteX175" fmla="*/ 2346375 w 6616265"/>
              <a:gd name="connsiteY175" fmla="*/ 973034 h 6843715"/>
              <a:gd name="connsiteX176" fmla="*/ 2537336 w 6616265"/>
              <a:gd name="connsiteY176" fmla="*/ 1163996 h 6843715"/>
              <a:gd name="connsiteX177" fmla="*/ 2346375 w 6616265"/>
              <a:gd name="connsiteY177" fmla="*/ 1354957 h 6843715"/>
              <a:gd name="connsiteX178" fmla="*/ 2155413 w 6616265"/>
              <a:gd name="connsiteY178" fmla="*/ 1163996 h 6843715"/>
              <a:gd name="connsiteX179" fmla="*/ 2346375 w 6616265"/>
              <a:gd name="connsiteY179" fmla="*/ 973034 h 6843715"/>
              <a:gd name="connsiteX180" fmla="*/ 1201251 w 6616265"/>
              <a:gd name="connsiteY180" fmla="*/ 554986 h 6843715"/>
              <a:gd name="connsiteX181" fmla="*/ 1238024 w 6616265"/>
              <a:gd name="connsiteY181" fmla="*/ 591758 h 6843715"/>
              <a:gd name="connsiteX182" fmla="*/ 1201251 w 6616265"/>
              <a:gd name="connsiteY182" fmla="*/ 628531 h 6843715"/>
              <a:gd name="connsiteX183" fmla="*/ 1164478 w 6616265"/>
              <a:gd name="connsiteY183" fmla="*/ 591758 h 6843715"/>
              <a:gd name="connsiteX184" fmla="*/ 1201251 w 6616265"/>
              <a:gd name="connsiteY184" fmla="*/ 554986 h 6843715"/>
              <a:gd name="connsiteX185" fmla="*/ 1773490 w 6616265"/>
              <a:gd name="connsiteY185" fmla="*/ 516275 h 6843715"/>
              <a:gd name="connsiteX186" fmla="*/ 1848972 w 6616265"/>
              <a:gd name="connsiteY186" fmla="*/ 591757 h 6843715"/>
              <a:gd name="connsiteX187" fmla="*/ 1773490 w 6616265"/>
              <a:gd name="connsiteY187" fmla="*/ 667238 h 6843715"/>
              <a:gd name="connsiteX188" fmla="*/ 1698009 w 6616265"/>
              <a:gd name="connsiteY188" fmla="*/ 591757 h 6843715"/>
              <a:gd name="connsiteX189" fmla="*/ 1773490 w 6616265"/>
              <a:gd name="connsiteY189" fmla="*/ 516275 h 6843715"/>
              <a:gd name="connsiteX190" fmla="*/ 2346375 w 6616265"/>
              <a:gd name="connsiteY190" fmla="*/ 462084 h 6843715"/>
              <a:gd name="connsiteX191" fmla="*/ 2476048 w 6616265"/>
              <a:gd name="connsiteY191" fmla="*/ 591757 h 6843715"/>
              <a:gd name="connsiteX192" fmla="*/ 2346375 w 6616265"/>
              <a:gd name="connsiteY192" fmla="*/ 721429 h 6843715"/>
              <a:gd name="connsiteX193" fmla="*/ 2216701 w 6616265"/>
              <a:gd name="connsiteY193" fmla="*/ 591757 h 6843715"/>
              <a:gd name="connsiteX194" fmla="*/ 2346375 w 6616265"/>
              <a:gd name="connsiteY194" fmla="*/ 462084 h 6843715"/>
              <a:gd name="connsiteX195" fmla="*/ 2918615 w 6616265"/>
              <a:gd name="connsiteY195" fmla="*/ 395638 h 6843715"/>
              <a:gd name="connsiteX196" fmla="*/ 3114093 w 6616265"/>
              <a:gd name="connsiteY196" fmla="*/ 591115 h 6843715"/>
              <a:gd name="connsiteX197" fmla="*/ 2918615 w 6616265"/>
              <a:gd name="connsiteY197" fmla="*/ 786593 h 6843715"/>
              <a:gd name="connsiteX198" fmla="*/ 2723138 w 6616265"/>
              <a:gd name="connsiteY198" fmla="*/ 591115 h 6843715"/>
              <a:gd name="connsiteX199" fmla="*/ 2918615 w 6616265"/>
              <a:gd name="connsiteY199" fmla="*/ 395638 h 6843715"/>
              <a:gd name="connsiteX200" fmla="*/ 4310583 w 6616265"/>
              <a:gd name="connsiteY200" fmla="*/ 0 h 6843715"/>
              <a:gd name="connsiteX201" fmla="*/ 6616265 w 6616265"/>
              <a:gd name="connsiteY201" fmla="*/ 0 h 6843715"/>
              <a:gd name="connsiteX202" fmla="*/ 6616265 w 6616265"/>
              <a:gd name="connsiteY202" fmla="*/ 6843715 h 6843715"/>
              <a:gd name="connsiteX203" fmla="*/ 1487341 w 6616265"/>
              <a:gd name="connsiteY203" fmla="*/ 6843715 h 6843715"/>
              <a:gd name="connsiteX204" fmla="*/ 1496539 w 6616265"/>
              <a:gd name="connsiteY204" fmla="*/ 6801672 h 6843715"/>
              <a:gd name="connsiteX205" fmla="*/ 1727039 w 6616265"/>
              <a:gd name="connsiteY205" fmla="*/ 6632808 h 6843715"/>
              <a:gd name="connsiteX206" fmla="*/ 1965741 w 6616265"/>
              <a:gd name="connsiteY206" fmla="*/ 6834092 h 6843715"/>
              <a:gd name="connsiteX207" fmla="*/ 2090255 w 6616265"/>
              <a:gd name="connsiteY207" fmla="*/ 6611519 h 6843715"/>
              <a:gd name="connsiteX208" fmla="*/ 1960580 w 6616265"/>
              <a:gd name="connsiteY208" fmla="*/ 6459266 h 6843715"/>
              <a:gd name="connsiteX209" fmla="*/ 1727039 w 6616265"/>
              <a:gd name="connsiteY209" fmla="*/ 6583778 h 6843715"/>
              <a:gd name="connsiteX210" fmla="*/ 1445758 w 6616265"/>
              <a:gd name="connsiteY210" fmla="*/ 6302497 h 6843715"/>
              <a:gd name="connsiteX211" fmla="*/ 1658654 w 6616265"/>
              <a:gd name="connsiteY211" fmla="*/ 6029603 h 6843715"/>
              <a:gd name="connsiteX212" fmla="*/ 1419307 w 6616265"/>
              <a:gd name="connsiteY212" fmla="*/ 5729612 h 6843715"/>
              <a:gd name="connsiteX213" fmla="*/ 1598012 w 6616265"/>
              <a:gd name="connsiteY213" fmla="*/ 5450912 h 6843715"/>
              <a:gd name="connsiteX214" fmla="*/ 1420467 w 6616265"/>
              <a:gd name="connsiteY214" fmla="*/ 5251503 h 6843715"/>
              <a:gd name="connsiteX215" fmla="*/ 1412511 w 6616265"/>
              <a:gd name="connsiteY215" fmla="*/ 5198249 h 6843715"/>
              <a:gd name="connsiteX216" fmla="*/ 1418018 w 6616265"/>
              <a:gd name="connsiteY216" fmla="*/ 5170959 h 6843715"/>
              <a:gd name="connsiteX217" fmla="*/ 1410074 w 6616265"/>
              <a:gd name="connsiteY217" fmla="*/ 5131470 h 6843715"/>
              <a:gd name="connsiteX218" fmla="*/ 1419106 w 6616265"/>
              <a:gd name="connsiteY218" fmla="*/ 5067729 h 6843715"/>
              <a:gd name="connsiteX219" fmla="*/ 1580592 w 6616265"/>
              <a:gd name="connsiteY219" fmla="*/ 4872221 h 6843715"/>
              <a:gd name="connsiteX220" fmla="*/ 1417291 w 6616265"/>
              <a:gd name="connsiteY220" fmla="*/ 4675353 h 6843715"/>
              <a:gd name="connsiteX221" fmla="*/ 1411993 w 6616265"/>
              <a:gd name="connsiteY221" fmla="*/ 4638076 h 6843715"/>
              <a:gd name="connsiteX222" fmla="*/ 1419954 w 6616265"/>
              <a:gd name="connsiteY222" fmla="*/ 4598720 h 6843715"/>
              <a:gd name="connsiteX223" fmla="*/ 1409763 w 6616265"/>
              <a:gd name="connsiteY223" fmla="*/ 4548338 h 6843715"/>
              <a:gd name="connsiteX224" fmla="*/ 1417623 w 6616265"/>
              <a:gd name="connsiteY224" fmla="*/ 4493696 h 6843715"/>
              <a:gd name="connsiteX225" fmla="*/ 1584463 w 6616265"/>
              <a:gd name="connsiteY225" fmla="*/ 4295466 h 6843715"/>
              <a:gd name="connsiteX226" fmla="*/ 1422978 w 6616265"/>
              <a:gd name="connsiteY226" fmla="*/ 4101409 h 6843715"/>
              <a:gd name="connsiteX227" fmla="*/ 1412759 w 6616265"/>
              <a:gd name="connsiteY227" fmla="*/ 4029675 h 6843715"/>
              <a:gd name="connsiteX228" fmla="*/ 1412855 w 6616265"/>
              <a:gd name="connsiteY228" fmla="*/ 4028809 h 6843715"/>
              <a:gd name="connsiteX229" fmla="*/ 1410785 w 6616265"/>
              <a:gd name="connsiteY229" fmla="*/ 4005809 h 6843715"/>
              <a:gd name="connsiteX230" fmla="*/ 1414258 w 6616265"/>
              <a:gd name="connsiteY230" fmla="*/ 3961788 h 6843715"/>
              <a:gd name="connsiteX231" fmla="*/ 1619945 w 6616265"/>
              <a:gd name="connsiteY231" fmla="*/ 3714195 h 6843715"/>
              <a:gd name="connsiteX232" fmla="*/ 1432210 w 6616265"/>
              <a:gd name="connsiteY232" fmla="*/ 3440010 h 6843715"/>
              <a:gd name="connsiteX233" fmla="*/ 1727039 w 6616265"/>
              <a:gd name="connsiteY233" fmla="*/ 3145181 h 6843715"/>
              <a:gd name="connsiteX234" fmla="*/ 1959290 w 6616265"/>
              <a:gd name="connsiteY234" fmla="*/ 3259371 h 6843715"/>
              <a:gd name="connsiteX235" fmla="*/ 2066382 w 6616265"/>
              <a:gd name="connsiteY235" fmla="*/ 3133569 h 6843715"/>
              <a:gd name="connsiteX236" fmla="*/ 1963805 w 6616265"/>
              <a:gd name="connsiteY236" fmla="*/ 2980026 h 6843715"/>
              <a:gd name="connsiteX237" fmla="*/ 1726393 w 6616265"/>
              <a:gd name="connsiteY237" fmla="*/ 3129697 h 6843715"/>
              <a:gd name="connsiteX238" fmla="*/ 1463822 w 6616265"/>
              <a:gd name="connsiteY238" fmla="*/ 2867126 h 6843715"/>
              <a:gd name="connsiteX239" fmla="*/ 1726393 w 6616265"/>
              <a:gd name="connsiteY239" fmla="*/ 2604554 h 6843715"/>
              <a:gd name="connsiteX240" fmla="*/ 1963805 w 6616265"/>
              <a:gd name="connsiteY240" fmla="*/ 2754227 h 6843715"/>
              <a:gd name="connsiteX241" fmla="*/ 2128316 w 6616265"/>
              <a:gd name="connsiteY241" fmla="*/ 2557458 h 6843715"/>
              <a:gd name="connsiteX242" fmla="*/ 1995952 w 6616265"/>
              <a:gd name="connsiteY242" fmla="*/ 2374289 h 6843715"/>
              <a:gd name="connsiteX243" fmla="*/ 1989817 w 6616265"/>
              <a:gd name="connsiteY243" fmla="*/ 2326586 h 6843715"/>
              <a:gd name="connsiteX244" fmla="*/ 1993483 w 6616265"/>
              <a:gd name="connsiteY244" fmla="*/ 2308473 h 6843715"/>
              <a:gd name="connsiteX245" fmla="*/ 1987399 w 6616265"/>
              <a:gd name="connsiteY245" fmla="*/ 2278426 h 6843715"/>
              <a:gd name="connsiteX246" fmla="*/ 1992121 w 6616265"/>
              <a:gd name="connsiteY246" fmla="*/ 2231592 h 6843715"/>
              <a:gd name="connsiteX247" fmla="*/ 2299279 w 6616265"/>
              <a:gd name="connsiteY247" fmla="*/ 1981352 h 6843715"/>
              <a:gd name="connsiteX248" fmla="*/ 2538627 w 6616265"/>
              <a:gd name="connsiteY248" fmla="*/ 2092962 h 6843715"/>
              <a:gd name="connsiteX249" fmla="*/ 2647655 w 6616265"/>
              <a:gd name="connsiteY249" fmla="*/ 1976190 h 6843715"/>
              <a:gd name="connsiteX250" fmla="*/ 2542497 w 6616265"/>
              <a:gd name="connsiteY250" fmla="*/ 1803293 h 6843715"/>
              <a:gd name="connsiteX251" fmla="*/ 2298633 w 6616265"/>
              <a:gd name="connsiteY251" fmla="*/ 1979417 h 6843715"/>
              <a:gd name="connsiteX252" fmla="*/ 2041223 w 6616265"/>
              <a:gd name="connsiteY252" fmla="*/ 1722003 h 6843715"/>
              <a:gd name="connsiteX253" fmla="*/ 2298633 w 6616265"/>
              <a:gd name="connsiteY253" fmla="*/ 1464593 h 6843715"/>
              <a:gd name="connsiteX254" fmla="*/ 2542497 w 6616265"/>
              <a:gd name="connsiteY254" fmla="*/ 1640718 h 6843715"/>
              <a:gd name="connsiteX255" fmla="*/ 2760555 w 6616265"/>
              <a:gd name="connsiteY255" fmla="*/ 1402016 h 6843715"/>
              <a:gd name="connsiteX256" fmla="*/ 2595400 w 6616265"/>
              <a:gd name="connsiteY256" fmla="*/ 1149118 h 6843715"/>
              <a:gd name="connsiteX257" fmla="*/ 2871517 w 6616265"/>
              <a:gd name="connsiteY257" fmla="*/ 872997 h 6843715"/>
              <a:gd name="connsiteX258" fmla="*/ 3123123 w 6616265"/>
              <a:gd name="connsiteY258" fmla="*/ 1035574 h 6843715"/>
              <a:gd name="connsiteX259" fmla="*/ 3348277 w 6616265"/>
              <a:gd name="connsiteY259" fmla="*/ 822035 h 6843715"/>
              <a:gd name="connsiteX260" fmla="*/ 3179895 w 6616265"/>
              <a:gd name="connsiteY260" fmla="*/ 576235 h 6843715"/>
              <a:gd name="connsiteX261" fmla="*/ 3443757 w 6616265"/>
              <a:gd name="connsiteY261" fmla="*/ 312373 h 6843715"/>
              <a:gd name="connsiteX262" fmla="*/ 3699877 w 6616265"/>
              <a:gd name="connsiteY262" fmla="*/ 514303 h 6843715"/>
              <a:gd name="connsiteX263" fmla="*/ 4015997 w 6616265"/>
              <a:gd name="connsiteY263" fmla="*/ 254311 h 6843715"/>
              <a:gd name="connsiteX264" fmla="*/ 4275343 w 6616265"/>
              <a:gd name="connsiteY264" fmla="*/ 385274 h 6843715"/>
              <a:gd name="connsiteX265" fmla="*/ 4441789 w 6616265"/>
              <a:gd name="connsiteY265" fmla="*/ 240118 h 6843715"/>
              <a:gd name="connsiteX266" fmla="*/ 4310179 w 6616265"/>
              <a:gd name="connsiteY266" fmla="*/ 3997 h 6843715"/>
              <a:gd name="connsiteX267" fmla="*/ 3836709 w 6616265"/>
              <a:gd name="connsiteY267" fmla="*/ 0 h 6843715"/>
              <a:gd name="connsiteX268" fmla="*/ 4290765 w 6616265"/>
              <a:gd name="connsiteY268" fmla="*/ 0 h 6843715"/>
              <a:gd name="connsiteX269" fmla="*/ 4294697 w 6616265"/>
              <a:gd name="connsiteY269" fmla="*/ 19521 h 6843715"/>
              <a:gd name="connsiteX270" fmla="*/ 4063739 w 6616265"/>
              <a:gd name="connsiteY270" fmla="*/ 250481 h 6843715"/>
              <a:gd name="connsiteX271" fmla="*/ 3832777 w 6616265"/>
              <a:gd name="connsiteY271" fmla="*/ 19521 h 6843715"/>
              <a:gd name="connsiteX272" fmla="*/ 3315961 w 6616265"/>
              <a:gd name="connsiteY272" fmla="*/ 0 h 6843715"/>
              <a:gd name="connsiteX273" fmla="*/ 3665747 w 6616265"/>
              <a:gd name="connsiteY273" fmla="*/ 0 h 6843715"/>
              <a:gd name="connsiteX274" fmla="*/ 3669557 w 6616265"/>
              <a:gd name="connsiteY274" fmla="*/ 18877 h 6843715"/>
              <a:gd name="connsiteX275" fmla="*/ 3490853 w 6616265"/>
              <a:gd name="connsiteY275" fmla="*/ 197580 h 6843715"/>
              <a:gd name="connsiteX276" fmla="*/ 3312149 w 6616265"/>
              <a:gd name="connsiteY276" fmla="*/ 18877 h 6843715"/>
              <a:gd name="connsiteX277" fmla="*/ 2797407 w 6616265"/>
              <a:gd name="connsiteY277" fmla="*/ 0 h 6843715"/>
              <a:gd name="connsiteX278" fmla="*/ 3039823 w 6616265"/>
              <a:gd name="connsiteY278" fmla="*/ 0 h 6843715"/>
              <a:gd name="connsiteX279" fmla="*/ 3043771 w 6616265"/>
              <a:gd name="connsiteY279" fmla="*/ 19521 h 6843715"/>
              <a:gd name="connsiteX280" fmla="*/ 2918615 w 6616265"/>
              <a:gd name="connsiteY280" fmla="*/ 144678 h 6843715"/>
              <a:gd name="connsiteX281" fmla="*/ 2793457 w 6616265"/>
              <a:gd name="connsiteY281" fmla="*/ 19521 h 6843715"/>
              <a:gd name="connsiteX282" fmla="*/ 2274893 w 6616265"/>
              <a:gd name="connsiteY282" fmla="*/ 0 h 6843715"/>
              <a:gd name="connsiteX283" fmla="*/ 2417855 w 6616265"/>
              <a:gd name="connsiteY283" fmla="*/ 0 h 6843715"/>
              <a:gd name="connsiteX284" fmla="*/ 2421856 w 6616265"/>
              <a:gd name="connsiteY284" fmla="*/ 19518 h 6843715"/>
              <a:gd name="connsiteX285" fmla="*/ 2346375 w 6616265"/>
              <a:gd name="connsiteY285" fmla="*/ 94999 h 6843715"/>
              <a:gd name="connsiteX286" fmla="*/ 2270893 w 6616265"/>
              <a:gd name="connsiteY286" fmla="*/ 19518 h 6843715"/>
              <a:gd name="connsiteX287" fmla="*/ 1740884 w 6616265"/>
              <a:gd name="connsiteY287" fmla="*/ 0 h 6843715"/>
              <a:gd name="connsiteX288" fmla="*/ 1806098 w 6616265"/>
              <a:gd name="connsiteY288" fmla="*/ 0 h 6843715"/>
              <a:gd name="connsiteX289" fmla="*/ 1814136 w 6616265"/>
              <a:gd name="connsiteY289" fmla="*/ 19519 h 6843715"/>
              <a:gd name="connsiteX290" fmla="*/ 1773490 w 6616265"/>
              <a:gd name="connsiteY290" fmla="*/ 60163 h 6843715"/>
              <a:gd name="connsiteX291" fmla="*/ 1732847 w 6616265"/>
              <a:gd name="connsiteY291" fmla="*/ 19519 h 684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6616265" h="6843715">
                <a:moveTo>
                  <a:pt x="629011" y="6807681"/>
                </a:moveTo>
                <a:cubicBezTo>
                  <a:pt x="645785" y="6807681"/>
                  <a:pt x="661430" y="6813003"/>
                  <a:pt x="674414" y="6821955"/>
                </a:cubicBezTo>
                <a:lnTo>
                  <a:pt x="692183" y="6843715"/>
                </a:lnTo>
                <a:lnTo>
                  <a:pt x="566186" y="6843715"/>
                </a:lnTo>
                <a:lnTo>
                  <a:pt x="583691" y="6821713"/>
                </a:lnTo>
                <a:cubicBezTo>
                  <a:pt x="596593" y="6812842"/>
                  <a:pt x="612238" y="6807681"/>
                  <a:pt x="629011" y="6807681"/>
                </a:cubicBezTo>
                <a:close/>
                <a:moveTo>
                  <a:pt x="1201250" y="6737360"/>
                </a:moveTo>
                <a:cubicBezTo>
                  <a:pt x="1255926" y="6737360"/>
                  <a:pt x="1304070" y="6766754"/>
                  <a:pt x="1330440" y="6810301"/>
                </a:cubicBezTo>
                <a:lnTo>
                  <a:pt x="1343433" y="6843715"/>
                </a:lnTo>
                <a:lnTo>
                  <a:pt x="1059118" y="6843715"/>
                </a:lnTo>
                <a:lnTo>
                  <a:pt x="1072333" y="6810029"/>
                </a:lnTo>
                <a:cubicBezTo>
                  <a:pt x="1098794" y="6766391"/>
                  <a:pt x="1146575" y="6737360"/>
                  <a:pt x="1201250" y="6737360"/>
                </a:cubicBezTo>
                <a:close/>
                <a:moveTo>
                  <a:pt x="56772" y="6273505"/>
                </a:moveTo>
                <a:cubicBezTo>
                  <a:pt x="79998" y="6273505"/>
                  <a:pt x="99350" y="6292215"/>
                  <a:pt x="99350" y="6316084"/>
                </a:cubicBezTo>
                <a:cubicBezTo>
                  <a:pt x="99350" y="6339309"/>
                  <a:pt x="80642" y="6358663"/>
                  <a:pt x="56772" y="6358663"/>
                </a:cubicBezTo>
                <a:cubicBezTo>
                  <a:pt x="33547" y="6358663"/>
                  <a:pt x="14192" y="6339955"/>
                  <a:pt x="14192" y="6316084"/>
                </a:cubicBezTo>
                <a:cubicBezTo>
                  <a:pt x="14192" y="6292860"/>
                  <a:pt x="32902" y="6273505"/>
                  <a:pt x="56772" y="6273505"/>
                </a:cubicBezTo>
                <a:close/>
                <a:moveTo>
                  <a:pt x="629011" y="6216087"/>
                </a:moveTo>
                <a:cubicBezTo>
                  <a:pt x="684494" y="6216087"/>
                  <a:pt x="729008" y="6260601"/>
                  <a:pt x="729008" y="6316083"/>
                </a:cubicBezTo>
                <a:cubicBezTo>
                  <a:pt x="729008" y="6371565"/>
                  <a:pt x="684494" y="6416081"/>
                  <a:pt x="629011" y="6416081"/>
                </a:cubicBezTo>
                <a:cubicBezTo>
                  <a:pt x="573530" y="6416081"/>
                  <a:pt x="529015" y="6371565"/>
                  <a:pt x="529015" y="6316083"/>
                </a:cubicBezTo>
                <a:cubicBezTo>
                  <a:pt x="529015" y="6260601"/>
                  <a:pt x="573530" y="6216087"/>
                  <a:pt x="629011" y="6216087"/>
                </a:cubicBezTo>
                <a:close/>
                <a:moveTo>
                  <a:pt x="1201251" y="6134800"/>
                </a:moveTo>
                <a:cubicBezTo>
                  <a:pt x="1301248" y="6134800"/>
                  <a:pt x="1382536" y="6216087"/>
                  <a:pt x="1382536" y="6316084"/>
                </a:cubicBezTo>
                <a:cubicBezTo>
                  <a:pt x="1382536" y="6416081"/>
                  <a:pt x="1301248" y="6497368"/>
                  <a:pt x="1201251" y="6497368"/>
                </a:cubicBezTo>
                <a:cubicBezTo>
                  <a:pt x="1101255" y="6497368"/>
                  <a:pt x="1019967" y="6416081"/>
                  <a:pt x="1019967" y="6316084"/>
                </a:cubicBezTo>
                <a:cubicBezTo>
                  <a:pt x="1019967" y="6216087"/>
                  <a:pt x="1101255" y="6134800"/>
                  <a:pt x="1201251" y="6134800"/>
                </a:cubicBezTo>
                <a:close/>
                <a:moveTo>
                  <a:pt x="56773" y="5692879"/>
                </a:moveTo>
                <a:cubicBezTo>
                  <a:pt x="84514" y="5692879"/>
                  <a:pt x="107093" y="5715458"/>
                  <a:pt x="107738" y="5743845"/>
                </a:cubicBezTo>
                <a:cubicBezTo>
                  <a:pt x="107738" y="5772232"/>
                  <a:pt x="85159" y="5794811"/>
                  <a:pt x="56773" y="5794811"/>
                </a:cubicBezTo>
                <a:cubicBezTo>
                  <a:pt x="28385" y="5794811"/>
                  <a:pt x="5806" y="5772232"/>
                  <a:pt x="5806" y="5743845"/>
                </a:cubicBezTo>
                <a:cubicBezTo>
                  <a:pt x="5806" y="5715458"/>
                  <a:pt x="28385" y="5692879"/>
                  <a:pt x="56773" y="5692879"/>
                </a:cubicBezTo>
                <a:close/>
                <a:moveTo>
                  <a:pt x="629011" y="5627719"/>
                </a:moveTo>
                <a:cubicBezTo>
                  <a:pt x="692881" y="5627719"/>
                  <a:pt x="744491" y="5679331"/>
                  <a:pt x="744491" y="5743199"/>
                </a:cubicBezTo>
                <a:cubicBezTo>
                  <a:pt x="744491" y="5807068"/>
                  <a:pt x="692881" y="5858679"/>
                  <a:pt x="629011" y="5858679"/>
                </a:cubicBezTo>
                <a:cubicBezTo>
                  <a:pt x="565143" y="5858679"/>
                  <a:pt x="513532" y="5807068"/>
                  <a:pt x="513532" y="5743199"/>
                </a:cubicBezTo>
                <a:cubicBezTo>
                  <a:pt x="513532" y="5679331"/>
                  <a:pt x="565143" y="5627719"/>
                  <a:pt x="629011" y="5627719"/>
                </a:cubicBezTo>
                <a:close/>
                <a:moveTo>
                  <a:pt x="1201250" y="5539980"/>
                </a:moveTo>
                <a:cubicBezTo>
                  <a:pt x="1313506" y="5539980"/>
                  <a:pt x="1404470" y="5630945"/>
                  <a:pt x="1404470" y="5743199"/>
                </a:cubicBezTo>
                <a:cubicBezTo>
                  <a:pt x="1404470" y="5855453"/>
                  <a:pt x="1313506" y="5946419"/>
                  <a:pt x="1201250" y="5946419"/>
                </a:cubicBezTo>
                <a:cubicBezTo>
                  <a:pt x="1088996" y="5946419"/>
                  <a:pt x="998031" y="5855453"/>
                  <a:pt x="998031" y="5743199"/>
                </a:cubicBezTo>
                <a:cubicBezTo>
                  <a:pt x="998031" y="5630945"/>
                  <a:pt x="1088996" y="5539980"/>
                  <a:pt x="1201250" y="5539980"/>
                </a:cubicBezTo>
                <a:close/>
                <a:moveTo>
                  <a:pt x="56772" y="5114188"/>
                </a:moveTo>
                <a:cubicBezTo>
                  <a:pt x="87739" y="5114188"/>
                  <a:pt x="113543" y="5139348"/>
                  <a:pt x="113543" y="5170960"/>
                </a:cubicBezTo>
                <a:cubicBezTo>
                  <a:pt x="113543" y="5201927"/>
                  <a:pt x="88383" y="5227732"/>
                  <a:pt x="56772" y="5227732"/>
                </a:cubicBezTo>
                <a:cubicBezTo>
                  <a:pt x="25805" y="5227732"/>
                  <a:pt x="0" y="5202572"/>
                  <a:pt x="0" y="5170960"/>
                </a:cubicBezTo>
                <a:cubicBezTo>
                  <a:pt x="0" y="5139993"/>
                  <a:pt x="25160" y="5114188"/>
                  <a:pt x="56772" y="5114188"/>
                </a:cubicBezTo>
                <a:close/>
                <a:moveTo>
                  <a:pt x="629011" y="5045803"/>
                </a:moveTo>
                <a:cubicBezTo>
                  <a:pt x="698041" y="5045803"/>
                  <a:pt x="754168" y="5101931"/>
                  <a:pt x="754168" y="5170960"/>
                </a:cubicBezTo>
                <a:cubicBezTo>
                  <a:pt x="754168" y="5239990"/>
                  <a:pt x="698041" y="5296117"/>
                  <a:pt x="629011" y="5296117"/>
                </a:cubicBezTo>
                <a:cubicBezTo>
                  <a:pt x="559981" y="5296117"/>
                  <a:pt x="503854" y="5239990"/>
                  <a:pt x="503854" y="5170960"/>
                </a:cubicBezTo>
                <a:cubicBezTo>
                  <a:pt x="503854" y="5101931"/>
                  <a:pt x="559981" y="5045803"/>
                  <a:pt x="629011" y="5045803"/>
                </a:cubicBezTo>
                <a:close/>
                <a:moveTo>
                  <a:pt x="1201250" y="4954192"/>
                </a:moveTo>
                <a:cubicBezTo>
                  <a:pt x="1291247" y="4954192"/>
                  <a:pt x="1368181" y="5008627"/>
                  <a:pt x="1401022" y="5086466"/>
                </a:cubicBezTo>
                <a:lnTo>
                  <a:pt x="1410074" y="5131470"/>
                </a:lnTo>
                <a:lnTo>
                  <a:pt x="1406404" y="5157374"/>
                </a:lnTo>
                <a:lnTo>
                  <a:pt x="1412511" y="5198249"/>
                </a:lnTo>
                <a:lnTo>
                  <a:pt x="1401022" y="5255180"/>
                </a:lnTo>
                <a:cubicBezTo>
                  <a:pt x="1368181" y="5332931"/>
                  <a:pt x="1291247" y="5387727"/>
                  <a:pt x="1201250" y="5387727"/>
                </a:cubicBezTo>
                <a:cubicBezTo>
                  <a:pt x="1081899" y="5387727"/>
                  <a:pt x="984484" y="5290955"/>
                  <a:pt x="984484" y="5170959"/>
                </a:cubicBezTo>
                <a:cubicBezTo>
                  <a:pt x="984484" y="5051608"/>
                  <a:pt x="1081254" y="4954192"/>
                  <a:pt x="1201250" y="4954192"/>
                </a:cubicBezTo>
                <a:close/>
                <a:moveTo>
                  <a:pt x="56772" y="4541948"/>
                </a:moveTo>
                <a:cubicBezTo>
                  <a:pt x="87739" y="4541948"/>
                  <a:pt x="113543" y="4567108"/>
                  <a:pt x="113543" y="4598720"/>
                </a:cubicBezTo>
                <a:cubicBezTo>
                  <a:pt x="113543" y="4629687"/>
                  <a:pt x="88383" y="4655492"/>
                  <a:pt x="56772" y="4655492"/>
                </a:cubicBezTo>
                <a:cubicBezTo>
                  <a:pt x="25805" y="4655492"/>
                  <a:pt x="0" y="4630332"/>
                  <a:pt x="0" y="4598720"/>
                </a:cubicBezTo>
                <a:cubicBezTo>
                  <a:pt x="0" y="4567753"/>
                  <a:pt x="25160" y="4541948"/>
                  <a:pt x="56772" y="4541948"/>
                </a:cubicBezTo>
                <a:close/>
                <a:moveTo>
                  <a:pt x="629011" y="4471628"/>
                </a:moveTo>
                <a:cubicBezTo>
                  <a:pt x="698687" y="4471628"/>
                  <a:pt x="755461" y="4528400"/>
                  <a:pt x="756105" y="4598720"/>
                </a:cubicBezTo>
                <a:cubicBezTo>
                  <a:pt x="756105" y="4669042"/>
                  <a:pt x="699333" y="4725814"/>
                  <a:pt x="629011" y="4725814"/>
                </a:cubicBezTo>
                <a:cubicBezTo>
                  <a:pt x="558691" y="4725814"/>
                  <a:pt x="501919" y="4669042"/>
                  <a:pt x="501919" y="4598720"/>
                </a:cubicBezTo>
                <a:cubicBezTo>
                  <a:pt x="501919" y="4528400"/>
                  <a:pt x="558691" y="4471628"/>
                  <a:pt x="629011" y="4471628"/>
                </a:cubicBezTo>
                <a:close/>
                <a:moveTo>
                  <a:pt x="1201250" y="4380018"/>
                </a:moveTo>
                <a:cubicBezTo>
                  <a:pt x="1291731" y="4380018"/>
                  <a:pt x="1369511" y="4435178"/>
                  <a:pt x="1402746" y="4513653"/>
                </a:cubicBezTo>
                <a:lnTo>
                  <a:pt x="1409763" y="4548338"/>
                </a:lnTo>
                <a:lnTo>
                  <a:pt x="1404469" y="4585134"/>
                </a:lnTo>
                <a:lnTo>
                  <a:pt x="1411993" y="4638076"/>
                </a:lnTo>
                <a:lnTo>
                  <a:pt x="1402746" y="4683789"/>
                </a:lnTo>
                <a:cubicBezTo>
                  <a:pt x="1369511" y="4762264"/>
                  <a:pt x="1291731" y="4817424"/>
                  <a:pt x="1201250" y="4817424"/>
                </a:cubicBezTo>
                <a:cubicBezTo>
                  <a:pt x="1080609" y="4817424"/>
                  <a:pt x="982548" y="4719362"/>
                  <a:pt x="982548" y="4598720"/>
                </a:cubicBezTo>
                <a:cubicBezTo>
                  <a:pt x="982548" y="4478079"/>
                  <a:pt x="1080609" y="4380018"/>
                  <a:pt x="1201250" y="4380018"/>
                </a:cubicBezTo>
                <a:close/>
                <a:moveTo>
                  <a:pt x="56772" y="3971645"/>
                </a:moveTo>
                <a:cubicBezTo>
                  <a:pt x="87093" y="3971645"/>
                  <a:pt x="111609" y="3996160"/>
                  <a:pt x="111609" y="4026482"/>
                </a:cubicBezTo>
                <a:cubicBezTo>
                  <a:pt x="111609" y="4056803"/>
                  <a:pt x="87093" y="4081319"/>
                  <a:pt x="56772" y="4081319"/>
                </a:cubicBezTo>
                <a:cubicBezTo>
                  <a:pt x="26450" y="4081319"/>
                  <a:pt x="1935" y="4056803"/>
                  <a:pt x="1935" y="4026482"/>
                </a:cubicBezTo>
                <a:cubicBezTo>
                  <a:pt x="1935" y="3996160"/>
                  <a:pt x="26450" y="3971645"/>
                  <a:pt x="56772" y="3971645"/>
                </a:cubicBezTo>
                <a:close/>
                <a:moveTo>
                  <a:pt x="629011" y="3905840"/>
                </a:moveTo>
                <a:cubicBezTo>
                  <a:pt x="695461" y="3905840"/>
                  <a:pt x="749008" y="3959386"/>
                  <a:pt x="749008" y="4025836"/>
                </a:cubicBezTo>
                <a:cubicBezTo>
                  <a:pt x="749008" y="4092286"/>
                  <a:pt x="695461" y="4145833"/>
                  <a:pt x="629011" y="4145833"/>
                </a:cubicBezTo>
                <a:cubicBezTo>
                  <a:pt x="562561" y="4145833"/>
                  <a:pt x="509015" y="4092286"/>
                  <a:pt x="509015" y="4025836"/>
                </a:cubicBezTo>
                <a:cubicBezTo>
                  <a:pt x="509015" y="3959386"/>
                  <a:pt x="562561" y="3905840"/>
                  <a:pt x="629011" y="3905840"/>
                </a:cubicBezTo>
                <a:close/>
                <a:moveTo>
                  <a:pt x="1203892" y="3814493"/>
                </a:moveTo>
                <a:cubicBezTo>
                  <a:pt x="1302314" y="3815635"/>
                  <a:pt x="1389676" y="3885701"/>
                  <a:pt x="1409012" y="3986119"/>
                </a:cubicBezTo>
                <a:lnTo>
                  <a:pt x="1410785" y="4005809"/>
                </a:lnTo>
                <a:lnTo>
                  <a:pt x="1410276" y="4012250"/>
                </a:lnTo>
                <a:lnTo>
                  <a:pt x="1412759" y="4029675"/>
                </a:lnTo>
                <a:lnTo>
                  <a:pt x="1408258" y="4070146"/>
                </a:lnTo>
                <a:cubicBezTo>
                  <a:pt x="1391074" y="4150802"/>
                  <a:pt x="1327302" y="4217356"/>
                  <a:pt x="1241229" y="4233930"/>
                </a:cubicBezTo>
                <a:cubicBezTo>
                  <a:pt x="1126467" y="4256030"/>
                  <a:pt x="1015518" y="4180911"/>
                  <a:pt x="993420" y="4066148"/>
                </a:cubicBezTo>
                <a:cubicBezTo>
                  <a:pt x="971319" y="3951384"/>
                  <a:pt x="1046437" y="3840435"/>
                  <a:pt x="1161200" y="3818336"/>
                </a:cubicBezTo>
                <a:cubicBezTo>
                  <a:pt x="1175546" y="3815574"/>
                  <a:pt x="1189832" y="3814330"/>
                  <a:pt x="1203892" y="3814493"/>
                </a:cubicBezTo>
                <a:close/>
                <a:moveTo>
                  <a:pt x="56773" y="3404567"/>
                </a:moveTo>
                <a:cubicBezTo>
                  <a:pt x="83868" y="3404567"/>
                  <a:pt x="105802" y="3426502"/>
                  <a:pt x="105802" y="3453598"/>
                </a:cubicBezTo>
                <a:cubicBezTo>
                  <a:pt x="105802" y="3480693"/>
                  <a:pt x="83868" y="3502627"/>
                  <a:pt x="56773" y="3502627"/>
                </a:cubicBezTo>
                <a:cubicBezTo>
                  <a:pt x="29677" y="3502627"/>
                  <a:pt x="7742" y="3480693"/>
                  <a:pt x="7742" y="3453598"/>
                </a:cubicBezTo>
                <a:cubicBezTo>
                  <a:pt x="7742" y="3426502"/>
                  <a:pt x="29677" y="3404567"/>
                  <a:pt x="56773" y="3404567"/>
                </a:cubicBezTo>
                <a:close/>
                <a:moveTo>
                  <a:pt x="629011" y="3346504"/>
                </a:moveTo>
                <a:cubicBezTo>
                  <a:pt x="688364" y="3346504"/>
                  <a:pt x="736105" y="3394245"/>
                  <a:pt x="736105" y="3453598"/>
                </a:cubicBezTo>
                <a:cubicBezTo>
                  <a:pt x="736105" y="3512951"/>
                  <a:pt x="688364" y="3560691"/>
                  <a:pt x="629011" y="3560691"/>
                </a:cubicBezTo>
                <a:cubicBezTo>
                  <a:pt x="569658" y="3560691"/>
                  <a:pt x="521918" y="3512951"/>
                  <a:pt x="521918" y="3453598"/>
                </a:cubicBezTo>
                <a:cubicBezTo>
                  <a:pt x="521918" y="3394245"/>
                  <a:pt x="569658" y="3346504"/>
                  <a:pt x="629011" y="3346504"/>
                </a:cubicBezTo>
                <a:close/>
                <a:moveTo>
                  <a:pt x="1202686" y="3262070"/>
                </a:moveTo>
                <a:cubicBezTo>
                  <a:pt x="1277355" y="3262626"/>
                  <a:pt x="1347997" y="3307073"/>
                  <a:pt x="1378371" y="3380400"/>
                </a:cubicBezTo>
                <a:cubicBezTo>
                  <a:pt x="1418869" y="3478168"/>
                  <a:pt x="1372441" y="3590255"/>
                  <a:pt x="1274673" y="3630753"/>
                </a:cubicBezTo>
                <a:cubicBezTo>
                  <a:pt x="1176904" y="3671251"/>
                  <a:pt x="1064816" y="3624824"/>
                  <a:pt x="1024320" y="3527055"/>
                </a:cubicBezTo>
                <a:cubicBezTo>
                  <a:pt x="983821" y="3429287"/>
                  <a:pt x="1030249" y="3317199"/>
                  <a:pt x="1128017" y="3276702"/>
                </a:cubicBezTo>
                <a:cubicBezTo>
                  <a:pt x="1152459" y="3266578"/>
                  <a:pt x="1177796" y="3261886"/>
                  <a:pt x="1202686" y="3262070"/>
                </a:cubicBezTo>
                <a:close/>
                <a:moveTo>
                  <a:pt x="56772" y="2842650"/>
                </a:moveTo>
                <a:cubicBezTo>
                  <a:pt x="78062" y="2842650"/>
                  <a:pt x="95481" y="2860069"/>
                  <a:pt x="95481" y="2881358"/>
                </a:cubicBezTo>
                <a:cubicBezTo>
                  <a:pt x="95481" y="2902648"/>
                  <a:pt x="78062" y="2920067"/>
                  <a:pt x="56772" y="2920067"/>
                </a:cubicBezTo>
                <a:cubicBezTo>
                  <a:pt x="34837" y="2920067"/>
                  <a:pt x="18064" y="2902648"/>
                  <a:pt x="18064" y="2881358"/>
                </a:cubicBezTo>
                <a:cubicBezTo>
                  <a:pt x="18064" y="2860069"/>
                  <a:pt x="35482" y="2842650"/>
                  <a:pt x="56772" y="2842650"/>
                </a:cubicBezTo>
                <a:close/>
                <a:moveTo>
                  <a:pt x="629011" y="2794264"/>
                </a:moveTo>
                <a:cubicBezTo>
                  <a:pt x="676752" y="2794264"/>
                  <a:pt x="716105" y="2832972"/>
                  <a:pt x="716105" y="2881358"/>
                </a:cubicBezTo>
                <a:cubicBezTo>
                  <a:pt x="716105" y="2929098"/>
                  <a:pt x="677397" y="2968451"/>
                  <a:pt x="629011" y="2968451"/>
                </a:cubicBezTo>
                <a:cubicBezTo>
                  <a:pt x="580626" y="2968451"/>
                  <a:pt x="541273" y="2929744"/>
                  <a:pt x="541918" y="2881358"/>
                </a:cubicBezTo>
                <a:cubicBezTo>
                  <a:pt x="541918" y="2833617"/>
                  <a:pt x="580626" y="2794264"/>
                  <a:pt x="629011" y="2794264"/>
                </a:cubicBezTo>
                <a:close/>
                <a:moveTo>
                  <a:pt x="1201251" y="2715556"/>
                </a:moveTo>
                <a:cubicBezTo>
                  <a:pt x="1292862" y="2715556"/>
                  <a:pt x="1367053" y="2789748"/>
                  <a:pt x="1367053" y="2881358"/>
                </a:cubicBezTo>
                <a:cubicBezTo>
                  <a:pt x="1367053" y="2972968"/>
                  <a:pt x="1292862" y="3047159"/>
                  <a:pt x="1201251" y="3047159"/>
                </a:cubicBezTo>
                <a:cubicBezTo>
                  <a:pt x="1109641" y="3047159"/>
                  <a:pt x="1035450" y="2972968"/>
                  <a:pt x="1035450" y="2881358"/>
                </a:cubicBezTo>
                <a:cubicBezTo>
                  <a:pt x="1035450" y="2789748"/>
                  <a:pt x="1109641" y="2715556"/>
                  <a:pt x="1201251" y="2715556"/>
                </a:cubicBezTo>
                <a:close/>
                <a:moveTo>
                  <a:pt x="629011" y="2240733"/>
                </a:moveTo>
                <a:cubicBezTo>
                  <a:pt x="666430" y="2240733"/>
                  <a:pt x="696752" y="2271056"/>
                  <a:pt x="696752" y="2308473"/>
                </a:cubicBezTo>
                <a:cubicBezTo>
                  <a:pt x="696752" y="2345890"/>
                  <a:pt x="666430" y="2376215"/>
                  <a:pt x="629011" y="2376215"/>
                </a:cubicBezTo>
                <a:cubicBezTo>
                  <a:pt x="591594" y="2376215"/>
                  <a:pt x="561272" y="2345890"/>
                  <a:pt x="561272" y="2308473"/>
                </a:cubicBezTo>
                <a:cubicBezTo>
                  <a:pt x="561272" y="2271056"/>
                  <a:pt x="591594" y="2240733"/>
                  <a:pt x="629011" y="2240733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7"/>
                  <a:pt x="1333504" y="2308480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3"/>
                  <a:pt x="1068997" y="2308480"/>
                </a:cubicBezTo>
                <a:cubicBezTo>
                  <a:pt x="1068997" y="2235577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6"/>
                </a:cubicBezTo>
                <a:lnTo>
                  <a:pt x="1987399" y="2278426"/>
                </a:lnTo>
                <a:lnTo>
                  <a:pt x="1985740" y="2294891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6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6" y="1058530"/>
                  <a:pt x="2537336" y="1163996"/>
                </a:cubicBezTo>
                <a:cubicBezTo>
                  <a:pt x="2537336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5" y="395638"/>
                </a:moveTo>
                <a:cubicBezTo>
                  <a:pt x="3026353" y="395638"/>
                  <a:pt x="3114093" y="483377"/>
                  <a:pt x="3114093" y="591115"/>
                </a:cubicBezTo>
                <a:cubicBezTo>
                  <a:pt x="3114093" y="698853"/>
                  <a:pt x="3026353" y="786593"/>
                  <a:pt x="2918615" y="786593"/>
                </a:cubicBezTo>
                <a:cubicBezTo>
                  <a:pt x="2810876" y="786593"/>
                  <a:pt x="2723138" y="699498"/>
                  <a:pt x="2723138" y="591115"/>
                </a:cubicBezTo>
                <a:cubicBezTo>
                  <a:pt x="2723138" y="483377"/>
                  <a:pt x="2810876" y="395638"/>
                  <a:pt x="2918615" y="395638"/>
                </a:cubicBezTo>
                <a:close/>
                <a:moveTo>
                  <a:pt x="4310583" y="0"/>
                </a:moveTo>
                <a:lnTo>
                  <a:pt x="6616265" y="0"/>
                </a:lnTo>
                <a:lnTo>
                  <a:pt x="6616265" y="6843715"/>
                </a:lnTo>
                <a:lnTo>
                  <a:pt x="1487341" y="6843715"/>
                </a:lnTo>
                <a:lnTo>
                  <a:pt x="1496539" y="6801672"/>
                </a:lnTo>
                <a:cubicBezTo>
                  <a:pt x="1527560" y="6703935"/>
                  <a:pt x="1618657" y="6632808"/>
                  <a:pt x="1727039" y="6632808"/>
                </a:cubicBezTo>
                <a:cubicBezTo>
                  <a:pt x="1847035" y="6632808"/>
                  <a:pt x="1946387" y="6719902"/>
                  <a:pt x="1965741" y="6834092"/>
                </a:cubicBezTo>
                <a:cubicBezTo>
                  <a:pt x="1976709" y="6743773"/>
                  <a:pt x="2023158" y="6665065"/>
                  <a:pt x="2090255" y="6611519"/>
                </a:cubicBezTo>
                <a:cubicBezTo>
                  <a:pt x="2034126" y="6573455"/>
                  <a:pt x="1988966" y="6521200"/>
                  <a:pt x="1960580" y="6459266"/>
                </a:cubicBezTo>
                <a:cubicBezTo>
                  <a:pt x="1910259" y="6534102"/>
                  <a:pt x="1824455" y="6583778"/>
                  <a:pt x="1727039" y="6583778"/>
                </a:cubicBezTo>
                <a:cubicBezTo>
                  <a:pt x="1571560" y="6583778"/>
                  <a:pt x="1445758" y="6457976"/>
                  <a:pt x="1445758" y="6302497"/>
                </a:cubicBezTo>
                <a:cubicBezTo>
                  <a:pt x="1445758" y="6170244"/>
                  <a:pt x="1536078" y="6059924"/>
                  <a:pt x="1658654" y="6029603"/>
                </a:cubicBezTo>
                <a:cubicBezTo>
                  <a:pt x="1521884" y="5997991"/>
                  <a:pt x="1419307" y="5876060"/>
                  <a:pt x="1419307" y="5729612"/>
                </a:cubicBezTo>
                <a:cubicBezTo>
                  <a:pt x="1419307" y="5606391"/>
                  <a:pt x="1492853" y="5499943"/>
                  <a:pt x="1598012" y="5450912"/>
                </a:cubicBezTo>
                <a:cubicBezTo>
                  <a:pt x="1513337" y="5413655"/>
                  <a:pt x="1447894" y="5340835"/>
                  <a:pt x="1420467" y="5251503"/>
                </a:cubicBezTo>
                <a:lnTo>
                  <a:pt x="1412511" y="5198249"/>
                </a:lnTo>
                <a:lnTo>
                  <a:pt x="1418018" y="5170959"/>
                </a:lnTo>
                <a:lnTo>
                  <a:pt x="1410074" y="5131470"/>
                </a:lnTo>
                <a:lnTo>
                  <a:pt x="1419106" y="5067729"/>
                </a:lnTo>
                <a:cubicBezTo>
                  <a:pt x="1443902" y="4982420"/>
                  <a:pt x="1503175" y="4911898"/>
                  <a:pt x="1580592" y="4872221"/>
                </a:cubicBezTo>
                <a:cubicBezTo>
                  <a:pt x="1502208" y="4832546"/>
                  <a:pt x="1442330" y="4761298"/>
                  <a:pt x="1417291" y="4675353"/>
                </a:cubicBezTo>
                <a:lnTo>
                  <a:pt x="1411993" y="4638076"/>
                </a:lnTo>
                <a:lnTo>
                  <a:pt x="1419954" y="4598720"/>
                </a:lnTo>
                <a:lnTo>
                  <a:pt x="1409763" y="4548338"/>
                </a:lnTo>
                <a:lnTo>
                  <a:pt x="1417623" y="4493696"/>
                </a:lnTo>
                <a:cubicBezTo>
                  <a:pt x="1443297" y="4406753"/>
                  <a:pt x="1504626" y="4335143"/>
                  <a:pt x="1584463" y="4295466"/>
                </a:cubicBezTo>
                <a:cubicBezTo>
                  <a:pt x="1507047" y="4256273"/>
                  <a:pt x="1447775" y="4186235"/>
                  <a:pt x="1422978" y="4101409"/>
                </a:cubicBezTo>
                <a:lnTo>
                  <a:pt x="1412759" y="4029675"/>
                </a:lnTo>
                <a:lnTo>
                  <a:pt x="1412855" y="4028809"/>
                </a:lnTo>
                <a:lnTo>
                  <a:pt x="1410785" y="4005809"/>
                </a:lnTo>
                <a:lnTo>
                  <a:pt x="1414258" y="3961788"/>
                </a:lnTo>
                <a:cubicBezTo>
                  <a:pt x="1432604" y="3846780"/>
                  <a:pt x="1512692" y="3752580"/>
                  <a:pt x="1619945" y="3714195"/>
                </a:cubicBezTo>
                <a:cubicBezTo>
                  <a:pt x="1510272" y="3670971"/>
                  <a:pt x="1432210" y="3564522"/>
                  <a:pt x="1432210" y="3440010"/>
                </a:cubicBezTo>
                <a:cubicBezTo>
                  <a:pt x="1432210" y="3276790"/>
                  <a:pt x="1564463" y="3145181"/>
                  <a:pt x="1727039" y="3145181"/>
                </a:cubicBezTo>
                <a:cubicBezTo>
                  <a:pt x="1821230" y="3145181"/>
                  <a:pt x="1905097" y="3189695"/>
                  <a:pt x="1959290" y="3259371"/>
                </a:cubicBezTo>
                <a:cubicBezTo>
                  <a:pt x="1985740" y="3210340"/>
                  <a:pt x="2022513" y="3167116"/>
                  <a:pt x="2066382" y="3133569"/>
                </a:cubicBezTo>
                <a:cubicBezTo>
                  <a:pt x="2019932" y="3092925"/>
                  <a:pt x="1983805" y="3040023"/>
                  <a:pt x="1963805" y="2980026"/>
                </a:cubicBezTo>
                <a:cubicBezTo>
                  <a:pt x="1921226" y="3068409"/>
                  <a:pt x="1830907" y="3129697"/>
                  <a:pt x="1726393" y="3129697"/>
                </a:cubicBezTo>
                <a:cubicBezTo>
                  <a:pt x="1581237" y="3129697"/>
                  <a:pt x="1463822" y="3012282"/>
                  <a:pt x="1463822" y="2867126"/>
                </a:cubicBezTo>
                <a:cubicBezTo>
                  <a:pt x="1463822" y="2721969"/>
                  <a:pt x="1581237" y="2604554"/>
                  <a:pt x="1726393" y="2604554"/>
                </a:cubicBezTo>
                <a:cubicBezTo>
                  <a:pt x="1831551" y="2604554"/>
                  <a:pt x="1921871" y="2665843"/>
                  <a:pt x="1963805" y="2754227"/>
                </a:cubicBezTo>
                <a:cubicBezTo>
                  <a:pt x="1992191" y="2670358"/>
                  <a:pt x="2051544" y="2600038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8" y="2024578"/>
                  <a:pt x="2538627" y="2092962"/>
                </a:cubicBezTo>
                <a:cubicBezTo>
                  <a:pt x="2566368" y="2047155"/>
                  <a:pt x="2603785" y="2007158"/>
                  <a:pt x="2647655" y="1976190"/>
                </a:cubicBezTo>
                <a:cubicBezTo>
                  <a:pt x="2596689" y="1931031"/>
                  <a:pt x="2559270" y="1871032"/>
                  <a:pt x="2542497" y="1803293"/>
                </a:cubicBezTo>
                <a:cubicBezTo>
                  <a:pt x="2508305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5" y="1538784"/>
                  <a:pt x="2542497" y="1640718"/>
                </a:cubicBezTo>
                <a:cubicBezTo>
                  <a:pt x="2570240" y="1529109"/>
                  <a:pt x="2652816" y="1439433"/>
                  <a:pt x="2760555" y="1402016"/>
                </a:cubicBezTo>
                <a:cubicBezTo>
                  <a:pt x="2663138" y="1358789"/>
                  <a:pt x="2595400" y="1262019"/>
                  <a:pt x="2595400" y="1149118"/>
                </a:cubicBezTo>
                <a:cubicBezTo>
                  <a:pt x="2595400" y="996221"/>
                  <a:pt x="2719265" y="872997"/>
                  <a:pt x="2871517" y="872997"/>
                </a:cubicBezTo>
                <a:cubicBezTo>
                  <a:pt x="2983773" y="872997"/>
                  <a:pt x="3079897" y="939449"/>
                  <a:pt x="3123123" y="1035574"/>
                </a:cubicBezTo>
                <a:cubicBezTo>
                  <a:pt x="3159251" y="932997"/>
                  <a:pt x="3243119" y="853000"/>
                  <a:pt x="3348277" y="822035"/>
                </a:cubicBezTo>
                <a:cubicBezTo>
                  <a:pt x="3249571" y="783327"/>
                  <a:pt x="3179895" y="688491"/>
                  <a:pt x="3179895" y="576235"/>
                </a:cubicBezTo>
                <a:cubicBezTo>
                  <a:pt x="3179895" y="430434"/>
                  <a:pt x="3297955" y="312373"/>
                  <a:pt x="3443757" y="312373"/>
                </a:cubicBezTo>
                <a:cubicBezTo>
                  <a:pt x="3567623" y="312373"/>
                  <a:pt x="3672137" y="398822"/>
                  <a:pt x="3699877" y="514303"/>
                </a:cubicBezTo>
                <a:cubicBezTo>
                  <a:pt x="3728909" y="365921"/>
                  <a:pt x="3859227" y="254311"/>
                  <a:pt x="4015997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9" y="240118"/>
                </a:cubicBezTo>
                <a:cubicBezTo>
                  <a:pt x="4363083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6" y="250481"/>
                  <a:pt x="4063739" y="250481"/>
                </a:cubicBezTo>
                <a:cubicBezTo>
                  <a:pt x="3935999" y="250481"/>
                  <a:pt x="3832133" y="146614"/>
                  <a:pt x="3832777" y="19521"/>
                </a:cubicBezTo>
                <a:close/>
                <a:moveTo>
                  <a:pt x="3315961" y="0"/>
                </a:moveTo>
                <a:lnTo>
                  <a:pt x="3665747" y="0"/>
                </a:lnTo>
                <a:lnTo>
                  <a:pt x="3669557" y="18877"/>
                </a:lnTo>
                <a:cubicBezTo>
                  <a:pt x="3669557" y="117572"/>
                  <a:pt x="3589549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7" y="0"/>
                </a:moveTo>
                <a:lnTo>
                  <a:pt x="3039823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5" y="144678"/>
                </a:cubicBezTo>
                <a:cubicBezTo>
                  <a:pt x="2849583" y="144678"/>
                  <a:pt x="2793457" y="88551"/>
                  <a:pt x="2793457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4A15FC-D2AD-44A4-AC62-1D8C94F6F7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5627689" cy="2173288"/>
          </a:xfrm>
        </p:spPr>
        <p:txBody>
          <a:bodyPr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session/event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BC2EDC-359D-4273-A170-21DF97254F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392000"/>
            <a:ext cx="562768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889016793" name="image" descr="{&quot;templafy&quot;:{&quot;id&quot;:&quot;9b056a12-9ac7-43ee-8054-d6dd5349fa8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2" y="283850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66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77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71309d-0768-4190-a45c-bed4e597ec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93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2B16E6D-59F7-4872-A428-2EF0EB00A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6138279" cy="2173288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6B62067-628B-460A-AB62-DBF00E5836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6147903" cy="1620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51299023" name="image" descr="{&quot;templafy&quot;:{&quot;id&quot;:&quot;579cf485-bc44-4ede-aeb7-a7b30dae181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0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34">
          <p15:clr>
            <a:srgbClr val="FF96FF"/>
          </p15:clr>
        </p15:guide>
        <p15:guide id="6" pos="2544">
          <p15:clr>
            <a:srgbClr val="FF96FF"/>
          </p15:clr>
        </p15:guide>
        <p15:guide id="7" pos="2683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81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D375C42-C7F3-45E4-8897-3483B6DC53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15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6D7EC9C-9C86-4A72-9CF4-9D1869172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96686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67BDF81-EFA1-4C8C-B966-25B68D6657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48351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38BD6-A3CA-4583-9B72-F24990967C8D}"/>
              </a:ext>
            </a:extLst>
          </p:cNvPr>
          <p:cNvSpPr>
            <a:spLocks noGrp="1"/>
          </p:cNvSpPr>
          <p:nvPr>
            <p:ph type="title"/>
            <p:custDataLst>
              <p:tags r:id="rId44"/>
            </p:custDataLst>
          </p:nvPr>
        </p:nvSpPr>
        <p:spPr>
          <a:xfrm>
            <a:off x="360000" y="270001"/>
            <a:ext cx="11472000" cy="939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F9B8-C740-4AF9-A1B7-097AF77A54C0}"/>
              </a:ext>
            </a:extLst>
          </p:cNvPr>
          <p:cNvSpPr>
            <a:spLocks noGrp="1"/>
          </p:cNvSpPr>
          <p:nvPr>
            <p:ph type="body" idx="1"/>
            <p:custDataLst>
              <p:tags r:id="rId45"/>
            </p:custDataLst>
          </p:nvPr>
        </p:nvSpPr>
        <p:spPr>
          <a:xfrm>
            <a:off x="360000" y="1800001"/>
            <a:ext cx="11472000" cy="4157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273F-7E94-4F41-A744-221239341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7950" y="6203950"/>
            <a:ext cx="69056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A9B9-0BC3-4D52-8945-0B0406446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4700" y="6203950"/>
            <a:ext cx="8973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Guides" hidden="1">
            <a:extLst>
              <a:ext uri="{FF2B5EF4-FFF2-40B4-BE49-F238E27FC236}">
                <a16:creationId xmlns:a16="http://schemas.microsoft.com/office/drawing/2014/main" id="{5B06145B-1752-44E5-A549-559B9D538ED5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2D18FF-F25A-48BC-837A-9451F8FBA4A9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0261"/>
            <a:ext cx="2529741" cy="4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9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4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8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lobalfund.org/media/11693/strategy_globalfund2023-2028_narrative_ru.pdf" TargetMode="External"/><Relationship Id="rId13" Type="http://schemas.openxmlformats.org/officeDocument/2006/relationships/hyperlink" Target="https://www.theglobalfund.org/media/11532/strategy_globalfund2023-2028_executivesummary_jp.pdf" TargetMode="External"/><Relationship Id="rId18" Type="http://schemas.openxmlformats.org/officeDocument/2006/relationships/hyperlink" Target="https://www.theglobalfund.org/media/11587/strategy_globalfund2023-2028_executivesummary_cn.pdf" TargetMode="External"/><Relationship Id="rId26" Type="http://schemas.openxmlformats.org/officeDocument/2006/relationships/hyperlink" Target="https://www.theglobalfund.org/en/strategy/" TargetMode="External"/><Relationship Id="rId3" Type="http://schemas.openxmlformats.org/officeDocument/2006/relationships/hyperlink" Target="https://www.theglobalfund.org/media/11877/strategy_globalfund2023-2028_narrative_ar.pdf" TargetMode="External"/><Relationship Id="rId21" Type="http://schemas.openxmlformats.org/officeDocument/2006/relationships/hyperlink" Target="https://www.theglobalfund.org/media/11720/strategy_globalfund2023-2028_framework_es.pdf" TargetMode="External"/><Relationship Id="rId7" Type="http://schemas.openxmlformats.org/officeDocument/2006/relationships/hyperlink" Target="https://www.theglobalfund.org/media/11713/strategy_globalfund2023-2028_narrative_pt.pdf" TargetMode="External"/><Relationship Id="rId12" Type="http://schemas.openxmlformats.org/officeDocument/2006/relationships/hyperlink" Target="https://www.theglobalfund.org/media/11572/strategy_globalfund2023-2028_executivesummary_it.pdf" TargetMode="External"/><Relationship Id="rId17" Type="http://schemas.openxmlformats.org/officeDocument/2006/relationships/hyperlink" Target="https://www.theglobalfund.org/media/11573/strategy_globalfund2023-2028_executivesummary_ar.pdf" TargetMode="External"/><Relationship Id="rId25" Type="http://schemas.openxmlformats.org/officeDocument/2006/relationships/hyperlink" Target="https://www.theglobalfund.org/en/monitoring-evaluation/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www.theglobalfund.org/media/11617/strategy_globalfund2023-2028_executivesummary_de.pdf" TargetMode="External"/><Relationship Id="rId20" Type="http://schemas.openxmlformats.org/officeDocument/2006/relationships/hyperlink" Target="https://www.theglobalfund.org/media/11223/strategy_globalfund2023-2028_framework_en.pdf" TargetMode="External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theglobalfund.org/media/11613/strategy_globalfund2023-2028_narrative_fr.pdf" TargetMode="External"/><Relationship Id="rId11" Type="http://schemas.openxmlformats.org/officeDocument/2006/relationships/hyperlink" Target="https://www.theglobalfund.org/media/11498/strategy_globalfund2023-2028_executivesummary_fr.pdf" TargetMode="External"/><Relationship Id="rId24" Type="http://schemas.openxmlformats.org/officeDocument/2006/relationships/hyperlink" Target="https://www.theglobalfund.org/media/11719/strategy_globalfund2023-2028_framework_ru.pdf" TargetMode="External"/><Relationship Id="rId5" Type="http://schemas.openxmlformats.org/officeDocument/2006/relationships/hyperlink" Target="https://www.theglobalfund.org/media/11692/strategy_globalfund2023-2028_narrative_es.pdf" TargetMode="External"/><Relationship Id="rId15" Type="http://schemas.openxmlformats.org/officeDocument/2006/relationships/hyperlink" Target="https://www.theglobalfund.org/media/11530/strategy_globalfund2023-2028_executivesummary_ru.pdf" TargetMode="External"/><Relationship Id="rId23" Type="http://schemas.openxmlformats.org/officeDocument/2006/relationships/hyperlink" Target="https://www.theglobalfund.org/media/11718/strategy_globalfund2023-2028_framework_pt.pdf" TargetMode="External"/><Relationship Id="rId28" Type="http://schemas.openxmlformats.org/officeDocument/2006/relationships/image" Target="../media/image42.svg"/><Relationship Id="rId10" Type="http://schemas.openxmlformats.org/officeDocument/2006/relationships/hyperlink" Target="https://www.theglobalfund.org/media/11502/strategy_globalfund2023-2028_executivesummary_es.pdf" TargetMode="External"/><Relationship Id="rId19" Type="http://schemas.openxmlformats.org/officeDocument/2006/relationships/hyperlink" Target="https://www.theglobalfund.org/media/11876/strategy_globalfund2023-2028_framework_ar.pdf" TargetMode="External"/><Relationship Id="rId4" Type="http://schemas.openxmlformats.org/officeDocument/2006/relationships/hyperlink" Target="https://www.theglobalfund.org/media/11612/strategy_globalfund2023-2028_narrative_en.pdf" TargetMode="External"/><Relationship Id="rId9" Type="http://schemas.openxmlformats.org/officeDocument/2006/relationships/hyperlink" Target="https://www.theglobalfund.org/media/11497/strategy_globalfund2023-2028_executivesummary_en.pdf" TargetMode="External"/><Relationship Id="rId14" Type="http://schemas.openxmlformats.org/officeDocument/2006/relationships/hyperlink" Target="https://www.theglobalfund.org/media/11531/strategy_globalfund2023-2028_executivesummary_pt.pdf" TargetMode="External"/><Relationship Id="rId22" Type="http://schemas.openxmlformats.org/officeDocument/2006/relationships/hyperlink" Target="https://www.theglobalfund.org/media/11255/strategy_globalfund2023-2028_framework_fr.pdf" TargetMode="External"/><Relationship Id="rId27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lobalfund.org/media/11693/strategy_globalfund2023-2028_narrative_ru.pdf" TargetMode="External"/><Relationship Id="rId13" Type="http://schemas.openxmlformats.org/officeDocument/2006/relationships/hyperlink" Target="https://www.theglobalfund.org/media/11532/strategy_globalfund2023-2028_executivesummary_jp.pdf" TargetMode="External"/><Relationship Id="rId18" Type="http://schemas.openxmlformats.org/officeDocument/2006/relationships/hyperlink" Target="https://www.theglobalfund.org/media/11587/strategy_globalfund2023-2028_executivesummary_cn.pdf" TargetMode="External"/><Relationship Id="rId26" Type="http://schemas.openxmlformats.org/officeDocument/2006/relationships/hyperlink" Target="mailto:ccm@theglobalfund.org" TargetMode="External"/><Relationship Id="rId3" Type="http://schemas.openxmlformats.org/officeDocument/2006/relationships/hyperlink" Target="https://www.theglobalfund.org/media/11877/strategy_globalfund2023-2028_narrative_ar.pdf" TargetMode="External"/><Relationship Id="rId21" Type="http://schemas.openxmlformats.org/officeDocument/2006/relationships/hyperlink" Target="https://www.theglobalfund.org/media/11720/strategy_globalfund2023-2028_framework_es.pdf" TargetMode="External"/><Relationship Id="rId7" Type="http://schemas.openxmlformats.org/officeDocument/2006/relationships/hyperlink" Target="https://www.theglobalfund.org/media/11713/strategy_globalfund2023-2028_narrative_pt.pdf" TargetMode="External"/><Relationship Id="rId12" Type="http://schemas.openxmlformats.org/officeDocument/2006/relationships/hyperlink" Target="https://www.theglobalfund.org/media/11572/strategy_globalfund2023-2028_executivesummary_it.pdf" TargetMode="External"/><Relationship Id="rId17" Type="http://schemas.openxmlformats.org/officeDocument/2006/relationships/hyperlink" Target="https://www.theglobalfund.org/media/11573/strategy_globalfund2023-2028_executivesummary_ar.pdf" TargetMode="External"/><Relationship Id="rId25" Type="http://schemas.openxmlformats.org/officeDocument/2006/relationships/hyperlink" Target="https://www.theglobalfund.org/en/monitoring-evaluation/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www.theglobalfund.org/media/11617/strategy_globalfund2023-2028_executivesummary_de.pdf" TargetMode="External"/><Relationship Id="rId20" Type="http://schemas.openxmlformats.org/officeDocument/2006/relationships/hyperlink" Target="https://www.theglobalfund.org/media/11223/strategy_globalfund2023-2028_framework_en.pdf" TargetMode="External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theglobalfund.org/media/11613/strategy_globalfund2023-2028_narrative_fr.pdf" TargetMode="External"/><Relationship Id="rId11" Type="http://schemas.openxmlformats.org/officeDocument/2006/relationships/hyperlink" Target="https://www.theglobalfund.org/media/11498/strategy_globalfund2023-2028_executivesummary_fr.pdf" TargetMode="External"/><Relationship Id="rId24" Type="http://schemas.openxmlformats.org/officeDocument/2006/relationships/hyperlink" Target="https://www.theglobalfund.org/media/11719/strategy_globalfund2023-2028_framework_ru.pdf" TargetMode="External"/><Relationship Id="rId5" Type="http://schemas.openxmlformats.org/officeDocument/2006/relationships/hyperlink" Target="https://www.theglobalfund.org/media/11692/strategy_globalfund2023-2028_narrative_es.pdf" TargetMode="External"/><Relationship Id="rId15" Type="http://schemas.openxmlformats.org/officeDocument/2006/relationships/hyperlink" Target="https://www.theglobalfund.org/media/11530/strategy_globalfund2023-2028_executivesummary_ru.pdf" TargetMode="External"/><Relationship Id="rId23" Type="http://schemas.openxmlformats.org/officeDocument/2006/relationships/hyperlink" Target="https://www.theglobalfund.org/media/11718/strategy_globalfund2023-2028_framework_pt.pdf" TargetMode="External"/><Relationship Id="rId28" Type="http://schemas.openxmlformats.org/officeDocument/2006/relationships/image" Target="../media/image41.png"/><Relationship Id="rId10" Type="http://schemas.openxmlformats.org/officeDocument/2006/relationships/hyperlink" Target="https://www.theglobalfund.org/media/11502/strategy_globalfund2023-2028_executivesummary_es.pdf" TargetMode="External"/><Relationship Id="rId19" Type="http://schemas.openxmlformats.org/officeDocument/2006/relationships/hyperlink" Target="https://www.theglobalfund.org/media/11876/strategy_globalfund2023-2028_framework_ar.pdf" TargetMode="External"/><Relationship Id="rId4" Type="http://schemas.openxmlformats.org/officeDocument/2006/relationships/hyperlink" Target="https://www.theglobalfund.org/media/11612/strategy_globalfund2023-2028_narrative_en.pdf" TargetMode="External"/><Relationship Id="rId9" Type="http://schemas.openxmlformats.org/officeDocument/2006/relationships/hyperlink" Target="https://www.theglobalfund.org/media/11497/strategy_globalfund2023-2028_executivesummary_en.pdf" TargetMode="External"/><Relationship Id="rId14" Type="http://schemas.openxmlformats.org/officeDocument/2006/relationships/hyperlink" Target="https://www.theglobalfund.org/media/11531/strategy_globalfund2023-2028_executivesummary_pt.pdf" TargetMode="External"/><Relationship Id="rId22" Type="http://schemas.openxmlformats.org/officeDocument/2006/relationships/hyperlink" Target="https://www.theglobalfund.org/media/11255/strategy_globalfund2023-2028_framework_fr.pdf" TargetMode="External"/><Relationship Id="rId27" Type="http://schemas.openxmlformats.org/officeDocument/2006/relationships/hyperlink" Target="https://www.theglobalfund.org/en/strategy/" TargetMode="External"/><Relationship Id="rId30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lobalfund.org/media/11693/strategy_globalfund2023-2028_narrative_ru.pdf" TargetMode="External"/><Relationship Id="rId13" Type="http://schemas.openxmlformats.org/officeDocument/2006/relationships/hyperlink" Target="https://www.theglobalfund.org/media/11718/strategy_globalfund2023-2028_framework_pt.pdf" TargetMode="External"/><Relationship Id="rId18" Type="http://schemas.openxmlformats.org/officeDocument/2006/relationships/image" Target="../media/image42.svg"/><Relationship Id="rId3" Type="http://schemas.openxmlformats.org/officeDocument/2006/relationships/hyperlink" Target="https://www.theglobalfund.org/media/11877/strategy_globalfund2023-2028_narrative_ar.pdf" TargetMode="External"/><Relationship Id="rId7" Type="http://schemas.openxmlformats.org/officeDocument/2006/relationships/hyperlink" Target="https://www.theglobalfund.org/media/11713/strategy_globalfund2023-2028_narrative_pt.pdf" TargetMode="External"/><Relationship Id="rId12" Type="http://schemas.openxmlformats.org/officeDocument/2006/relationships/hyperlink" Target="https://www.theglobalfund.org/media/11255/strategy_globalfund2023-2028_framework_fr.pdf" TargetMode="External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www.theglobalfund.org/en/strategy/" TargetMode="Externa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theglobalfund.org/media/11613/strategy_globalfund2023-2028_narrative_fr.pdf" TargetMode="External"/><Relationship Id="rId11" Type="http://schemas.openxmlformats.org/officeDocument/2006/relationships/hyperlink" Target="https://www.theglobalfund.org/media/11720/strategy_globalfund2023-2028_framework_es.pdf" TargetMode="External"/><Relationship Id="rId5" Type="http://schemas.openxmlformats.org/officeDocument/2006/relationships/hyperlink" Target="https://www.theglobalfund.org/media/11692/strategy_globalfund2023-2028_narrative_es.pdf" TargetMode="External"/><Relationship Id="rId15" Type="http://schemas.openxmlformats.org/officeDocument/2006/relationships/hyperlink" Target="https://www.theglobalfund.org/en/monitoring-evaluation/" TargetMode="External"/><Relationship Id="rId10" Type="http://schemas.openxmlformats.org/officeDocument/2006/relationships/hyperlink" Target="https://www.theglobalfund.org/media/11223/strategy_globalfund2023-2028_framework_en.pdf" TargetMode="External"/><Relationship Id="rId19" Type="http://schemas.openxmlformats.org/officeDocument/2006/relationships/image" Target="../media/image43.png"/><Relationship Id="rId4" Type="http://schemas.openxmlformats.org/officeDocument/2006/relationships/hyperlink" Target="https://www.theglobalfund.org/media/11612/strategy_globalfund2023-2028_narrative_en.pdf" TargetMode="External"/><Relationship Id="rId9" Type="http://schemas.openxmlformats.org/officeDocument/2006/relationships/hyperlink" Target="https://www.theglobalfund.org/media/11876/strategy_globalfund2023-2028_framework_ar.pdf" TargetMode="External"/><Relationship Id="rId14" Type="http://schemas.openxmlformats.org/officeDocument/2006/relationships/hyperlink" Target="https://www.theglobalfund.org/media/11719/strategy_globalfund2023-2028_framework_ru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lobalfund.org/media/11693/strategy_globalfund2023-2028_narrative_ru.pdf" TargetMode="External"/><Relationship Id="rId13" Type="http://schemas.openxmlformats.org/officeDocument/2006/relationships/hyperlink" Target="https://www.theglobalfund.org/media/11532/strategy_globalfund2023-2028_executivesummary_jp.pdf" TargetMode="External"/><Relationship Id="rId18" Type="http://schemas.openxmlformats.org/officeDocument/2006/relationships/hyperlink" Target="https://www.theglobalfund.org/media/11587/strategy_globalfund2023-2028_executivesummary_cn.pdf" TargetMode="External"/><Relationship Id="rId26" Type="http://schemas.openxmlformats.org/officeDocument/2006/relationships/hyperlink" Target="https://www.theglobalfund.org/en/strategy/" TargetMode="External"/><Relationship Id="rId3" Type="http://schemas.openxmlformats.org/officeDocument/2006/relationships/hyperlink" Target="https://www.theglobalfund.org/media/11877/strategy_globalfund2023-2028_narrative_ar.pdf" TargetMode="External"/><Relationship Id="rId21" Type="http://schemas.openxmlformats.org/officeDocument/2006/relationships/hyperlink" Target="https://www.theglobalfund.org/media/11720/strategy_globalfund2023-2028_framework_es.pdf" TargetMode="External"/><Relationship Id="rId7" Type="http://schemas.openxmlformats.org/officeDocument/2006/relationships/hyperlink" Target="https://www.theglobalfund.org/media/11713/strategy_globalfund2023-2028_narrative_pt.pdf" TargetMode="External"/><Relationship Id="rId12" Type="http://schemas.openxmlformats.org/officeDocument/2006/relationships/hyperlink" Target="https://www.theglobalfund.org/media/11572/strategy_globalfund2023-2028_executivesummary_it.pdf" TargetMode="External"/><Relationship Id="rId17" Type="http://schemas.openxmlformats.org/officeDocument/2006/relationships/hyperlink" Target="https://www.theglobalfund.org/media/11573/strategy_globalfund2023-2028_executivesummary_ar.pdf" TargetMode="External"/><Relationship Id="rId25" Type="http://schemas.openxmlformats.org/officeDocument/2006/relationships/hyperlink" Target="https://www.theglobalfund.org/en/monitoring-evaluation/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www.theglobalfund.org/media/11617/strategy_globalfund2023-2028_executivesummary_de.pdf" TargetMode="External"/><Relationship Id="rId20" Type="http://schemas.openxmlformats.org/officeDocument/2006/relationships/hyperlink" Target="https://www.theglobalfund.org/media/11223/strategy_globalfund2023-2028_framework_en.pdf" TargetMode="External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theglobalfund.org/media/11613/strategy_globalfund2023-2028_narrative_fr.pdf" TargetMode="External"/><Relationship Id="rId11" Type="http://schemas.openxmlformats.org/officeDocument/2006/relationships/hyperlink" Target="https://www.theglobalfund.org/media/11498/strategy_globalfund2023-2028_executivesummary_fr.pdf" TargetMode="External"/><Relationship Id="rId24" Type="http://schemas.openxmlformats.org/officeDocument/2006/relationships/hyperlink" Target="https://www.theglobalfund.org/media/11719/strategy_globalfund2023-2028_framework_ru.pdf" TargetMode="External"/><Relationship Id="rId5" Type="http://schemas.openxmlformats.org/officeDocument/2006/relationships/hyperlink" Target="https://www.theglobalfund.org/media/11692/strategy_globalfund2023-2028_narrative_es.pdf" TargetMode="External"/><Relationship Id="rId15" Type="http://schemas.openxmlformats.org/officeDocument/2006/relationships/hyperlink" Target="https://www.theglobalfund.org/media/11530/strategy_globalfund2023-2028_executivesummary_ru.pdf" TargetMode="External"/><Relationship Id="rId23" Type="http://schemas.openxmlformats.org/officeDocument/2006/relationships/hyperlink" Target="https://www.theglobalfund.org/media/11718/strategy_globalfund2023-2028_framework_pt.pdf" TargetMode="External"/><Relationship Id="rId28" Type="http://schemas.openxmlformats.org/officeDocument/2006/relationships/image" Target="../media/image42.svg"/><Relationship Id="rId10" Type="http://schemas.openxmlformats.org/officeDocument/2006/relationships/hyperlink" Target="https://www.theglobalfund.org/media/11502/strategy_globalfund2023-2028_executivesummary_es.pdf" TargetMode="External"/><Relationship Id="rId19" Type="http://schemas.openxmlformats.org/officeDocument/2006/relationships/hyperlink" Target="https://www.theglobalfund.org/media/11876/strategy_globalfund2023-2028_framework_ar.pdf" TargetMode="External"/><Relationship Id="rId4" Type="http://schemas.openxmlformats.org/officeDocument/2006/relationships/hyperlink" Target="https://www.theglobalfund.org/media/11612/strategy_globalfund2023-2028_narrative_en.pdf" TargetMode="External"/><Relationship Id="rId9" Type="http://schemas.openxmlformats.org/officeDocument/2006/relationships/hyperlink" Target="https://www.theglobalfund.org/media/11497/strategy_globalfund2023-2028_executivesummary_en.pdf" TargetMode="External"/><Relationship Id="rId14" Type="http://schemas.openxmlformats.org/officeDocument/2006/relationships/hyperlink" Target="https://www.theglobalfund.org/media/11531/strategy_globalfund2023-2028_executivesummary_pt.pdf" TargetMode="External"/><Relationship Id="rId22" Type="http://schemas.openxmlformats.org/officeDocument/2006/relationships/hyperlink" Target="https://www.theglobalfund.org/media/11255/strategy_globalfund2023-2028_framework_fr.pdf" TargetMode="External"/><Relationship Id="rId27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lobalfund.org/media/11693/strategy_globalfund2023-2028_narrative_ru.pdf" TargetMode="External"/><Relationship Id="rId13" Type="http://schemas.openxmlformats.org/officeDocument/2006/relationships/hyperlink" Target="https://www.theglobalfund.org/media/11718/strategy_globalfund2023-2028_framework_pt.pdf" TargetMode="External"/><Relationship Id="rId18" Type="http://schemas.openxmlformats.org/officeDocument/2006/relationships/image" Target="../media/image41.png"/><Relationship Id="rId3" Type="http://schemas.openxmlformats.org/officeDocument/2006/relationships/hyperlink" Target="https://www.theglobalfund.org/media/11877/strategy_globalfund2023-2028_narrative_ar.pdf" TargetMode="External"/><Relationship Id="rId7" Type="http://schemas.openxmlformats.org/officeDocument/2006/relationships/hyperlink" Target="https://www.theglobalfund.org/media/11713/strategy_globalfund2023-2028_narrative_pt.pdf" TargetMode="External"/><Relationship Id="rId12" Type="http://schemas.openxmlformats.org/officeDocument/2006/relationships/hyperlink" Target="https://www.theglobalfund.org/media/11255/strategy_globalfund2023-2028_framework_fr.pdf" TargetMode="External"/><Relationship Id="rId17" Type="http://schemas.openxmlformats.org/officeDocument/2006/relationships/hyperlink" Target="https://www.theglobalfund.org/en/strategy/" TargetMode="External"/><Relationship Id="rId2" Type="http://schemas.openxmlformats.org/officeDocument/2006/relationships/notesSlide" Target="../notesSlides/notesSlide16.xml"/><Relationship Id="rId16" Type="http://schemas.openxmlformats.org/officeDocument/2006/relationships/hyperlink" Target="https://data.theglobalfund.org/" TargetMode="External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theglobalfund.org/media/11613/strategy_globalfund2023-2028_narrative_fr.pdf" TargetMode="External"/><Relationship Id="rId11" Type="http://schemas.openxmlformats.org/officeDocument/2006/relationships/hyperlink" Target="https://www.theglobalfund.org/media/11720/strategy_globalfund2023-2028_framework_es.pdf" TargetMode="External"/><Relationship Id="rId5" Type="http://schemas.openxmlformats.org/officeDocument/2006/relationships/hyperlink" Target="https://www.theglobalfund.org/media/11692/strategy_globalfund2023-2028_narrative_es.pdf" TargetMode="External"/><Relationship Id="rId15" Type="http://schemas.openxmlformats.org/officeDocument/2006/relationships/hyperlink" Target="https://www.theglobalfund.org/en/monitoring-evaluation/" TargetMode="External"/><Relationship Id="rId10" Type="http://schemas.openxmlformats.org/officeDocument/2006/relationships/hyperlink" Target="https://www.theglobalfund.org/media/11223/strategy_globalfund2023-2028_framework_en.pdf" TargetMode="External"/><Relationship Id="rId19" Type="http://schemas.openxmlformats.org/officeDocument/2006/relationships/image" Target="../media/image42.svg"/><Relationship Id="rId4" Type="http://schemas.openxmlformats.org/officeDocument/2006/relationships/hyperlink" Target="https://www.theglobalfund.org/media/11612/strategy_globalfund2023-2028_narrative_en.pdf" TargetMode="External"/><Relationship Id="rId9" Type="http://schemas.openxmlformats.org/officeDocument/2006/relationships/hyperlink" Target="https://www.theglobalfund.org/media/11876/strategy_globalfund2023-2028_framework_ar.pdf" TargetMode="External"/><Relationship Id="rId14" Type="http://schemas.openxmlformats.org/officeDocument/2006/relationships/hyperlink" Target="https://www.theglobalfund.org/media/11719/strategy_globalfund2023-2028_framework_ru.p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lobalfund.org/media/11693/strategy_globalfund2023-2028_narrative_ru.pdf" TargetMode="External"/><Relationship Id="rId13" Type="http://schemas.openxmlformats.org/officeDocument/2006/relationships/hyperlink" Target="https://www.theglobalfund.org/media/11532/strategy_globalfund2023-2028_executivesummary_jp.pdf" TargetMode="External"/><Relationship Id="rId18" Type="http://schemas.openxmlformats.org/officeDocument/2006/relationships/hyperlink" Target="https://www.theglobalfund.org/media/11587/strategy_globalfund2023-2028_executivesummary_cn.pdf" TargetMode="External"/><Relationship Id="rId26" Type="http://schemas.openxmlformats.org/officeDocument/2006/relationships/hyperlink" Target="mailto:lfacoordinationteam@theglobalfund.org" TargetMode="External"/><Relationship Id="rId3" Type="http://schemas.openxmlformats.org/officeDocument/2006/relationships/hyperlink" Target="https://www.theglobalfund.org/media/11877/strategy_globalfund2023-2028_narrative_ar.pdf" TargetMode="External"/><Relationship Id="rId21" Type="http://schemas.openxmlformats.org/officeDocument/2006/relationships/hyperlink" Target="https://www.theglobalfund.org/media/11720/strategy_globalfund2023-2028_framework_es.pdf" TargetMode="External"/><Relationship Id="rId7" Type="http://schemas.openxmlformats.org/officeDocument/2006/relationships/hyperlink" Target="https://www.theglobalfund.org/media/11713/strategy_globalfund2023-2028_narrative_pt.pdf" TargetMode="External"/><Relationship Id="rId12" Type="http://schemas.openxmlformats.org/officeDocument/2006/relationships/hyperlink" Target="https://www.theglobalfund.org/media/11572/strategy_globalfund2023-2028_executivesummary_it.pdf" TargetMode="External"/><Relationship Id="rId17" Type="http://schemas.openxmlformats.org/officeDocument/2006/relationships/hyperlink" Target="https://www.theglobalfund.org/media/11573/strategy_globalfund2023-2028_executivesummary_ar.pdf" TargetMode="External"/><Relationship Id="rId25" Type="http://schemas.openxmlformats.org/officeDocument/2006/relationships/hyperlink" Target="https://www.theglobalfund.org/en/monitoring-evaluation/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www.theglobalfund.org/media/11617/strategy_globalfund2023-2028_executivesummary_de.pdf" TargetMode="External"/><Relationship Id="rId20" Type="http://schemas.openxmlformats.org/officeDocument/2006/relationships/hyperlink" Target="https://www.theglobalfund.org/media/11223/strategy_globalfund2023-2028_framework_en.pdf" TargetMode="External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theglobalfund.org/media/11613/strategy_globalfund2023-2028_narrative_fr.pdf" TargetMode="External"/><Relationship Id="rId11" Type="http://schemas.openxmlformats.org/officeDocument/2006/relationships/hyperlink" Target="https://www.theglobalfund.org/media/11498/strategy_globalfund2023-2028_executivesummary_fr.pdf" TargetMode="External"/><Relationship Id="rId24" Type="http://schemas.openxmlformats.org/officeDocument/2006/relationships/hyperlink" Target="https://www.theglobalfund.org/media/11719/strategy_globalfund2023-2028_framework_ru.pdf" TargetMode="External"/><Relationship Id="rId5" Type="http://schemas.openxmlformats.org/officeDocument/2006/relationships/hyperlink" Target="https://www.theglobalfund.org/media/11692/strategy_globalfund2023-2028_narrative_es.pdf" TargetMode="External"/><Relationship Id="rId15" Type="http://schemas.openxmlformats.org/officeDocument/2006/relationships/hyperlink" Target="https://www.theglobalfund.org/media/11530/strategy_globalfund2023-2028_executivesummary_ru.pdf" TargetMode="External"/><Relationship Id="rId23" Type="http://schemas.openxmlformats.org/officeDocument/2006/relationships/hyperlink" Target="https://www.theglobalfund.org/media/11718/strategy_globalfund2023-2028_framework_pt.pdf" TargetMode="External"/><Relationship Id="rId28" Type="http://schemas.openxmlformats.org/officeDocument/2006/relationships/image" Target="../media/image41.png"/><Relationship Id="rId10" Type="http://schemas.openxmlformats.org/officeDocument/2006/relationships/hyperlink" Target="https://www.theglobalfund.org/media/11502/strategy_globalfund2023-2028_executivesummary_es.pdf" TargetMode="External"/><Relationship Id="rId19" Type="http://schemas.openxmlformats.org/officeDocument/2006/relationships/hyperlink" Target="https://www.theglobalfund.org/media/11876/strategy_globalfund2023-2028_framework_ar.pdf" TargetMode="External"/><Relationship Id="rId4" Type="http://schemas.openxmlformats.org/officeDocument/2006/relationships/hyperlink" Target="https://www.theglobalfund.org/media/11612/strategy_globalfund2023-2028_narrative_en.pdf" TargetMode="External"/><Relationship Id="rId9" Type="http://schemas.openxmlformats.org/officeDocument/2006/relationships/hyperlink" Target="https://www.theglobalfund.org/media/11497/strategy_globalfund2023-2028_executivesummary_en.pdf" TargetMode="External"/><Relationship Id="rId14" Type="http://schemas.openxmlformats.org/officeDocument/2006/relationships/hyperlink" Target="https://www.theglobalfund.org/media/11531/strategy_globalfund2023-2028_executivesummary_pt.pdf" TargetMode="External"/><Relationship Id="rId22" Type="http://schemas.openxmlformats.org/officeDocument/2006/relationships/hyperlink" Target="https://www.theglobalfund.org/media/11255/strategy_globalfund2023-2028_framework_fr.pdf" TargetMode="External"/><Relationship Id="rId27" Type="http://schemas.openxmlformats.org/officeDocument/2006/relationships/hyperlink" Target="https://www.theglobalfund.org/en/strategy/" TargetMode="External"/><Relationship Id="rId30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lobalfund.org/media/11693/strategy_globalfund2023-2028_narrative_ru.pdf" TargetMode="External"/><Relationship Id="rId13" Type="http://schemas.openxmlformats.org/officeDocument/2006/relationships/hyperlink" Target="https://www.theglobalfund.org/media/11718/strategy_globalfund2023-2028_framework_pt.pdf" TargetMode="External"/><Relationship Id="rId18" Type="http://schemas.openxmlformats.org/officeDocument/2006/relationships/image" Target="../media/image41.png"/><Relationship Id="rId3" Type="http://schemas.openxmlformats.org/officeDocument/2006/relationships/hyperlink" Target="https://www.theglobalfund.org/media/11877/strategy_globalfund2023-2028_narrative_ar.pdf" TargetMode="External"/><Relationship Id="rId7" Type="http://schemas.openxmlformats.org/officeDocument/2006/relationships/hyperlink" Target="https://www.theglobalfund.org/media/11713/strategy_globalfund2023-2028_narrative_pt.pdf" TargetMode="External"/><Relationship Id="rId12" Type="http://schemas.openxmlformats.org/officeDocument/2006/relationships/hyperlink" Target="https://www.theglobalfund.org/media/11255/strategy_globalfund2023-2028_framework_fr.pdf" TargetMode="External"/><Relationship Id="rId17" Type="http://schemas.openxmlformats.org/officeDocument/2006/relationships/hyperlink" Target="https://www.theglobalfund.org/en/strategy/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mailto:privatesector@theglobalfund.org" TargetMode="External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theglobalfund.org/media/11613/strategy_globalfund2023-2028_narrative_fr.pdf" TargetMode="External"/><Relationship Id="rId11" Type="http://schemas.openxmlformats.org/officeDocument/2006/relationships/hyperlink" Target="https://www.theglobalfund.org/media/11720/strategy_globalfund2023-2028_framework_es.pdf" TargetMode="External"/><Relationship Id="rId5" Type="http://schemas.openxmlformats.org/officeDocument/2006/relationships/hyperlink" Target="https://www.theglobalfund.org/media/11692/strategy_globalfund2023-2028_narrative_es.pdf" TargetMode="External"/><Relationship Id="rId15" Type="http://schemas.openxmlformats.org/officeDocument/2006/relationships/hyperlink" Target="https://www.theglobalfund.org/en/monitoring-evaluation/" TargetMode="External"/><Relationship Id="rId10" Type="http://schemas.openxmlformats.org/officeDocument/2006/relationships/hyperlink" Target="https://www.theglobalfund.org/media/11223/strategy_globalfund2023-2028_framework_en.pdf" TargetMode="External"/><Relationship Id="rId19" Type="http://schemas.openxmlformats.org/officeDocument/2006/relationships/image" Target="../media/image42.svg"/><Relationship Id="rId4" Type="http://schemas.openxmlformats.org/officeDocument/2006/relationships/hyperlink" Target="https://www.theglobalfund.org/media/11612/strategy_globalfund2023-2028_narrative_en.pdf" TargetMode="External"/><Relationship Id="rId9" Type="http://schemas.openxmlformats.org/officeDocument/2006/relationships/hyperlink" Target="https://www.theglobalfund.org/media/11876/strategy_globalfund2023-2028_framework_ar.pdf" TargetMode="External"/><Relationship Id="rId14" Type="http://schemas.openxmlformats.org/officeDocument/2006/relationships/hyperlink" Target="https://www.theglobalfund.org/media/11719/strategy_globalfund2023-2028_framework_ru.pd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lobalfund.org/media/11693/strategy_globalfund2023-2028_narrative_ru.pdf" TargetMode="External"/><Relationship Id="rId13" Type="http://schemas.openxmlformats.org/officeDocument/2006/relationships/hyperlink" Target="https://www.theglobalfund.org/media/11718/strategy_globalfund2023-2028_framework_pt.pdf" TargetMode="External"/><Relationship Id="rId18" Type="http://schemas.openxmlformats.org/officeDocument/2006/relationships/image" Target="../media/image42.svg"/><Relationship Id="rId3" Type="http://schemas.openxmlformats.org/officeDocument/2006/relationships/hyperlink" Target="https://www.theglobalfund.org/media/11877/strategy_globalfund2023-2028_narrative_ar.pdf" TargetMode="External"/><Relationship Id="rId7" Type="http://schemas.openxmlformats.org/officeDocument/2006/relationships/hyperlink" Target="https://www.theglobalfund.org/media/11713/strategy_globalfund2023-2028_narrative_pt.pdf" TargetMode="External"/><Relationship Id="rId12" Type="http://schemas.openxmlformats.org/officeDocument/2006/relationships/hyperlink" Target="https://www.theglobalfund.org/media/11255/strategy_globalfund2023-2028_framework_fr.pdf" TargetMode="External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6" Type="http://schemas.openxmlformats.org/officeDocument/2006/relationships/hyperlink" Target="https://www.theglobalfund.org/en/strategy/" TargetMode="Externa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theglobalfund.org/media/11613/strategy_globalfund2023-2028_narrative_fr.pdf" TargetMode="External"/><Relationship Id="rId11" Type="http://schemas.openxmlformats.org/officeDocument/2006/relationships/hyperlink" Target="https://www.theglobalfund.org/media/11720/strategy_globalfund2023-2028_framework_es.pdf" TargetMode="External"/><Relationship Id="rId5" Type="http://schemas.openxmlformats.org/officeDocument/2006/relationships/hyperlink" Target="https://www.theglobalfund.org/media/11692/strategy_globalfund2023-2028_narrative_es.pdf" TargetMode="External"/><Relationship Id="rId15" Type="http://schemas.openxmlformats.org/officeDocument/2006/relationships/hyperlink" Target="https://www.theglobalfund.org/en/monitoring-evaluation/" TargetMode="External"/><Relationship Id="rId10" Type="http://schemas.openxmlformats.org/officeDocument/2006/relationships/hyperlink" Target="https://www.theglobalfund.org/media/11223/strategy_globalfund2023-2028_framework_en.pdf" TargetMode="External"/><Relationship Id="rId19" Type="http://schemas.openxmlformats.org/officeDocument/2006/relationships/image" Target="../media/image43.png"/><Relationship Id="rId4" Type="http://schemas.openxmlformats.org/officeDocument/2006/relationships/hyperlink" Target="https://www.theglobalfund.org/media/11612/strategy_globalfund2023-2028_narrative_en.pdf" TargetMode="External"/><Relationship Id="rId9" Type="http://schemas.openxmlformats.org/officeDocument/2006/relationships/hyperlink" Target="https://www.theglobalfund.org/media/11876/strategy_globalfund2023-2028_framework_ar.pdf" TargetMode="External"/><Relationship Id="rId14" Type="http://schemas.openxmlformats.org/officeDocument/2006/relationships/hyperlink" Target="https://www.theglobalfund.org/media/11719/strategy_globalfund2023-2028_framework_ru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E622-B484-4C5E-9FA1-B84DACEEB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4" y="1798637"/>
            <a:ext cx="8416926" cy="2173288"/>
          </a:xfrm>
        </p:spPr>
        <p:txBody>
          <a:bodyPr/>
          <a:lstStyle/>
          <a:p>
            <a:pPr>
              <a:lnSpc>
                <a:spcPct val="130000"/>
              </a:lnSpc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sz="32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Combater as </a:t>
            </a:r>
            <a:r>
              <a:rPr sz="3200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pandemias</a:t>
            </a:r>
            <a:r>
              <a:rPr sz="32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e </a:t>
            </a:r>
            <a:r>
              <a:rPr sz="3200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construir</a:t>
            </a:r>
            <a:r>
              <a:rPr sz="32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um </a:t>
            </a:r>
            <a:r>
              <a:rPr sz="3200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mundo</a:t>
            </a:r>
            <a:r>
              <a:rPr sz="32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sz="3200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mais</a:t>
            </a:r>
            <a:r>
              <a:rPr sz="32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sz="3200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saudável</a:t>
            </a:r>
            <a:r>
              <a:rPr sz="32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e </a:t>
            </a:r>
            <a:r>
              <a:rPr sz="3200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equitativo</a:t>
            </a:r>
            <a:br>
              <a:rPr sz="32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</a:br>
            <a:br>
              <a:rPr sz="32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</a:br>
            <a:r>
              <a:rPr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Panorâmica</a:t>
            </a: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nova </a:t>
            </a:r>
            <a:r>
              <a:rPr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</a:t>
            </a: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Fundo Global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AFC8C-067F-4462-89BD-CA42D043C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[</a:t>
            </a:r>
            <a:r>
              <a:rPr dirty="0" err="1"/>
              <a:t>Inserir</a:t>
            </a:r>
            <a:r>
              <a:rPr dirty="0"/>
              <a:t> </a:t>
            </a:r>
            <a:r>
              <a:rPr dirty="0" err="1"/>
              <a:t>nome</a:t>
            </a:r>
            <a:r>
              <a:rPr dirty="0"/>
              <a:t> da </a:t>
            </a:r>
            <a:r>
              <a:rPr dirty="0" err="1"/>
              <a:t>reunião</a:t>
            </a:r>
            <a:r>
              <a:rPr dirty="0"/>
              <a:t>] </a:t>
            </a:r>
          </a:p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[</a:t>
            </a:r>
            <a:r>
              <a:rPr dirty="0" err="1"/>
              <a:t>Inserir</a:t>
            </a:r>
            <a:r>
              <a:rPr dirty="0"/>
              <a:t> data]</a:t>
            </a:r>
          </a:p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6B16B-D381-4958-9988-D518056A75AB}"/>
              </a:ext>
            </a:extLst>
          </p:cNvPr>
          <p:cNvSpPr txBox="1"/>
          <p:nvPr/>
        </p:nvSpPr>
        <p:spPr>
          <a:xfrm>
            <a:off x="10564236" y="6456172"/>
            <a:ext cx="1627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Março de 2022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8533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66FF0E-6EEB-4726-8259-4A09F325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 que existe de diferente nesta nova Estratégia?</a:t>
            </a:r>
            <a:br/>
            <a:endParaRPr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74DCC385-92B2-46D3-8B92-F7642F21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6203950"/>
            <a:ext cx="897300" cy="365125"/>
          </a:xfrm>
        </p:spPr>
        <p:txBody>
          <a:bodyPr/>
          <a:lstStyle/>
          <a:p>
            <a:fld id="{DCCF19E6-0AFE-4CD6-AF5E-0E70B26414FC}" type="slidenum">
              <a:rPr lang="en-US" smtClean="0"/>
              <a:t>10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171AC7-9AE8-46A7-865E-9EB837504E70}"/>
              </a:ext>
            </a:extLst>
          </p:cNvPr>
          <p:cNvGrpSpPr/>
          <p:nvPr/>
        </p:nvGrpSpPr>
        <p:grpSpPr>
          <a:xfrm>
            <a:off x="382861" y="839930"/>
            <a:ext cx="11449139" cy="5264252"/>
            <a:chOff x="382861" y="839930"/>
            <a:chExt cx="11449139" cy="526425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CBE5F1E-58BF-4013-B9B9-289ABA8CD8E8}"/>
                </a:ext>
              </a:extLst>
            </p:cNvPr>
            <p:cNvGrpSpPr/>
            <p:nvPr/>
          </p:nvGrpSpPr>
          <p:grpSpPr>
            <a:xfrm>
              <a:off x="382861" y="839930"/>
              <a:ext cx="5595028" cy="914400"/>
              <a:chOff x="382861" y="1170671"/>
              <a:chExt cx="5595028" cy="9144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15873C-A219-4BD8-9CD6-C7316C026445}"/>
                  </a:ext>
                </a:extLst>
              </p:cNvPr>
              <p:cNvSpPr/>
              <p:nvPr/>
            </p:nvSpPr>
            <p:spPr>
              <a:xfrm>
                <a:off x="535261" y="1170671"/>
                <a:ext cx="5442628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67B932-1D73-44BA-B090-FF64376ED214}"/>
                  </a:ext>
                </a:extLst>
              </p:cNvPr>
              <p:cNvSpPr/>
              <p:nvPr/>
            </p:nvSpPr>
            <p:spPr>
              <a:xfrm>
                <a:off x="382861" y="1170671"/>
                <a:ext cx="455339" cy="914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sz="1600">
                    <a:solidFill>
                      <a:sysClr val="windowText" lastClr="000000"/>
                    </a:solidFill>
                    <a:latin typeface="+mj-lt"/>
                  </a:defRPr>
                </a:pPr>
                <a:r>
                  <a:t>1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25857B-D663-4DDE-9032-0938C12F977D}"/>
                  </a:ext>
                </a:extLst>
              </p:cNvPr>
              <p:cNvSpPr txBox="1"/>
              <p:nvPr/>
            </p:nvSpPr>
            <p:spPr>
              <a:xfrm>
                <a:off x="861422" y="1304706"/>
                <a:ext cx="5116467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0" marR="0" lv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500"/>
                  </a:spcAft>
                  <a:buFont typeface="+mj-lt"/>
                  <a:buNone/>
                  <a:defRPr sz="1800" kern="1200">
                    <a:solidFill>
                      <a:schemeClr val="tx1"/>
                    </a:solidFill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defRPr>
                </a:pPr>
                <a:r>
                  <a:t>Em todas as três doenças, </a:t>
                </a:r>
                <a:r>
                  <a:rPr b="1"/>
                  <a:t>um foco intensificado na prevenção. </a:t>
                </a:r>
                <a:endParaRPr sz="1800" b="0" kern="1200">
                  <a:solidFill>
                    <a:schemeClr val="tx1"/>
                  </a:solidFill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735761B-0F2C-4011-8A35-A9113A8CEB03}"/>
                </a:ext>
              </a:extLst>
            </p:cNvPr>
            <p:cNvGrpSpPr/>
            <p:nvPr/>
          </p:nvGrpSpPr>
          <p:grpSpPr>
            <a:xfrm>
              <a:off x="382861" y="1925161"/>
              <a:ext cx="5595028" cy="914400"/>
              <a:chOff x="382861" y="1194120"/>
              <a:chExt cx="5595028" cy="137275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9D16EE-58BE-4D86-BA59-E6F55D6FD184}"/>
                  </a:ext>
                </a:extLst>
              </p:cNvPr>
              <p:cNvSpPr/>
              <p:nvPr/>
            </p:nvSpPr>
            <p:spPr>
              <a:xfrm>
                <a:off x="535261" y="1194120"/>
                <a:ext cx="5442628" cy="137275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C6D1FFB-9378-405B-8FE6-1A7E9A7A3680}"/>
                  </a:ext>
                </a:extLst>
              </p:cNvPr>
              <p:cNvSpPr/>
              <p:nvPr/>
            </p:nvSpPr>
            <p:spPr>
              <a:xfrm>
                <a:off x="382861" y="1194120"/>
                <a:ext cx="455339" cy="137275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sz="1600">
                    <a:solidFill>
                      <a:sysClr val="windowText" lastClr="000000"/>
                    </a:solidFill>
                    <a:latin typeface="+mj-lt"/>
                  </a:defRPr>
                </a:pPr>
                <a:r>
                  <a:t>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2F9C32-4E3F-44AB-8E06-242791ABA4CB}"/>
                  </a:ext>
                </a:extLst>
              </p:cNvPr>
              <p:cNvSpPr txBox="1"/>
              <p:nvPr/>
            </p:nvSpPr>
            <p:spPr>
              <a:xfrm>
                <a:off x="861422" y="1395342"/>
                <a:ext cx="5116467" cy="970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defRPr>
                    <a:solidFill>
                      <a:prstClr val="black"/>
                    </a:solidFill>
                    <a:ea typeface="Times New Roman" panose="02020603050405020304" pitchFamily="18" charset="0"/>
                  </a:defRPr>
                </a:pPr>
                <a:r>
                  <a:t>Maior </a:t>
                </a:r>
                <a:r>
                  <a:rPr b="1"/>
                  <a:t>ênfase em serviços integrados e centrados nas pessoas.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6350737-FC4D-4D29-B580-58D70D378310}"/>
                </a:ext>
              </a:extLst>
            </p:cNvPr>
            <p:cNvGrpSpPr/>
            <p:nvPr/>
          </p:nvGrpSpPr>
          <p:grpSpPr>
            <a:xfrm>
              <a:off x="382861" y="3010392"/>
              <a:ext cx="5595029" cy="923330"/>
              <a:chOff x="382861" y="1170671"/>
              <a:chExt cx="5595029" cy="92333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AAFB54-2C49-44D1-8AF9-417F007615E8}"/>
                  </a:ext>
                </a:extLst>
              </p:cNvPr>
              <p:cNvSpPr/>
              <p:nvPr/>
            </p:nvSpPr>
            <p:spPr>
              <a:xfrm>
                <a:off x="535261" y="1170671"/>
                <a:ext cx="5442629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D252BE5-6797-4B59-8AA0-6DF2656CF97F}"/>
                  </a:ext>
                </a:extLst>
              </p:cNvPr>
              <p:cNvSpPr/>
              <p:nvPr/>
            </p:nvSpPr>
            <p:spPr>
              <a:xfrm>
                <a:off x="382861" y="1170671"/>
                <a:ext cx="455339" cy="914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sz="1600">
                    <a:solidFill>
                      <a:sysClr val="windowText" lastClr="000000"/>
                    </a:solidFill>
                    <a:latin typeface="+mj-lt"/>
                  </a:defRPr>
                </a:pPr>
                <a:r>
                  <a:t>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811AE5-E89D-46B1-B956-F9C6FD380D72}"/>
                  </a:ext>
                </a:extLst>
              </p:cNvPr>
              <p:cNvSpPr txBox="1"/>
              <p:nvPr/>
            </p:nvSpPr>
            <p:spPr>
              <a:xfrm>
                <a:off x="861421" y="1170671"/>
                <a:ext cx="511265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defRPr kern="120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defRPr>
                </a:pPr>
                <a:r>
                  <a:t>Uma abordagem mais sistemática no </a:t>
                </a:r>
                <a:r>
                  <a:rPr b="1"/>
                  <a:t>apoio ao desenvolvimento e à integração de sistemas comunitários de saúde.</a:t>
                </a:r>
                <a:r>
                  <a:t>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8739199-F537-42A0-BAE0-8E62F5475581}"/>
                </a:ext>
              </a:extLst>
            </p:cNvPr>
            <p:cNvGrpSpPr/>
            <p:nvPr/>
          </p:nvGrpSpPr>
          <p:grpSpPr>
            <a:xfrm>
              <a:off x="382861" y="4067757"/>
              <a:ext cx="5637689" cy="942266"/>
              <a:chOff x="382861" y="1142805"/>
              <a:chExt cx="5637689" cy="94226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92EAF26-BC7F-43D0-AE7E-BDFCF4A0EEA7}"/>
                  </a:ext>
                </a:extLst>
              </p:cNvPr>
              <p:cNvSpPr/>
              <p:nvPr/>
            </p:nvSpPr>
            <p:spPr>
              <a:xfrm>
                <a:off x="535261" y="1170671"/>
                <a:ext cx="5442629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86B83C3-1912-4E1B-8F1D-7317F12FEB01}"/>
                  </a:ext>
                </a:extLst>
              </p:cNvPr>
              <p:cNvSpPr/>
              <p:nvPr/>
            </p:nvSpPr>
            <p:spPr>
              <a:xfrm>
                <a:off x="382861" y="1170671"/>
                <a:ext cx="455339" cy="914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sz="1600">
                    <a:solidFill>
                      <a:sysClr val="windowText" lastClr="000000"/>
                    </a:solidFill>
                    <a:latin typeface="+mj-lt"/>
                  </a:defRPr>
                </a:pPr>
                <a:r>
                  <a:t>4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8B8FF5-0B84-4D14-B501-27B13E12A8A5}"/>
                  </a:ext>
                </a:extLst>
              </p:cNvPr>
              <p:cNvSpPr txBox="1"/>
              <p:nvPr/>
            </p:nvSpPr>
            <p:spPr>
              <a:xfrm>
                <a:off x="880860" y="1142805"/>
                <a:ext cx="513969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defRPr kern="120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defRPr>
                </a:pPr>
                <a:r>
                  <a:rPr b="1" dirty="0"/>
                  <a:t>Um </a:t>
                </a:r>
                <a:r>
                  <a:rPr b="1" dirty="0" err="1"/>
                  <a:t>papel</a:t>
                </a:r>
                <a:r>
                  <a:rPr b="1" dirty="0"/>
                  <a:t> e </a:t>
                </a:r>
                <a:r>
                  <a:rPr b="1" dirty="0" err="1"/>
                  <a:t>uma</a:t>
                </a:r>
                <a:r>
                  <a:rPr b="1" dirty="0"/>
                  <a:t> </a:t>
                </a:r>
                <a:r>
                  <a:rPr b="1" dirty="0" err="1"/>
                  <a:t>voz</a:t>
                </a:r>
                <a:r>
                  <a:rPr b="1" dirty="0"/>
                  <a:t> </a:t>
                </a:r>
                <a:r>
                  <a:rPr b="1" dirty="0" err="1"/>
                  <a:t>mais</a:t>
                </a:r>
                <a:r>
                  <a:rPr b="1" dirty="0"/>
                  <a:t> fortes para as </a:t>
                </a:r>
                <a:r>
                  <a:rPr b="1" dirty="0" err="1"/>
                  <a:t>comunidades</a:t>
                </a:r>
                <a:r>
                  <a:rPr dirty="0"/>
                  <a:t> que </a:t>
                </a:r>
                <a:r>
                  <a:rPr dirty="0" err="1"/>
                  <a:t>vivem</a:t>
                </a:r>
                <a:r>
                  <a:rPr dirty="0"/>
                  <a:t> com as </a:t>
                </a:r>
                <a:r>
                  <a:rPr dirty="0" err="1"/>
                  <a:t>doenças</a:t>
                </a:r>
                <a:r>
                  <a:rPr dirty="0"/>
                  <a:t> e </a:t>
                </a:r>
                <a:r>
                  <a:rPr dirty="0" err="1"/>
                  <a:t>são</a:t>
                </a:r>
                <a:r>
                  <a:rPr dirty="0"/>
                  <a:t> </a:t>
                </a:r>
                <a:r>
                  <a:rPr dirty="0" err="1"/>
                  <a:t>por</a:t>
                </a:r>
                <a:r>
                  <a:rPr dirty="0"/>
                  <a:t> </a:t>
                </a:r>
                <a:r>
                  <a:rPr dirty="0" err="1"/>
                  <a:t>elas</a:t>
                </a:r>
                <a:r>
                  <a:rPr dirty="0"/>
                  <a:t> </a:t>
                </a:r>
                <a:r>
                  <a:rPr dirty="0" err="1"/>
                  <a:t>afetadas</a:t>
                </a:r>
                <a:r>
                  <a:rPr dirty="0"/>
                  <a:t>.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5A553A-D68D-47B7-939A-B5F7F3AB4A10}"/>
                </a:ext>
              </a:extLst>
            </p:cNvPr>
            <p:cNvGrpSpPr/>
            <p:nvPr/>
          </p:nvGrpSpPr>
          <p:grpSpPr>
            <a:xfrm>
              <a:off x="382861" y="5180852"/>
              <a:ext cx="5637688" cy="923330"/>
              <a:chOff x="382861" y="1170671"/>
              <a:chExt cx="5637688" cy="92333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CA37449-31BD-4032-B9C4-A138F0B86E0D}"/>
                  </a:ext>
                </a:extLst>
              </p:cNvPr>
              <p:cNvSpPr/>
              <p:nvPr/>
            </p:nvSpPr>
            <p:spPr>
              <a:xfrm>
                <a:off x="535260" y="1170671"/>
                <a:ext cx="5442629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90A0351-1B58-41DA-A693-1D3856008362}"/>
                  </a:ext>
                </a:extLst>
              </p:cNvPr>
              <p:cNvSpPr/>
              <p:nvPr/>
            </p:nvSpPr>
            <p:spPr>
              <a:xfrm>
                <a:off x="382861" y="1170671"/>
                <a:ext cx="455339" cy="914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sz="1600">
                    <a:solidFill>
                      <a:sysClr val="windowText" lastClr="000000"/>
                    </a:solidFill>
                    <a:latin typeface="+mj-lt"/>
                  </a:defRPr>
                </a:pPr>
                <a:r>
                  <a:t>5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533923-CE88-4031-BCAB-704E030EF169}"/>
                  </a:ext>
                </a:extLst>
              </p:cNvPr>
              <p:cNvSpPr txBox="1"/>
              <p:nvPr/>
            </p:nvSpPr>
            <p:spPr>
              <a:xfrm>
                <a:off x="880860" y="1216838"/>
                <a:ext cx="5139689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defRPr kern="120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defRPr>
                </a:pPr>
                <a:r>
                  <a:rPr sz="1700" dirty="0" err="1"/>
                  <a:t>Ação</a:t>
                </a:r>
                <a:r>
                  <a:rPr sz="1700" dirty="0"/>
                  <a:t> </a:t>
                </a:r>
                <a:r>
                  <a:rPr sz="1700" dirty="0" err="1"/>
                  <a:t>intensificada</a:t>
                </a:r>
                <a:r>
                  <a:rPr sz="1700" dirty="0"/>
                  <a:t> para </a:t>
                </a:r>
                <a:r>
                  <a:rPr sz="1700" b="1" dirty="0" err="1"/>
                  <a:t>fazer</a:t>
                </a:r>
                <a:r>
                  <a:rPr sz="1700" b="1" dirty="0"/>
                  <a:t> face </a:t>
                </a:r>
                <a:r>
                  <a:rPr sz="1700" b="1" dirty="0" err="1"/>
                  <a:t>às</a:t>
                </a:r>
                <a:r>
                  <a:rPr sz="1700" b="1" dirty="0"/>
                  <a:t> </a:t>
                </a:r>
                <a:r>
                  <a:rPr sz="1700" b="1" dirty="0" err="1"/>
                  <a:t>desigualdades</a:t>
                </a:r>
                <a:r>
                  <a:rPr sz="1700" b="1" dirty="0"/>
                  <a:t> e </a:t>
                </a:r>
                <a:r>
                  <a:rPr sz="1700" b="1" dirty="0" err="1"/>
                  <a:t>barreiras</a:t>
                </a:r>
                <a:r>
                  <a:rPr sz="1700" b="1" dirty="0"/>
                  <a:t> </a:t>
                </a:r>
                <a:r>
                  <a:rPr sz="1700" b="1" dirty="0" err="1"/>
                  <a:t>relacionadas</a:t>
                </a:r>
                <a:r>
                  <a:rPr sz="1700" b="1" dirty="0"/>
                  <a:t> com </a:t>
                </a:r>
                <a:r>
                  <a:rPr sz="1700" b="1" dirty="0" err="1"/>
                  <a:t>os</a:t>
                </a:r>
                <a:r>
                  <a:rPr sz="1700" b="1" dirty="0"/>
                  <a:t> </a:t>
                </a:r>
                <a:r>
                  <a:rPr sz="1700" b="1" dirty="0" err="1"/>
                  <a:t>direitos</a:t>
                </a:r>
                <a:r>
                  <a:rPr sz="1700" b="1" dirty="0"/>
                  <a:t> </a:t>
                </a:r>
                <a:r>
                  <a:rPr sz="1700" b="1" dirty="0" err="1"/>
                  <a:t>humanos</a:t>
                </a:r>
                <a:r>
                  <a:rPr sz="1700" b="1" dirty="0"/>
                  <a:t> e o </a:t>
                </a:r>
                <a:r>
                  <a:rPr sz="1700" b="1" dirty="0" err="1"/>
                  <a:t>género</a:t>
                </a:r>
                <a:r>
                  <a:rPr sz="1700" b="1" dirty="0"/>
                  <a:t>.</a:t>
                </a:r>
                <a:endParaRPr sz="1700" dirty="0">
                  <a:solidFill>
                    <a:prstClr val="black"/>
                  </a:solidFill>
                  <a:ea typeface="Calibri" panose="020F0502020204030204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F2BEA02-DA28-48A2-AB0C-44E7B766D3E5}"/>
                </a:ext>
              </a:extLst>
            </p:cNvPr>
            <p:cNvGrpSpPr/>
            <p:nvPr/>
          </p:nvGrpSpPr>
          <p:grpSpPr>
            <a:xfrm>
              <a:off x="6236971" y="839930"/>
              <a:ext cx="5595028" cy="914400"/>
              <a:chOff x="382861" y="1170671"/>
              <a:chExt cx="5595028" cy="91440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73A4843-846C-44AF-9318-755295A3F29B}"/>
                  </a:ext>
                </a:extLst>
              </p:cNvPr>
              <p:cNvSpPr/>
              <p:nvPr/>
            </p:nvSpPr>
            <p:spPr>
              <a:xfrm>
                <a:off x="535261" y="1170671"/>
                <a:ext cx="5442628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DDA8571-ED69-47B9-ACCE-825C03E0479D}"/>
                  </a:ext>
                </a:extLst>
              </p:cNvPr>
              <p:cNvSpPr/>
              <p:nvPr/>
            </p:nvSpPr>
            <p:spPr>
              <a:xfrm>
                <a:off x="382861" y="1170671"/>
                <a:ext cx="455339" cy="914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sz="1600">
                    <a:solidFill>
                      <a:sysClr val="windowText" lastClr="000000"/>
                    </a:solidFill>
                    <a:latin typeface="+mj-lt"/>
                  </a:defRPr>
                </a:pPr>
                <a:r>
                  <a:t>6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8D823FC-70CA-4DDA-84E9-64640DB500F5}"/>
                  </a:ext>
                </a:extLst>
              </p:cNvPr>
              <p:cNvSpPr txBox="1"/>
              <p:nvPr/>
            </p:nvSpPr>
            <p:spPr>
              <a:xfrm>
                <a:off x="861422" y="1304706"/>
                <a:ext cx="5116467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>
                  <a:spcBef>
                    <a:spcPts val="600"/>
                  </a:spcBef>
                  <a:defRPr b="1" kern="120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defRPr>
                </a:pPr>
                <a:r>
                  <a:t>Maior ênfase na sustentabilidade programática e financeira. 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1A10E0E-481B-4F30-8841-89C1ED78878A}"/>
                </a:ext>
              </a:extLst>
            </p:cNvPr>
            <p:cNvGrpSpPr/>
            <p:nvPr/>
          </p:nvGrpSpPr>
          <p:grpSpPr>
            <a:xfrm>
              <a:off x="6236971" y="1925161"/>
              <a:ext cx="5595028" cy="914400"/>
              <a:chOff x="382861" y="1194120"/>
              <a:chExt cx="5595028" cy="137275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6AB5BF5-3D54-4991-B08B-5E2DB767A61E}"/>
                  </a:ext>
                </a:extLst>
              </p:cNvPr>
              <p:cNvSpPr/>
              <p:nvPr/>
            </p:nvSpPr>
            <p:spPr>
              <a:xfrm>
                <a:off x="535261" y="1194120"/>
                <a:ext cx="5442628" cy="137275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ADA0154-CB54-4770-9A63-7886C5DC3187}"/>
                  </a:ext>
                </a:extLst>
              </p:cNvPr>
              <p:cNvSpPr/>
              <p:nvPr/>
            </p:nvSpPr>
            <p:spPr>
              <a:xfrm>
                <a:off x="382861" y="1194120"/>
                <a:ext cx="455339" cy="137275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sz="1600">
                    <a:solidFill>
                      <a:sysClr val="windowText" lastClr="000000"/>
                    </a:solidFill>
                    <a:latin typeface="+mj-lt"/>
                  </a:defRPr>
                </a:pPr>
                <a:r>
                  <a:t>7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4F762C-D5A8-4164-A093-4A90F655049C}"/>
                  </a:ext>
                </a:extLst>
              </p:cNvPr>
              <p:cNvSpPr txBox="1"/>
              <p:nvPr/>
            </p:nvSpPr>
            <p:spPr>
              <a:xfrm>
                <a:off x="861421" y="1204279"/>
                <a:ext cx="5116467" cy="970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defRPr>
                    <a:solidFill>
                      <a:prstClr val="black"/>
                    </a:solidFill>
                    <a:ea typeface="Times New Roman" panose="02020603050405020304" pitchFamily="18" charset="0"/>
                  </a:defRPr>
                </a:pPr>
                <a:r>
                  <a:rPr dirty="0" err="1"/>
                  <a:t>Maior</a:t>
                </a:r>
                <a:r>
                  <a:rPr dirty="0"/>
                  <a:t> </a:t>
                </a:r>
                <a:r>
                  <a:rPr dirty="0" err="1"/>
                  <a:t>foco</a:t>
                </a:r>
                <a:r>
                  <a:rPr dirty="0"/>
                  <a:t> </a:t>
                </a:r>
                <a:r>
                  <a:rPr dirty="0" err="1"/>
                  <a:t>na</a:t>
                </a:r>
                <a:r>
                  <a:rPr dirty="0"/>
                  <a:t> </a:t>
                </a:r>
                <a:r>
                  <a:rPr b="1" dirty="0" err="1"/>
                  <a:t>aceleração</a:t>
                </a:r>
                <a:r>
                  <a:rPr b="1" dirty="0"/>
                  <a:t> da </a:t>
                </a:r>
                <a:r>
                  <a:rPr b="1" dirty="0" err="1"/>
                  <a:t>implantação</a:t>
                </a:r>
                <a:r>
                  <a:rPr b="1" dirty="0"/>
                  <a:t> </a:t>
                </a:r>
                <a:r>
                  <a:rPr b="1" dirty="0" err="1"/>
                  <a:t>equitativa</a:t>
                </a:r>
                <a:r>
                  <a:rPr b="1" dirty="0"/>
                  <a:t> de </a:t>
                </a:r>
                <a:r>
                  <a:rPr b="1" dirty="0" err="1"/>
                  <a:t>inovações</a:t>
                </a:r>
                <a:r>
                  <a:rPr b="1" dirty="0"/>
                  <a:t> e do </a:t>
                </a:r>
                <a:r>
                  <a:rPr b="1" dirty="0" err="1"/>
                  <a:t>acesso</a:t>
                </a:r>
                <a:r>
                  <a:rPr b="1" dirty="0"/>
                  <a:t> </a:t>
                </a:r>
                <a:r>
                  <a:rPr b="1" dirty="0" err="1"/>
                  <a:t>às</a:t>
                </a:r>
                <a:r>
                  <a:rPr b="1" dirty="0"/>
                  <a:t> </a:t>
                </a:r>
                <a:r>
                  <a:rPr b="1" dirty="0" err="1"/>
                  <a:t>mesmas</a:t>
                </a:r>
                <a:r>
                  <a:rPr b="1" dirty="0"/>
                  <a:t>.</a:t>
                </a:r>
                <a:r>
                  <a:rPr dirty="0"/>
                  <a:t>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67D5814-C651-4916-8B31-CDBC88B63C7C}"/>
                </a:ext>
              </a:extLst>
            </p:cNvPr>
            <p:cNvGrpSpPr/>
            <p:nvPr/>
          </p:nvGrpSpPr>
          <p:grpSpPr>
            <a:xfrm>
              <a:off x="6236971" y="3010392"/>
              <a:ext cx="5595029" cy="914400"/>
              <a:chOff x="382861" y="1170671"/>
              <a:chExt cx="5595029" cy="91440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F642DBA-1C92-40B2-8F41-2D20D7D6B33A}"/>
                  </a:ext>
                </a:extLst>
              </p:cNvPr>
              <p:cNvSpPr/>
              <p:nvPr/>
            </p:nvSpPr>
            <p:spPr>
              <a:xfrm>
                <a:off x="535261" y="1170671"/>
                <a:ext cx="5442629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9615D91-666E-4044-B8B5-E58C44DB2EE0}"/>
                  </a:ext>
                </a:extLst>
              </p:cNvPr>
              <p:cNvSpPr/>
              <p:nvPr/>
            </p:nvSpPr>
            <p:spPr>
              <a:xfrm>
                <a:off x="382861" y="1170671"/>
                <a:ext cx="455339" cy="914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sz="1600">
                    <a:solidFill>
                      <a:sysClr val="windowText" lastClr="000000"/>
                    </a:solidFill>
                    <a:latin typeface="+mj-lt"/>
                  </a:defRPr>
                </a:pPr>
                <a:r>
                  <a:t>8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80E37BE-5658-401F-B61A-30DBF7D0F628}"/>
                  </a:ext>
                </a:extLst>
              </p:cNvPr>
              <p:cNvSpPr txBox="1"/>
              <p:nvPr/>
            </p:nvSpPr>
            <p:spPr>
              <a:xfrm>
                <a:off x="861422" y="1304706"/>
                <a:ext cx="47011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defRPr kern="120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defRPr>
                </a:pPr>
                <a:r>
                  <a:rPr dirty="0" err="1"/>
                  <a:t>Muito</a:t>
                </a:r>
                <a:r>
                  <a:rPr dirty="0"/>
                  <a:t> </a:t>
                </a:r>
                <a:r>
                  <a:rPr dirty="0" err="1"/>
                  <a:t>maior</a:t>
                </a:r>
                <a:r>
                  <a:rPr dirty="0"/>
                  <a:t> </a:t>
                </a:r>
                <a:r>
                  <a:rPr b="1" dirty="0" err="1"/>
                  <a:t>ênfase</a:t>
                </a:r>
                <a:r>
                  <a:rPr b="1" dirty="0"/>
                  <a:t> </a:t>
                </a:r>
                <a:r>
                  <a:rPr b="1" dirty="0" err="1"/>
                  <a:t>na</a:t>
                </a:r>
                <a:r>
                  <a:rPr b="1" dirty="0"/>
                  <a:t> </a:t>
                </a:r>
                <a:r>
                  <a:rPr b="1" dirty="0" err="1"/>
                  <a:t>tomada</a:t>
                </a:r>
                <a:r>
                  <a:rPr b="1" dirty="0"/>
                  <a:t> de </a:t>
                </a:r>
                <a:r>
                  <a:rPr b="1" dirty="0" err="1"/>
                  <a:t>decisões</a:t>
                </a:r>
                <a:r>
                  <a:rPr b="1" dirty="0"/>
                  <a:t> </a:t>
                </a:r>
                <a:r>
                  <a:rPr b="1" dirty="0" err="1"/>
                  <a:t>orientada</a:t>
                </a:r>
                <a:r>
                  <a:rPr b="1" dirty="0"/>
                  <a:t> </a:t>
                </a:r>
                <a:r>
                  <a:rPr b="1" dirty="0" err="1"/>
                  <a:t>por</a:t>
                </a:r>
                <a:r>
                  <a:rPr b="1" dirty="0"/>
                  <a:t> dados.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840AE91-7D25-45EA-BFF9-7BBF1203695D}"/>
                </a:ext>
              </a:extLst>
            </p:cNvPr>
            <p:cNvGrpSpPr/>
            <p:nvPr/>
          </p:nvGrpSpPr>
          <p:grpSpPr>
            <a:xfrm>
              <a:off x="6236971" y="4095623"/>
              <a:ext cx="5595029" cy="914400"/>
              <a:chOff x="382861" y="1170671"/>
              <a:chExt cx="5595029" cy="9144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7D23B22-6595-4D53-A626-5EB7226BC9BE}"/>
                  </a:ext>
                </a:extLst>
              </p:cNvPr>
              <p:cNvSpPr/>
              <p:nvPr/>
            </p:nvSpPr>
            <p:spPr>
              <a:xfrm>
                <a:off x="535261" y="1170671"/>
                <a:ext cx="5442629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BEB3120-22A9-47F3-8A18-D85CBAD03075}"/>
                  </a:ext>
                </a:extLst>
              </p:cNvPr>
              <p:cNvSpPr/>
              <p:nvPr/>
            </p:nvSpPr>
            <p:spPr>
              <a:xfrm>
                <a:off x="382861" y="1170671"/>
                <a:ext cx="455339" cy="914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sz="1600">
                    <a:solidFill>
                      <a:sysClr val="windowText" lastClr="000000"/>
                    </a:solidFill>
                    <a:latin typeface="+mj-lt"/>
                  </a:defRPr>
                </a:pPr>
                <a:r>
                  <a:t>9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D8A5ADD-5987-461D-9F76-F9ACC20614FE}"/>
                  </a:ext>
                </a:extLst>
              </p:cNvPr>
              <p:cNvSpPr txBox="1"/>
              <p:nvPr/>
            </p:nvSpPr>
            <p:spPr>
              <a:xfrm>
                <a:off x="861422" y="1170671"/>
                <a:ext cx="511610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defRPr kern="120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defRPr>
                </a:pPr>
                <a:r>
                  <a:rPr sz="1600" dirty="0" err="1"/>
                  <a:t>Reconhecimento</a:t>
                </a:r>
                <a:r>
                  <a:rPr sz="1600" dirty="0"/>
                  <a:t> </a:t>
                </a:r>
                <a:r>
                  <a:rPr sz="1600" dirty="0" err="1"/>
                  <a:t>explícito</a:t>
                </a:r>
                <a:r>
                  <a:rPr sz="1600" dirty="0"/>
                  <a:t> do </a:t>
                </a:r>
                <a:r>
                  <a:rPr sz="1600" dirty="0" err="1"/>
                  <a:t>papel</a:t>
                </a:r>
                <a:r>
                  <a:rPr sz="1600" dirty="0"/>
                  <a:t> que </a:t>
                </a:r>
                <a:r>
                  <a:rPr sz="1600" b="1" dirty="0"/>
                  <a:t>a </a:t>
                </a:r>
                <a:r>
                  <a:rPr sz="1600" b="1" dirty="0" err="1"/>
                  <a:t>parceria</a:t>
                </a:r>
                <a:r>
                  <a:rPr sz="1600" b="1" dirty="0"/>
                  <a:t> do Fundo Global</a:t>
                </a:r>
                <a:r>
                  <a:rPr sz="1600" dirty="0"/>
                  <a:t> </a:t>
                </a:r>
                <a:r>
                  <a:rPr sz="1600" dirty="0" err="1"/>
                  <a:t>pode</a:t>
                </a:r>
                <a:r>
                  <a:rPr sz="1600" dirty="0"/>
                  <a:t> e </a:t>
                </a:r>
                <a:r>
                  <a:rPr sz="1600" dirty="0" err="1"/>
                  <a:t>deve</a:t>
                </a:r>
                <a:r>
                  <a:rPr sz="1600" dirty="0"/>
                  <a:t> </a:t>
                </a:r>
                <a:r>
                  <a:rPr sz="1600" dirty="0" err="1"/>
                  <a:t>desempenhar</a:t>
                </a:r>
                <a:r>
                  <a:rPr sz="1600" dirty="0"/>
                  <a:t> </a:t>
                </a:r>
                <a:r>
                  <a:rPr sz="1600" dirty="0" err="1"/>
                  <a:t>em</a:t>
                </a:r>
                <a:r>
                  <a:rPr sz="1600" dirty="0"/>
                  <a:t> </a:t>
                </a:r>
                <a:r>
                  <a:rPr sz="1600" dirty="0" err="1"/>
                  <a:t>matéria</a:t>
                </a:r>
                <a:r>
                  <a:rPr sz="1600" dirty="0"/>
                  <a:t> de </a:t>
                </a:r>
                <a:r>
                  <a:rPr sz="1600" b="1" dirty="0" err="1"/>
                  <a:t>preparação</a:t>
                </a:r>
                <a:r>
                  <a:rPr sz="1600" b="1" dirty="0"/>
                  <a:t> e </a:t>
                </a:r>
                <a:r>
                  <a:rPr sz="1600" b="1" dirty="0" err="1"/>
                  <a:t>resposta</a:t>
                </a:r>
                <a:r>
                  <a:rPr sz="1600" b="1" dirty="0"/>
                  <a:t> contra </a:t>
                </a:r>
                <a:r>
                  <a:rPr sz="1600" b="1" dirty="0" err="1"/>
                  <a:t>pandemias</a:t>
                </a:r>
                <a:r>
                  <a:rPr sz="1600" b="1" dirty="0"/>
                  <a:t>.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2F54CBF-1B83-4EB4-B618-B1DCF417F3DD}"/>
                </a:ext>
              </a:extLst>
            </p:cNvPr>
            <p:cNvGrpSpPr/>
            <p:nvPr/>
          </p:nvGrpSpPr>
          <p:grpSpPr>
            <a:xfrm>
              <a:off x="6236971" y="5180852"/>
              <a:ext cx="5595028" cy="923330"/>
              <a:chOff x="382861" y="1170671"/>
              <a:chExt cx="5595028" cy="92333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1EE2674-A1AA-4C94-937A-9EDABE09D471}"/>
                  </a:ext>
                </a:extLst>
              </p:cNvPr>
              <p:cNvSpPr/>
              <p:nvPr/>
            </p:nvSpPr>
            <p:spPr>
              <a:xfrm>
                <a:off x="535260" y="1170671"/>
                <a:ext cx="5442629" cy="914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A4E075E-B300-46F1-AE55-750EFD68A3B3}"/>
                  </a:ext>
                </a:extLst>
              </p:cNvPr>
              <p:cNvSpPr/>
              <p:nvPr/>
            </p:nvSpPr>
            <p:spPr>
              <a:xfrm>
                <a:off x="382861" y="1170671"/>
                <a:ext cx="455339" cy="914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sz="1600">
                    <a:solidFill>
                      <a:sysClr val="windowText" lastClr="000000"/>
                    </a:solidFill>
                    <a:latin typeface="+mj-lt"/>
                  </a:defRPr>
                </a:pPr>
                <a:r>
                  <a:t>10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27CFB30-9020-4CEB-B9A5-261929E2C88C}"/>
                  </a:ext>
                </a:extLst>
              </p:cNvPr>
              <p:cNvSpPr txBox="1"/>
              <p:nvPr/>
            </p:nvSpPr>
            <p:spPr>
              <a:xfrm>
                <a:off x="861421" y="1170671"/>
                <a:ext cx="511610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defRPr kern="120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+mn-cs"/>
                  </a:defRPr>
                </a:pPr>
                <a:r>
                  <a:rPr b="1" dirty="0" err="1"/>
                  <a:t>Clareza</a:t>
                </a:r>
                <a:r>
                  <a:rPr b="1" dirty="0"/>
                  <a:t> </a:t>
                </a:r>
                <a:r>
                  <a:rPr b="1" dirty="0" err="1"/>
                  <a:t>quanto</a:t>
                </a:r>
                <a:r>
                  <a:rPr b="1" dirty="0"/>
                  <a:t> </a:t>
                </a:r>
                <a:r>
                  <a:rPr b="1" dirty="0" err="1"/>
                  <a:t>às</a:t>
                </a:r>
                <a:r>
                  <a:rPr b="1" dirty="0"/>
                  <a:t> </a:t>
                </a:r>
                <a:r>
                  <a:rPr b="1" dirty="0" err="1"/>
                  <a:t>funções</a:t>
                </a:r>
                <a:r>
                  <a:rPr b="1" dirty="0"/>
                  <a:t> e </a:t>
                </a:r>
                <a:r>
                  <a:rPr b="1" dirty="0" err="1"/>
                  <a:t>responsabilidades</a:t>
                </a:r>
                <a:r>
                  <a:rPr dirty="0"/>
                  <a:t> dos </a:t>
                </a:r>
                <a:r>
                  <a:rPr dirty="0" err="1"/>
                  <a:t>parceiros</a:t>
                </a:r>
                <a:r>
                  <a:rPr dirty="0"/>
                  <a:t> do Fundo Global </a:t>
                </a:r>
                <a:r>
                  <a:rPr dirty="0" err="1"/>
                  <a:t>em</a:t>
                </a:r>
                <a:r>
                  <a:rPr dirty="0"/>
                  <a:t> </a:t>
                </a:r>
                <a:r>
                  <a:rPr dirty="0" err="1"/>
                  <a:t>todos</a:t>
                </a:r>
                <a:r>
                  <a:rPr dirty="0"/>
                  <a:t> </a:t>
                </a:r>
                <a:r>
                  <a:rPr dirty="0" err="1"/>
                  <a:t>os</a:t>
                </a:r>
                <a:r>
                  <a:rPr dirty="0"/>
                  <a:t> </a:t>
                </a:r>
                <a:r>
                  <a:rPr dirty="0" err="1"/>
                  <a:t>aspetos</a:t>
                </a:r>
                <a:r>
                  <a:rPr dirty="0"/>
                  <a:t> da </a:t>
                </a:r>
                <a:r>
                  <a:rPr dirty="0" err="1"/>
                  <a:t>Estratégia</a:t>
                </a:r>
                <a:r>
                  <a:rPr dirty="0"/>
                  <a:t>.</a:t>
                </a:r>
              </a:p>
            </p:txBody>
          </p:sp>
        </p:grpSp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4998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F0A6-75F0-4197-9DDA-86FA9BD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19E6-0AFE-4CD6-AF5E-0E70B26414FC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pPr>
            <a:r>
              <a:rPr dirty="0" err="1"/>
              <a:t>Etapas</a:t>
            </a:r>
            <a:r>
              <a:rPr dirty="0"/>
              <a:t> </a:t>
            </a:r>
            <a:r>
              <a:rPr dirty="0" err="1"/>
              <a:t>seguintes</a:t>
            </a:r>
            <a:endParaRPr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8ACC23-73AD-44DC-8675-4513A943FB57}"/>
              </a:ext>
            </a:extLst>
          </p:cNvPr>
          <p:cNvSpPr txBox="1"/>
          <p:nvPr/>
        </p:nvSpPr>
        <p:spPr>
          <a:xfrm>
            <a:off x="2199915" y="887538"/>
            <a:ext cx="963172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200" dirty="0"/>
              <a:t>É importante que </a:t>
            </a:r>
            <a:r>
              <a:rPr lang="pt-PT" sz="2200" b="1" dirty="0"/>
              <a:t>todas as partes interessadas </a:t>
            </a:r>
            <a:r>
              <a:rPr lang="pt-PT" sz="2200" dirty="0"/>
              <a:t>da parceria do Fundo Global </a:t>
            </a:r>
            <a:r>
              <a:rPr lang="pt-PT" sz="2200" b="1" dirty="0"/>
              <a:t>ponderem que mudanças podem fazer </a:t>
            </a:r>
            <a:r>
              <a:rPr lang="pt-PT" sz="2200" dirty="0"/>
              <a:t>para</a:t>
            </a:r>
            <a:r>
              <a:rPr lang="pt-PT" sz="2200" b="1" dirty="0"/>
              <a:t> </a:t>
            </a:r>
            <a:r>
              <a:rPr lang="pt-PT" sz="2200" dirty="0"/>
              <a:t>materializar os objetivos e finalidades da Estratégia, conforme a orientação sobre funções e responsabilidades contida na secção “Facilitadores da parceria”.</a:t>
            </a:r>
          </a:p>
          <a:p>
            <a:pPr marR="0" lvl="0"/>
            <a:endParaRPr lang="pt-PT" sz="190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200" dirty="0">
                <a:effectLst/>
                <a:highlight>
                  <a:srgbClr val="FFFFFF"/>
                </a:highlight>
              </a:rPr>
              <a:t>O </a:t>
            </a:r>
            <a:r>
              <a:rPr lang="pt-PT" sz="2200" b="1" dirty="0">
                <a:effectLst/>
                <a:highlight>
                  <a:srgbClr val="FFFFFF"/>
                </a:highlight>
              </a:rPr>
              <a:t>Secretariado atualizou políticas, diretrizes, materiais e ferramentas relevantes </a:t>
            </a:r>
            <a:r>
              <a:rPr lang="pt-PT" sz="2200" dirty="0">
                <a:effectLst/>
                <a:highlight>
                  <a:srgbClr val="FFFFFF"/>
                </a:highlight>
              </a:rPr>
              <a:t>para o próximo ciclo de subvenções, que começará em 2024. </a:t>
            </a:r>
          </a:p>
          <a:p>
            <a:pPr marR="0" lvl="0"/>
            <a:endParaRPr lang="pt-PT" sz="1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pt-PT" sz="2200" dirty="0"/>
              <a:t>Aguardamos com expetativa a oportunidade de </a:t>
            </a:r>
            <a:r>
              <a:rPr lang="pt-PT" sz="2200" b="1" dirty="0"/>
              <a:t>trabalhar em conjunto para materializar a nossa visão </a:t>
            </a:r>
            <a:r>
              <a:rPr lang="pt-PT" sz="2200" dirty="0"/>
              <a:t>de um mundo livre do fardo da SIDA, da tuberculose e da malária, com saúde melhor e equitativa para todos.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241950-B221-4208-9538-4DB23E94FCC8}"/>
              </a:ext>
            </a:extLst>
          </p:cNvPr>
          <p:cNvCxnSpPr>
            <a:cxnSpLocks/>
          </p:cNvCxnSpPr>
          <p:nvPr/>
        </p:nvCxnSpPr>
        <p:spPr>
          <a:xfrm>
            <a:off x="2417401" y="807727"/>
            <a:ext cx="9418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4D9CBDF-87FE-438A-B7A9-55B283C54522}"/>
              </a:ext>
            </a:extLst>
          </p:cNvPr>
          <p:cNvCxnSpPr>
            <a:cxnSpLocks/>
          </p:cNvCxnSpPr>
          <p:nvPr/>
        </p:nvCxnSpPr>
        <p:spPr>
          <a:xfrm>
            <a:off x="2417401" y="5360264"/>
            <a:ext cx="9418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44BA1A7-4B32-41AD-AB51-9E0C3AA7B8B4}"/>
              </a:ext>
            </a:extLst>
          </p:cNvPr>
          <p:cNvSpPr/>
          <p:nvPr/>
        </p:nvSpPr>
        <p:spPr>
          <a:xfrm>
            <a:off x="2417401" y="5380510"/>
            <a:ext cx="9414237" cy="136712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spcAft>
                <a:spcPts val="200"/>
              </a:spcAft>
              <a:defRPr sz="16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pPr>
            <a:r>
              <a:rPr dirty="0" err="1"/>
              <a:t>Recursos</a:t>
            </a:r>
            <a:endParaRPr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 sz="1200"/>
            </a:pPr>
            <a:r>
              <a:rPr dirty="0" err="1">
                <a:solidFill>
                  <a:schemeClr val="tx1"/>
                </a:solidFill>
                <a:cs typeface="Arial" panose="020B0604020202020204" pitchFamily="34" charset="0"/>
              </a:rPr>
              <a:t>Estratégia</a:t>
            </a:r>
            <a:r>
              <a:rPr dirty="0">
                <a:solidFill>
                  <a:schemeClr val="tx1"/>
                </a:solidFill>
                <a:cs typeface="Arial" panose="020B0604020202020204" pitchFamily="34" charset="0"/>
              </a:rPr>
              <a:t> do Fundo Global (2023-2028): </a:t>
            </a:r>
            <a:r>
              <a:rPr u="sng" dirty="0">
                <a:solidFill>
                  <a:schemeClr val="accent2"/>
                </a:solidFill>
              </a:rPr>
              <a:t> </a:t>
            </a:r>
            <a:r>
              <a:rPr u="sng" dirty="0" err="1">
                <a:solidFill>
                  <a:schemeClr val="accent2"/>
                </a:solidFill>
                <a:hlinkClick r:id="rId3" tooltip="strategy_globalfund2023-2028_narrative_ar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عربي</a:t>
            </a:r>
            <a:r>
              <a:rPr dirty="0">
                <a:solidFill>
                  <a:schemeClr val="tx1"/>
                </a:solidFill>
                <a:effectLst/>
              </a:rPr>
              <a:t>|</a:t>
            </a:r>
            <a:r>
              <a:rPr dirty="0">
                <a:solidFill>
                  <a:schemeClr val="accent2"/>
                </a:solidFill>
                <a:effectLst/>
              </a:rPr>
              <a:t> </a:t>
            </a:r>
            <a:r>
              <a:rPr u="sng" dirty="0">
                <a:solidFill>
                  <a:schemeClr val="accent2"/>
                </a:solidFill>
                <a:effectLst/>
                <a:hlinkClick r:id="rId4" tooltip="Fighting Pandemics and Building a Healthier and More Equitable World - Global Fund Strategy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>
                <a:solidFill>
                  <a:schemeClr val="accent2"/>
                </a:solidFill>
                <a:effectLst/>
              </a:rPr>
              <a:t> </a:t>
            </a:r>
            <a:r>
              <a:rPr dirty="0">
                <a:solidFill>
                  <a:schemeClr val="tx1"/>
                </a:solidFill>
                <a:effectLst/>
              </a:rPr>
              <a:t>|</a:t>
            </a:r>
            <a:r>
              <a:rPr dirty="0">
                <a:solidFill>
                  <a:schemeClr val="accent2"/>
                </a:solidFill>
                <a:effectLst/>
              </a:rPr>
              <a:t> </a:t>
            </a:r>
            <a:r>
              <a:rPr u="sng" dirty="0" err="1">
                <a:solidFill>
                  <a:schemeClr val="accent2"/>
                </a:solidFill>
                <a:effectLst/>
                <a:hlinkClick r:id="rId5" tooltip="Luchar contra las pandemias y construir un mundo más saludable y equitativo - Estrategia del Fondo Mu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r>
              <a:rPr dirty="0">
                <a:solidFill>
                  <a:schemeClr val="accent2"/>
                </a:solidFill>
                <a:effectLst/>
              </a:rPr>
              <a:t> </a:t>
            </a:r>
            <a:r>
              <a:rPr dirty="0">
                <a:solidFill>
                  <a:schemeClr val="tx1"/>
                </a:solidFill>
                <a:effectLst/>
              </a:rPr>
              <a:t>| </a:t>
            </a:r>
            <a:r>
              <a:rPr u="sng" dirty="0" err="1">
                <a:solidFill>
                  <a:schemeClr val="accent2"/>
                </a:solidFill>
                <a:effectLst/>
                <a:hlinkClick r:id="rId6" tooltip="Combattre les pandémies et bâtir un monde plus sain et plus équitable - Stratégie du Fonds mo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Français</a:t>
            </a:r>
            <a:r>
              <a:rPr dirty="0">
                <a:solidFill>
                  <a:schemeClr val="accent2"/>
                </a:solidFill>
                <a:effectLst/>
              </a:rPr>
              <a:t> </a:t>
            </a:r>
            <a:r>
              <a:rPr dirty="0">
                <a:solidFill>
                  <a:schemeClr val="tx1"/>
                </a:solidFill>
                <a:effectLst/>
              </a:rPr>
              <a:t>|</a:t>
            </a:r>
            <a:r>
              <a:rPr dirty="0">
                <a:solidFill>
                  <a:schemeClr val="accent2"/>
                </a:solidFill>
                <a:effectLst/>
              </a:rPr>
              <a:t> </a:t>
            </a:r>
            <a:r>
              <a:rPr u="sng" dirty="0" err="1">
                <a:solidFill>
                  <a:schemeClr val="accent2"/>
                </a:solidFill>
                <a:effectLst/>
                <a:hlinkClick r:id="rId7" tooltip="Combater as pandemias e construir um mundo mais saudável e equitativo - Estratégia do Fundo Glob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Português</a:t>
            </a:r>
            <a:r>
              <a:rPr dirty="0">
                <a:solidFill>
                  <a:schemeClr val="tx1"/>
                </a:solidFill>
                <a:effectLst/>
              </a:rPr>
              <a:t> |</a:t>
            </a:r>
            <a:r>
              <a:rPr dirty="0">
                <a:solidFill>
                  <a:schemeClr val="accent2"/>
                </a:solidFill>
                <a:effectLst/>
              </a:rPr>
              <a:t> </a:t>
            </a:r>
            <a:r>
              <a:rPr u="sng" dirty="0" err="1">
                <a:solidFill>
                  <a:schemeClr val="accent2"/>
                </a:solidFill>
                <a:effectLst/>
                <a:hlinkClick r:id="rId8" tooltip="Борьба с пандемиями и построение более здорового и справедливого мира - Стратегия Глобального фонда (2023–2028 гг.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Русский</a:t>
            </a:r>
            <a:endParaRPr sz="1200" i="0" dirty="0">
              <a:solidFill>
                <a:srgbClr val="000000"/>
              </a:solidFill>
              <a:effectLst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 sz="1200"/>
            </a:pPr>
            <a:r>
              <a:rPr dirty="0" err="1">
                <a:solidFill>
                  <a:srgbClr val="000000"/>
                </a:solidFill>
                <a:cs typeface="Arial" panose="020B0604020202020204" pitchFamily="34" charset="0"/>
              </a:rPr>
              <a:t>Resumo</a:t>
            </a:r>
            <a:r>
              <a:rPr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u="sng" dirty="0">
                <a:solidFill>
                  <a:schemeClr val="accent2"/>
                </a:solidFill>
                <a:effectLst/>
                <a:hlinkClick r:id="rId9" tooltip="Fighting Pandemics and Building a Healthier and More Equitable World - Global Fund Strategy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>
                <a:solidFill>
                  <a:schemeClr val="tx1"/>
                </a:solidFill>
                <a:effectLst/>
              </a:rPr>
              <a:t> | </a:t>
            </a:r>
            <a:r>
              <a:rPr u="sng" dirty="0" err="1">
                <a:solidFill>
                  <a:schemeClr val="accent2"/>
                </a:solidFill>
                <a:effectLst/>
                <a:hlinkClick r:id="rId10" tooltip="Luchar contra las pandemias y construir un mundo más saludable y equitativo - Estrategia del Fondo Mu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r>
              <a:rPr dirty="0">
                <a:solidFill>
                  <a:schemeClr val="tx1"/>
                </a:solidFill>
                <a:effectLst/>
              </a:rPr>
              <a:t> | </a:t>
            </a:r>
            <a:r>
              <a:rPr u="sng" dirty="0" err="1">
                <a:solidFill>
                  <a:schemeClr val="accent2"/>
                </a:solidFill>
                <a:effectLst/>
                <a:hlinkClick r:id="rId11" tooltip="Combattre les pandémies et bâtir un monde plus sain et plus équitable - Stratégie du Fonds mo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Français</a:t>
            </a:r>
            <a:r>
              <a:rPr dirty="0">
                <a:solidFill>
                  <a:schemeClr val="tx1"/>
                </a:solidFill>
                <a:effectLst/>
              </a:rPr>
              <a:t> | </a:t>
            </a:r>
            <a:r>
              <a:rPr u="sng" dirty="0" err="1">
                <a:solidFill>
                  <a:schemeClr val="accent2"/>
                </a:solidFill>
                <a:effectLst/>
                <a:hlinkClick r:id="rId12" tooltip="Combattere le pandemie e costruire un mondo più sano ed equo - La Strategia del Fondo Globale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Italiano</a:t>
            </a:r>
            <a:r>
              <a:rPr dirty="0">
                <a:solidFill>
                  <a:schemeClr val="tx1"/>
                </a:solidFill>
                <a:effectLst/>
              </a:rPr>
              <a:t> |</a:t>
            </a:r>
            <a:r>
              <a:rPr u="sng" dirty="0" err="1">
                <a:solidFill>
                  <a:schemeClr val="accent2"/>
                </a:solidFill>
                <a:effectLst/>
                <a:hlinkClick r:id="rId13" tooltip="パンデミックと闘い より公平で健康な 世界を構築 - グローバルファンド戦略（2023－2028年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日本語</a:t>
            </a:r>
            <a:r>
              <a:rPr dirty="0">
                <a:solidFill>
                  <a:schemeClr val="tx1"/>
                </a:solidFill>
                <a:effectLst/>
              </a:rPr>
              <a:t>| </a:t>
            </a:r>
            <a:r>
              <a:rPr u="sng" dirty="0" err="1">
                <a:solidFill>
                  <a:schemeClr val="accent2"/>
                </a:solidFill>
                <a:effectLst/>
                <a:hlinkClick r:id="rId14" tooltip="Combater as pandemias e construir um mundo mais saudável e equitativo - A Estratégia do Fundo Glob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Português</a:t>
            </a:r>
            <a:r>
              <a:rPr dirty="0">
                <a:solidFill>
                  <a:schemeClr val="tx1"/>
                </a:solidFill>
                <a:effectLst/>
              </a:rPr>
              <a:t> | </a:t>
            </a:r>
            <a:r>
              <a:rPr u="sng" dirty="0" err="1">
                <a:solidFill>
                  <a:schemeClr val="accent2"/>
                </a:solidFill>
                <a:effectLst/>
                <a:hlinkClick r:id="rId15" tooltip="Борьба с пандемиями и построение более здорового и справедливого мира - Стратегия Глобального фонда на (2023 – 2028 гг.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Русский</a:t>
            </a:r>
            <a:r>
              <a:rPr u="sng" dirty="0">
                <a:solidFill>
                  <a:schemeClr val="accent2"/>
                </a:solidFill>
                <a:effectLst/>
              </a:rPr>
              <a:t> </a:t>
            </a:r>
            <a:r>
              <a:rPr dirty="0">
                <a:solidFill>
                  <a:schemeClr val="tx1"/>
                </a:solidFill>
                <a:effectLst/>
              </a:rPr>
              <a:t>| </a:t>
            </a:r>
            <a:r>
              <a:rPr u="sng" dirty="0">
                <a:solidFill>
                  <a:schemeClr val="accent2"/>
                </a:solidFill>
                <a:effectLst/>
                <a:hlinkClick r:id="rId16" tooltip="Pandemien bekämpfen – für eine gesündere und gerechtere Welt - Die Strategie des Globalen Fonds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Deutsch</a:t>
            </a:r>
            <a:r>
              <a:rPr dirty="0">
                <a:solidFill>
                  <a:schemeClr val="tx1"/>
                </a:solidFill>
                <a:effectLst/>
              </a:rPr>
              <a:t> |</a:t>
            </a:r>
            <a:r>
              <a:rPr b="1" u="sng" dirty="0">
                <a:solidFill>
                  <a:schemeClr val="accent2"/>
                </a:solidFill>
                <a:effectLst/>
                <a:hlinkClick r:id="rId17" tooltip="مكافحة الأوبئة وبناء عالمٍ أكثر صحةً وإنصافا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b="1" u="sng" dirty="0" err="1">
                <a:solidFill>
                  <a:schemeClr val="accent2"/>
                </a:solidFill>
                <a:effectLst/>
                <a:hlinkClick r:id="rId17" tooltip="مكافحة الأوبئة وبناء عالمٍ أكثر صحةً وإنصافا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عربي</a:t>
            </a:r>
            <a:r>
              <a:rPr b="1" dirty="0">
                <a:solidFill>
                  <a:schemeClr val="accent2"/>
                </a:solidFill>
                <a:effectLst/>
              </a:rPr>
              <a:t> </a:t>
            </a:r>
            <a:r>
              <a:rPr dirty="0">
                <a:solidFill>
                  <a:schemeClr val="accent2"/>
                </a:solidFill>
                <a:effectLst/>
              </a:rPr>
              <a:t> </a:t>
            </a:r>
            <a:r>
              <a:rPr dirty="0">
                <a:solidFill>
                  <a:schemeClr val="tx1"/>
                </a:solidFill>
                <a:effectLst/>
              </a:rPr>
              <a:t>| </a:t>
            </a:r>
            <a:r>
              <a:rPr dirty="0" err="1">
                <a:solidFill>
                  <a:schemeClr val="accent2"/>
                </a:solidFill>
                <a:hlinkClick r:id="rId18" tooltip="抗击大流行病，建设一个更健康、更公平的世界 - 全球基金2023-2028年战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中文</a:t>
            </a:r>
            <a:r>
              <a:rPr dirty="0">
                <a:solidFill>
                  <a:schemeClr val="accent2"/>
                </a:solidFill>
              </a:rPr>
              <a:t> </a:t>
            </a:r>
            <a:endParaRPr sz="1200" dirty="0">
              <a:solidFill>
                <a:schemeClr val="accent2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 sz="1200"/>
            </a:pPr>
            <a:r>
              <a:rPr dirty="0">
                <a:solidFill>
                  <a:schemeClr val="tx1"/>
                </a:solidFill>
                <a:cs typeface="Arial" panose="020B0604020202020204" pitchFamily="34" charset="0"/>
              </a:rPr>
              <a:t>Quadro da </a:t>
            </a:r>
            <a:r>
              <a:rPr dirty="0" err="1">
                <a:solidFill>
                  <a:schemeClr val="tx1"/>
                </a:solidFill>
                <a:cs typeface="Arial" panose="020B0604020202020204" pitchFamily="34" charset="0"/>
              </a:rPr>
              <a:t>Estratégia</a:t>
            </a:r>
            <a:r>
              <a:rPr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u="sng" dirty="0" err="1">
                <a:solidFill>
                  <a:schemeClr val="accent2"/>
                </a:solidFill>
                <a:hlinkClick r:id="rId19" tooltip="strategy_globalfund2023-2028_framework_ar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عربي</a:t>
            </a:r>
            <a:r>
              <a:rPr u="sng" dirty="0">
                <a:solidFill>
                  <a:schemeClr val="accent2"/>
                </a:solidFill>
              </a:rPr>
              <a:t>  </a:t>
            </a:r>
            <a:r>
              <a:rPr dirty="0">
                <a:solidFill>
                  <a:schemeClr val="tx1"/>
                </a:solidFill>
                <a:effectLst/>
              </a:rPr>
              <a:t>| </a:t>
            </a:r>
            <a:r>
              <a:rPr u="sng" dirty="0">
                <a:solidFill>
                  <a:schemeClr val="accent2"/>
                </a:solidFill>
                <a:effectLst/>
                <a:hlinkClick r:id="rId20" tooltip="The Global Fund 2023-2028 Strategy Framewo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>
                <a:solidFill>
                  <a:schemeClr val="tx1"/>
                </a:solidFill>
                <a:effectLst/>
              </a:rPr>
              <a:t> | </a:t>
            </a:r>
            <a:r>
              <a:rPr u="sng" dirty="0" err="1">
                <a:solidFill>
                  <a:schemeClr val="accent2"/>
                </a:solidFill>
                <a:effectLst/>
                <a:hlinkClick r:id="rId21" tooltip="Marco de la Estrategia del Fondo Mu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r>
              <a:rPr dirty="0">
                <a:solidFill>
                  <a:schemeClr val="accent2"/>
                </a:solidFill>
                <a:effectLst/>
              </a:rPr>
              <a:t> | </a:t>
            </a:r>
            <a:r>
              <a:rPr u="sng" dirty="0" err="1">
                <a:solidFill>
                  <a:schemeClr val="accent2"/>
                </a:solidFill>
                <a:effectLst/>
                <a:hlinkClick r:id="rId22" tooltip="Cadre stratégique du Fonds mondial 2023 20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Français</a:t>
            </a:r>
            <a:r>
              <a:rPr dirty="0">
                <a:solidFill>
                  <a:schemeClr val="tx1"/>
                </a:solidFill>
                <a:effectLst/>
              </a:rPr>
              <a:t> | </a:t>
            </a:r>
            <a:r>
              <a:rPr u="sng" dirty="0" err="1">
                <a:solidFill>
                  <a:schemeClr val="accent2"/>
                </a:solidFill>
                <a:effectLst/>
                <a:hlinkClick r:id="rId23" tooltip="O Quadro da Estratégia do Fundo Glob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Português</a:t>
            </a:r>
            <a:r>
              <a:rPr dirty="0">
                <a:solidFill>
                  <a:schemeClr val="tx1"/>
                </a:solidFill>
                <a:effectLst/>
              </a:rPr>
              <a:t> | </a:t>
            </a:r>
            <a:r>
              <a:rPr u="sng" dirty="0" err="1">
                <a:solidFill>
                  <a:schemeClr val="accent2"/>
                </a:solidFill>
                <a:effectLst/>
                <a:hlinkClick r:id="rId24" tooltip="Рамочная стратегия Глобального фонда (2023-2028 гг.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Русский</a:t>
            </a:r>
            <a:endParaRPr lang="pt-PT" u="sng" dirty="0">
              <a:solidFill>
                <a:schemeClr val="accent2"/>
              </a:solidFill>
              <a:effectLst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 sz="1200"/>
            </a:pPr>
            <a:r>
              <a:rPr kumimoji="0" lang="pt-PT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Quadro de </a:t>
            </a:r>
            <a:r>
              <a:rPr kumimoji="0" lang="pt-PT" sz="1200" i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M&amp;A</a:t>
            </a:r>
            <a:r>
              <a:rPr kumimoji="0" lang="pt-PT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: </a:t>
            </a:r>
            <a:r>
              <a:rPr lang="en-US" altLang="en-US" sz="1200" dirty="0">
                <a:solidFill>
                  <a:srgbClr val="2E4DF9"/>
                </a:solidFill>
                <a:highlight>
                  <a:srgbClr val="FFFFFF"/>
                </a:highlight>
                <a:cs typeface="Arial" panose="020B0604020202020204" pitchFamily="34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https://www.theglobalfund.org/en/monitoring-evaluation/</a:t>
            </a:r>
            <a:r>
              <a:rPr lang="en-US" altLang="en-US" sz="1200" dirty="0">
                <a:solidFill>
                  <a:srgbClr val="2E4DF9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endParaRPr kumimoji="0" sz="12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 sz="1200">
                <a:cs typeface="Arial" panose="020B0604020202020204" pitchFamily="34" charset="0"/>
              </a:defRPr>
            </a:pPr>
            <a:r>
              <a:rPr dirty="0">
                <a:solidFill>
                  <a:srgbClr val="000000"/>
                </a:solidFill>
              </a:rPr>
              <a:t>Para </a:t>
            </a:r>
            <a:r>
              <a:rPr dirty="0" err="1">
                <a:solidFill>
                  <a:srgbClr val="000000"/>
                </a:solidFill>
              </a:rPr>
              <a:t>mais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informações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visite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chemeClr val="accent2"/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https://www.theglobalfund.org/en/strategy/</a:t>
            </a:r>
            <a:r>
              <a:rPr dirty="0">
                <a:solidFill>
                  <a:schemeClr val="accent2"/>
                </a:solidFill>
              </a:rPr>
              <a:t> </a:t>
            </a:r>
            <a:endParaRPr kumimoji="0" sz="1200" i="0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75F4D7-F1DD-4F2C-B390-3CEC0F0DE29E}"/>
              </a:ext>
            </a:extLst>
          </p:cNvPr>
          <p:cNvGrpSpPr/>
          <p:nvPr/>
        </p:nvGrpSpPr>
        <p:grpSpPr>
          <a:xfrm>
            <a:off x="371114" y="1322395"/>
            <a:ext cx="1828800" cy="1896405"/>
            <a:chOff x="371114" y="764233"/>
            <a:chExt cx="1828800" cy="189640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7E5F62-78E4-4C7C-A2ED-F690D216E786}"/>
                </a:ext>
              </a:extLst>
            </p:cNvPr>
            <p:cNvGrpSpPr/>
            <p:nvPr/>
          </p:nvGrpSpPr>
          <p:grpSpPr>
            <a:xfrm>
              <a:off x="371114" y="831838"/>
              <a:ext cx="1828800" cy="1828800"/>
              <a:chOff x="371114" y="738001"/>
              <a:chExt cx="1828800" cy="1828800"/>
            </a:xfrm>
          </p:grpSpPr>
          <p:pic>
            <p:nvPicPr>
              <p:cNvPr id="15" name="Graphic 14" descr="Road with solid fill">
                <a:extLst>
                  <a:ext uri="{FF2B5EF4-FFF2-40B4-BE49-F238E27FC236}">
                    <a16:creationId xmlns:a16="http://schemas.microsoft.com/office/drawing/2014/main" id="{8DFF7095-6EA3-49CE-B21C-D45B0E0596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371114" y="738001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3FDD8B-2ECA-4562-AAB8-54AAF156EDC5}"/>
                  </a:ext>
                </a:extLst>
              </p:cNvPr>
              <p:cNvSpPr/>
              <p:nvPr/>
            </p:nvSpPr>
            <p:spPr>
              <a:xfrm>
                <a:off x="371114" y="980501"/>
                <a:ext cx="752606" cy="867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E48EB1F-27C3-4B65-9208-D725330FC443}"/>
                  </a:ext>
                </a:extLst>
              </p:cNvPr>
              <p:cNvSpPr/>
              <p:nvPr/>
            </p:nvSpPr>
            <p:spPr>
              <a:xfrm>
                <a:off x="1749779" y="738001"/>
                <a:ext cx="450135" cy="6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pic>
          <p:nvPicPr>
            <p:cNvPr id="14" name="Picture 2" descr="SDG Metadata Translation Project - SDG Metadata Translation Project">
              <a:extLst>
                <a:ext uri="{FF2B5EF4-FFF2-40B4-BE49-F238E27FC236}">
                  <a16:creationId xmlns:a16="http://schemas.microsoft.com/office/drawing/2014/main" id="{BB30CF53-349F-4942-A356-ED274C22A8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59" y="764233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823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9A650A-61A9-4446-93F5-0118589AADE7}"/>
              </a:ext>
            </a:extLst>
          </p:cNvPr>
          <p:cNvSpPr/>
          <p:nvPr/>
        </p:nvSpPr>
        <p:spPr>
          <a:xfrm>
            <a:off x="0" y="911860"/>
            <a:ext cx="12192000" cy="49047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F9B0E6-8928-4B92-8B25-BD4DB5E5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19E6-0AFE-4CD6-AF5E-0E70B26414FC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AC97C4-5E62-41C4-AFEA-082A2A89514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90501" y="931863"/>
            <a:ext cx="12001500" cy="400208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cs typeface="Arial" panose="020B0604020202020204" pitchFamily="34" charset="0"/>
              </a:defRPr>
            </a:pPr>
            <a:r>
              <a:rPr dirty="0" err="1"/>
              <a:t>Diapositivos</a:t>
            </a:r>
            <a:r>
              <a:rPr dirty="0"/>
              <a:t> das </a:t>
            </a:r>
            <a:r>
              <a:rPr dirty="0" err="1"/>
              <a:t>etapas</a:t>
            </a:r>
            <a:r>
              <a:rPr dirty="0"/>
              <a:t> </a:t>
            </a:r>
            <a:r>
              <a:rPr dirty="0" err="1"/>
              <a:t>seguintes</a:t>
            </a:r>
            <a:r>
              <a:rPr dirty="0"/>
              <a:t> </a:t>
            </a:r>
            <a:r>
              <a:rPr dirty="0" err="1"/>
              <a:t>adaptados</a:t>
            </a:r>
            <a:r>
              <a:rPr dirty="0"/>
              <a:t> </a:t>
            </a:r>
            <a:r>
              <a:rPr dirty="0" err="1"/>
              <a:t>aos</a:t>
            </a:r>
            <a:r>
              <a:rPr dirty="0"/>
              <a:t> </a:t>
            </a:r>
            <a:r>
              <a:rPr dirty="0" err="1"/>
              <a:t>diferentes</a:t>
            </a:r>
            <a:r>
              <a:rPr dirty="0"/>
              <a:t> </a:t>
            </a:r>
            <a:r>
              <a:rPr dirty="0" err="1"/>
              <a:t>públicos</a:t>
            </a:r>
            <a:r>
              <a:rPr dirty="0"/>
              <a:t> das </a:t>
            </a:r>
            <a:r>
              <a:rPr dirty="0" err="1"/>
              <a:t>partes</a:t>
            </a:r>
            <a:r>
              <a:rPr dirty="0"/>
              <a:t> </a:t>
            </a:r>
            <a:r>
              <a:rPr dirty="0" err="1"/>
              <a:t>interessadas</a:t>
            </a:r>
            <a:r>
              <a:rPr dirty="0"/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cs typeface="Arial" panose="020B0604020202020204" pitchFamily="34" charset="0"/>
              </a:defRPr>
            </a:pPr>
            <a:r>
              <a:rPr dirty="0"/>
              <a:t>(a </a:t>
            </a:r>
            <a:r>
              <a:rPr dirty="0" err="1"/>
              <a:t>utilizar</a:t>
            </a:r>
            <a:r>
              <a:rPr dirty="0"/>
              <a:t> no </a:t>
            </a:r>
            <a:r>
              <a:rPr dirty="0" err="1"/>
              <a:t>lugar</a:t>
            </a:r>
            <a:r>
              <a:rPr lang="en-GB" dirty="0"/>
              <a:t>do </a:t>
            </a:r>
            <a:r>
              <a:rPr lang="en-GB" dirty="0" err="1"/>
              <a:t>diapositivo</a:t>
            </a:r>
            <a:r>
              <a:rPr lang="en-GB" dirty="0"/>
              <a:t> </a:t>
            </a:r>
            <a:r>
              <a:rPr lang="en-GB"/>
              <a:t>11)</a:t>
            </a:r>
            <a:endParaRPr dirty="0">
              <a:highlight>
                <a:srgbClr val="FFFFFF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defRPr>
            </a:pPr>
            <a:r>
              <a:rPr sz="1800" dirty="0">
                <a:latin typeface="+mn-lt"/>
              </a:rPr>
              <a:t>Na </a:t>
            </a:r>
            <a:r>
              <a:rPr sz="1800" dirty="0" err="1">
                <a:latin typeface="+mn-lt"/>
              </a:rPr>
              <a:t>próxima</a:t>
            </a:r>
            <a:r>
              <a:rPr sz="1800" dirty="0">
                <a:latin typeface="+mn-lt"/>
              </a:rPr>
              <a:t> </a:t>
            </a:r>
            <a:r>
              <a:rPr sz="1800" dirty="0" err="1">
                <a:latin typeface="+mn-lt"/>
              </a:rPr>
              <a:t>secção</a:t>
            </a:r>
            <a:r>
              <a:rPr sz="1800" dirty="0">
                <a:latin typeface="+mn-lt"/>
              </a:rPr>
              <a:t>, </a:t>
            </a:r>
            <a:r>
              <a:rPr sz="1800" dirty="0" err="1">
                <a:latin typeface="+mn-lt"/>
              </a:rPr>
              <a:t>há</a:t>
            </a:r>
            <a:r>
              <a:rPr sz="1800" dirty="0">
                <a:latin typeface="+mn-lt"/>
              </a:rPr>
              <a:t> </a:t>
            </a:r>
            <a:r>
              <a:rPr sz="1800" dirty="0" err="1">
                <a:latin typeface="+mn-lt"/>
              </a:rPr>
              <a:t>diapositivos</a:t>
            </a:r>
            <a:r>
              <a:rPr sz="1800" dirty="0">
                <a:latin typeface="+mn-lt"/>
              </a:rPr>
              <a:t> </a:t>
            </a:r>
            <a:r>
              <a:rPr sz="1800" dirty="0" err="1">
                <a:latin typeface="+mn-lt"/>
              </a:rPr>
              <a:t>adaptados</a:t>
            </a:r>
            <a:r>
              <a:rPr sz="1800" dirty="0">
                <a:latin typeface="+mn-lt"/>
              </a:rPr>
              <a:t> que </a:t>
            </a:r>
            <a:r>
              <a:rPr sz="1800" dirty="0" err="1">
                <a:latin typeface="+mn-lt"/>
              </a:rPr>
              <a:t>podem</a:t>
            </a:r>
            <a:r>
              <a:rPr sz="1800" dirty="0">
                <a:latin typeface="+mn-lt"/>
              </a:rPr>
              <a:t> ser </a:t>
            </a:r>
            <a:r>
              <a:rPr sz="1800" dirty="0" err="1">
                <a:latin typeface="+mn-lt"/>
              </a:rPr>
              <a:t>utilizados</a:t>
            </a:r>
            <a:r>
              <a:rPr sz="1800" dirty="0">
                <a:latin typeface="+mn-lt"/>
              </a:rPr>
              <a:t> ​​com </a:t>
            </a:r>
            <a:r>
              <a:rPr sz="1800" dirty="0" err="1">
                <a:latin typeface="+mn-lt"/>
              </a:rPr>
              <a:t>os</a:t>
            </a:r>
            <a:r>
              <a:rPr sz="1800" dirty="0">
                <a:latin typeface="+mn-lt"/>
              </a:rPr>
              <a:t> </a:t>
            </a:r>
            <a:r>
              <a:rPr sz="1800" dirty="0" err="1">
                <a:latin typeface="+mn-lt"/>
              </a:rPr>
              <a:t>públicos</a:t>
            </a:r>
            <a:r>
              <a:rPr sz="1800" dirty="0">
                <a:latin typeface="+mn-lt"/>
              </a:rPr>
              <a:t> das </a:t>
            </a:r>
            <a:r>
              <a:rPr sz="1800" dirty="0" err="1">
                <a:latin typeface="+mn-lt"/>
              </a:rPr>
              <a:t>partes</a:t>
            </a:r>
            <a:r>
              <a:rPr sz="1800" dirty="0">
                <a:latin typeface="+mn-lt"/>
              </a:rPr>
              <a:t> </a:t>
            </a:r>
            <a:r>
              <a:rPr sz="1800" dirty="0" err="1">
                <a:latin typeface="+mn-lt"/>
              </a:rPr>
              <a:t>interessadas</a:t>
            </a:r>
            <a:r>
              <a:rPr sz="1800" dirty="0">
                <a:latin typeface="+mn-lt"/>
              </a:rPr>
              <a:t> </a:t>
            </a:r>
            <a:r>
              <a:rPr sz="1800" dirty="0" err="1">
                <a:latin typeface="+mn-lt"/>
              </a:rPr>
              <a:t>seguintes</a:t>
            </a:r>
            <a:r>
              <a:rPr sz="1800" dirty="0">
                <a:latin typeface="+mn-lt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defRPr>
            </a:pPr>
            <a:r>
              <a:rPr sz="1800" dirty="0" err="1">
                <a:latin typeface="+mn-lt"/>
              </a:rPr>
              <a:t>MCP</a:t>
            </a:r>
            <a:endParaRPr sz="1800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defRPr>
            </a:pPr>
            <a:r>
              <a:rPr sz="1800" dirty="0" err="1">
                <a:latin typeface="+mn-lt"/>
              </a:rPr>
              <a:t>Comunidades</a:t>
            </a:r>
            <a:r>
              <a:rPr sz="1800" dirty="0">
                <a:latin typeface="+mn-lt"/>
              </a:rPr>
              <a:t> e </a:t>
            </a:r>
            <a:r>
              <a:rPr sz="1800" dirty="0" err="1">
                <a:latin typeface="+mn-lt"/>
              </a:rPr>
              <a:t>sociedade</a:t>
            </a:r>
            <a:r>
              <a:rPr sz="1800" dirty="0">
                <a:latin typeface="+mn-lt"/>
              </a:rPr>
              <a:t> civil</a:t>
            </a:r>
            <a:endParaRPr sz="1800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cs typeface="Arial" panose="020B0604020202020204" pitchFamily="34" charset="0"/>
              </a:defRPr>
            </a:pPr>
            <a:r>
              <a:rPr sz="1800" dirty="0" err="1">
                <a:solidFill>
                  <a:schemeClr val="accent2"/>
                </a:solidFill>
                <a:latin typeface="+mn-l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Parceiros</a:t>
            </a:r>
            <a:r>
              <a:rPr sz="1800" dirty="0">
                <a:solidFill>
                  <a:schemeClr val="accent2"/>
                </a:solidFill>
                <a:latin typeface="+mn-l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 </a:t>
            </a:r>
            <a:r>
              <a:rPr sz="1800" dirty="0" err="1">
                <a:solidFill>
                  <a:schemeClr val="accent2"/>
                </a:solidFill>
                <a:latin typeface="+mn-l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desenvolvimento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(</a:t>
            </a:r>
            <a:r>
              <a:rPr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organizações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bilaterais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e </a:t>
            </a:r>
            <a:r>
              <a:rPr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multilaterais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que </a:t>
            </a:r>
            <a:r>
              <a:rPr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contribuem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com </a:t>
            </a:r>
            <a:r>
              <a:rPr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recursos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e </a:t>
            </a:r>
            <a:r>
              <a:rPr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conhecimento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técnico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defRPr>
            </a:pPr>
            <a:r>
              <a:rPr sz="1800" dirty="0" err="1">
                <a:latin typeface="+mn-lt"/>
              </a:rPr>
              <a:t>Implementadores</a:t>
            </a:r>
            <a:endParaRPr sz="1800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defRPr>
            </a:pPr>
            <a:r>
              <a:rPr sz="1800" dirty="0">
                <a:latin typeface="+mn-lt"/>
              </a:rPr>
              <a:t>ALF</a:t>
            </a:r>
            <a:endParaRPr sz="1800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defRPr>
            </a:pPr>
            <a:r>
              <a:rPr sz="1800" dirty="0">
                <a:latin typeface="+mn-lt"/>
              </a:rPr>
              <a:t>Sector privado</a:t>
            </a:r>
            <a:endParaRPr sz="1800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defRPr>
            </a:pPr>
            <a:r>
              <a:rPr sz="1800" dirty="0" err="1">
                <a:latin typeface="+mn-lt"/>
              </a:rPr>
              <a:t>Parceiros</a:t>
            </a:r>
            <a:r>
              <a:rPr sz="1800" dirty="0">
                <a:latin typeface="+mn-lt"/>
              </a:rPr>
              <a:t> </a:t>
            </a:r>
            <a:r>
              <a:rPr sz="1800" dirty="0" err="1">
                <a:latin typeface="+mn-lt"/>
              </a:rPr>
              <a:t>técnicos</a:t>
            </a:r>
            <a:r>
              <a:rPr sz="1800" dirty="0">
                <a:latin typeface="+mn-lt"/>
              </a:rPr>
              <a:t> </a:t>
            </a:r>
            <a:endParaRPr sz="1800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pPr>
            <a:r>
              <a:t>Anexo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9A9545-5AFB-411B-8BB6-4020BC8C81A6}"/>
              </a:ext>
            </a:extLst>
          </p:cNvPr>
          <p:cNvSpPr txBox="1">
            <a:spLocks/>
          </p:cNvSpPr>
          <p:nvPr/>
        </p:nvSpPr>
        <p:spPr>
          <a:xfrm>
            <a:off x="914238" y="4727873"/>
            <a:ext cx="12097751" cy="4529891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F0A6-75F0-4197-9DDA-86FA9BD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19E6-0AFE-4CD6-AF5E-0E70B26414FC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800">
                <a:cs typeface="Arial" panose="020B0604020202020204" pitchFamily="34" charset="0"/>
              </a:defRPr>
            </a:pPr>
            <a:r>
              <a:rPr sz="2400" dirty="0" err="1">
                <a:latin typeface="Arial Black" panose="020B0A04020102020204" pitchFamily="34" charset="0"/>
              </a:rPr>
              <a:t>Etapas</a:t>
            </a:r>
            <a:r>
              <a:rPr sz="2400" dirty="0">
                <a:latin typeface="Arial Black" panose="020B0A04020102020204" pitchFamily="34" charset="0"/>
              </a:rPr>
              <a:t> </a:t>
            </a:r>
            <a:r>
              <a:rPr sz="2400" dirty="0" err="1">
                <a:latin typeface="Arial Black" panose="020B0A04020102020204" pitchFamily="34" charset="0"/>
              </a:rPr>
              <a:t>seguintes</a:t>
            </a:r>
            <a:r>
              <a:rPr sz="2400" dirty="0">
                <a:latin typeface="Arial Black" panose="020B0A04020102020204" pitchFamily="34" charset="0"/>
              </a:rPr>
              <a:t>: </a:t>
            </a:r>
            <a:r>
              <a:rPr sz="2400" dirty="0"/>
              <a:t>o que </a:t>
            </a:r>
            <a:r>
              <a:rPr sz="2400" dirty="0" err="1"/>
              <a:t>significa</a:t>
            </a:r>
            <a:r>
              <a:rPr sz="2400" dirty="0"/>
              <a:t> a nova </a:t>
            </a:r>
            <a:r>
              <a:rPr sz="2400" dirty="0" err="1"/>
              <a:t>Estratégia</a:t>
            </a:r>
            <a:r>
              <a:rPr sz="2400" dirty="0"/>
              <a:t> para </a:t>
            </a:r>
            <a:r>
              <a:rPr sz="2400" dirty="0" err="1"/>
              <a:t>os</a:t>
            </a:r>
            <a:r>
              <a:rPr sz="2400" dirty="0"/>
              <a:t> </a:t>
            </a:r>
            <a:r>
              <a:rPr sz="2400" dirty="0" err="1"/>
              <a:t>MCP</a:t>
            </a:r>
            <a:r>
              <a:rPr sz="2400" dirty="0"/>
              <a:t>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832877-82D6-474D-8B5D-0289EB1DB7F8}"/>
              </a:ext>
            </a:extLst>
          </p:cNvPr>
          <p:cNvSpPr txBox="1"/>
          <p:nvPr/>
        </p:nvSpPr>
        <p:spPr>
          <a:xfrm>
            <a:off x="2417401" y="1501018"/>
            <a:ext cx="9414237" cy="3773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Aft>
                <a:spcPts val="0"/>
              </a:spcAft>
              <a:defRPr sz="19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dirty="0" err="1"/>
              <a:t>Administração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robusta</a:t>
            </a:r>
            <a:r>
              <a:rPr dirty="0"/>
              <a:t> do </a:t>
            </a:r>
            <a:r>
              <a:rPr dirty="0" err="1"/>
              <a:t>MCP</a:t>
            </a:r>
            <a:endParaRPr dirty="0"/>
          </a:p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  <a:defRPr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540" dirty="0" err="1"/>
              <a:t>Assegurar</a:t>
            </a:r>
            <a:r>
              <a:rPr sz="1540" dirty="0"/>
              <a:t> </a:t>
            </a:r>
            <a:r>
              <a:rPr sz="1540" dirty="0" err="1"/>
              <a:t>uma</a:t>
            </a:r>
            <a:r>
              <a:rPr sz="1540" dirty="0"/>
              <a:t> </a:t>
            </a:r>
            <a:r>
              <a:rPr sz="1540" dirty="0" err="1"/>
              <a:t>tomada</a:t>
            </a:r>
            <a:r>
              <a:rPr sz="1540" dirty="0"/>
              <a:t> de </a:t>
            </a:r>
            <a:r>
              <a:rPr sz="1540" dirty="0" err="1"/>
              <a:t>decisões</a:t>
            </a:r>
            <a:r>
              <a:rPr sz="1540" dirty="0"/>
              <a:t> </a:t>
            </a:r>
            <a:r>
              <a:rPr sz="1540" dirty="0" err="1"/>
              <a:t>equilibrada</a:t>
            </a:r>
            <a:r>
              <a:rPr sz="1540" dirty="0"/>
              <a:t> e </a:t>
            </a:r>
            <a:r>
              <a:rPr sz="1540" dirty="0" err="1"/>
              <a:t>inclusiva</a:t>
            </a:r>
            <a:r>
              <a:rPr sz="1540" dirty="0"/>
              <a:t> </a:t>
            </a:r>
            <a:r>
              <a:rPr sz="1540" dirty="0" err="1"/>
              <a:t>em</a:t>
            </a:r>
            <a:r>
              <a:rPr sz="1540" dirty="0"/>
              <a:t> </a:t>
            </a:r>
            <a:r>
              <a:rPr sz="1540" dirty="0" err="1"/>
              <a:t>torno</a:t>
            </a:r>
            <a:r>
              <a:rPr sz="1540" dirty="0"/>
              <a:t> da </a:t>
            </a:r>
            <a:r>
              <a:rPr sz="1540" dirty="0" err="1"/>
              <a:t>aplicação</a:t>
            </a:r>
            <a:r>
              <a:rPr sz="1540" dirty="0"/>
              <a:t> de </a:t>
            </a:r>
            <a:r>
              <a:rPr sz="1540" dirty="0" err="1"/>
              <a:t>recursos</a:t>
            </a:r>
            <a:r>
              <a:rPr sz="1540" dirty="0"/>
              <a:t> do Fundo Global, </a:t>
            </a:r>
            <a:r>
              <a:rPr sz="1540" dirty="0" err="1"/>
              <a:t>em</a:t>
            </a:r>
            <a:r>
              <a:rPr sz="1540" dirty="0"/>
              <a:t> especial </a:t>
            </a:r>
            <a:r>
              <a:rPr sz="1540" dirty="0" err="1"/>
              <a:t>quanto</a:t>
            </a:r>
            <a:r>
              <a:rPr sz="1540" dirty="0"/>
              <a:t> </a:t>
            </a:r>
            <a:r>
              <a:rPr sz="1540" dirty="0" err="1"/>
              <a:t>ao</a:t>
            </a:r>
            <a:r>
              <a:rPr sz="1540" dirty="0"/>
              <a:t> </a:t>
            </a:r>
            <a:r>
              <a:rPr sz="1540" dirty="0" err="1"/>
              <a:t>envolvimento</a:t>
            </a:r>
            <a:r>
              <a:rPr sz="1540" dirty="0"/>
              <a:t> </a:t>
            </a:r>
            <a:r>
              <a:rPr sz="1540" dirty="0" err="1"/>
              <a:t>significativo</a:t>
            </a:r>
            <a:r>
              <a:rPr sz="1540" dirty="0"/>
              <a:t> das </a:t>
            </a:r>
            <a:r>
              <a:rPr sz="1540" dirty="0" err="1"/>
              <a:t>comunidades</a:t>
            </a:r>
            <a:r>
              <a:rPr sz="1540" dirty="0"/>
              <a:t>, </a:t>
            </a:r>
            <a:r>
              <a:rPr sz="1540" dirty="0" err="1"/>
              <a:t>incluindo</a:t>
            </a:r>
            <a:r>
              <a:rPr sz="1540" dirty="0"/>
              <a:t> as </a:t>
            </a:r>
            <a:r>
              <a:rPr sz="1540" dirty="0" err="1"/>
              <a:t>populações-chave</a:t>
            </a:r>
            <a:r>
              <a:rPr sz="1540" dirty="0"/>
              <a:t>. </a:t>
            </a:r>
          </a:p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  <a:defRPr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540" dirty="0" err="1"/>
              <a:t>Reforçar</a:t>
            </a:r>
            <a:r>
              <a:rPr sz="1540" dirty="0"/>
              <a:t> o </a:t>
            </a:r>
            <a:r>
              <a:rPr sz="1540" dirty="0" err="1"/>
              <a:t>posicionamento</a:t>
            </a:r>
            <a:r>
              <a:rPr sz="1540" dirty="0"/>
              <a:t> do </a:t>
            </a:r>
            <a:r>
              <a:rPr sz="1540" dirty="0" err="1"/>
              <a:t>MCP</a:t>
            </a:r>
            <a:r>
              <a:rPr sz="1540" dirty="0"/>
              <a:t> e o </a:t>
            </a:r>
            <a:r>
              <a:rPr sz="1540" dirty="0" err="1"/>
              <a:t>seu</a:t>
            </a:r>
            <a:r>
              <a:rPr sz="1540" dirty="0"/>
              <a:t> </a:t>
            </a:r>
            <a:r>
              <a:rPr sz="1540" dirty="0" err="1"/>
              <a:t>alinhamento</a:t>
            </a:r>
            <a:r>
              <a:rPr sz="1540" dirty="0"/>
              <a:t> com as </a:t>
            </a:r>
            <a:r>
              <a:rPr sz="1540" dirty="0" err="1"/>
              <a:t>estruturas</a:t>
            </a:r>
            <a:r>
              <a:rPr sz="1540" dirty="0"/>
              <a:t> </a:t>
            </a:r>
            <a:r>
              <a:rPr sz="1540" dirty="0" err="1"/>
              <a:t>nacionais</a:t>
            </a:r>
            <a:r>
              <a:rPr sz="1540" dirty="0"/>
              <a:t> para </a:t>
            </a:r>
            <a:r>
              <a:rPr sz="1540" dirty="0" err="1"/>
              <a:t>fortalecer</a:t>
            </a:r>
            <a:r>
              <a:rPr sz="1540" dirty="0"/>
              <a:t> a </a:t>
            </a:r>
            <a:r>
              <a:rPr sz="1540" dirty="0" err="1"/>
              <a:t>implementação</a:t>
            </a:r>
            <a:r>
              <a:rPr sz="1540" dirty="0"/>
              <a:t> </a:t>
            </a:r>
            <a:r>
              <a:rPr sz="1540" dirty="0" err="1"/>
              <a:t>efetiva</a:t>
            </a:r>
            <a:r>
              <a:rPr sz="1540" dirty="0"/>
              <a:t> das </a:t>
            </a:r>
            <a:r>
              <a:rPr sz="1540" dirty="0" err="1"/>
              <a:t>prioridades</a:t>
            </a:r>
            <a:r>
              <a:rPr sz="1540" dirty="0"/>
              <a:t> da </a:t>
            </a:r>
            <a:r>
              <a:rPr sz="1540" dirty="0" err="1"/>
              <a:t>Estratégia</a:t>
            </a:r>
            <a:r>
              <a:rPr sz="1540" dirty="0"/>
              <a:t> (</a:t>
            </a:r>
            <a:r>
              <a:rPr sz="1540" dirty="0" err="1"/>
              <a:t>por</a:t>
            </a:r>
            <a:r>
              <a:rPr sz="1540" dirty="0"/>
              <a:t> </a:t>
            </a:r>
            <a:r>
              <a:rPr sz="1540" dirty="0" err="1"/>
              <a:t>exemplo</a:t>
            </a:r>
            <a:r>
              <a:rPr sz="1540" dirty="0"/>
              <a:t>, SSRS, </a:t>
            </a:r>
            <a:r>
              <a:rPr sz="1540" dirty="0" err="1"/>
              <a:t>PRP</a:t>
            </a:r>
            <a:r>
              <a:rPr sz="1540" dirty="0"/>
              <a:t>) e </a:t>
            </a:r>
            <a:r>
              <a:rPr sz="1540" dirty="0" err="1"/>
              <a:t>criar</a:t>
            </a:r>
            <a:r>
              <a:rPr sz="1540" dirty="0"/>
              <a:t> </a:t>
            </a:r>
            <a:r>
              <a:rPr sz="1540" dirty="0" err="1"/>
              <a:t>sustentabilidade</a:t>
            </a:r>
            <a:r>
              <a:rPr sz="1540" dirty="0"/>
              <a:t>.</a:t>
            </a:r>
          </a:p>
          <a:p>
            <a:pPr marR="0" lvl="0">
              <a:spcAft>
                <a:spcPts val="0"/>
              </a:spcAft>
            </a:pPr>
            <a:endParaRPr sz="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Aft>
                <a:spcPts val="0"/>
              </a:spcAft>
              <a:defRPr sz="19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600" dirty="0" err="1"/>
              <a:t>Apoio</a:t>
            </a:r>
            <a:r>
              <a:rPr sz="1600" dirty="0"/>
              <a:t> à </a:t>
            </a:r>
            <a:r>
              <a:rPr sz="1600" dirty="0" err="1"/>
              <a:t>tomada</a:t>
            </a:r>
            <a:r>
              <a:rPr sz="1600" dirty="0"/>
              <a:t> de </a:t>
            </a:r>
            <a:r>
              <a:rPr sz="1600" dirty="0" err="1"/>
              <a:t>decisões</a:t>
            </a:r>
            <a:r>
              <a:rPr sz="1600" dirty="0"/>
              <a:t> </a:t>
            </a:r>
            <a:r>
              <a:rPr sz="1600" dirty="0" err="1"/>
              <a:t>em</a:t>
            </a:r>
            <a:r>
              <a:rPr sz="1600" dirty="0"/>
              <a:t> </a:t>
            </a:r>
            <a:r>
              <a:rPr sz="1600" dirty="0" err="1"/>
              <a:t>torno</a:t>
            </a:r>
            <a:r>
              <a:rPr sz="1600" dirty="0"/>
              <a:t> das </a:t>
            </a:r>
            <a:r>
              <a:rPr sz="1600" dirty="0" err="1"/>
              <a:t>novas</a:t>
            </a:r>
            <a:r>
              <a:rPr sz="1600" dirty="0"/>
              <a:t> </a:t>
            </a:r>
            <a:r>
              <a:rPr sz="1600" dirty="0" err="1"/>
              <a:t>prioridades</a:t>
            </a:r>
            <a:r>
              <a:rPr sz="1600" dirty="0"/>
              <a:t> da </a:t>
            </a:r>
            <a:r>
              <a:rPr sz="1600" dirty="0" err="1"/>
              <a:t>Estratégia</a:t>
            </a:r>
            <a:r>
              <a:rPr sz="1600" dirty="0"/>
              <a:t> </a:t>
            </a:r>
          </a:p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  <a:defRPr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540" dirty="0" err="1"/>
              <a:t>Comunicar</a:t>
            </a:r>
            <a:r>
              <a:rPr sz="1540" dirty="0"/>
              <a:t> as </a:t>
            </a:r>
            <a:r>
              <a:rPr sz="1540" dirty="0" err="1"/>
              <a:t>prioridades</a:t>
            </a:r>
            <a:r>
              <a:rPr sz="1540" dirty="0"/>
              <a:t> da </a:t>
            </a:r>
            <a:r>
              <a:rPr sz="1540" dirty="0" err="1"/>
              <a:t>Estratégia</a:t>
            </a:r>
            <a:r>
              <a:rPr sz="1540" dirty="0"/>
              <a:t> </a:t>
            </a:r>
            <a:r>
              <a:rPr sz="1540" dirty="0" err="1"/>
              <a:t>às</a:t>
            </a:r>
            <a:r>
              <a:rPr sz="1540" dirty="0"/>
              <a:t> </a:t>
            </a:r>
            <a:r>
              <a:rPr sz="1540" dirty="0" err="1"/>
              <a:t>partes</a:t>
            </a:r>
            <a:r>
              <a:rPr sz="1540" dirty="0"/>
              <a:t> </a:t>
            </a:r>
            <a:r>
              <a:rPr sz="1540" dirty="0" err="1"/>
              <a:t>interessadas</a:t>
            </a:r>
            <a:r>
              <a:rPr sz="1540" dirty="0"/>
              <a:t> e </a:t>
            </a:r>
            <a:r>
              <a:rPr sz="1540" dirty="0" err="1"/>
              <a:t>assegurar</a:t>
            </a:r>
            <a:r>
              <a:rPr sz="1540" dirty="0"/>
              <a:t> a </a:t>
            </a:r>
            <a:r>
              <a:rPr sz="1540" dirty="0" err="1"/>
              <a:t>sua</a:t>
            </a:r>
            <a:r>
              <a:rPr sz="1540" dirty="0"/>
              <a:t> </a:t>
            </a:r>
            <a:r>
              <a:rPr sz="1540" dirty="0" err="1"/>
              <a:t>incorporação</a:t>
            </a:r>
            <a:r>
              <a:rPr sz="1540" dirty="0"/>
              <a:t> </a:t>
            </a:r>
            <a:r>
              <a:rPr sz="1540" dirty="0" err="1"/>
              <a:t>nos</a:t>
            </a:r>
            <a:r>
              <a:rPr sz="1540" dirty="0"/>
              <a:t> </a:t>
            </a:r>
            <a:r>
              <a:rPr sz="1540" dirty="0" err="1"/>
              <a:t>processos</a:t>
            </a:r>
            <a:r>
              <a:rPr sz="1540" dirty="0"/>
              <a:t> do </a:t>
            </a:r>
            <a:r>
              <a:rPr sz="1540" dirty="0" err="1"/>
              <a:t>ciclo</a:t>
            </a:r>
            <a:r>
              <a:rPr sz="1540" dirty="0"/>
              <a:t> de </a:t>
            </a:r>
            <a:r>
              <a:rPr sz="1540" dirty="0" err="1"/>
              <a:t>vida</a:t>
            </a:r>
            <a:r>
              <a:rPr sz="1540" dirty="0"/>
              <a:t> das </a:t>
            </a:r>
            <a:r>
              <a:rPr sz="1540" dirty="0" err="1"/>
              <a:t>subvenções</a:t>
            </a:r>
            <a:r>
              <a:rPr sz="1540" dirty="0"/>
              <a:t> e do Fundo Global. </a:t>
            </a:r>
          </a:p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  <a:defRPr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540" dirty="0" err="1"/>
              <a:t>Promover</a:t>
            </a:r>
            <a:r>
              <a:rPr sz="1540" dirty="0"/>
              <a:t> </a:t>
            </a:r>
            <a:r>
              <a:rPr sz="1540" dirty="0" err="1"/>
              <a:t>novas</a:t>
            </a:r>
            <a:r>
              <a:rPr sz="1540" dirty="0"/>
              <a:t> </a:t>
            </a:r>
            <a:r>
              <a:rPr sz="1540" dirty="0" err="1"/>
              <a:t>parcerias</a:t>
            </a:r>
            <a:r>
              <a:rPr sz="1540" dirty="0"/>
              <a:t> (</a:t>
            </a:r>
            <a:r>
              <a:rPr sz="1540" dirty="0" err="1"/>
              <a:t>por</a:t>
            </a:r>
            <a:r>
              <a:rPr sz="1540" dirty="0"/>
              <a:t> </a:t>
            </a:r>
            <a:r>
              <a:rPr sz="1540" dirty="0" err="1"/>
              <a:t>exemplo</a:t>
            </a:r>
            <a:r>
              <a:rPr sz="1540" dirty="0"/>
              <a:t>, </a:t>
            </a:r>
            <a:r>
              <a:rPr sz="1540" dirty="0" err="1"/>
              <a:t>multissectoriais</a:t>
            </a:r>
            <a:r>
              <a:rPr sz="1540" dirty="0"/>
              <a:t> para </a:t>
            </a:r>
            <a:r>
              <a:rPr sz="1540" dirty="0" err="1"/>
              <a:t>enfrentar</a:t>
            </a:r>
            <a:r>
              <a:rPr sz="1540" dirty="0"/>
              <a:t> as </a:t>
            </a:r>
            <a:r>
              <a:rPr sz="1540" dirty="0" err="1"/>
              <a:t>barreiras</a:t>
            </a:r>
            <a:r>
              <a:rPr sz="1540" dirty="0"/>
              <a:t> </a:t>
            </a:r>
            <a:r>
              <a:rPr sz="1540" dirty="0" err="1"/>
              <a:t>estruturais</a:t>
            </a:r>
            <a:r>
              <a:rPr sz="1540" dirty="0"/>
              <a:t> </a:t>
            </a:r>
            <a:r>
              <a:rPr sz="1540" dirty="0" err="1"/>
              <a:t>aos</a:t>
            </a:r>
            <a:r>
              <a:rPr sz="1540" dirty="0"/>
              <a:t> </a:t>
            </a:r>
            <a:r>
              <a:rPr sz="1540" dirty="0" err="1"/>
              <a:t>resultados</a:t>
            </a:r>
            <a:r>
              <a:rPr sz="1540" dirty="0"/>
              <a:t> de </a:t>
            </a:r>
            <a:r>
              <a:rPr sz="1540" dirty="0" err="1"/>
              <a:t>VTM</a:t>
            </a:r>
            <a:r>
              <a:rPr sz="1540" dirty="0"/>
              <a:t>, com </a:t>
            </a:r>
            <a:r>
              <a:rPr sz="1540" dirty="0" err="1"/>
              <a:t>partes</a:t>
            </a:r>
            <a:r>
              <a:rPr sz="1540" dirty="0"/>
              <a:t> </a:t>
            </a:r>
            <a:r>
              <a:rPr sz="1540" dirty="0" err="1"/>
              <a:t>interessadas</a:t>
            </a:r>
            <a:r>
              <a:rPr sz="1540" dirty="0"/>
              <a:t> da </a:t>
            </a:r>
            <a:r>
              <a:rPr sz="1540" dirty="0" err="1"/>
              <a:t>PRP</a:t>
            </a:r>
            <a:r>
              <a:rPr sz="1540" dirty="0"/>
              <a:t> </a:t>
            </a:r>
            <a:r>
              <a:rPr sz="1540" dirty="0" err="1"/>
              <a:t>ou</a:t>
            </a:r>
            <a:r>
              <a:rPr sz="1540" dirty="0"/>
              <a:t> do sector privado) e </a:t>
            </a:r>
            <a:r>
              <a:rPr sz="1540" dirty="0" err="1"/>
              <a:t>novas</a:t>
            </a:r>
            <a:r>
              <a:rPr sz="1540" dirty="0"/>
              <a:t> </a:t>
            </a:r>
            <a:r>
              <a:rPr sz="1540" dirty="0" err="1"/>
              <a:t>ligações</a:t>
            </a:r>
            <a:r>
              <a:rPr sz="1540" dirty="0"/>
              <a:t> (</a:t>
            </a:r>
            <a:r>
              <a:rPr sz="1540" dirty="0" err="1"/>
              <a:t>por</a:t>
            </a:r>
            <a:r>
              <a:rPr sz="1540" dirty="0"/>
              <a:t> </a:t>
            </a:r>
            <a:r>
              <a:rPr sz="1540" dirty="0" err="1"/>
              <a:t>exemplo</a:t>
            </a:r>
            <a:r>
              <a:rPr sz="1540" dirty="0"/>
              <a:t>, para </a:t>
            </a:r>
            <a:r>
              <a:rPr sz="1540" dirty="0" err="1"/>
              <a:t>criar</a:t>
            </a:r>
            <a:r>
              <a:rPr sz="1540" dirty="0"/>
              <a:t> </a:t>
            </a:r>
            <a:r>
              <a:rPr sz="1540" dirty="0" err="1"/>
              <a:t>serviços</a:t>
            </a:r>
            <a:r>
              <a:rPr sz="1540" dirty="0"/>
              <a:t> </a:t>
            </a:r>
            <a:r>
              <a:rPr sz="1540" dirty="0" err="1"/>
              <a:t>integrados</a:t>
            </a:r>
            <a:r>
              <a:rPr sz="1540" dirty="0"/>
              <a:t> de </a:t>
            </a:r>
            <a:r>
              <a:rPr sz="1540" dirty="0" err="1"/>
              <a:t>qualidade</a:t>
            </a:r>
            <a:r>
              <a:rPr sz="1540" dirty="0"/>
              <a:t> </a:t>
            </a:r>
            <a:r>
              <a:rPr sz="1540" dirty="0" err="1"/>
              <a:t>centrados</a:t>
            </a:r>
            <a:r>
              <a:rPr sz="1540" dirty="0"/>
              <a:t> </a:t>
            </a:r>
            <a:r>
              <a:rPr sz="1540" dirty="0" err="1"/>
              <a:t>nas</a:t>
            </a:r>
            <a:r>
              <a:rPr sz="1540" dirty="0"/>
              <a:t> </a:t>
            </a:r>
            <a:r>
              <a:rPr sz="1540" dirty="0" err="1"/>
              <a:t>pessoas</a:t>
            </a:r>
            <a:r>
              <a:rPr sz="1540" dirty="0"/>
              <a:t>), a </a:t>
            </a:r>
            <a:r>
              <a:rPr sz="1540" dirty="0" err="1"/>
              <a:t>fim</a:t>
            </a:r>
            <a:r>
              <a:rPr sz="1540" dirty="0"/>
              <a:t> de </a:t>
            </a:r>
            <a:r>
              <a:rPr sz="1540" dirty="0" err="1"/>
              <a:t>cumprir</a:t>
            </a:r>
            <a:r>
              <a:rPr sz="1540" dirty="0"/>
              <a:t> </a:t>
            </a:r>
            <a:r>
              <a:rPr sz="1540" dirty="0" err="1"/>
              <a:t>os</a:t>
            </a:r>
            <a:r>
              <a:rPr sz="1540" dirty="0"/>
              <a:t> </a:t>
            </a:r>
            <a:r>
              <a:rPr sz="1540" dirty="0" err="1"/>
              <a:t>objetivos</a:t>
            </a:r>
            <a:r>
              <a:rPr sz="1540" dirty="0"/>
              <a:t> da </a:t>
            </a:r>
            <a:r>
              <a:rPr sz="1540" dirty="0" err="1"/>
              <a:t>Estratégia</a:t>
            </a:r>
            <a:r>
              <a:rPr sz="1540" dirty="0"/>
              <a:t>.</a:t>
            </a:r>
          </a:p>
          <a:p>
            <a:pPr marL="285750" marR="0" lvl="0" indent="-285750">
              <a:spcAft>
                <a:spcPts val="0"/>
              </a:spcAft>
              <a:buFont typeface="Arial" panose="020B0604020202020204" pitchFamily="34" charset="0"/>
              <a:buChar char="•"/>
              <a:defRPr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540" dirty="0" err="1"/>
              <a:t>Ponderar</a:t>
            </a:r>
            <a:r>
              <a:rPr sz="1540" dirty="0"/>
              <a:t> </a:t>
            </a:r>
            <a:r>
              <a:rPr sz="1540" dirty="0" err="1"/>
              <a:t>ajustes</a:t>
            </a:r>
            <a:r>
              <a:rPr sz="1540" dirty="0"/>
              <a:t> à </a:t>
            </a:r>
            <a:r>
              <a:rPr sz="1540" dirty="0" err="1"/>
              <a:t>composição</a:t>
            </a:r>
            <a:r>
              <a:rPr sz="1540" dirty="0"/>
              <a:t> do </a:t>
            </a:r>
            <a:r>
              <a:rPr sz="1540" dirty="0" err="1"/>
              <a:t>MCP</a:t>
            </a:r>
            <a:r>
              <a:rPr sz="1540" dirty="0"/>
              <a:t> para </a:t>
            </a:r>
            <a:r>
              <a:rPr sz="1540" dirty="0" err="1"/>
              <a:t>lhe</a:t>
            </a:r>
            <a:r>
              <a:rPr sz="1540" dirty="0"/>
              <a:t> </a:t>
            </a:r>
            <a:r>
              <a:rPr sz="1540" dirty="0" err="1"/>
              <a:t>proporcionar</a:t>
            </a:r>
            <a:r>
              <a:rPr sz="1540" dirty="0"/>
              <a:t> </a:t>
            </a:r>
            <a:r>
              <a:rPr sz="1540" dirty="0" err="1"/>
              <a:t>conhecimento</a:t>
            </a:r>
            <a:r>
              <a:rPr sz="1540" dirty="0"/>
              <a:t> </a:t>
            </a:r>
            <a:r>
              <a:rPr sz="1540" dirty="0" err="1"/>
              <a:t>técnico</a:t>
            </a:r>
            <a:r>
              <a:rPr sz="1540" dirty="0"/>
              <a:t> novo e </a:t>
            </a:r>
            <a:r>
              <a:rPr sz="1540" dirty="0" err="1"/>
              <a:t>relevante</a:t>
            </a:r>
            <a:r>
              <a:rPr sz="1540" dirty="0"/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490EFC-4688-475B-82B1-599477A4CE02}"/>
              </a:ext>
            </a:extLst>
          </p:cNvPr>
          <p:cNvGrpSpPr/>
          <p:nvPr/>
        </p:nvGrpSpPr>
        <p:grpSpPr>
          <a:xfrm>
            <a:off x="2417401" y="5335938"/>
            <a:ext cx="9418320" cy="1175212"/>
            <a:chOff x="2417401" y="784541"/>
            <a:chExt cx="9418320" cy="117521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CCD2640-027D-4376-B590-2010485A2D3D}"/>
                </a:ext>
              </a:extLst>
            </p:cNvPr>
            <p:cNvCxnSpPr>
              <a:cxnSpLocks/>
            </p:cNvCxnSpPr>
            <p:nvPr/>
          </p:nvCxnSpPr>
          <p:spPr>
            <a:xfrm>
              <a:off x="2417401" y="815617"/>
              <a:ext cx="9418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5F81FA5-C85F-440C-8127-64216FB4BD66}"/>
                </a:ext>
              </a:extLst>
            </p:cNvPr>
            <p:cNvSpPr/>
            <p:nvPr/>
          </p:nvSpPr>
          <p:spPr>
            <a:xfrm>
              <a:off x="2417401" y="784541"/>
              <a:ext cx="9414237" cy="117521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>
                <a:spcAft>
                  <a:spcPts val="200"/>
                </a:spcAft>
                <a:defRPr sz="160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pPr>
              <a:r>
                <a:rPr dirty="0" err="1"/>
                <a:t>Recursos</a:t>
              </a:r>
              <a:endParaRPr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 err="1">
                  <a:solidFill>
                    <a:schemeClr val="tx1"/>
                  </a:solidFill>
                  <a:cs typeface="Arial" panose="020B0604020202020204" pitchFamily="34" charset="0"/>
                </a:rPr>
                <a:t>Estratégia</a:t>
              </a:r>
              <a:r>
                <a:rPr dirty="0">
                  <a:solidFill>
                    <a:schemeClr val="tx1"/>
                  </a:solidFill>
                  <a:cs typeface="Arial" panose="020B0604020202020204" pitchFamily="34" charset="0"/>
                </a:rPr>
                <a:t> do Fundo Global (2023-2028):</a:t>
              </a:r>
              <a:r>
                <a:rPr u="sng" dirty="0">
                  <a:solidFill>
                    <a:schemeClr val="accent2"/>
                  </a:solidFill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hlinkClick r:id="rId3" tooltip="strategy_globalfund2023-2028_narrative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dirty="0">
                  <a:solidFill>
                    <a:schemeClr val="tx1"/>
                  </a:solidFill>
                  <a:effectLst/>
                </a:rPr>
                <a:t>|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u="sng" dirty="0">
                  <a:solidFill>
                    <a:schemeClr val="accent2"/>
                  </a:solidFill>
                  <a:effectLst/>
                  <a:hlinkClick r:id="rId4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dirty="0">
                  <a:solidFill>
                    <a:schemeClr val="tx1"/>
                  </a:solidFill>
                  <a:effectLst/>
                </a:rPr>
                <a:t>|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5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dirty="0">
                  <a:solidFill>
                    <a:schemeClr val="tx1"/>
                  </a:solidFill>
                  <a:effectLst/>
                </a:rPr>
                <a:t>| 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6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dirty="0">
                  <a:solidFill>
                    <a:schemeClr val="tx1"/>
                  </a:solidFill>
                  <a:effectLst/>
                </a:rPr>
                <a:t>|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7" tooltip="Combater as pandemias e construir um mundo mais saudável e equitativo -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dirty="0">
                  <a:solidFill>
                    <a:schemeClr val="tx1"/>
                  </a:solidFill>
                  <a:effectLst/>
                </a:rPr>
                <a:t> |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8" tooltip="Борьба с пандемиями и построение более здорового и справедливого мира - Стратегия Глобального фонда (2023–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r>
                <a:rPr u="sng" dirty="0">
                  <a:solidFill>
                    <a:schemeClr val="accent2"/>
                  </a:solidFill>
                  <a:effectLst/>
                </a:rPr>
                <a:t> </a:t>
              </a:r>
              <a:endParaRPr sz="1200" i="0" dirty="0">
                <a:solidFill>
                  <a:srgbClr val="000000"/>
                </a:solidFill>
                <a:effectLst/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 err="1">
                  <a:solidFill>
                    <a:srgbClr val="000000"/>
                  </a:solidFill>
                  <a:cs typeface="Arial" panose="020B0604020202020204" pitchFamily="34" charset="0"/>
                </a:rPr>
                <a:t>Resumo</a:t>
              </a:r>
              <a:r>
                <a:rPr dirty="0">
                  <a:solidFill>
                    <a:srgbClr val="000000"/>
                  </a:solidFill>
                  <a:cs typeface="Arial" panose="020B0604020202020204" pitchFamily="34" charset="0"/>
                </a:rPr>
                <a:t>: </a:t>
              </a:r>
              <a:r>
                <a:rPr u="sng" dirty="0">
                  <a:solidFill>
                    <a:schemeClr val="accent2"/>
                  </a:solidFill>
                  <a:effectLst/>
                  <a:hlinkClick r:id="rId9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dirty="0">
                  <a:solidFill>
                    <a:schemeClr val="tx1"/>
                  </a:solidFill>
                  <a:effectLst/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10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dirty="0">
                  <a:solidFill>
                    <a:schemeClr val="tx1"/>
                  </a:solidFill>
                  <a:effectLst/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11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dirty="0">
                  <a:solidFill>
                    <a:schemeClr val="tx1"/>
                  </a:solidFill>
                  <a:effectLst/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12" tooltip="Combattere le pandemie e costruire un mondo più sano ed equo - La Strategia del Fondo Globale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Italiano</a:t>
              </a:r>
              <a:r>
                <a:rPr dirty="0">
                  <a:solidFill>
                    <a:schemeClr val="tx1"/>
                  </a:solidFill>
                  <a:effectLst/>
                </a:rPr>
                <a:t> |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13" tooltip="パンデミックと闘い より公平で健康な 世界を構築 - グローバルファンド戦略（2023－2028年）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日本語</a:t>
              </a:r>
              <a:r>
                <a:rPr dirty="0">
                  <a:solidFill>
                    <a:schemeClr val="tx1"/>
                  </a:solidFill>
                  <a:effectLst/>
                </a:rPr>
                <a:t>| 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14" tooltip="Combater as pandemias e construir um mundo mais saudável e equitativo - 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dirty="0">
                  <a:solidFill>
                    <a:schemeClr val="tx1"/>
                  </a:solidFill>
                  <a:effectLst/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15" tooltip="Борьба с пандемиями и построение более здорового и справедливого мира - Стратегия Глобального фонда на (2023 – 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r>
                <a:rPr u="sng" dirty="0">
                  <a:solidFill>
                    <a:schemeClr val="accent2"/>
                  </a:solidFill>
                  <a:effectLst/>
                </a:rPr>
                <a:t> </a:t>
              </a:r>
              <a:r>
                <a:rPr dirty="0">
                  <a:solidFill>
                    <a:schemeClr val="tx1"/>
                  </a:solidFill>
                  <a:effectLst/>
                </a:rPr>
                <a:t>| </a:t>
              </a:r>
              <a:r>
                <a:rPr u="sng" dirty="0">
                  <a:solidFill>
                    <a:schemeClr val="accent2"/>
                  </a:solidFill>
                  <a:effectLst/>
                  <a:hlinkClick r:id="rId16" tooltip="Pandemien bekämpfen – für eine gesündere und gerechtere Welt - Die Strategie des Globalen Fonds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Deutsch</a:t>
              </a:r>
              <a:r>
                <a:rPr dirty="0">
                  <a:solidFill>
                    <a:schemeClr val="tx1"/>
                  </a:solidFill>
                  <a:effectLst/>
                </a:rPr>
                <a:t> |</a:t>
              </a:r>
              <a:r>
                <a:rPr b="1" u="sng" dirty="0">
                  <a:solidFill>
                    <a:schemeClr val="accent2"/>
                  </a:solidFill>
                  <a:effectLst/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b="1" u="sng" dirty="0" err="1">
                  <a:solidFill>
                    <a:schemeClr val="accent2"/>
                  </a:solidFill>
                  <a:effectLst/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b="1" dirty="0">
                  <a:solidFill>
                    <a:schemeClr val="accent2"/>
                  </a:solidFill>
                  <a:effectLst/>
                </a:rPr>
                <a:t> </a:t>
              </a:r>
              <a:r>
                <a:rPr dirty="0">
                  <a:solidFill>
                    <a:schemeClr val="accent2"/>
                  </a:solidFill>
                  <a:effectLst/>
                </a:rPr>
                <a:t> </a:t>
              </a:r>
              <a:r>
                <a:rPr dirty="0">
                  <a:solidFill>
                    <a:schemeClr val="tx1"/>
                  </a:solidFill>
                  <a:effectLst/>
                </a:rPr>
                <a:t>| </a:t>
              </a:r>
              <a:r>
                <a:rPr u="sng" dirty="0" err="1">
                  <a:solidFill>
                    <a:schemeClr val="accent2"/>
                  </a:solidFill>
                  <a:hlinkClick r:id="rId18" tooltip="抗击大流行病，建设一个更健康、更公平的世界 - 全球基金2023-2028年战略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中文</a:t>
              </a:r>
              <a:r>
                <a:rPr u="sng" dirty="0">
                  <a:solidFill>
                    <a:schemeClr val="accent2"/>
                  </a:solidFill>
                </a:rPr>
                <a:t> </a:t>
              </a:r>
              <a:endParaRPr sz="1200" u="sng" dirty="0">
                <a:solidFill>
                  <a:schemeClr val="accent2"/>
                </a:solidFill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Quadro da </a:t>
              </a:r>
              <a:r>
                <a:rPr dirty="0" err="1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Estratégia</a:t>
              </a:r>
              <a:r>
                <a:rPr dirty="0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: </a:t>
              </a:r>
              <a:r>
                <a:rPr u="sng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19" tooltip="strategy_globalfund2023-2028_framework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u="sng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 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u="sng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0" tooltip="The Global Fund 2023-2028 Strategy Framework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1" tooltip="Marco de la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| 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2" tooltip="Cadre stratégique du Fonds mondial 2023 202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3" tooltip="O Quadro d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4" tooltip="Рамочная стратегия Глобального фонда (2023-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lang="pt-PT" u="sng" dirty="0">
                <a:solidFill>
                  <a:schemeClr val="accent2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kumimoji="0" lang="pt-PT" sz="1200" i="0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</a:rPr>
                <a:t>Quadro de </a:t>
              </a:r>
              <a:r>
                <a:rPr kumimoji="0" lang="pt-PT" sz="1200" i="0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</a:rPr>
                <a:t>M&amp;A</a:t>
              </a:r>
              <a:r>
                <a:rPr kumimoji="0" lang="pt-PT" sz="1200" i="0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</a:rPr>
                <a:t>: </a:t>
              </a:r>
              <a:r>
                <a:rPr lang="en-US" altLang="en-US" sz="1200" dirty="0">
                  <a:solidFill>
                    <a:srgbClr val="2E4DF9"/>
                  </a:solidFill>
                  <a:highlight>
                    <a:srgbClr val="FFFFFF"/>
                  </a:highlight>
                  <a:cs typeface="Arial" panose="020B0604020202020204" pitchFamily="34" charset="0"/>
                  <a:hlinkClick r:id="rId2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https://www.theglobalfund.org/en/monitoring-evaluation/</a:t>
              </a:r>
              <a:endParaRPr kumimoji="0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>
                  <a:cs typeface="Arial" panose="020B0604020202020204" pitchFamily="34" charset="0"/>
                </a:defRPr>
              </a:pPr>
              <a:r>
                <a:rPr dirty="0" err="1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</a:rPr>
                <a:t>Contacto</a:t>
              </a:r>
              <a:r>
                <a:rPr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</a:rPr>
                <a:t>: </a:t>
              </a:r>
              <a:r>
                <a:rPr dirty="0">
                  <a:solidFill>
                    <a:schemeClr val="accent2"/>
                  </a:solidFill>
                  <a:highlight>
                    <a:srgbClr val="FFFFFF"/>
                  </a:highlight>
                  <a:hlinkClick r:id="rId2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ccm@theglobalfund.org</a:t>
              </a:r>
              <a:r>
                <a:rPr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 </a:t>
              </a:r>
              <a:r>
                <a:rPr dirty="0" err="1">
                  <a:solidFill>
                    <a:schemeClr val="tx1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</a:rPr>
                <a:t>ou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</a:rPr>
                <a:t>, 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para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mais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informações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,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visite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r>
                <a:rPr dirty="0">
                  <a:solidFill>
                    <a:schemeClr val="accent2"/>
                  </a:solidFill>
                  <a:highlight>
                    <a:srgbClr val="FFFFFF"/>
                  </a:highlight>
                  <a:hlinkClick r:id="rId2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https://www.theglobalfund.org/en/strategy</a:t>
              </a:r>
              <a:r>
                <a:rPr dirty="0">
                  <a:solidFill>
                    <a:schemeClr val="accent2"/>
                  </a:solidFill>
                  <a:hlinkClick r:id="rId2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</a:t>
              </a:r>
              <a:r>
                <a:rPr dirty="0">
                  <a:solidFill>
                    <a:schemeClr val="accent2"/>
                  </a:solidFill>
                </a:rPr>
                <a:t> </a:t>
              </a:r>
              <a:endParaRPr kumimoji="0" sz="1200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5FE6E-5392-4097-9396-ABBB93709865}"/>
              </a:ext>
            </a:extLst>
          </p:cNvPr>
          <p:cNvGrpSpPr/>
          <p:nvPr/>
        </p:nvGrpSpPr>
        <p:grpSpPr>
          <a:xfrm>
            <a:off x="371114" y="1730017"/>
            <a:ext cx="1828800" cy="1896405"/>
            <a:chOff x="371114" y="764233"/>
            <a:chExt cx="1828800" cy="18964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98EED2D-4DC2-4463-9152-8ABA767350BA}"/>
                </a:ext>
              </a:extLst>
            </p:cNvPr>
            <p:cNvGrpSpPr/>
            <p:nvPr/>
          </p:nvGrpSpPr>
          <p:grpSpPr>
            <a:xfrm>
              <a:off x="371114" y="831838"/>
              <a:ext cx="1828800" cy="1828800"/>
              <a:chOff x="371114" y="738001"/>
              <a:chExt cx="1828800" cy="1828800"/>
            </a:xfrm>
          </p:grpSpPr>
          <p:pic>
            <p:nvPicPr>
              <p:cNvPr id="16" name="Graphic 15" descr="Road with solid fill">
                <a:extLst>
                  <a:ext uri="{FF2B5EF4-FFF2-40B4-BE49-F238E27FC236}">
                    <a16:creationId xmlns:a16="http://schemas.microsoft.com/office/drawing/2014/main" id="{89697116-09B6-4B9C-979A-60244D5248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371114" y="738001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D88F7FE-E47B-44F7-8EC2-4D6EA5D4EBEE}"/>
                  </a:ext>
                </a:extLst>
              </p:cNvPr>
              <p:cNvSpPr/>
              <p:nvPr/>
            </p:nvSpPr>
            <p:spPr>
              <a:xfrm>
                <a:off x="371114" y="980501"/>
                <a:ext cx="752606" cy="867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4279D25-48E7-405D-84E5-36ADB1F07FEF}"/>
                  </a:ext>
                </a:extLst>
              </p:cNvPr>
              <p:cNvSpPr/>
              <p:nvPr/>
            </p:nvSpPr>
            <p:spPr>
              <a:xfrm>
                <a:off x="1749779" y="738001"/>
                <a:ext cx="450135" cy="6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pic>
          <p:nvPicPr>
            <p:cNvPr id="15" name="Picture 2" descr="SDG Metadata Translation Project - SDG Metadata Translation Project">
              <a:extLst>
                <a:ext uri="{FF2B5EF4-FFF2-40B4-BE49-F238E27FC236}">
                  <a16:creationId xmlns:a16="http://schemas.microsoft.com/office/drawing/2014/main" id="{B860A462-2B55-47E6-8388-3F408F57D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59" y="764233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7B0589E-22F7-4A39-9304-3BE21E4CB555}"/>
              </a:ext>
            </a:extLst>
          </p:cNvPr>
          <p:cNvSpPr txBox="1"/>
          <p:nvPr/>
        </p:nvSpPr>
        <p:spPr>
          <a:xfrm>
            <a:off x="360000" y="834470"/>
            <a:ext cx="1140613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defRPr sz="20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t>Os MCP desempenham um papel importante no cumprimento das prioridades da nova Estratégia da parceria do Fundo Global</a:t>
            </a:r>
          </a:p>
        </p:txBody>
      </p:sp>
    </p:spTree>
    <p:extLst>
      <p:ext uri="{BB962C8B-B14F-4D97-AF65-F5344CB8AC3E}">
        <p14:creationId xmlns:p14="http://schemas.microsoft.com/office/powerpoint/2010/main" val="798754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F0A6-75F0-4197-9DDA-86FA9BD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19E6-0AFE-4CD6-AF5E-0E70B26414FC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8401"/>
            <a:ext cx="11471638" cy="468000"/>
          </a:xfrm>
        </p:spPr>
        <p:txBody>
          <a:bodyPr>
            <a:noAutofit/>
          </a:bodyPr>
          <a:lstStyle/>
          <a:p>
            <a:pPr>
              <a:defRPr sz="2800">
                <a:cs typeface="Arial" panose="020B0604020202020204" pitchFamily="34" charset="0"/>
              </a:defRPr>
            </a:pPr>
            <a:r>
              <a:t>Etapas seguintes: o que significa a nova Estratégia para as comunidades e a sociedade civil?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69114A-9D1C-48C7-89B3-75EEC45C4E99}"/>
              </a:ext>
            </a:extLst>
          </p:cNvPr>
          <p:cNvSpPr txBox="1"/>
          <p:nvPr/>
        </p:nvSpPr>
        <p:spPr>
          <a:xfrm>
            <a:off x="266700" y="1009638"/>
            <a:ext cx="1178242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defRPr sz="20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t>As comunidades e a sociedade civil desempenham um papel importante na aplicação da nova Estratégia da parceria do Fundo Global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4CD58F-1D59-4577-9B3D-85B7C04043E3}"/>
              </a:ext>
            </a:extLst>
          </p:cNvPr>
          <p:cNvSpPr txBox="1"/>
          <p:nvPr/>
        </p:nvSpPr>
        <p:spPr>
          <a:xfrm>
            <a:off x="2417401" y="1793118"/>
            <a:ext cx="9774599" cy="338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 sz="175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440" dirty="0" err="1"/>
              <a:t>Contribuir</a:t>
            </a:r>
            <a:r>
              <a:rPr sz="1440" dirty="0"/>
              <a:t> para a </a:t>
            </a:r>
            <a:r>
              <a:rPr sz="1440" b="1" dirty="0" err="1"/>
              <a:t>tomada</a:t>
            </a:r>
            <a:r>
              <a:rPr sz="1440" b="1" dirty="0"/>
              <a:t> de </a:t>
            </a:r>
            <a:r>
              <a:rPr sz="1440" b="1" dirty="0" err="1"/>
              <a:t>decisões</a:t>
            </a:r>
            <a:r>
              <a:rPr sz="1440" b="1" dirty="0"/>
              <a:t> do </a:t>
            </a:r>
            <a:r>
              <a:rPr sz="1440" b="1" dirty="0" err="1"/>
              <a:t>MCP</a:t>
            </a:r>
            <a:r>
              <a:rPr sz="1440" b="1" dirty="0"/>
              <a:t> </a:t>
            </a:r>
            <a:r>
              <a:rPr sz="1440" dirty="0"/>
              <a:t>para </a:t>
            </a:r>
            <a:r>
              <a:rPr sz="1440" dirty="0" err="1"/>
              <a:t>assegurar</a:t>
            </a:r>
            <a:r>
              <a:rPr sz="1440" dirty="0"/>
              <a:t> o </a:t>
            </a:r>
            <a:r>
              <a:rPr sz="1440" dirty="0" err="1"/>
              <a:t>melhor</a:t>
            </a:r>
            <a:r>
              <a:rPr sz="1440" dirty="0"/>
              <a:t> </a:t>
            </a:r>
            <a:r>
              <a:rPr sz="1440" dirty="0" err="1"/>
              <a:t>posicionamento</a:t>
            </a:r>
            <a:r>
              <a:rPr sz="1440" dirty="0"/>
              <a:t> dos </a:t>
            </a:r>
            <a:r>
              <a:rPr sz="1440" dirty="0" err="1"/>
              <a:t>programas</a:t>
            </a:r>
            <a:r>
              <a:rPr sz="1440" dirty="0"/>
              <a:t> no </a:t>
            </a:r>
            <a:r>
              <a:rPr sz="1440" dirty="0" err="1"/>
              <a:t>sentido</a:t>
            </a:r>
            <a:r>
              <a:rPr sz="1440" dirty="0"/>
              <a:t> de </a:t>
            </a:r>
            <a:r>
              <a:rPr sz="1440" b="1" dirty="0" err="1"/>
              <a:t>cumprir</a:t>
            </a:r>
            <a:r>
              <a:rPr sz="1440" b="1" dirty="0"/>
              <a:t> as </a:t>
            </a:r>
            <a:r>
              <a:rPr sz="1440" b="1" dirty="0" err="1"/>
              <a:t>prioridades</a:t>
            </a:r>
            <a:r>
              <a:rPr sz="1440" b="1" dirty="0"/>
              <a:t> da </a:t>
            </a:r>
            <a:r>
              <a:rPr sz="1440" b="1" dirty="0" err="1"/>
              <a:t>Estratégia</a:t>
            </a:r>
            <a:r>
              <a:rPr sz="1440" b="1" dirty="0"/>
              <a:t> </a:t>
            </a:r>
            <a:r>
              <a:rPr sz="1440" dirty="0"/>
              <a:t>e </a:t>
            </a:r>
            <a:r>
              <a:rPr sz="1440" b="1" dirty="0" err="1"/>
              <a:t>satisfazer</a:t>
            </a:r>
            <a:r>
              <a:rPr sz="1440" b="1" dirty="0"/>
              <a:t> as </a:t>
            </a:r>
            <a:r>
              <a:rPr sz="1440" b="1" dirty="0" err="1"/>
              <a:t>necessidades</a:t>
            </a:r>
            <a:r>
              <a:rPr sz="1440" b="1" dirty="0"/>
              <a:t> das </a:t>
            </a:r>
            <a:r>
              <a:rPr sz="1440" b="1" dirty="0" err="1"/>
              <a:t>comunidades</a:t>
            </a:r>
            <a:r>
              <a:rPr sz="1440" dirty="0"/>
              <a:t>, </a:t>
            </a:r>
            <a:r>
              <a:rPr sz="1440" dirty="0" err="1"/>
              <a:t>incluindo</a:t>
            </a:r>
            <a:r>
              <a:rPr sz="1440" dirty="0"/>
              <a:t> as </a:t>
            </a:r>
            <a:r>
              <a:rPr sz="1440" dirty="0" err="1"/>
              <a:t>populações-chave</a:t>
            </a:r>
            <a:r>
              <a:rPr sz="1440" dirty="0"/>
              <a:t> e </a:t>
            </a:r>
            <a:r>
              <a:rPr sz="1440" dirty="0" err="1"/>
              <a:t>vulneráveis</a:t>
            </a:r>
            <a:r>
              <a:rPr sz="1440" dirty="0"/>
              <a:t> e as </a:t>
            </a:r>
            <a:r>
              <a:rPr sz="1440" dirty="0" err="1"/>
              <a:t>populações</a:t>
            </a:r>
            <a:r>
              <a:rPr sz="1440" dirty="0"/>
              <a:t> sub-</a:t>
            </a:r>
            <a:r>
              <a:rPr sz="1440" dirty="0" err="1"/>
              <a:t>representadas</a:t>
            </a:r>
            <a:r>
              <a:rPr sz="1440" dirty="0"/>
              <a:t>.</a:t>
            </a:r>
            <a:endParaRPr sz="144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 sz="175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440" b="1" dirty="0" err="1"/>
              <a:t>Conduzir</a:t>
            </a:r>
            <a:r>
              <a:rPr sz="1440" b="1" dirty="0"/>
              <a:t> </a:t>
            </a:r>
            <a:r>
              <a:rPr sz="1440" b="1" dirty="0" err="1"/>
              <a:t>programas</a:t>
            </a:r>
            <a:r>
              <a:rPr sz="1440" b="1" dirty="0"/>
              <a:t> </a:t>
            </a:r>
            <a:r>
              <a:rPr sz="1440" dirty="0" err="1"/>
              <a:t>quando</a:t>
            </a:r>
            <a:r>
              <a:rPr sz="1440" dirty="0"/>
              <a:t> as </a:t>
            </a:r>
            <a:r>
              <a:rPr sz="1440" dirty="0" err="1"/>
              <a:t>comunidades</a:t>
            </a:r>
            <a:r>
              <a:rPr sz="1440" dirty="0"/>
              <a:t> </a:t>
            </a:r>
            <a:r>
              <a:rPr sz="1440" dirty="0" err="1"/>
              <a:t>ou</a:t>
            </a:r>
            <a:r>
              <a:rPr sz="1440" dirty="0"/>
              <a:t> a </a:t>
            </a:r>
            <a:r>
              <a:rPr sz="1440" dirty="0" err="1"/>
              <a:t>sociedade</a:t>
            </a:r>
            <a:r>
              <a:rPr sz="1440" dirty="0"/>
              <a:t> civil </a:t>
            </a:r>
            <a:r>
              <a:rPr sz="1440" dirty="0" err="1"/>
              <a:t>estejam</a:t>
            </a:r>
            <a:r>
              <a:rPr sz="1440" dirty="0"/>
              <a:t> </a:t>
            </a:r>
            <a:r>
              <a:rPr sz="1440" dirty="0" err="1"/>
              <a:t>mais</a:t>
            </a:r>
            <a:r>
              <a:rPr sz="1440" dirty="0"/>
              <a:t> </a:t>
            </a:r>
            <a:r>
              <a:rPr sz="1440" dirty="0" err="1"/>
              <a:t>bem</a:t>
            </a:r>
            <a:r>
              <a:rPr sz="1440" dirty="0"/>
              <a:t> </a:t>
            </a:r>
            <a:r>
              <a:rPr sz="1440" dirty="0" err="1"/>
              <a:t>posicionadas</a:t>
            </a:r>
            <a:r>
              <a:rPr sz="1440" dirty="0"/>
              <a:t> para </a:t>
            </a:r>
            <a:r>
              <a:rPr sz="1440" dirty="0" err="1"/>
              <a:t>atender</a:t>
            </a:r>
            <a:r>
              <a:rPr sz="1440" dirty="0"/>
              <a:t> </a:t>
            </a:r>
            <a:r>
              <a:rPr sz="1440" dirty="0" err="1"/>
              <a:t>às</a:t>
            </a:r>
            <a:r>
              <a:rPr sz="1440" dirty="0"/>
              <a:t> </a:t>
            </a:r>
            <a:r>
              <a:rPr sz="1440" dirty="0" err="1"/>
              <a:t>necessidades</a:t>
            </a:r>
            <a:r>
              <a:rPr sz="1440" dirty="0"/>
              <a:t> dos </a:t>
            </a:r>
            <a:r>
              <a:rPr sz="1440" dirty="0" err="1"/>
              <a:t>indivíduos</a:t>
            </a:r>
            <a:r>
              <a:rPr sz="1440" dirty="0"/>
              <a:t> </a:t>
            </a:r>
            <a:r>
              <a:rPr sz="1440" dirty="0" err="1"/>
              <a:t>aos</a:t>
            </a:r>
            <a:r>
              <a:rPr sz="1440" dirty="0"/>
              <a:t> </a:t>
            </a:r>
            <a:r>
              <a:rPr sz="1440" dirty="0" err="1"/>
              <a:t>níveis</a:t>
            </a:r>
            <a:r>
              <a:rPr sz="1440" dirty="0"/>
              <a:t> do RP, dos SR, dos </a:t>
            </a:r>
            <a:r>
              <a:rPr sz="1440" dirty="0" err="1"/>
              <a:t>SSR</a:t>
            </a:r>
            <a:r>
              <a:rPr sz="1440" dirty="0"/>
              <a:t> e das </a:t>
            </a:r>
            <a:r>
              <a:rPr sz="1440" dirty="0" err="1"/>
              <a:t>populações</a:t>
            </a:r>
            <a:r>
              <a:rPr sz="1440" dirty="0"/>
              <a:t>.</a:t>
            </a:r>
            <a:endParaRPr sz="144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  <a:defRPr sz="175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440" dirty="0" err="1">
                <a:effectLst/>
              </a:rPr>
              <a:t>Destacar</a:t>
            </a:r>
            <a:r>
              <a:rPr sz="1440" dirty="0">
                <a:effectLst/>
              </a:rPr>
              <a:t> a </a:t>
            </a:r>
            <a:r>
              <a:rPr sz="1440" b="1" dirty="0" err="1">
                <a:effectLst/>
              </a:rPr>
              <a:t>importância</a:t>
            </a:r>
            <a:r>
              <a:rPr sz="1440" b="1" dirty="0">
                <a:effectLst/>
              </a:rPr>
              <a:t> da </a:t>
            </a:r>
            <a:r>
              <a:rPr sz="1440" b="1" dirty="0" err="1"/>
              <a:t>monitorização</a:t>
            </a:r>
            <a:r>
              <a:rPr sz="1440" b="1" dirty="0"/>
              <a:t> </a:t>
            </a:r>
            <a:r>
              <a:rPr sz="1440" b="1" dirty="0" err="1"/>
              <a:t>conduzida</a:t>
            </a:r>
            <a:r>
              <a:rPr sz="1440" b="1" dirty="0"/>
              <a:t> </a:t>
            </a:r>
            <a:r>
              <a:rPr sz="1440" b="1" dirty="0" err="1">
                <a:effectLst/>
              </a:rPr>
              <a:t>pelas</a:t>
            </a:r>
            <a:r>
              <a:rPr sz="1440" b="1" dirty="0">
                <a:effectLst/>
              </a:rPr>
              <a:t> </a:t>
            </a:r>
            <a:r>
              <a:rPr sz="1440" b="1" dirty="0" err="1">
                <a:effectLst/>
              </a:rPr>
              <a:t>comunidades</a:t>
            </a:r>
            <a:r>
              <a:rPr sz="1440" b="1" dirty="0">
                <a:effectLst/>
              </a:rPr>
              <a:t> </a:t>
            </a:r>
            <a:r>
              <a:rPr sz="1440" dirty="0">
                <a:effectLst/>
              </a:rPr>
              <a:t>e</a:t>
            </a:r>
            <a:r>
              <a:rPr sz="1440" b="1" dirty="0">
                <a:effectLst/>
              </a:rPr>
              <a:t> do </a:t>
            </a:r>
            <a:r>
              <a:rPr sz="1440" b="1" dirty="0" err="1">
                <a:effectLst/>
              </a:rPr>
              <a:t>apoio</a:t>
            </a:r>
            <a:r>
              <a:rPr sz="1440" b="1" dirty="0">
                <a:effectLst/>
              </a:rPr>
              <a:t> </a:t>
            </a:r>
            <a:r>
              <a:rPr sz="1440" b="1" dirty="0" err="1">
                <a:effectLst/>
              </a:rPr>
              <a:t>técnico</a:t>
            </a:r>
            <a:r>
              <a:rPr sz="1440" b="1" dirty="0">
                <a:effectLst/>
              </a:rPr>
              <a:t> </a:t>
            </a:r>
            <a:r>
              <a:rPr sz="1440" b="1" dirty="0" err="1"/>
              <a:t>prestado</a:t>
            </a:r>
            <a:r>
              <a:rPr sz="1440" b="1" dirty="0"/>
              <a:t> </a:t>
            </a:r>
            <a:r>
              <a:rPr sz="1440" b="1" dirty="0" err="1"/>
              <a:t>pelas</a:t>
            </a:r>
            <a:r>
              <a:rPr sz="1440" b="1" dirty="0"/>
              <a:t> </a:t>
            </a:r>
            <a:r>
              <a:rPr sz="1440" b="1" dirty="0" err="1">
                <a:effectLst/>
              </a:rPr>
              <a:t>comunidades</a:t>
            </a:r>
            <a:r>
              <a:rPr sz="1440" b="1" dirty="0">
                <a:effectLst/>
              </a:rPr>
              <a:t> e pela </a:t>
            </a:r>
            <a:r>
              <a:rPr sz="1440" b="1" dirty="0" err="1">
                <a:effectLst/>
              </a:rPr>
              <a:t>sociedade</a:t>
            </a:r>
            <a:r>
              <a:rPr sz="1440" b="1" dirty="0">
                <a:effectLst/>
              </a:rPr>
              <a:t> civil </a:t>
            </a:r>
            <a:r>
              <a:rPr sz="1440" dirty="0" err="1">
                <a:effectLst/>
              </a:rPr>
              <a:t>na</a:t>
            </a:r>
            <a:r>
              <a:rPr sz="1440" dirty="0">
                <a:effectLst/>
              </a:rPr>
              <a:t> </a:t>
            </a:r>
            <a:r>
              <a:rPr sz="1440" dirty="0" err="1">
                <a:effectLst/>
              </a:rPr>
              <a:t>orientação</a:t>
            </a:r>
            <a:r>
              <a:rPr sz="1440" dirty="0">
                <a:effectLst/>
              </a:rPr>
              <a:t> da </a:t>
            </a:r>
            <a:r>
              <a:rPr sz="1440" dirty="0" err="1">
                <a:effectLst/>
              </a:rPr>
              <a:t>implementação</a:t>
            </a:r>
            <a:r>
              <a:rPr sz="1440" dirty="0">
                <a:effectLst/>
              </a:rPr>
              <a:t> </a:t>
            </a:r>
            <a:r>
              <a:rPr sz="1440" dirty="0" err="1">
                <a:effectLst/>
              </a:rPr>
              <a:t>eficaz</a:t>
            </a:r>
            <a:r>
              <a:rPr sz="1440" dirty="0">
                <a:effectLst/>
              </a:rPr>
              <a:t> dos </a:t>
            </a:r>
            <a:r>
              <a:rPr sz="1440" dirty="0" err="1">
                <a:effectLst/>
              </a:rPr>
              <a:t>programas</a:t>
            </a:r>
            <a:r>
              <a:rPr sz="1440" dirty="0">
                <a:effectLst/>
              </a:rPr>
              <a:t>.</a:t>
            </a:r>
            <a:r>
              <a:rPr sz="1440" dirty="0"/>
              <a:t> </a:t>
            </a:r>
            <a:endParaRPr sz="144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 sz="175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440" b="1" dirty="0" err="1"/>
              <a:t>Reforçar</a:t>
            </a:r>
            <a:r>
              <a:rPr sz="1440" b="1" dirty="0"/>
              <a:t> </a:t>
            </a:r>
            <a:r>
              <a:rPr sz="1440" b="1" dirty="0" err="1"/>
              <a:t>os</a:t>
            </a:r>
            <a:r>
              <a:rPr sz="1440" b="1" dirty="0"/>
              <a:t> </a:t>
            </a:r>
            <a:r>
              <a:rPr sz="1440" b="1" dirty="0" err="1"/>
              <a:t>sistemas</a:t>
            </a:r>
            <a:r>
              <a:rPr sz="1440" b="1" dirty="0"/>
              <a:t> </a:t>
            </a:r>
            <a:r>
              <a:rPr sz="1440" b="1" dirty="0" err="1"/>
              <a:t>comunitários</a:t>
            </a:r>
            <a:r>
              <a:rPr sz="1440" b="1" dirty="0"/>
              <a:t> </a:t>
            </a:r>
            <a:r>
              <a:rPr sz="1440" dirty="0"/>
              <a:t>e </a:t>
            </a:r>
            <a:r>
              <a:rPr sz="1440" dirty="0" err="1"/>
              <a:t>estabelecer</a:t>
            </a:r>
            <a:r>
              <a:rPr sz="1440" dirty="0"/>
              <a:t> </a:t>
            </a:r>
            <a:r>
              <a:rPr sz="1440" dirty="0" err="1"/>
              <a:t>parcerias</a:t>
            </a:r>
            <a:r>
              <a:rPr sz="1440" dirty="0"/>
              <a:t> com o </a:t>
            </a:r>
            <a:r>
              <a:rPr sz="1440" dirty="0" err="1"/>
              <a:t>governo</a:t>
            </a:r>
            <a:r>
              <a:rPr sz="1440" dirty="0"/>
              <a:t>, </a:t>
            </a:r>
            <a:r>
              <a:rPr sz="1440" dirty="0" err="1"/>
              <a:t>entidades</a:t>
            </a:r>
            <a:r>
              <a:rPr sz="1440" dirty="0"/>
              <a:t> </a:t>
            </a:r>
            <a:r>
              <a:rPr sz="1440" dirty="0" err="1"/>
              <a:t>privadas</a:t>
            </a:r>
            <a:r>
              <a:rPr sz="1440" dirty="0"/>
              <a:t> e outros </a:t>
            </a:r>
            <a:r>
              <a:rPr sz="1440" dirty="0" err="1"/>
              <a:t>prestadores</a:t>
            </a:r>
            <a:r>
              <a:rPr sz="1440" dirty="0"/>
              <a:t> de </a:t>
            </a:r>
            <a:r>
              <a:rPr sz="1440" dirty="0" err="1"/>
              <a:t>cuidados</a:t>
            </a:r>
            <a:r>
              <a:rPr sz="1440" dirty="0"/>
              <a:t> de </a:t>
            </a:r>
            <a:r>
              <a:rPr sz="1440" dirty="0" err="1"/>
              <a:t>saúde</a:t>
            </a:r>
            <a:r>
              <a:rPr sz="1440" dirty="0"/>
              <a:t> para </a:t>
            </a:r>
            <a:r>
              <a:rPr sz="1440" b="1" dirty="0" err="1"/>
              <a:t>integrar</a:t>
            </a:r>
            <a:r>
              <a:rPr sz="1440" b="1" dirty="0"/>
              <a:t> </a:t>
            </a:r>
            <a:r>
              <a:rPr sz="1440" b="1" dirty="0" err="1"/>
              <a:t>os</a:t>
            </a:r>
            <a:r>
              <a:rPr sz="1440" b="1" dirty="0"/>
              <a:t> </a:t>
            </a:r>
            <a:r>
              <a:rPr sz="1440" b="1" dirty="0" err="1"/>
              <a:t>serviços</a:t>
            </a:r>
            <a:r>
              <a:rPr sz="1440" b="1" dirty="0"/>
              <a:t> </a:t>
            </a:r>
            <a:r>
              <a:rPr sz="1440" dirty="0"/>
              <a:t>e </a:t>
            </a:r>
            <a:r>
              <a:rPr sz="1440" dirty="0" err="1"/>
              <a:t>prestar</a:t>
            </a:r>
            <a:r>
              <a:rPr sz="1440" dirty="0"/>
              <a:t> </a:t>
            </a:r>
            <a:r>
              <a:rPr sz="1440" b="1" dirty="0" err="1"/>
              <a:t>cuidados</a:t>
            </a:r>
            <a:r>
              <a:rPr sz="1440" b="1" dirty="0"/>
              <a:t> </a:t>
            </a:r>
            <a:r>
              <a:rPr sz="1440" b="1" dirty="0" err="1"/>
              <a:t>centrados</a:t>
            </a:r>
            <a:r>
              <a:rPr sz="1440" b="1" dirty="0"/>
              <a:t> </a:t>
            </a:r>
            <a:r>
              <a:rPr sz="1440" b="1" dirty="0" err="1"/>
              <a:t>nas</a:t>
            </a:r>
            <a:r>
              <a:rPr sz="1440" b="1" dirty="0"/>
              <a:t> </a:t>
            </a:r>
            <a:r>
              <a:rPr sz="1440" b="1" dirty="0" err="1"/>
              <a:t>pessoas</a:t>
            </a:r>
            <a:r>
              <a:rPr sz="1440" b="1" dirty="0"/>
              <a:t>.</a:t>
            </a:r>
            <a:endParaRPr sz="144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300"/>
              </a:spcAft>
              <a:buFont typeface="Arial" panose="020B0604020202020204" pitchFamily="34" charset="0"/>
              <a:buChar char="•"/>
              <a:defRPr sz="175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440" dirty="0" err="1"/>
              <a:t>Apoiar</a:t>
            </a:r>
            <a:r>
              <a:rPr sz="1440" dirty="0"/>
              <a:t> a </a:t>
            </a:r>
            <a:r>
              <a:rPr sz="1440" b="1" dirty="0" err="1"/>
              <a:t>colaboração</a:t>
            </a:r>
            <a:r>
              <a:rPr sz="1440" b="1" dirty="0"/>
              <a:t> entre </a:t>
            </a:r>
            <a:r>
              <a:rPr sz="1440" b="1" dirty="0" err="1"/>
              <a:t>sectores</a:t>
            </a:r>
            <a:r>
              <a:rPr sz="1440" b="1" dirty="0"/>
              <a:t>, </a:t>
            </a:r>
            <a:r>
              <a:rPr sz="1440" b="1" dirty="0" err="1"/>
              <a:t>enfrentar</a:t>
            </a:r>
            <a:r>
              <a:rPr sz="1440" b="1" dirty="0"/>
              <a:t> leis, </a:t>
            </a:r>
            <a:r>
              <a:rPr sz="1440" b="1" dirty="0" err="1"/>
              <a:t>políticas</a:t>
            </a:r>
            <a:r>
              <a:rPr sz="1440" b="1" dirty="0"/>
              <a:t> e </a:t>
            </a:r>
            <a:r>
              <a:rPr sz="1440" b="1" dirty="0" err="1"/>
              <a:t>práticas</a:t>
            </a:r>
            <a:r>
              <a:rPr sz="1440" b="1" dirty="0"/>
              <a:t> </a:t>
            </a:r>
            <a:r>
              <a:rPr sz="1440" b="1" dirty="0" err="1"/>
              <a:t>nocivas</a:t>
            </a:r>
            <a:r>
              <a:rPr sz="1440" b="1" dirty="0"/>
              <a:t> </a:t>
            </a:r>
            <a:r>
              <a:rPr sz="1440" dirty="0"/>
              <a:t>para combater as </a:t>
            </a:r>
            <a:r>
              <a:rPr sz="1440" dirty="0" err="1"/>
              <a:t>determinantes</a:t>
            </a:r>
            <a:r>
              <a:rPr sz="1440" dirty="0"/>
              <a:t> </a:t>
            </a:r>
            <a:r>
              <a:rPr sz="1440" dirty="0" err="1"/>
              <a:t>estruturais</a:t>
            </a:r>
            <a:r>
              <a:rPr sz="1440" dirty="0"/>
              <a:t> dos </a:t>
            </a:r>
            <a:r>
              <a:rPr sz="1440" dirty="0" err="1"/>
              <a:t>efeitos</a:t>
            </a:r>
            <a:r>
              <a:rPr sz="1440" dirty="0"/>
              <a:t> de </a:t>
            </a:r>
            <a:r>
              <a:rPr sz="1440" dirty="0" err="1"/>
              <a:t>VTM</a:t>
            </a:r>
            <a:r>
              <a:rPr sz="1440" dirty="0"/>
              <a:t>, </a:t>
            </a:r>
            <a:r>
              <a:rPr sz="1440" dirty="0" err="1"/>
              <a:t>incluindo</a:t>
            </a:r>
            <a:r>
              <a:rPr sz="1440" dirty="0"/>
              <a:t> as </a:t>
            </a:r>
            <a:r>
              <a:rPr sz="1440" dirty="0" err="1"/>
              <a:t>barreiras</a:t>
            </a:r>
            <a:r>
              <a:rPr sz="1440" dirty="0"/>
              <a:t> </a:t>
            </a:r>
            <a:r>
              <a:rPr sz="1440" dirty="0" err="1"/>
              <a:t>aos</a:t>
            </a:r>
            <a:r>
              <a:rPr sz="1440" dirty="0"/>
              <a:t> </a:t>
            </a:r>
            <a:r>
              <a:rPr sz="1440" dirty="0" err="1"/>
              <a:t>direitos</a:t>
            </a:r>
            <a:r>
              <a:rPr sz="1440" dirty="0"/>
              <a:t> </a:t>
            </a:r>
            <a:r>
              <a:rPr sz="1440" dirty="0" err="1"/>
              <a:t>humanos</a:t>
            </a:r>
            <a:r>
              <a:rPr sz="1440" dirty="0"/>
              <a:t>, as </a:t>
            </a:r>
            <a:r>
              <a:rPr sz="1440" dirty="0" err="1"/>
              <a:t>barreiras</a:t>
            </a:r>
            <a:r>
              <a:rPr sz="1440" dirty="0"/>
              <a:t> de </a:t>
            </a:r>
            <a:r>
              <a:rPr sz="1440" dirty="0" err="1"/>
              <a:t>género</a:t>
            </a:r>
            <a:r>
              <a:rPr sz="1440" dirty="0"/>
              <a:t> e as </a:t>
            </a:r>
            <a:r>
              <a:rPr sz="1440" dirty="0" err="1"/>
              <a:t>desigualdades</a:t>
            </a:r>
            <a:r>
              <a:rPr sz="1440" dirty="0"/>
              <a:t>, e </a:t>
            </a:r>
            <a:r>
              <a:rPr sz="1440" dirty="0" err="1"/>
              <a:t>promover</a:t>
            </a:r>
            <a:r>
              <a:rPr sz="1440" dirty="0"/>
              <a:t> </a:t>
            </a:r>
            <a:r>
              <a:rPr sz="1440" dirty="0" err="1"/>
              <a:t>programas</a:t>
            </a:r>
            <a:r>
              <a:rPr sz="1440" dirty="0"/>
              <a:t> </a:t>
            </a:r>
            <a:r>
              <a:rPr sz="1440" dirty="0" err="1"/>
              <a:t>reativos</a:t>
            </a:r>
            <a:r>
              <a:rPr sz="1440" dirty="0"/>
              <a:t> </a:t>
            </a:r>
            <a:r>
              <a:rPr sz="1440" dirty="0" err="1"/>
              <a:t>aos</a:t>
            </a:r>
            <a:r>
              <a:rPr sz="1440" dirty="0"/>
              <a:t> </a:t>
            </a:r>
            <a:r>
              <a:rPr sz="1440" dirty="0" err="1"/>
              <a:t>jovens</a:t>
            </a:r>
            <a:r>
              <a:rPr sz="1440" dirty="0"/>
              <a:t>/</a:t>
            </a:r>
            <a:r>
              <a:rPr sz="1440" dirty="0" err="1"/>
              <a:t>populações-chave</a:t>
            </a:r>
            <a:r>
              <a:rPr sz="1440" dirty="0"/>
              <a:t> </a:t>
            </a:r>
            <a:r>
              <a:rPr sz="1440" dirty="0" err="1"/>
              <a:t>jovens</a:t>
            </a:r>
            <a:r>
              <a:rPr sz="1440" dirty="0"/>
              <a:t>.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  <a:defRPr sz="175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440" b="1" dirty="0" err="1">
                <a:effectLst/>
              </a:rPr>
              <a:t>Criar</a:t>
            </a:r>
            <a:r>
              <a:rPr sz="1440" b="1" dirty="0">
                <a:effectLst/>
              </a:rPr>
              <a:t> </a:t>
            </a:r>
            <a:r>
              <a:rPr sz="1440" b="1" dirty="0" err="1">
                <a:effectLst/>
              </a:rPr>
              <a:t>novas</a:t>
            </a:r>
            <a:r>
              <a:rPr sz="1440" b="1" dirty="0">
                <a:effectLst/>
              </a:rPr>
              <a:t> </a:t>
            </a:r>
            <a:r>
              <a:rPr sz="1440" b="1" dirty="0" err="1">
                <a:effectLst/>
              </a:rPr>
              <a:t>parcerias</a:t>
            </a:r>
            <a:r>
              <a:rPr sz="1440" b="1" dirty="0">
                <a:effectLst/>
              </a:rPr>
              <a:t> com as </a:t>
            </a:r>
            <a:r>
              <a:rPr sz="1440" b="1" dirty="0" err="1">
                <a:effectLst/>
              </a:rPr>
              <a:t>comunidades</a:t>
            </a:r>
            <a:r>
              <a:rPr sz="1440" b="1" dirty="0">
                <a:effectLst/>
              </a:rPr>
              <a:t> e a </a:t>
            </a:r>
            <a:r>
              <a:rPr sz="1440" b="1" dirty="0" err="1">
                <a:effectLst/>
              </a:rPr>
              <a:t>sociedade</a:t>
            </a:r>
            <a:r>
              <a:rPr sz="1440" b="1" dirty="0">
                <a:effectLst/>
              </a:rPr>
              <a:t> civil</a:t>
            </a:r>
            <a:r>
              <a:rPr sz="1440" dirty="0">
                <a:effectLst/>
              </a:rPr>
              <a:t> para </a:t>
            </a:r>
            <a:r>
              <a:rPr sz="1440" dirty="0" err="1">
                <a:effectLst/>
              </a:rPr>
              <a:t>aplicar</a:t>
            </a:r>
            <a:r>
              <a:rPr sz="1440" dirty="0">
                <a:effectLst/>
              </a:rPr>
              <a:t> a </a:t>
            </a:r>
            <a:r>
              <a:rPr sz="1440" dirty="0" err="1">
                <a:effectLst/>
              </a:rPr>
              <a:t>Estratégia</a:t>
            </a:r>
            <a:r>
              <a:rPr sz="1440" dirty="0">
                <a:effectLst/>
              </a:rPr>
              <a:t>, inclusive com </a:t>
            </a:r>
            <a:r>
              <a:rPr sz="1440" b="1" dirty="0" err="1">
                <a:effectLst/>
              </a:rPr>
              <a:t>comunidades</a:t>
            </a:r>
            <a:r>
              <a:rPr sz="1440" b="1" dirty="0">
                <a:effectLst/>
              </a:rPr>
              <a:t> das </a:t>
            </a:r>
            <a:r>
              <a:rPr sz="1440" b="1" dirty="0" err="1">
                <a:effectLst/>
              </a:rPr>
              <a:t>áreas</a:t>
            </a:r>
            <a:r>
              <a:rPr sz="1440" b="1" dirty="0">
                <a:effectLst/>
              </a:rPr>
              <a:t> da </a:t>
            </a:r>
            <a:r>
              <a:rPr sz="1440" b="1" dirty="0" err="1">
                <a:effectLst/>
              </a:rPr>
              <a:t>deficiência</a:t>
            </a:r>
            <a:r>
              <a:rPr sz="1440" b="1" dirty="0">
                <a:effectLst/>
              </a:rPr>
              <a:t> e da </a:t>
            </a:r>
            <a:r>
              <a:rPr sz="1440" b="1" dirty="0" err="1">
                <a:effectLst/>
              </a:rPr>
              <a:t>saúde</a:t>
            </a:r>
            <a:r>
              <a:rPr sz="1440" b="1" dirty="0">
                <a:effectLst/>
              </a:rPr>
              <a:t> mental </a:t>
            </a:r>
            <a:r>
              <a:rPr sz="1440" dirty="0"/>
              <a:t>e as que </a:t>
            </a:r>
            <a:r>
              <a:rPr sz="1440" dirty="0" err="1"/>
              <a:t>são</a:t>
            </a:r>
            <a:r>
              <a:rPr sz="1440" dirty="0"/>
              <a:t> </a:t>
            </a:r>
            <a:r>
              <a:rPr sz="1440" dirty="0" err="1">
                <a:effectLst/>
              </a:rPr>
              <a:t>essenciais</a:t>
            </a:r>
            <a:r>
              <a:rPr sz="1440" dirty="0">
                <a:effectLst/>
              </a:rPr>
              <a:t> à </a:t>
            </a:r>
            <a:r>
              <a:rPr sz="1440" b="1" dirty="0" err="1">
                <a:effectLst/>
              </a:rPr>
              <a:t>preparação</a:t>
            </a:r>
            <a:r>
              <a:rPr sz="1440" b="1" dirty="0">
                <a:effectLst/>
              </a:rPr>
              <a:t> </a:t>
            </a:r>
            <a:r>
              <a:rPr sz="1440" b="1" dirty="0" err="1">
                <a:effectLst/>
              </a:rPr>
              <a:t>pandémica</a:t>
            </a:r>
            <a:r>
              <a:rPr sz="1440" b="1" dirty="0">
                <a:effectLst/>
              </a:rPr>
              <a:t>.</a:t>
            </a:r>
            <a:r>
              <a:rPr sz="1440" dirty="0">
                <a:effectLst/>
              </a:rPr>
              <a:t> </a:t>
            </a:r>
            <a:endParaRPr sz="144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939ED7-BFAB-4AAB-BD2A-78BC327F332E}"/>
              </a:ext>
            </a:extLst>
          </p:cNvPr>
          <p:cNvCxnSpPr>
            <a:cxnSpLocks/>
          </p:cNvCxnSpPr>
          <p:nvPr/>
        </p:nvCxnSpPr>
        <p:spPr>
          <a:xfrm>
            <a:off x="2417401" y="5361320"/>
            <a:ext cx="9418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EC6AAEB3-D360-41D2-87E9-65233CAC2633}"/>
              </a:ext>
            </a:extLst>
          </p:cNvPr>
          <p:cNvSpPr/>
          <p:nvPr/>
        </p:nvSpPr>
        <p:spPr>
          <a:xfrm>
            <a:off x="2417401" y="5350841"/>
            <a:ext cx="9414237" cy="117521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spcAft>
                <a:spcPts val="10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pPr>
            <a:r>
              <a:rPr dirty="0" err="1"/>
              <a:t>Recursos</a:t>
            </a:r>
            <a:endParaRPr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 sz="1200"/>
            </a:pPr>
            <a:r>
              <a:rPr dirty="0" err="1">
                <a:solidFill>
                  <a:schemeClr val="tx1"/>
                </a:solidFill>
                <a:cs typeface="Arial" panose="020B0604020202020204" pitchFamily="34" charset="0"/>
              </a:rPr>
              <a:t>Estratégia</a:t>
            </a:r>
            <a:r>
              <a:rPr dirty="0">
                <a:solidFill>
                  <a:schemeClr val="tx1"/>
                </a:solidFill>
                <a:cs typeface="Arial" panose="020B0604020202020204" pitchFamily="34" charset="0"/>
              </a:rPr>
              <a:t> do Fundo Global (2023-2028): </a:t>
            </a:r>
            <a:r>
              <a:rPr u="sng" dirty="0">
                <a:solidFill>
                  <a:schemeClr val="accent2"/>
                </a:solidFill>
              </a:rPr>
              <a:t> </a:t>
            </a:r>
            <a:r>
              <a:rPr u="sng" dirty="0" err="1">
                <a:solidFill>
                  <a:schemeClr val="accent2"/>
                </a:solidFill>
                <a:hlinkClick r:id="rId3" tooltip="strategy_globalfund2023-2028_narrative_ar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عربي</a:t>
            </a:r>
            <a:r>
              <a:rPr dirty="0">
                <a:solidFill>
                  <a:schemeClr val="tx1"/>
                </a:solidFill>
                <a:effectLst/>
              </a:rPr>
              <a:t>|</a:t>
            </a:r>
            <a:r>
              <a:rPr dirty="0">
                <a:solidFill>
                  <a:schemeClr val="accent2"/>
                </a:solidFill>
                <a:effectLst/>
              </a:rPr>
              <a:t> </a:t>
            </a:r>
            <a:r>
              <a:rPr u="sng" dirty="0">
                <a:solidFill>
                  <a:schemeClr val="accent2"/>
                </a:solidFill>
                <a:effectLst/>
                <a:hlinkClick r:id="rId4" tooltip="Fighting Pandemics and Building a Healthier and More Equitable World - Global Fund Strategy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>
                <a:solidFill>
                  <a:schemeClr val="accent2"/>
                </a:solidFill>
                <a:effectLst/>
              </a:rPr>
              <a:t> </a:t>
            </a:r>
            <a:r>
              <a:rPr dirty="0">
                <a:solidFill>
                  <a:schemeClr val="tx1"/>
                </a:solidFill>
                <a:effectLst/>
              </a:rPr>
              <a:t>|</a:t>
            </a:r>
            <a:r>
              <a:rPr dirty="0">
                <a:solidFill>
                  <a:schemeClr val="accent2"/>
                </a:solidFill>
                <a:effectLst/>
              </a:rPr>
              <a:t> </a:t>
            </a:r>
            <a:r>
              <a:rPr u="sng" dirty="0" err="1">
                <a:solidFill>
                  <a:schemeClr val="accent2"/>
                </a:solidFill>
                <a:effectLst/>
                <a:hlinkClick r:id="rId5" tooltip="Luchar contra las pandemias y construir un mundo más saludable y equitativo - Estrategia del Fondo Mu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r>
              <a:rPr dirty="0">
                <a:solidFill>
                  <a:schemeClr val="accent2"/>
                </a:solidFill>
                <a:effectLst/>
              </a:rPr>
              <a:t> </a:t>
            </a:r>
            <a:r>
              <a:rPr dirty="0">
                <a:solidFill>
                  <a:schemeClr val="tx1"/>
                </a:solidFill>
                <a:effectLst/>
              </a:rPr>
              <a:t>| </a:t>
            </a:r>
            <a:r>
              <a:rPr u="sng" dirty="0" err="1">
                <a:solidFill>
                  <a:schemeClr val="accent2"/>
                </a:solidFill>
                <a:effectLst/>
                <a:hlinkClick r:id="rId6" tooltip="Combattre les pandémies et bâtir un monde plus sain et plus équitable - Stratégie du Fonds mo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Français</a:t>
            </a:r>
            <a:r>
              <a:rPr dirty="0">
                <a:solidFill>
                  <a:schemeClr val="accent2"/>
                </a:solidFill>
                <a:effectLst/>
              </a:rPr>
              <a:t> </a:t>
            </a:r>
            <a:r>
              <a:rPr dirty="0">
                <a:solidFill>
                  <a:schemeClr val="tx1"/>
                </a:solidFill>
                <a:effectLst/>
              </a:rPr>
              <a:t>|</a:t>
            </a:r>
            <a:r>
              <a:rPr dirty="0">
                <a:solidFill>
                  <a:schemeClr val="accent2"/>
                </a:solidFill>
                <a:effectLst/>
              </a:rPr>
              <a:t> </a:t>
            </a:r>
            <a:r>
              <a:rPr u="sng" dirty="0" err="1">
                <a:solidFill>
                  <a:schemeClr val="accent2"/>
                </a:solidFill>
                <a:effectLst/>
                <a:hlinkClick r:id="rId7" tooltip="Combater as pandemias e construir um mundo mais saudável e equitativo - Estratégia do Fundo Glob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Português</a:t>
            </a:r>
            <a:r>
              <a:rPr dirty="0">
                <a:solidFill>
                  <a:schemeClr val="tx1"/>
                </a:solidFill>
                <a:effectLst/>
              </a:rPr>
              <a:t> |</a:t>
            </a:r>
            <a:r>
              <a:rPr dirty="0">
                <a:solidFill>
                  <a:schemeClr val="accent2"/>
                </a:solidFill>
                <a:effectLst/>
              </a:rPr>
              <a:t> </a:t>
            </a:r>
            <a:r>
              <a:rPr u="sng" dirty="0" err="1">
                <a:solidFill>
                  <a:schemeClr val="accent2"/>
                </a:solidFill>
                <a:effectLst/>
                <a:hlinkClick r:id="rId8" tooltip="Борьба с пандемиями и построение более здорового и справедливого мира - Стратегия Глобального фонда (2023–2028 гг.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Русский</a:t>
            </a:r>
            <a:endParaRPr sz="1200" i="0" dirty="0">
              <a:solidFill>
                <a:srgbClr val="000000"/>
              </a:solidFill>
              <a:effectLst/>
            </a:endParaRP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 sz="1200"/>
            </a:pPr>
            <a:r>
              <a:rPr dirty="0" err="1">
                <a:solidFill>
                  <a:srgbClr val="000000"/>
                </a:solidFill>
                <a:cs typeface="Arial" panose="020B0604020202020204" pitchFamily="34" charset="0"/>
              </a:rPr>
              <a:t>Resumo</a:t>
            </a:r>
            <a:r>
              <a:rPr dirty="0">
                <a:solidFill>
                  <a:srgbClr val="000000"/>
                </a:solidFill>
                <a:cs typeface="Arial" panose="020B0604020202020204" pitchFamily="34" charset="0"/>
              </a:rPr>
              <a:t>: English | </a:t>
            </a:r>
            <a:r>
              <a:rPr dirty="0" err="1">
                <a:solidFill>
                  <a:srgbClr val="000000"/>
                </a:solidFill>
                <a:cs typeface="Arial" panose="020B0604020202020204" pitchFamily="34" charset="0"/>
              </a:rPr>
              <a:t>Español</a:t>
            </a:r>
            <a:r>
              <a:rPr dirty="0">
                <a:solidFill>
                  <a:srgbClr val="000000"/>
                </a:solidFill>
                <a:cs typeface="Arial" panose="020B0604020202020204" pitchFamily="34" charset="0"/>
              </a:rPr>
              <a:t> | </a:t>
            </a:r>
            <a:r>
              <a:rPr dirty="0" err="1">
                <a:solidFill>
                  <a:srgbClr val="000000"/>
                </a:solidFill>
                <a:cs typeface="Arial" panose="020B0604020202020204" pitchFamily="34" charset="0"/>
              </a:rPr>
              <a:t>Français</a:t>
            </a:r>
            <a:r>
              <a:rPr dirty="0">
                <a:solidFill>
                  <a:srgbClr val="000000"/>
                </a:solidFill>
                <a:cs typeface="Arial" panose="020B0604020202020204" pitchFamily="34" charset="0"/>
              </a:rPr>
              <a:t> | </a:t>
            </a:r>
            <a:r>
              <a:rPr dirty="0" err="1">
                <a:solidFill>
                  <a:srgbClr val="000000"/>
                </a:solidFill>
                <a:cs typeface="Arial" panose="020B0604020202020204" pitchFamily="34" charset="0"/>
              </a:rPr>
              <a:t>Italiano</a:t>
            </a:r>
            <a:r>
              <a:rPr dirty="0">
                <a:solidFill>
                  <a:srgbClr val="000000"/>
                </a:solidFill>
                <a:cs typeface="Arial" panose="020B0604020202020204" pitchFamily="34" charset="0"/>
              </a:rPr>
              <a:t> |</a:t>
            </a:r>
            <a:r>
              <a:rPr dirty="0" err="1">
                <a:solidFill>
                  <a:srgbClr val="000000"/>
                </a:solidFill>
                <a:cs typeface="Arial" panose="020B0604020202020204" pitchFamily="34" charset="0"/>
              </a:rPr>
              <a:t>日本語</a:t>
            </a:r>
            <a:r>
              <a:rPr dirty="0">
                <a:solidFill>
                  <a:srgbClr val="000000"/>
                </a:solidFill>
                <a:cs typeface="Arial" panose="020B0604020202020204" pitchFamily="34" charset="0"/>
              </a:rPr>
              <a:t>| </a:t>
            </a:r>
            <a:r>
              <a:rPr dirty="0" err="1">
                <a:solidFill>
                  <a:srgbClr val="000000"/>
                </a:solidFill>
                <a:cs typeface="Arial" panose="020B0604020202020204" pitchFamily="34" charset="0"/>
              </a:rPr>
              <a:t>Português</a:t>
            </a:r>
            <a:r>
              <a:rPr dirty="0">
                <a:solidFill>
                  <a:srgbClr val="000000"/>
                </a:solidFill>
                <a:cs typeface="Arial" panose="020B0604020202020204" pitchFamily="34" charset="0"/>
              </a:rPr>
              <a:t> | </a:t>
            </a:r>
            <a:r>
              <a:rPr dirty="0" err="1">
                <a:solidFill>
                  <a:srgbClr val="000000"/>
                </a:solidFill>
                <a:cs typeface="Arial" panose="020B0604020202020204" pitchFamily="34" charset="0"/>
              </a:rPr>
              <a:t>Русский</a:t>
            </a:r>
            <a:r>
              <a:rPr dirty="0">
                <a:solidFill>
                  <a:srgbClr val="000000"/>
                </a:solidFill>
                <a:cs typeface="Arial" panose="020B0604020202020204" pitchFamily="34" charset="0"/>
              </a:rPr>
              <a:t> | Deutsch | </a:t>
            </a:r>
            <a:r>
              <a:rPr dirty="0" err="1">
                <a:solidFill>
                  <a:srgbClr val="000000"/>
                </a:solidFill>
                <a:cs typeface="Arial" panose="020B0604020202020204" pitchFamily="34" charset="0"/>
              </a:rPr>
              <a:t>عربي</a:t>
            </a:r>
            <a:r>
              <a:rPr dirty="0">
                <a:solidFill>
                  <a:srgbClr val="000000"/>
                </a:solidFill>
                <a:cs typeface="Arial" panose="020B0604020202020204" pitchFamily="34" charset="0"/>
              </a:rPr>
              <a:t>  | </a:t>
            </a:r>
            <a:r>
              <a:rPr dirty="0" err="1">
                <a:solidFill>
                  <a:srgbClr val="000000"/>
                </a:solidFill>
                <a:cs typeface="Arial" panose="020B0604020202020204" pitchFamily="34" charset="0"/>
              </a:rPr>
              <a:t>中文</a:t>
            </a:r>
            <a:r>
              <a:rPr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endParaRPr sz="12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 sz="1200"/>
            </a:pPr>
            <a:r>
              <a:rPr dirty="0">
                <a:solidFill>
                  <a:schemeClr val="tx1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Quadro da </a:t>
            </a:r>
            <a:r>
              <a:rPr dirty="0" err="1">
                <a:solidFill>
                  <a:schemeClr val="tx1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Estratégia</a:t>
            </a:r>
            <a:r>
              <a:rPr dirty="0">
                <a:solidFill>
                  <a:schemeClr val="tx1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: </a:t>
            </a:r>
            <a:r>
              <a:rPr u="sng" dirty="0" err="1">
                <a:solidFill>
                  <a:schemeClr val="accent2"/>
                </a:solidFill>
                <a:highlight>
                  <a:srgbClr val="FFFFFF"/>
                </a:highlight>
                <a:hlinkClick r:id="rId9" tooltip="strategy_globalfund2023-2028_framework_ar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عربي</a:t>
            </a:r>
            <a:r>
              <a:rPr u="sng" dirty="0">
                <a:solidFill>
                  <a:schemeClr val="accent2"/>
                </a:solidFill>
                <a:highlight>
                  <a:srgbClr val="FFFFFF"/>
                </a:highlight>
              </a:rPr>
              <a:t>  </a:t>
            </a:r>
            <a:r>
              <a:rPr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 </a:t>
            </a:r>
            <a:r>
              <a:rPr u="sng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0" tooltip="The Global Fund 2023-2028 Strategy Framewo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u="sng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1" tooltip="Marco de la Estrategia del Fondo Mu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r>
              <a:rPr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| </a:t>
            </a:r>
            <a:r>
              <a:rPr u="sng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2" tooltip="Cadre stratégique du Fonds mondial 2023 20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Français</a:t>
            </a:r>
            <a:r>
              <a:rPr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u="sng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3" tooltip="O Quadro da Estratégia do Fundo Glob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Português</a:t>
            </a:r>
            <a:r>
              <a:rPr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u="sng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4" tooltip="Рамочная стратегия Глобального фонда (2023-2028 гг.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Русский</a:t>
            </a:r>
            <a:endParaRPr lang="pt-PT" u="sng" dirty="0">
              <a:solidFill>
                <a:schemeClr val="accent2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 sz="1200"/>
            </a:pPr>
            <a:r>
              <a:rPr kumimoji="0" lang="pt-PT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Quadro de </a:t>
            </a:r>
            <a:r>
              <a:rPr kumimoji="0" lang="pt-PT" sz="1200" i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M&amp;A</a:t>
            </a:r>
            <a:r>
              <a:rPr kumimoji="0" lang="pt-PT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: </a:t>
            </a:r>
            <a:r>
              <a:rPr lang="pt-PT" altLang="en-US" sz="1200" dirty="0">
                <a:solidFill>
                  <a:srgbClr val="2E4DF9"/>
                </a:solidFill>
                <a:highlight>
                  <a:srgbClr val="FFFFFF"/>
                </a:highlight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https://www.theglobalfund.org/en/monitoring-evaluation/</a:t>
            </a:r>
            <a:endParaRPr kumimoji="0" sz="12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 sz="1200">
                <a:cs typeface="Arial" panose="020B0604020202020204" pitchFamily="34" charset="0"/>
              </a:defRPr>
            </a:pPr>
            <a:r>
              <a:rPr dirty="0">
                <a:solidFill>
                  <a:srgbClr val="000000"/>
                </a:solidFill>
                <a:highlight>
                  <a:srgbClr val="FFFFFF"/>
                </a:highlight>
              </a:rPr>
              <a:t>Para </a:t>
            </a:r>
            <a:r>
              <a:rPr dirty="0" err="1">
                <a:solidFill>
                  <a:srgbClr val="000000"/>
                </a:solidFill>
                <a:highlight>
                  <a:srgbClr val="FFFFFF"/>
                </a:highlight>
              </a:rPr>
              <a:t>mais</a:t>
            </a:r>
            <a:r>
              <a:rPr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dirty="0" err="1">
                <a:solidFill>
                  <a:srgbClr val="000000"/>
                </a:solidFill>
                <a:highlight>
                  <a:srgbClr val="FFFFFF"/>
                </a:highlight>
              </a:rPr>
              <a:t>informações</a:t>
            </a:r>
            <a:r>
              <a:rPr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dirty="0" err="1">
                <a:solidFill>
                  <a:srgbClr val="000000"/>
                </a:solidFill>
                <a:highlight>
                  <a:srgbClr val="FFFFFF"/>
                </a:highlight>
              </a:rPr>
              <a:t>visite</a:t>
            </a:r>
            <a:r>
              <a:rPr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dirty="0">
                <a:solidFill>
                  <a:schemeClr val="accent2"/>
                </a:solidFill>
                <a:highlight>
                  <a:srgbClr val="FFFFFF"/>
                </a:highlight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https://www.theglobalfund.org/en/strategy/</a:t>
            </a:r>
            <a:r>
              <a:rPr dirty="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  <a:endParaRPr kumimoji="0" sz="1200" i="0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highlight>
                <a:srgbClr val="FFFFFF"/>
              </a:highlight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7F8AD3-4105-4C1A-82AF-94AD367E4F61}"/>
              </a:ext>
            </a:extLst>
          </p:cNvPr>
          <p:cNvGrpSpPr/>
          <p:nvPr/>
        </p:nvGrpSpPr>
        <p:grpSpPr>
          <a:xfrm>
            <a:off x="371114" y="1996717"/>
            <a:ext cx="1828800" cy="1896405"/>
            <a:chOff x="371114" y="764233"/>
            <a:chExt cx="1828800" cy="189640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B8FA3D4-E1D9-4504-BF48-06F883DE9C80}"/>
                </a:ext>
              </a:extLst>
            </p:cNvPr>
            <p:cNvGrpSpPr/>
            <p:nvPr/>
          </p:nvGrpSpPr>
          <p:grpSpPr>
            <a:xfrm>
              <a:off x="371114" y="831838"/>
              <a:ext cx="1828800" cy="1828800"/>
              <a:chOff x="371114" y="738001"/>
              <a:chExt cx="1828800" cy="1828800"/>
            </a:xfrm>
          </p:grpSpPr>
          <p:pic>
            <p:nvPicPr>
              <p:cNvPr id="23" name="Graphic 22" descr="Road with solid fill">
                <a:extLst>
                  <a:ext uri="{FF2B5EF4-FFF2-40B4-BE49-F238E27FC236}">
                    <a16:creationId xmlns:a16="http://schemas.microsoft.com/office/drawing/2014/main" id="{4ADC4AA2-A6EA-458B-897D-BE1D0E80B4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71114" y="738001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DB665EC-7015-471B-B768-CED64BE5E8DD}"/>
                  </a:ext>
                </a:extLst>
              </p:cNvPr>
              <p:cNvSpPr/>
              <p:nvPr/>
            </p:nvSpPr>
            <p:spPr>
              <a:xfrm>
                <a:off x="371114" y="980501"/>
                <a:ext cx="752606" cy="867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F89687D-6949-4130-9548-35F039B0A1AA}"/>
                  </a:ext>
                </a:extLst>
              </p:cNvPr>
              <p:cNvSpPr/>
              <p:nvPr/>
            </p:nvSpPr>
            <p:spPr>
              <a:xfrm>
                <a:off x="1749779" y="738001"/>
                <a:ext cx="450135" cy="6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pic>
          <p:nvPicPr>
            <p:cNvPr id="22" name="Picture 2" descr="SDG Metadata Translation Project - SDG Metadata Translation Project">
              <a:extLst>
                <a:ext uri="{FF2B5EF4-FFF2-40B4-BE49-F238E27FC236}">
                  <a16:creationId xmlns:a16="http://schemas.microsoft.com/office/drawing/2014/main" id="{26E1FE10-3F24-4DE4-8119-99E5966AC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59" y="764233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279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F0A6-75F0-4197-9DDA-86FA9BD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19E6-0AFE-4CD6-AF5E-0E70B26414FC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55701"/>
            <a:ext cx="11471638" cy="468000"/>
          </a:xfrm>
        </p:spPr>
        <p:txBody>
          <a:bodyPr>
            <a:noAutofit/>
          </a:bodyPr>
          <a:lstStyle/>
          <a:p>
            <a:pPr>
              <a:defRPr sz="2800">
                <a:cs typeface="Arial" panose="020B0604020202020204" pitchFamily="34" charset="0"/>
              </a:defRPr>
            </a:pPr>
            <a:r>
              <a:t>Etapas seguintes: o que significa a nova Estratégia para os parceiros do desenvolvimento?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583316-3698-4A75-92FE-FCDAB2366810}"/>
              </a:ext>
            </a:extLst>
          </p:cNvPr>
          <p:cNvSpPr txBox="1"/>
          <p:nvPr/>
        </p:nvSpPr>
        <p:spPr>
          <a:xfrm>
            <a:off x="2417401" y="6280158"/>
            <a:ext cx="9312635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baseline="30000">
                <a:effectLst/>
                <a:ea typeface="Calibri" panose="020F0502020204030204" pitchFamily="34" charset="0"/>
              </a:rPr>
              <a:t>1 </a:t>
            </a:r>
            <a:r>
              <a:rPr>
                <a:effectLst/>
                <a:ea typeface="Calibri" panose="020F0502020204030204" pitchFamily="34" charset="0"/>
              </a:rPr>
              <a:t>Abrangem organizações bilaterais e multilaterais que contribuem com recursos e conhecimento técnico (muitas vezes, na qualidade de implementadores no terreno), incluindo doadores do Fundo Global, doadores com programas bilaterais e organizações que contribuem com conhecimento técnico.</a:t>
            </a:r>
            <a:r>
              <a:t> Não incluem os parceiros técnicos do Fundo Global, que constituem uma categoria de partes interessadas específica.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F3FC02-04ED-4CD8-8612-AEB52223B1EB}"/>
              </a:ext>
            </a:extLst>
          </p:cNvPr>
          <p:cNvSpPr txBox="1"/>
          <p:nvPr/>
        </p:nvSpPr>
        <p:spPr>
          <a:xfrm>
            <a:off x="371114" y="1035038"/>
            <a:ext cx="1167801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defRPr sz="20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t>Os parceiros do desenvolvimento</a:t>
            </a:r>
            <a:r>
              <a:rPr baseline="30000"/>
              <a:t>1</a:t>
            </a:r>
            <a:r>
              <a:t> desempenham um papel importante na aplicação da nova Estratégia da parceria do Fundo Global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3FA848-9D48-4407-9FF4-DDD5EE7CA509}"/>
              </a:ext>
            </a:extLst>
          </p:cNvPr>
          <p:cNvSpPr txBox="1"/>
          <p:nvPr/>
        </p:nvSpPr>
        <p:spPr>
          <a:xfrm>
            <a:off x="2417401" y="1777658"/>
            <a:ext cx="9414237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600" b="1" dirty="0" err="1">
                <a:ea typeface="Calibri" panose="020F0502020204030204" pitchFamily="34" charset="0"/>
              </a:rPr>
              <a:t>Alinhar</a:t>
            </a:r>
            <a:r>
              <a:rPr sz="1600" b="1" dirty="0">
                <a:ea typeface="Calibri" panose="020F0502020204030204" pitchFamily="34" charset="0"/>
              </a:rPr>
              <a:t> o </a:t>
            </a:r>
            <a:r>
              <a:rPr sz="1600" b="1" dirty="0" err="1">
                <a:ea typeface="Calibri" panose="020F0502020204030204" pitchFamily="34" charset="0"/>
              </a:rPr>
              <a:t>apoio</a:t>
            </a:r>
            <a:r>
              <a:rPr sz="1600" b="1" dirty="0">
                <a:ea typeface="Calibri" panose="020F0502020204030204" pitchFamily="34" charset="0"/>
              </a:rPr>
              <a:t> a </a:t>
            </a:r>
            <a:r>
              <a:rPr sz="1600" b="1" dirty="0" err="1">
                <a:ea typeface="Calibri" panose="020F0502020204030204" pitchFamily="34" charset="0"/>
              </a:rPr>
              <a:t>planos</a:t>
            </a:r>
            <a:r>
              <a:rPr sz="1600" b="1" dirty="0">
                <a:ea typeface="Calibri" panose="020F0502020204030204" pitchFamily="34" charset="0"/>
              </a:rPr>
              <a:t> </a:t>
            </a:r>
            <a:r>
              <a:rPr sz="1600" b="1" dirty="0" err="1">
                <a:ea typeface="Calibri" panose="020F0502020204030204" pitchFamily="34" charset="0"/>
              </a:rPr>
              <a:t>nacionais</a:t>
            </a:r>
            <a:r>
              <a:rPr sz="1600" b="1" dirty="0">
                <a:ea typeface="Calibri" panose="020F0502020204030204" pitchFamily="34" charset="0"/>
              </a:rPr>
              <a:t> </a:t>
            </a:r>
            <a:r>
              <a:rPr sz="1600" b="1" dirty="0" err="1">
                <a:ea typeface="Calibri" panose="020F0502020204030204" pitchFamily="34" charset="0"/>
              </a:rPr>
              <a:t>robustos</a:t>
            </a:r>
            <a:r>
              <a:rPr sz="1600" b="1" dirty="0">
                <a:ea typeface="Calibri" panose="020F0502020204030204" pitchFamily="34" charset="0"/>
              </a:rPr>
              <a:t> e </a:t>
            </a:r>
            <a:r>
              <a:rPr sz="1600" b="1" dirty="0" err="1">
                <a:ea typeface="Calibri" panose="020F0502020204030204" pitchFamily="34" charset="0"/>
              </a:rPr>
              <a:t>prioridades</a:t>
            </a:r>
            <a:r>
              <a:rPr sz="1600" b="1" dirty="0">
                <a:ea typeface="Calibri" panose="020F0502020204030204" pitchFamily="34" charset="0"/>
              </a:rPr>
              <a:t> </a:t>
            </a:r>
            <a:r>
              <a:rPr sz="1600" b="1" dirty="0" err="1">
                <a:ea typeface="Calibri" panose="020F0502020204030204" pitchFamily="34" charset="0"/>
              </a:rPr>
              <a:t>comuns</a:t>
            </a:r>
            <a:r>
              <a:rPr sz="1600" b="1" dirty="0">
                <a:ea typeface="Calibri" panose="020F0502020204030204" pitchFamily="34" charset="0"/>
              </a:rPr>
              <a:t>,</a:t>
            </a:r>
            <a:r>
              <a:rPr sz="1600" dirty="0">
                <a:ea typeface="Calibri" panose="020F0502020204030204" pitchFamily="34" charset="0"/>
              </a:rPr>
              <a:t> </a:t>
            </a:r>
            <a:r>
              <a:rPr sz="1600" dirty="0" err="1">
                <a:ea typeface="Calibri" panose="020F0502020204030204" pitchFamily="34" charset="0"/>
              </a:rPr>
              <a:t>por</a:t>
            </a:r>
            <a:r>
              <a:rPr sz="1600" dirty="0">
                <a:ea typeface="Calibri" panose="020F0502020204030204" pitchFamily="34" charset="0"/>
              </a:rPr>
              <a:t> </a:t>
            </a:r>
            <a:r>
              <a:rPr sz="1600" dirty="0" err="1">
                <a:ea typeface="Calibri" panose="020F0502020204030204" pitchFamily="34" charset="0"/>
              </a:rPr>
              <a:t>exemplo</a:t>
            </a:r>
            <a:r>
              <a:rPr sz="1600" dirty="0">
                <a:ea typeface="Calibri" panose="020F0502020204030204" pitchFamily="34" charset="0"/>
              </a:rPr>
              <a:t>, </a:t>
            </a:r>
            <a:r>
              <a:rPr sz="1600" dirty="0" err="1">
                <a:ea typeface="Calibri" panose="020F0502020204030204" pitchFamily="34" charset="0"/>
              </a:rPr>
              <a:t>em</a:t>
            </a:r>
            <a:r>
              <a:rPr sz="1600" dirty="0">
                <a:ea typeface="Calibri" panose="020F0502020204030204" pitchFamily="34" charset="0"/>
              </a:rPr>
              <a:t> </a:t>
            </a:r>
            <a:r>
              <a:rPr sz="1600" dirty="0" err="1">
                <a:ea typeface="Calibri" panose="020F0502020204030204" pitchFamily="34" charset="0"/>
              </a:rPr>
              <a:t>investimentos</a:t>
            </a:r>
            <a:r>
              <a:rPr sz="1600" dirty="0">
                <a:ea typeface="Calibri" panose="020F0502020204030204" pitchFamily="34" charset="0"/>
              </a:rPr>
              <a:t> </a:t>
            </a:r>
            <a:r>
              <a:rPr sz="1600" dirty="0" err="1">
                <a:ea typeface="Calibri" panose="020F0502020204030204" pitchFamily="34" charset="0"/>
              </a:rPr>
              <a:t>em</a:t>
            </a:r>
            <a:r>
              <a:rPr sz="1600" dirty="0">
                <a:ea typeface="Calibri" panose="020F0502020204030204" pitchFamily="34" charset="0"/>
              </a:rPr>
              <a:t> </a:t>
            </a:r>
            <a:r>
              <a:rPr sz="1600" dirty="0" err="1">
                <a:ea typeface="Calibri" panose="020F0502020204030204" pitchFamily="34" charset="0"/>
              </a:rPr>
              <a:t>serviços</a:t>
            </a:r>
            <a:r>
              <a:rPr sz="1600" dirty="0">
                <a:ea typeface="Calibri" panose="020F0502020204030204" pitchFamily="34" charset="0"/>
              </a:rPr>
              <a:t> e </a:t>
            </a:r>
            <a:r>
              <a:rPr sz="1600" dirty="0" err="1">
                <a:ea typeface="Calibri" panose="020F0502020204030204" pitchFamily="34" charset="0"/>
              </a:rPr>
              <a:t>sistemas</a:t>
            </a:r>
            <a:r>
              <a:rPr sz="1600" dirty="0">
                <a:ea typeface="Calibri" panose="020F0502020204030204" pitchFamily="34" charset="0"/>
              </a:rPr>
              <a:t> de dados </a:t>
            </a:r>
            <a:r>
              <a:rPr sz="1600" dirty="0" err="1">
                <a:ea typeface="Calibri" panose="020F0502020204030204" pitchFamily="34" charset="0"/>
              </a:rPr>
              <a:t>integrados</a:t>
            </a:r>
            <a:r>
              <a:rPr sz="1600" dirty="0">
                <a:ea typeface="Calibri" panose="020F0502020204030204" pitchFamily="34" charset="0"/>
              </a:rPr>
              <a:t> de </a:t>
            </a:r>
            <a:r>
              <a:rPr sz="1600" dirty="0" err="1">
                <a:ea typeface="Calibri" panose="020F0502020204030204" pitchFamily="34" charset="0"/>
              </a:rPr>
              <a:t>qualidade</a:t>
            </a:r>
            <a:r>
              <a:rPr sz="1600" dirty="0">
                <a:ea typeface="Calibri" panose="020F0502020204030204" pitchFamily="34" charset="0"/>
              </a:rPr>
              <a:t> </a:t>
            </a:r>
            <a:r>
              <a:rPr sz="1600" dirty="0" err="1">
                <a:ea typeface="Calibri" panose="020F0502020204030204" pitchFamily="34" charset="0"/>
              </a:rPr>
              <a:t>centrados</a:t>
            </a:r>
            <a:r>
              <a:rPr sz="1600" dirty="0">
                <a:ea typeface="Calibri" panose="020F0502020204030204" pitchFamily="34" charset="0"/>
              </a:rPr>
              <a:t> </a:t>
            </a:r>
            <a:r>
              <a:rPr sz="1600" dirty="0" err="1">
                <a:ea typeface="Calibri" panose="020F0502020204030204" pitchFamily="34" charset="0"/>
              </a:rPr>
              <a:t>nas</a:t>
            </a:r>
            <a:r>
              <a:rPr sz="1600" dirty="0">
                <a:ea typeface="Calibri" panose="020F0502020204030204" pitchFamily="34" charset="0"/>
              </a:rPr>
              <a:t> </a:t>
            </a:r>
            <a:r>
              <a:rPr sz="1600" dirty="0" err="1">
                <a:ea typeface="Calibri" panose="020F0502020204030204" pitchFamily="34" charset="0"/>
              </a:rPr>
              <a:t>pessoas</a:t>
            </a:r>
            <a:r>
              <a:rPr sz="1600" dirty="0">
                <a:ea typeface="Times New Roman" panose="02020603050405020304" pitchFamily="18" charset="0"/>
              </a:rPr>
              <a:t>, </a:t>
            </a:r>
            <a:r>
              <a:rPr sz="1600" dirty="0" err="1">
                <a:ea typeface="Times New Roman" panose="02020603050405020304" pitchFamily="18" charset="0"/>
              </a:rPr>
              <a:t>ou</a:t>
            </a:r>
            <a:r>
              <a:rPr sz="1600" dirty="0">
                <a:ea typeface="Times New Roman" panose="02020603050405020304" pitchFamily="18" charset="0"/>
              </a:rPr>
              <a:t> </a:t>
            </a:r>
            <a:r>
              <a:rPr sz="1600" dirty="0" err="1">
                <a:ea typeface="Times New Roman" panose="02020603050405020304" pitchFamily="18" charset="0"/>
              </a:rPr>
              <a:t>enfrentar</a:t>
            </a:r>
            <a:r>
              <a:rPr sz="1600" dirty="0">
                <a:ea typeface="Times New Roman" panose="02020603050405020304" pitchFamily="18" charset="0"/>
              </a:rPr>
              <a:t> as </a:t>
            </a:r>
            <a:r>
              <a:rPr sz="1600" dirty="0" err="1">
                <a:ea typeface="Times New Roman" panose="02020603050405020304" pitchFamily="18" charset="0"/>
              </a:rPr>
              <a:t>determinantes</a:t>
            </a:r>
            <a:r>
              <a:rPr sz="1600" dirty="0">
                <a:ea typeface="Times New Roman" panose="02020603050405020304" pitchFamily="18" charset="0"/>
              </a:rPr>
              <a:t> </a:t>
            </a:r>
            <a:r>
              <a:rPr sz="1600" dirty="0" err="1">
                <a:ea typeface="Times New Roman" panose="02020603050405020304" pitchFamily="18" charset="0"/>
              </a:rPr>
              <a:t>estruturais</a:t>
            </a:r>
            <a:r>
              <a:rPr sz="1600" dirty="0">
                <a:ea typeface="Times New Roman" panose="02020603050405020304" pitchFamily="18" charset="0"/>
              </a:rPr>
              <a:t> dos </a:t>
            </a:r>
            <a:r>
              <a:rPr sz="1600" dirty="0" err="1">
                <a:ea typeface="Times New Roman" panose="02020603050405020304" pitchFamily="18" charset="0"/>
              </a:rPr>
              <a:t>efeitos</a:t>
            </a:r>
            <a:r>
              <a:rPr sz="1600" dirty="0">
                <a:ea typeface="Times New Roman" panose="02020603050405020304" pitchFamily="18" charset="0"/>
              </a:rPr>
              <a:t> de </a:t>
            </a:r>
            <a:r>
              <a:rPr sz="1600" dirty="0" err="1">
                <a:ea typeface="Times New Roman" panose="02020603050405020304" pitchFamily="18" charset="0"/>
              </a:rPr>
              <a:t>VTM</a:t>
            </a:r>
            <a:r>
              <a:rPr sz="1600" dirty="0">
                <a:ea typeface="Times New Roman" panose="02020603050405020304" pitchFamily="18" charset="0"/>
              </a:rPr>
              <a:t>.</a:t>
            </a:r>
            <a:r>
              <a:rPr sz="1600" dirty="0">
                <a:ea typeface="Calibri" panose="020F0502020204030204" pitchFamily="34" charset="0"/>
              </a:rPr>
              <a:t> </a:t>
            </a:r>
            <a:endParaRPr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600" b="1" dirty="0" err="1">
                <a:ea typeface="Calibri" panose="020F0502020204030204" pitchFamily="34" charset="0"/>
              </a:rPr>
              <a:t>Colaborar</a:t>
            </a:r>
            <a:r>
              <a:rPr sz="1600" b="1" dirty="0">
                <a:ea typeface="Calibri" panose="020F0502020204030204" pitchFamily="34" charset="0"/>
              </a:rPr>
              <a:t> </a:t>
            </a:r>
            <a:r>
              <a:rPr sz="1600" b="1" dirty="0" err="1">
                <a:ea typeface="Calibri" panose="020F0502020204030204" pitchFamily="34" charset="0"/>
              </a:rPr>
              <a:t>na</a:t>
            </a:r>
            <a:r>
              <a:rPr sz="1600" b="1" dirty="0">
                <a:ea typeface="Calibri" panose="020F0502020204030204" pitchFamily="34" charset="0"/>
              </a:rPr>
              <a:t> </a:t>
            </a:r>
            <a:r>
              <a:rPr sz="1600" b="1" dirty="0" err="1">
                <a:ea typeface="Arial" panose="020B0604020202020204" pitchFamily="34" charset="0"/>
              </a:rPr>
              <a:t>alavancagem</a:t>
            </a:r>
            <a:r>
              <a:rPr sz="1600" b="1" dirty="0">
                <a:ea typeface="Arial" panose="020B0604020202020204" pitchFamily="34" charset="0"/>
              </a:rPr>
              <a:t> de </a:t>
            </a:r>
            <a:r>
              <a:rPr sz="1600" b="1" dirty="0" err="1">
                <a:ea typeface="Arial" panose="020B0604020202020204" pitchFamily="34" charset="0"/>
              </a:rPr>
              <a:t>fundos</a:t>
            </a:r>
            <a:r>
              <a:rPr sz="1600" b="1" dirty="0">
                <a:ea typeface="Arial" panose="020B0604020202020204" pitchFamily="34" charset="0"/>
              </a:rPr>
              <a:t> </a:t>
            </a:r>
            <a:r>
              <a:rPr sz="1600" b="1" dirty="0" err="1">
                <a:ea typeface="Arial" panose="020B0604020202020204" pitchFamily="34" charset="0"/>
              </a:rPr>
              <a:t>acrescidos</a:t>
            </a:r>
            <a:r>
              <a:rPr sz="1600" b="1" dirty="0">
                <a:ea typeface="Arial" panose="020B0604020202020204" pitchFamily="34" charset="0"/>
              </a:rPr>
              <a:t> de </a:t>
            </a:r>
            <a:r>
              <a:rPr sz="1600" b="1" dirty="0" err="1">
                <a:ea typeface="Arial" panose="020B0604020202020204" pitchFamily="34" charset="0"/>
              </a:rPr>
              <a:t>doadores</a:t>
            </a:r>
            <a:r>
              <a:rPr sz="1600" b="1" dirty="0">
                <a:ea typeface="Arial" panose="020B0604020202020204" pitchFamily="34" charset="0"/>
              </a:rPr>
              <a:t> </a:t>
            </a:r>
            <a:r>
              <a:rPr sz="1600" b="1" dirty="0" err="1">
                <a:ea typeface="Arial" panose="020B0604020202020204" pitchFamily="34" charset="0"/>
              </a:rPr>
              <a:t>internos</a:t>
            </a:r>
            <a:r>
              <a:rPr sz="1600" b="1" dirty="0">
                <a:ea typeface="Arial" panose="020B0604020202020204" pitchFamily="34" charset="0"/>
              </a:rPr>
              <a:t> e </a:t>
            </a:r>
            <a:r>
              <a:rPr sz="1600" b="1" dirty="0" err="1">
                <a:ea typeface="Arial" panose="020B0604020202020204" pitchFamily="34" charset="0"/>
              </a:rPr>
              <a:t>adicionais</a:t>
            </a:r>
            <a:r>
              <a:rPr sz="1600" b="1" dirty="0">
                <a:ea typeface="Arial" panose="020B0604020202020204" pitchFamily="34" charset="0"/>
              </a:rPr>
              <a:t>, </a:t>
            </a:r>
            <a:r>
              <a:rPr sz="1600" b="1" dirty="0" err="1">
                <a:ea typeface="Arial" panose="020B0604020202020204" pitchFamily="34" charset="0"/>
              </a:rPr>
              <a:t>promovendo</a:t>
            </a:r>
            <a:r>
              <a:rPr sz="1600" b="1" dirty="0">
                <a:ea typeface="Arial" panose="020B0604020202020204" pitchFamily="34" charset="0"/>
              </a:rPr>
              <a:t> </a:t>
            </a:r>
            <a:r>
              <a:rPr sz="1600" b="1" dirty="0" err="1">
                <a:ea typeface="Arial" panose="020B0604020202020204" pitchFamily="34" charset="0"/>
              </a:rPr>
              <a:t>uma</a:t>
            </a:r>
            <a:r>
              <a:rPr sz="1600" b="1" dirty="0">
                <a:ea typeface="Arial" panose="020B0604020202020204" pitchFamily="34" charset="0"/>
              </a:rPr>
              <a:t> </a:t>
            </a:r>
            <a:r>
              <a:rPr sz="1600" b="1" dirty="0" err="1">
                <a:ea typeface="Arial" panose="020B0604020202020204" pitchFamily="34" charset="0"/>
              </a:rPr>
              <a:t>melhor</a:t>
            </a:r>
            <a:r>
              <a:rPr sz="1600" b="1" dirty="0">
                <a:ea typeface="Arial" panose="020B0604020202020204" pitchFamily="34" charset="0"/>
              </a:rPr>
              <a:t> </a:t>
            </a:r>
            <a:r>
              <a:rPr sz="1600" b="1" dirty="0" err="1">
                <a:ea typeface="Arial" panose="020B0604020202020204" pitchFamily="34" charset="0"/>
              </a:rPr>
              <a:t>relação</a:t>
            </a:r>
            <a:r>
              <a:rPr sz="1600" b="1" dirty="0">
                <a:ea typeface="Arial" panose="020B0604020202020204" pitchFamily="34" charset="0"/>
              </a:rPr>
              <a:t> </a:t>
            </a:r>
            <a:r>
              <a:rPr sz="1600" b="1" dirty="0" err="1">
                <a:ea typeface="Arial" panose="020B0604020202020204" pitchFamily="34" charset="0"/>
              </a:rPr>
              <a:t>custo-benefício</a:t>
            </a:r>
            <a:r>
              <a:rPr sz="1600" b="1" dirty="0">
                <a:ea typeface="Arial" panose="020B0604020202020204" pitchFamily="34" charset="0"/>
              </a:rPr>
              <a:t> e um </a:t>
            </a:r>
            <a:r>
              <a:rPr sz="1600" b="1" dirty="0" err="1">
                <a:ea typeface="Arial" panose="020B0604020202020204" pitchFamily="34" charset="0"/>
              </a:rPr>
              <a:t>impacto</a:t>
            </a:r>
            <a:r>
              <a:rPr sz="1600" b="1" dirty="0">
                <a:ea typeface="Arial" panose="020B0604020202020204" pitchFamily="34" charset="0"/>
              </a:rPr>
              <a:t> </a:t>
            </a:r>
            <a:r>
              <a:rPr sz="1600" b="1" dirty="0" err="1">
                <a:ea typeface="Arial" panose="020B0604020202020204" pitchFamily="34" charset="0"/>
              </a:rPr>
              <a:t>sanitário</a:t>
            </a:r>
            <a:r>
              <a:rPr sz="1600" b="1" dirty="0">
                <a:ea typeface="Arial" panose="020B0604020202020204" pitchFamily="34" charset="0"/>
              </a:rPr>
              <a:t> </a:t>
            </a:r>
            <a:r>
              <a:rPr sz="1600" b="1" dirty="0" err="1">
                <a:ea typeface="Arial" panose="020B0604020202020204" pitchFamily="34" charset="0"/>
              </a:rPr>
              <a:t>sustentável</a:t>
            </a:r>
            <a:r>
              <a:rPr sz="1600" dirty="0">
                <a:ea typeface="Arial" panose="020B0604020202020204" pitchFamily="34" charset="0"/>
              </a:rPr>
              <a:t>, inclusive </a:t>
            </a:r>
            <a:r>
              <a:rPr sz="1600" dirty="0" err="1">
                <a:ea typeface="Arial" panose="020B0604020202020204" pitchFamily="34" charset="0"/>
              </a:rPr>
              <a:t>por</a:t>
            </a:r>
            <a:r>
              <a:rPr sz="1600" dirty="0">
                <a:ea typeface="Arial" panose="020B0604020202020204" pitchFamily="34" charset="0"/>
              </a:rPr>
              <a:t> </a:t>
            </a:r>
            <a:r>
              <a:rPr sz="1600" dirty="0" err="1">
                <a:ea typeface="Arial" panose="020B0604020202020204" pitchFamily="34" charset="0"/>
              </a:rPr>
              <a:t>meio</a:t>
            </a:r>
            <a:r>
              <a:rPr sz="1600" dirty="0">
                <a:ea typeface="Arial" panose="020B0604020202020204" pitchFamily="34" charset="0"/>
              </a:rPr>
              <a:t> de </a:t>
            </a:r>
            <a:r>
              <a:rPr sz="1600" dirty="0" err="1">
                <a:ea typeface="Calibri" panose="020F0502020204030204" pitchFamily="34" charset="0"/>
              </a:rPr>
              <a:t>participação</a:t>
            </a:r>
            <a:r>
              <a:rPr sz="1600" dirty="0">
                <a:ea typeface="Calibri" panose="020F0502020204030204" pitchFamily="34" charset="0"/>
              </a:rPr>
              <a:t> e </a:t>
            </a:r>
            <a:r>
              <a:rPr sz="1600" dirty="0" err="1">
                <a:ea typeface="Calibri" panose="020F0502020204030204" pitchFamily="34" charset="0"/>
              </a:rPr>
              <a:t>cofinanciamento</a:t>
            </a:r>
            <a:r>
              <a:rPr sz="1600" dirty="0">
                <a:ea typeface="Calibri" panose="020F0502020204030204" pitchFamily="34" charset="0"/>
              </a:rPr>
              <a:t> </a:t>
            </a:r>
            <a:r>
              <a:rPr sz="1600" dirty="0" err="1">
                <a:ea typeface="Calibri" panose="020F0502020204030204" pitchFamily="34" charset="0"/>
              </a:rPr>
              <a:t>em</a:t>
            </a:r>
            <a:r>
              <a:rPr sz="1600" dirty="0">
                <a:ea typeface="Calibri" panose="020F0502020204030204" pitchFamily="34" charset="0"/>
              </a:rPr>
              <a:t> </a:t>
            </a:r>
            <a:r>
              <a:rPr sz="1600" dirty="0" err="1">
                <a:ea typeface="Calibri" panose="020F0502020204030204" pitchFamily="34" charset="0"/>
              </a:rPr>
              <a:t>modelos</a:t>
            </a:r>
            <a:r>
              <a:rPr sz="1600" dirty="0">
                <a:ea typeface="Calibri" panose="020F0502020204030204" pitchFamily="34" charset="0"/>
              </a:rPr>
              <a:t> de </a:t>
            </a:r>
            <a:r>
              <a:rPr sz="1600" dirty="0" err="1">
                <a:ea typeface="Calibri" panose="020F0502020204030204" pitchFamily="34" charset="0"/>
              </a:rPr>
              <a:t>financiamento</a:t>
            </a:r>
            <a:r>
              <a:rPr sz="1600" dirty="0">
                <a:ea typeface="Calibri" panose="020F0502020204030204" pitchFamily="34" charset="0"/>
              </a:rPr>
              <a:t> misto e </a:t>
            </a:r>
            <a:r>
              <a:rPr sz="1600" dirty="0" err="1">
                <a:ea typeface="Calibri" panose="020F0502020204030204" pitchFamily="34" charset="0"/>
              </a:rPr>
              <a:t>financiamento</a:t>
            </a:r>
            <a:r>
              <a:rPr sz="1600" dirty="0">
                <a:ea typeface="Calibri" panose="020F0502020204030204" pitchFamily="34" charset="0"/>
              </a:rPr>
              <a:t> </a:t>
            </a:r>
            <a:r>
              <a:rPr sz="1600" dirty="0" err="1">
                <a:ea typeface="Calibri" panose="020F0502020204030204" pitchFamily="34" charset="0"/>
              </a:rPr>
              <a:t>inovador</a:t>
            </a:r>
            <a:r>
              <a:rPr sz="1600" dirty="0">
                <a:ea typeface="Calibri" panose="020F0502020204030204" pitchFamily="34" charset="0"/>
              </a:rPr>
              <a:t>.</a:t>
            </a:r>
            <a:r>
              <a:rPr sz="1600" dirty="0">
                <a:ea typeface="Arial" panose="020B0604020202020204" pitchFamily="34" charset="0"/>
              </a:rPr>
              <a:t> </a:t>
            </a:r>
            <a:endParaRPr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600" b="1" dirty="0" err="1">
                <a:ea typeface="Calibri" panose="020F0502020204030204" pitchFamily="34" charset="0"/>
              </a:rPr>
              <a:t>Colaborar</a:t>
            </a:r>
            <a:r>
              <a:rPr sz="1600" b="1" dirty="0">
                <a:ea typeface="Calibri" panose="020F0502020204030204" pitchFamily="34" charset="0"/>
              </a:rPr>
              <a:t> </a:t>
            </a:r>
            <a:r>
              <a:rPr sz="1600" b="1" dirty="0" err="1">
                <a:ea typeface="Calibri" panose="020F0502020204030204" pitchFamily="34" charset="0"/>
              </a:rPr>
              <a:t>inicialmente</a:t>
            </a:r>
            <a:r>
              <a:rPr sz="1600" b="1" dirty="0">
                <a:ea typeface="Calibri" panose="020F0502020204030204" pitchFamily="34" charset="0"/>
              </a:rPr>
              <a:t> para </a:t>
            </a:r>
            <a:r>
              <a:rPr sz="1600" b="1" dirty="0" err="1">
                <a:ea typeface="Calibri" panose="020F0502020204030204" pitchFamily="34" charset="0"/>
              </a:rPr>
              <a:t>ajudar</a:t>
            </a:r>
            <a:r>
              <a:rPr sz="1600" b="1" dirty="0">
                <a:ea typeface="Calibri" panose="020F0502020204030204" pitchFamily="34" charset="0"/>
              </a:rPr>
              <a:t> </a:t>
            </a:r>
            <a:r>
              <a:rPr sz="1600" b="1" dirty="0">
                <a:ea typeface="Times New Roman" panose="02020603050405020304" pitchFamily="18" charset="0"/>
              </a:rPr>
              <a:t>no </a:t>
            </a:r>
            <a:r>
              <a:rPr sz="1600" b="1" dirty="0" err="1">
                <a:ea typeface="Times New Roman" panose="02020603050405020304" pitchFamily="18" charset="0"/>
              </a:rPr>
              <a:t>arranque</a:t>
            </a:r>
            <a:r>
              <a:rPr sz="1600" b="1" dirty="0">
                <a:ea typeface="Times New Roman" panose="02020603050405020304" pitchFamily="18" charset="0"/>
              </a:rPr>
              <a:t> e </a:t>
            </a:r>
            <a:r>
              <a:rPr sz="1600" b="1" dirty="0" err="1">
                <a:ea typeface="Times New Roman" panose="02020603050405020304" pitchFamily="18" charset="0"/>
              </a:rPr>
              <a:t>na</a:t>
            </a:r>
            <a:r>
              <a:rPr sz="1600" b="1" dirty="0">
                <a:ea typeface="Times New Roman" panose="02020603050405020304" pitchFamily="18" charset="0"/>
              </a:rPr>
              <a:t> </a:t>
            </a:r>
            <a:r>
              <a:rPr sz="1600" b="1" dirty="0" err="1">
                <a:ea typeface="Times New Roman" panose="02020603050405020304" pitchFamily="18" charset="0"/>
              </a:rPr>
              <a:t>expansão</a:t>
            </a:r>
            <a:r>
              <a:rPr sz="1600" b="1" dirty="0">
                <a:ea typeface="Times New Roman" panose="02020603050405020304" pitchFamily="18" charset="0"/>
              </a:rPr>
              <a:t> de </a:t>
            </a:r>
            <a:r>
              <a:rPr sz="1600" b="1" dirty="0" err="1">
                <a:ea typeface="Times New Roman" panose="02020603050405020304" pitchFamily="18" charset="0"/>
              </a:rPr>
              <a:t>inovações</a:t>
            </a:r>
            <a:r>
              <a:rPr sz="1600" b="1" dirty="0">
                <a:ea typeface="Times New Roman" panose="02020603050405020304" pitchFamily="18" charset="0"/>
              </a:rPr>
              <a:t> </a:t>
            </a:r>
            <a:r>
              <a:rPr sz="1600" b="1" dirty="0" err="1">
                <a:ea typeface="Times New Roman" panose="02020603050405020304" pitchFamily="18" charset="0"/>
              </a:rPr>
              <a:t>eficazes</a:t>
            </a:r>
            <a:r>
              <a:rPr sz="1600" dirty="0">
                <a:ea typeface="Times New Roman" panose="02020603050405020304" pitchFamily="18" charset="0"/>
              </a:rPr>
              <a:t>, inclusive </a:t>
            </a:r>
            <a:r>
              <a:rPr sz="1600" dirty="0" err="1">
                <a:ea typeface="Times New Roman" panose="02020603050405020304" pitchFamily="18" charset="0"/>
              </a:rPr>
              <a:t>por</a:t>
            </a:r>
            <a:r>
              <a:rPr sz="1600" dirty="0">
                <a:ea typeface="Times New Roman" panose="02020603050405020304" pitchFamily="18" charset="0"/>
              </a:rPr>
              <a:t> </a:t>
            </a:r>
            <a:r>
              <a:rPr sz="1600" dirty="0" err="1">
                <a:ea typeface="Times New Roman" panose="02020603050405020304" pitchFamily="18" charset="0"/>
              </a:rPr>
              <a:t>meio</a:t>
            </a:r>
            <a:r>
              <a:rPr sz="1600" dirty="0">
                <a:ea typeface="Times New Roman" panose="02020603050405020304" pitchFamily="18" charset="0"/>
              </a:rPr>
              <a:t> de </a:t>
            </a:r>
            <a:r>
              <a:rPr sz="1600" dirty="0" err="1">
                <a:ea typeface="Times New Roman" panose="02020603050405020304" pitchFamily="18" charset="0"/>
              </a:rPr>
              <a:t>investimentos</a:t>
            </a:r>
            <a:r>
              <a:rPr sz="1600" dirty="0">
                <a:ea typeface="Times New Roman" panose="02020603050405020304" pitchFamily="18" charset="0"/>
              </a:rPr>
              <a:t> </a:t>
            </a:r>
            <a:r>
              <a:rPr sz="1600" dirty="0" err="1">
                <a:ea typeface="Times New Roman" panose="02020603050405020304" pitchFamily="18" charset="0"/>
              </a:rPr>
              <a:t>direcionados</a:t>
            </a:r>
            <a:r>
              <a:rPr sz="1600" dirty="0">
                <a:ea typeface="Times New Roman" panose="02020603050405020304" pitchFamily="18" charset="0"/>
              </a:rPr>
              <a:t>, </a:t>
            </a:r>
            <a:r>
              <a:rPr sz="1600" dirty="0" err="1">
                <a:ea typeface="Times New Roman" panose="02020603050405020304" pitchFamily="18" charset="0"/>
              </a:rPr>
              <a:t>garantias</a:t>
            </a:r>
            <a:r>
              <a:rPr sz="1600" dirty="0">
                <a:ea typeface="Times New Roman" panose="02020603050405020304" pitchFamily="18" charset="0"/>
              </a:rPr>
              <a:t> e </a:t>
            </a:r>
            <a:r>
              <a:rPr sz="1600" dirty="0" err="1">
                <a:ea typeface="Times New Roman" panose="02020603050405020304" pitchFamily="18" charset="0"/>
              </a:rPr>
              <a:t>esforços</a:t>
            </a:r>
            <a:r>
              <a:rPr sz="1600" dirty="0">
                <a:ea typeface="Times New Roman" panose="02020603050405020304" pitchFamily="18" charset="0"/>
              </a:rPr>
              <a:t> de </a:t>
            </a:r>
            <a:r>
              <a:rPr sz="1600" dirty="0" err="1">
                <a:ea typeface="Times New Roman" panose="02020603050405020304" pitchFamily="18" charset="0"/>
              </a:rPr>
              <a:t>modelação</a:t>
            </a:r>
            <a:r>
              <a:rPr sz="1600" dirty="0">
                <a:ea typeface="Times New Roman" panose="02020603050405020304" pitchFamily="18" charset="0"/>
              </a:rPr>
              <a:t> de mercado.</a:t>
            </a:r>
            <a:endParaRPr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600" dirty="0" err="1"/>
              <a:t>Contribuir</a:t>
            </a:r>
            <a:r>
              <a:rPr sz="1600" dirty="0"/>
              <a:t> para a </a:t>
            </a:r>
            <a:r>
              <a:rPr sz="1600" dirty="0" err="1"/>
              <a:t>voz</a:t>
            </a:r>
            <a:r>
              <a:rPr sz="1600" dirty="0"/>
              <a:t> </a:t>
            </a:r>
            <a:r>
              <a:rPr sz="1600" dirty="0" err="1"/>
              <a:t>diplomática</a:t>
            </a:r>
            <a:r>
              <a:rPr sz="1600" dirty="0"/>
              <a:t> da </a:t>
            </a:r>
            <a:r>
              <a:rPr sz="1600" dirty="0" err="1"/>
              <a:t>parceria</a:t>
            </a:r>
            <a:r>
              <a:rPr sz="1600" dirty="0"/>
              <a:t> do Fundo Global </a:t>
            </a:r>
            <a:r>
              <a:rPr sz="1600" b="1" dirty="0" err="1"/>
              <a:t>na</a:t>
            </a:r>
            <a:r>
              <a:rPr sz="1600" b="1" dirty="0"/>
              <a:t> </a:t>
            </a:r>
            <a:r>
              <a:rPr sz="1600" b="1" dirty="0" err="1"/>
              <a:t>contestação</a:t>
            </a:r>
            <a:r>
              <a:rPr sz="1600" b="1" dirty="0"/>
              <a:t> de leis, </a:t>
            </a:r>
            <a:r>
              <a:rPr sz="1600" b="1" dirty="0" err="1"/>
              <a:t>políticas</a:t>
            </a:r>
            <a:r>
              <a:rPr sz="1600" b="1" dirty="0"/>
              <a:t> e </a:t>
            </a:r>
            <a:r>
              <a:rPr sz="1600" b="1" dirty="0" err="1"/>
              <a:t>práticas</a:t>
            </a:r>
            <a:r>
              <a:rPr sz="1600" b="1" dirty="0"/>
              <a:t> </a:t>
            </a:r>
            <a:r>
              <a:rPr sz="1600" b="1" dirty="0" err="1"/>
              <a:t>nocivas</a:t>
            </a:r>
            <a:r>
              <a:rPr sz="1600" b="1" dirty="0"/>
              <a:t>.</a:t>
            </a:r>
            <a:endParaRPr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59A84C-6480-4B04-A0E8-C72294A66620}"/>
              </a:ext>
            </a:extLst>
          </p:cNvPr>
          <p:cNvGrpSpPr/>
          <p:nvPr/>
        </p:nvGrpSpPr>
        <p:grpSpPr>
          <a:xfrm>
            <a:off x="2417401" y="4872445"/>
            <a:ext cx="9418320" cy="1191434"/>
            <a:chOff x="2417401" y="815617"/>
            <a:chExt cx="9418320" cy="119143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A795B1-921D-440A-B126-F7A93E2338F8}"/>
                </a:ext>
              </a:extLst>
            </p:cNvPr>
            <p:cNvCxnSpPr>
              <a:cxnSpLocks/>
            </p:cNvCxnSpPr>
            <p:nvPr/>
          </p:nvCxnSpPr>
          <p:spPr>
            <a:xfrm>
              <a:off x="2417401" y="815617"/>
              <a:ext cx="9418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D36B2C-2C87-4AB5-9555-35C75D2EE94D}"/>
                </a:ext>
              </a:extLst>
            </p:cNvPr>
            <p:cNvSpPr/>
            <p:nvPr/>
          </p:nvSpPr>
          <p:spPr>
            <a:xfrm>
              <a:off x="2417401" y="831839"/>
              <a:ext cx="9414237" cy="117521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>
                <a:spcAft>
                  <a:spcPts val="20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pPr>
              <a:r>
                <a:rPr dirty="0" err="1"/>
                <a:t>Recursos</a:t>
              </a:r>
              <a:endPara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 err="1">
                  <a:solidFill>
                    <a:schemeClr val="tx1"/>
                  </a:solidFill>
                  <a:cs typeface="Arial" panose="020B0604020202020204" pitchFamily="34" charset="0"/>
                </a:rPr>
                <a:t>Estratégia</a:t>
              </a:r>
              <a:r>
                <a:rPr dirty="0">
                  <a:solidFill>
                    <a:schemeClr val="tx1"/>
                  </a:solidFill>
                  <a:cs typeface="Arial" panose="020B0604020202020204" pitchFamily="34" charset="0"/>
                </a:rPr>
                <a:t> do Fundo Global (2023-2028): </a:t>
              </a:r>
              <a:r>
                <a:rPr u="sng" dirty="0">
                  <a:solidFill>
                    <a:schemeClr val="accent2"/>
                  </a:solidFill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hlinkClick r:id="rId3" tooltip="strategy_globalfund2023-2028_narrative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dirty="0">
                  <a:solidFill>
                    <a:schemeClr val="tx1"/>
                  </a:solidFill>
                  <a:effectLst/>
                </a:rPr>
                <a:t>|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u="sng" dirty="0">
                  <a:solidFill>
                    <a:schemeClr val="accent2"/>
                  </a:solidFill>
                  <a:effectLst/>
                  <a:hlinkClick r:id="rId4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dirty="0">
                  <a:solidFill>
                    <a:schemeClr val="tx1"/>
                  </a:solidFill>
                  <a:effectLst/>
                </a:rPr>
                <a:t>|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5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dirty="0">
                  <a:solidFill>
                    <a:schemeClr val="tx1"/>
                  </a:solidFill>
                  <a:effectLst/>
                </a:rPr>
                <a:t>| 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6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dirty="0">
                  <a:solidFill>
                    <a:schemeClr val="tx1"/>
                  </a:solidFill>
                  <a:effectLst/>
                </a:rPr>
                <a:t>|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7" tooltip="Combater as pandemias e construir um mundo mais saudável e equitativo -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dirty="0">
                  <a:solidFill>
                    <a:schemeClr val="tx1"/>
                  </a:solidFill>
                  <a:effectLst/>
                </a:rPr>
                <a:t> |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8" tooltip="Борьба с пандемиями и построение более здорового и справедливого мира - Стратегия Глобального фонда (2023–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sz="1200" i="0" dirty="0">
                <a:solidFill>
                  <a:srgbClr val="000000"/>
                </a:solidFill>
                <a:effectLst/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 err="1">
                  <a:solidFill>
                    <a:srgbClr val="000000"/>
                  </a:solidFill>
                  <a:cs typeface="Arial" panose="020B0604020202020204" pitchFamily="34" charset="0"/>
                </a:rPr>
                <a:t>Resumo</a:t>
              </a:r>
              <a:r>
                <a:rPr dirty="0">
                  <a:solidFill>
                    <a:srgbClr val="000000"/>
                  </a:solidFill>
                  <a:cs typeface="Arial" panose="020B0604020202020204" pitchFamily="34" charset="0"/>
                </a:rPr>
                <a:t>: </a:t>
              </a:r>
              <a:r>
                <a:rPr u="sng" dirty="0">
                  <a:solidFill>
                    <a:schemeClr val="accent2"/>
                  </a:solidFill>
                  <a:effectLst/>
                  <a:hlinkClick r:id="rId9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dirty="0">
                  <a:solidFill>
                    <a:schemeClr val="tx1"/>
                  </a:solidFill>
                  <a:effectLst/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10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dirty="0">
                  <a:solidFill>
                    <a:schemeClr val="tx1"/>
                  </a:solidFill>
                  <a:effectLst/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11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dirty="0">
                  <a:solidFill>
                    <a:schemeClr val="tx1"/>
                  </a:solidFill>
                  <a:effectLst/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12" tooltip="Combattere le pandemie e costruire un mondo più sano ed equo - La Strategia del Fondo Globale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Italiano</a:t>
              </a:r>
              <a:r>
                <a:rPr dirty="0">
                  <a:solidFill>
                    <a:schemeClr val="tx1"/>
                  </a:solidFill>
                  <a:effectLst/>
                </a:rPr>
                <a:t> |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13" tooltip="パンデミックと闘い より公平で健康な 世界を構築 - グローバルファンド戦略（2023－2028年）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日本語</a:t>
              </a:r>
              <a:r>
                <a:rPr dirty="0">
                  <a:solidFill>
                    <a:schemeClr val="tx1"/>
                  </a:solidFill>
                  <a:effectLst/>
                </a:rPr>
                <a:t>| 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14" tooltip="Combater as pandemias e construir um mundo mais saudável e equitativo - 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dirty="0">
                  <a:solidFill>
                    <a:schemeClr val="tx1"/>
                  </a:solidFill>
                  <a:effectLst/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15" tooltip="Борьба с пандемиями и построение более здорового и справедливого мира - Стратегия Глобального фонда на (2023 – 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r>
                <a:rPr u="sng" dirty="0">
                  <a:solidFill>
                    <a:schemeClr val="accent2"/>
                  </a:solidFill>
                  <a:effectLst/>
                </a:rPr>
                <a:t> </a:t>
              </a:r>
              <a:r>
                <a:rPr dirty="0">
                  <a:solidFill>
                    <a:schemeClr val="tx1"/>
                  </a:solidFill>
                  <a:effectLst/>
                </a:rPr>
                <a:t>| </a:t>
              </a:r>
              <a:r>
                <a:rPr u="sng" dirty="0">
                  <a:solidFill>
                    <a:schemeClr val="accent2"/>
                  </a:solidFill>
                  <a:effectLst/>
                  <a:hlinkClick r:id="rId16" tooltip="Pandemien bekämpfen – für eine gesündere und gerechtere Welt - Die Strategie des Globalen Fonds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Deutsch</a:t>
              </a:r>
              <a:r>
                <a:rPr dirty="0">
                  <a:solidFill>
                    <a:schemeClr val="tx1"/>
                  </a:solidFill>
                  <a:effectLst/>
                </a:rPr>
                <a:t> |</a:t>
              </a:r>
              <a:r>
                <a:rPr b="1" u="sng" dirty="0">
                  <a:solidFill>
                    <a:schemeClr val="accent2"/>
                  </a:solidFill>
                  <a:effectLst/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b="1" u="sng" dirty="0" err="1">
                  <a:solidFill>
                    <a:schemeClr val="accent2"/>
                  </a:solidFill>
                  <a:effectLst/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b="1" dirty="0">
                  <a:solidFill>
                    <a:schemeClr val="accent2"/>
                  </a:solidFill>
                  <a:effectLst/>
                </a:rPr>
                <a:t> </a:t>
              </a:r>
              <a:r>
                <a:rPr dirty="0">
                  <a:solidFill>
                    <a:schemeClr val="accent2"/>
                  </a:solidFill>
                  <a:effectLst/>
                </a:rPr>
                <a:t> </a:t>
              </a:r>
              <a:r>
                <a:rPr dirty="0">
                  <a:solidFill>
                    <a:schemeClr val="tx1"/>
                  </a:solidFill>
                  <a:effectLst/>
                </a:rPr>
                <a:t>| </a:t>
              </a:r>
              <a:r>
                <a:rPr u="sng" dirty="0" err="1">
                  <a:solidFill>
                    <a:schemeClr val="accent2"/>
                  </a:solidFill>
                  <a:hlinkClick r:id="rId18" tooltip="抗击大流行病，建设一个更健康、更公平的世界 - 全球基金2023-2028年战略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中文</a:t>
              </a:r>
              <a:r>
                <a:rPr u="sng" dirty="0">
                  <a:solidFill>
                    <a:schemeClr val="accent2"/>
                  </a:solidFill>
                </a:rPr>
                <a:t> </a:t>
              </a:r>
              <a:endParaRPr sz="1200" u="sng" dirty="0">
                <a:solidFill>
                  <a:schemeClr val="accent2"/>
                </a:solidFill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Quadro da </a:t>
              </a:r>
              <a:r>
                <a:rPr dirty="0" err="1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Estratégia</a:t>
              </a:r>
              <a:r>
                <a:rPr dirty="0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: </a:t>
              </a:r>
              <a:r>
                <a:rPr u="sng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19" tooltip="strategy_globalfund2023-2028_framework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u="sng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 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u="sng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0" tooltip="The Global Fund 2023-2028 Strategy Framework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1" tooltip="Marco de la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| 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2" tooltip="Cadre stratégique du Fonds mondial 2023 202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3" tooltip="O Quadro d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4" tooltip="Рамочная стратегия Глобального фонда (2023-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lang="pt-PT" u="sng" dirty="0">
                <a:solidFill>
                  <a:schemeClr val="accent2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kumimoji="0" lang="pt-PT" sz="1200" i="0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</a:rPr>
                <a:t>Quadro de </a:t>
              </a:r>
              <a:r>
                <a:rPr kumimoji="0" lang="pt-PT" sz="1200" i="0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</a:rPr>
                <a:t>M&amp;A</a:t>
              </a:r>
              <a:r>
                <a:rPr kumimoji="0" lang="pt-PT" sz="1200" i="0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</a:rPr>
                <a:t>: </a:t>
              </a:r>
              <a:r>
                <a:rPr lang="pt-PT" altLang="en-US" sz="1200" dirty="0">
                  <a:solidFill>
                    <a:srgbClr val="2E4DF9"/>
                  </a:solidFill>
                  <a:highlight>
                    <a:srgbClr val="FFFFFF"/>
                  </a:highlight>
                  <a:cs typeface="Arial" panose="020B0604020202020204" pitchFamily="34" charset="0"/>
                  <a:hlinkClick r:id="rId2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https://www.theglobalfund.org/en/monitoring-evaluation/</a:t>
              </a:r>
              <a:endParaRPr kumimoji="0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>
                  <a:cs typeface="Arial" panose="020B0604020202020204" pitchFamily="34" charset="0"/>
                </a:defRPr>
              </a:pPr>
              <a:r>
                <a:rPr dirty="0">
                  <a:solidFill>
                    <a:srgbClr val="000000"/>
                  </a:solidFill>
                </a:rPr>
                <a:t>Para </a:t>
              </a:r>
              <a:r>
                <a:rPr dirty="0" err="1">
                  <a:solidFill>
                    <a:srgbClr val="000000"/>
                  </a:solidFill>
                </a:rPr>
                <a:t>mais</a:t>
              </a:r>
              <a:r>
                <a:rPr dirty="0">
                  <a:solidFill>
                    <a:srgbClr val="000000"/>
                  </a:solidFill>
                </a:rPr>
                <a:t> </a:t>
              </a:r>
              <a:r>
                <a:rPr dirty="0" err="1">
                  <a:solidFill>
                    <a:srgbClr val="000000"/>
                  </a:solidFill>
                </a:rPr>
                <a:t>informações</a:t>
              </a:r>
              <a:r>
                <a:rPr dirty="0">
                  <a:solidFill>
                    <a:srgbClr val="000000"/>
                  </a:solidFill>
                </a:rPr>
                <a:t>, </a:t>
              </a:r>
              <a:r>
                <a:rPr dirty="0" err="1">
                  <a:solidFill>
                    <a:srgbClr val="000000"/>
                  </a:solidFill>
                </a:rPr>
                <a:t>visite</a:t>
              </a:r>
              <a:r>
                <a:rPr dirty="0">
                  <a:solidFill>
                    <a:srgbClr val="000000"/>
                  </a:solidFill>
                </a:rPr>
                <a:t> </a:t>
              </a:r>
              <a:r>
                <a:rPr dirty="0">
                  <a:solidFill>
                    <a:schemeClr val="accent2"/>
                  </a:solidFill>
                  <a:hlinkClick r:id="rId2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https://www.theglobalfund.org/en/strategy/</a:t>
              </a:r>
              <a:r>
                <a:rPr dirty="0">
                  <a:solidFill>
                    <a:schemeClr val="accent2"/>
                  </a:solidFill>
                </a:rPr>
                <a:t> </a:t>
              </a:r>
              <a:endParaRPr kumimoji="0" sz="1200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0D2F8A-E97F-449D-9A94-D8B9392A7EF2}"/>
              </a:ext>
            </a:extLst>
          </p:cNvPr>
          <p:cNvGrpSpPr/>
          <p:nvPr/>
        </p:nvGrpSpPr>
        <p:grpSpPr>
          <a:xfrm>
            <a:off x="371114" y="1996717"/>
            <a:ext cx="1828800" cy="1896405"/>
            <a:chOff x="371114" y="764233"/>
            <a:chExt cx="1828800" cy="189640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745EFC1-296A-4048-8AAA-EA371091C0D3}"/>
                </a:ext>
              </a:extLst>
            </p:cNvPr>
            <p:cNvGrpSpPr/>
            <p:nvPr/>
          </p:nvGrpSpPr>
          <p:grpSpPr>
            <a:xfrm>
              <a:off x="371114" y="831838"/>
              <a:ext cx="1828800" cy="1828800"/>
              <a:chOff x="371114" y="738001"/>
              <a:chExt cx="1828800" cy="1828800"/>
            </a:xfrm>
          </p:grpSpPr>
          <p:pic>
            <p:nvPicPr>
              <p:cNvPr id="20" name="Graphic 19" descr="Road with solid fill">
                <a:extLst>
                  <a:ext uri="{FF2B5EF4-FFF2-40B4-BE49-F238E27FC236}">
                    <a16:creationId xmlns:a16="http://schemas.microsoft.com/office/drawing/2014/main" id="{A32DB08C-8AB4-4D38-BC71-10E51DD09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371114" y="738001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085F2E0-F36C-4C03-91DC-8AB803EA6BEF}"/>
                  </a:ext>
                </a:extLst>
              </p:cNvPr>
              <p:cNvSpPr/>
              <p:nvPr/>
            </p:nvSpPr>
            <p:spPr>
              <a:xfrm>
                <a:off x="371114" y="980501"/>
                <a:ext cx="752606" cy="867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36D5898-3C90-432A-9A44-14FA2585829B}"/>
                  </a:ext>
                </a:extLst>
              </p:cNvPr>
              <p:cNvSpPr/>
              <p:nvPr/>
            </p:nvSpPr>
            <p:spPr>
              <a:xfrm>
                <a:off x="1749779" y="738001"/>
                <a:ext cx="450135" cy="6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pic>
          <p:nvPicPr>
            <p:cNvPr id="19" name="Picture 2" descr="SDG Metadata Translation Project - SDG Metadata Translation Project">
              <a:extLst>
                <a:ext uri="{FF2B5EF4-FFF2-40B4-BE49-F238E27FC236}">
                  <a16:creationId xmlns:a16="http://schemas.microsoft.com/office/drawing/2014/main" id="{C32ED204-B6D4-4600-A91D-27AA893CC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59" y="764233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028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F0A6-75F0-4197-9DDA-86FA9BD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19E6-0AFE-4CD6-AF5E-0E70B26414FC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00" y="244601"/>
            <a:ext cx="11997100" cy="514212"/>
          </a:xfrm>
        </p:spPr>
        <p:txBody>
          <a:bodyPr>
            <a:noAutofit/>
          </a:bodyPr>
          <a:lstStyle/>
          <a:p>
            <a:pPr>
              <a:defRPr sz="2600">
                <a:cs typeface="Arial" panose="020B0604020202020204" pitchFamily="34" charset="0"/>
              </a:defRPr>
            </a:pPr>
            <a:r>
              <a:rPr sz="2200" dirty="0" err="1"/>
              <a:t>Etapas</a:t>
            </a:r>
            <a:r>
              <a:rPr sz="2200" dirty="0"/>
              <a:t> </a:t>
            </a:r>
            <a:r>
              <a:rPr sz="2200" dirty="0" err="1"/>
              <a:t>seguintes</a:t>
            </a:r>
            <a:r>
              <a:rPr sz="2200" dirty="0"/>
              <a:t>: o que </a:t>
            </a:r>
            <a:r>
              <a:rPr sz="2200" dirty="0" err="1"/>
              <a:t>significa</a:t>
            </a:r>
            <a:r>
              <a:rPr sz="2200" dirty="0"/>
              <a:t> a nova </a:t>
            </a:r>
            <a:r>
              <a:rPr sz="2200" dirty="0" err="1"/>
              <a:t>Estratégia</a:t>
            </a:r>
            <a:r>
              <a:rPr sz="2200" dirty="0"/>
              <a:t> para </a:t>
            </a:r>
            <a:r>
              <a:rPr sz="2200" dirty="0" err="1"/>
              <a:t>os</a:t>
            </a:r>
            <a:r>
              <a:rPr sz="2200" dirty="0"/>
              <a:t> </a:t>
            </a:r>
            <a:r>
              <a:rPr sz="2200" dirty="0" err="1"/>
              <a:t>implementadores</a:t>
            </a:r>
            <a:r>
              <a:rPr sz="2200" dirty="0"/>
              <a:t>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CFD76F-A60B-4C14-9B59-3008D3874019}"/>
              </a:ext>
            </a:extLst>
          </p:cNvPr>
          <p:cNvSpPr txBox="1"/>
          <p:nvPr/>
        </p:nvSpPr>
        <p:spPr>
          <a:xfrm>
            <a:off x="321900" y="755638"/>
            <a:ext cx="1168912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defRPr sz="20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t>Os implementadores desempenham um papel importante no cumprimento das prioridades da nova Estratégia da parceria do Fundo Global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B31CEA-EB9C-45BE-864C-8FD355C45165}"/>
              </a:ext>
            </a:extLst>
          </p:cNvPr>
          <p:cNvSpPr txBox="1"/>
          <p:nvPr/>
        </p:nvSpPr>
        <p:spPr>
          <a:xfrm>
            <a:off x="2199914" y="1515612"/>
            <a:ext cx="9992087" cy="3709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marR="0" lvl="0" indent="-342900">
              <a:spcAft>
                <a:spcPts val="500"/>
              </a:spcAft>
              <a:buFont typeface="Arial" panose="020B0604020202020204" pitchFamily="34" charset="0"/>
              <a:buChar char="•"/>
              <a:defRPr sz="1750"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pPr>
            <a:r>
              <a:rPr sz="1530" b="1" dirty="0" err="1">
                <a:cs typeface="Arial" panose="020B0604020202020204" pitchFamily="34" charset="0"/>
              </a:rPr>
              <a:t>Conceber</a:t>
            </a:r>
            <a:r>
              <a:rPr sz="1530" b="1" dirty="0">
                <a:cs typeface="Arial" panose="020B0604020202020204" pitchFamily="34" charset="0"/>
              </a:rPr>
              <a:t> e </a:t>
            </a:r>
            <a:r>
              <a:rPr sz="1530" b="1" dirty="0" err="1">
                <a:cs typeface="Arial" panose="020B0604020202020204" pitchFamily="34" charset="0"/>
              </a:rPr>
              <a:t>implementar</a:t>
            </a:r>
            <a:r>
              <a:rPr sz="1530" b="1" dirty="0">
                <a:cs typeface="Arial" panose="020B0604020202020204" pitchFamily="34" charset="0"/>
              </a:rPr>
              <a:t> </a:t>
            </a:r>
            <a:r>
              <a:rPr sz="1530" b="1" dirty="0" err="1"/>
              <a:t>planos</a:t>
            </a:r>
            <a:r>
              <a:rPr sz="1530" b="1" dirty="0"/>
              <a:t> </a:t>
            </a:r>
            <a:r>
              <a:rPr sz="1530" b="1" dirty="0" err="1"/>
              <a:t>conduzidos</a:t>
            </a:r>
            <a:r>
              <a:rPr sz="1530" b="1" dirty="0"/>
              <a:t> </a:t>
            </a:r>
            <a:r>
              <a:rPr sz="1530" b="1" dirty="0" err="1"/>
              <a:t>pelos</a:t>
            </a:r>
            <a:r>
              <a:rPr sz="1530" b="1" dirty="0"/>
              <a:t> </a:t>
            </a:r>
            <a:r>
              <a:rPr sz="1530" b="1" dirty="0" err="1"/>
              <a:t>países</a:t>
            </a:r>
            <a:r>
              <a:rPr sz="1530" b="1" dirty="0"/>
              <a:t> para a </a:t>
            </a:r>
            <a:r>
              <a:rPr sz="1530" b="1" dirty="0" err="1"/>
              <a:t>aplicação</a:t>
            </a:r>
            <a:r>
              <a:rPr sz="1530" b="1" dirty="0"/>
              <a:t> de </a:t>
            </a:r>
            <a:r>
              <a:rPr sz="1530" b="1" dirty="0" err="1"/>
              <a:t>programas</a:t>
            </a:r>
            <a:r>
              <a:rPr sz="1530" b="1" dirty="0"/>
              <a:t> com </a:t>
            </a:r>
            <a:r>
              <a:rPr sz="1530" b="1" dirty="0" err="1">
                <a:cs typeface="Arial" panose="020B0604020202020204" pitchFamily="34" charset="0"/>
              </a:rPr>
              <a:t>qualidade</a:t>
            </a:r>
            <a:r>
              <a:rPr sz="1530" b="1" dirty="0">
                <a:cs typeface="Arial" panose="020B0604020202020204" pitchFamily="34" charset="0"/>
              </a:rPr>
              <a:t> </a:t>
            </a:r>
            <a:r>
              <a:rPr sz="1530" dirty="0">
                <a:cs typeface="Arial" panose="020B0604020202020204" pitchFamily="34" charset="0"/>
              </a:rPr>
              <a:t>que, de </a:t>
            </a:r>
            <a:r>
              <a:rPr sz="1530" dirty="0" err="1">
                <a:cs typeface="Arial" panose="020B0604020202020204" pitchFamily="34" charset="0"/>
              </a:rPr>
              <a:t>maneira</a:t>
            </a:r>
            <a:r>
              <a:rPr sz="1530" dirty="0">
                <a:cs typeface="Arial" panose="020B0604020202020204" pitchFamily="34" charset="0"/>
              </a:rPr>
              <a:t> </a:t>
            </a:r>
            <a:r>
              <a:rPr sz="1530" dirty="0" err="1">
                <a:cs typeface="Arial" panose="020B0604020202020204" pitchFamily="34" charset="0"/>
              </a:rPr>
              <a:t>eficiente</a:t>
            </a:r>
            <a:r>
              <a:rPr sz="1530" dirty="0">
                <a:cs typeface="Arial" panose="020B0604020202020204" pitchFamily="34" charset="0"/>
              </a:rPr>
              <a:t>, </a:t>
            </a:r>
            <a:r>
              <a:rPr sz="1530" dirty="0" err="1">
                <a:cs typeface="Arial" panose="020B0604020202020204" pitchFamily="34" charset="0"/>
              </a:rPr>
              <a:t>eficaz</a:t>
            </a:r>
            <a:r>
              <a:rPr sz="1530" dirty="0">
                <a:cs typeface="Arial" panose="020B0604020202020204" pitchFamily="34" charset="0"/>
              </a:rPr>
              <a:t> e </a:t>
            </a:r>
            <a:r>
              <a:rPr sz="1530" dirty="0" err="1">
                <a:cs typeface="Arial" panose="020B0604020202020204" pitchFamily="34" charset="0"/>
              </a:rPr>
              <a:t>equitativa</a:t>
            </a:r>
            <a:r>
              <a:rPr sz="1530" dirty="0">
                <a:cs typeface="Arial" panose="020B0604020202020204" pitchFamily="34" charset="0"/>
              </a:rPr>
              <a:t>, </a:t>
            </a:r>
            <a:r>
              <a:rPr sz="1530" dirty="0" err="1">
                <a:cs typeface="Arial" panose="020B0604020202020204" pitchFamily="34" charset="0"/>
              </a:rPr>
              <a:t>realizem</a:t>
            </a:r>
            <a:r>
              <a:rPr sz="1530" dirty="0">
                <a:cs typeface="Arial" panose="020B0604020202020204" pitchFamily="34" charset="0"/>
              </a:rPr>
              <a:t> </a:t>
            </a:r>
            <a:r>
              <a:rPr sz="1530" dirty="0" err="1">
                <a:cs typeface="Arial" panose="020B0604020202020204" pitchFamily="34" charset="0"/>
              </a:rPr>
              <a:t>os</a:t>
            </a:r>
            <a:r>
              <a:rPr sz="1530" dirty="0">
                <a:cs typeface="Arial" panose="020B0604020202020204" pitchFamily="34" charset="0"/>
              </a:rPr>
              <a:t> </a:t>
            </a:r>
            <a:r>
              <a:rPr sz="1530" dirty="0" err="1">
                <a:cs typeface="Arial" panose="020B0604020202020204" pitchFamily="34" charset="0"/>
              </a:rPr>
              <a:t>subobjetivos</a:t>
            </a:r>
            <a:r>
              <a:rPr sz="1530" dirty="0">
                <a:cs typeface="Arial" panose="020B0604020202020204" pitchFamily="34" charset="0"/>
              </a:rPr>
              <a:t> da </a:t>
            </a:r>
            <a:r>
              <a:rPr sz="1530" dirty="0" err="1">
                <a:cs typeface="Arial" panose="020B0604020202020204" pitchFamily="34" charset="0"/>
              </a:rPr>
              <a:t>Estratégia</a:t>
            </a:r>
            <a:r>
              <a:rPr sz="1530" dirty="0">
                <a:cs typeface="Arial" panose="020B0604020202020204" pitchFamily="34" charset="0"/>
              </a:rPr>
              <a:t> para as </a:t>
            </a:r>
            <a:r>
              <a:rPr sz="1530" dirty="0" err="1">
                <a:cs typeface="Arial" panose="020B0604020202020204" pitchFamily="34" charset="0"/>
              </a:rPr>
              <a:t>VTM</a:t>
            </a:r>
            <a:r>
              <a:rPr sz="1530" dirty="0">
                <a:cs typeface="Arial" panose="020B0604020202020204" pitchFamily="34" charset="0"/>
              </a:rPr>
              <a:t>, </a:t>
            </a:r>
            <a:r>
              <a:rPr sz="1530" dirty="0" err="1">
                <a:cs typeface="Arial" panose="020B0604020202020204" pitchFamily="34" charset="0"/>
              </a:rPr>
              <a:t>criem</a:t>
            </a:r>
            <a:r>
              <a:rPr sz="1530" dirty="0">
                <a:cs typeface="Arial" panose="020B0604020202020204" pitchFamily="34" charset="0"/>
              </a:rPr>
              <a:t> </a:t>
            </a:r>
            <a:r>
              <a:rPr sz="1530" dirty="0" err="1">
                <a:cs typeface="Arial" panose="020B0604020202020204" pitchFamily="34" charset="0"/>
              </a:rPr>
              <a:t>serviços</a:t>
            </a:r>
            <a:r>
              <a:rPr sz="1530" dirty="0">
                <a:cs typeface="Arial" panose="020B0604020202020204" pitchFamily="34" charset="0"/>
              </a:rPr>
              <a:t> </a:t>
            </a:r>
            <a:r>
              <a:rPr sz="1530" dirty="0" err="1">
                <a:cs typeface="Arial" panose="020B0604020202020204" pitchFamily="34" charset="0"/>
              </a:rPr>
              <a:t>integrados</a:t>
            </a:r>
            <a:r>
              <a:rPr sz="1530" dirty="0">
                <a:cs typeface="Arial" panose="020B0604020202020204" pitchFamily="34" charset="0"/>
              </a:rPr>
              <a:t> de </a:t>
            </a:r>
            <a:r>
              <a:rPr sz="1530" dirty="0" err="1">
                <a:cs typeface="Arial" panose="020B0604020202020204" pitchFamily="34" charset="0"/>
              </a:rPr>
              <a:t>qualidade</a:t>
            </a:r>
            <a:r>
              <a:rPr sz="1530" dirty="0">
                <a:cs typeface="Arial" panose="020B0604020202020204" pitchFamily="34" charset="0"/>
              </a:rPr>
              <a:t> </a:t>
            </a:r>
            <a:r>
              <a:rPr sz="1530" dirty="0" err="1">
                <a:cs typeface="Arial" panose="020B0604020202020204" pitchFamily="34" charset="0"/>
              </a:rPr>
              <a:t>centrados</a:t>
            </a:r>
            <a:r>
              <a:rPr sz="1530" dirty="0">
                <a:cs typeface="Arial" panose="020B0604020202020204" pitchFamily="34" charset="0"/>
              </a:rPr>
              <a:t> </a:t>
            </a:r>
            <a:r>
              <a:rPr sz="1530" dirty="0" err="1">
                <a:cs typeface="Arial" panose="020B0604020202020204" pitchFamily="34" charset="0"/>
              </a:rPr>
              <a:t>nas</a:t>
            </a:r>
            <a:r>
              <a:rPr sz="1530" dirty="0">
                <a:cs typeface="Arial" panose="020B0604020202020204" pitchFamily="34" charset="0"/>
              </a:rPr>
              <a:t> </a:t>
            </a:r>
            <a:r>
              <a:rPr sz="1530" dirty="0" err="1">
                <a:cs typeface="Arial" panose="020B0604020202020204" pitchFamily="34" charset="0"/>
              </a:rPr>
              <a:t>pessoas</a:t>
            </a:r>
            <a:r>
              <a:rPr sz="1530" dirty="0">
                <a:cs typeface="Arial" panose="020B0604020202020204" pitchFamily="34" charset="0"/>
              </a:rPr>
              <a:t>, </a:t>
            </a:r>
            <a:r>
              <a:rPr sz="1530" dirty="0" err="1">
                <a:cs typeface="Arial" panose="020B0604020202020204" pitchFamily="34" charset="0"/>
              </a:rPr>
              <a:t>maximizem</a:t>
            </a:r>
            <a:r>
              <a:rPr sz="1530" dirty="0">
                <a:cs typeface="Arial" panose="020B0604020202020204" pitchFamily="34" charset="0"/>
              </a:rPr>
              <a:t> o </a:t>
            </a:r>
            <a:r>
              <a:rPr sz="1530" dirty="0" err="1">
                <a:cs typeface="Arial" panose="020B0604020202020204" pitchFamily="34" charset="0"/>
              </a:rPr>
              <a:t>envolvimento</a:t>
            </a:r>
            <a:r>
              <a:rPr sz="1530" dirty="0">
                <a:cs typeface="Arial" panose="020B0604020202020204" pitchFamily="34" charset="0"/>
              </a:rPr>
              <a:t> das </a:t>
            </a:r>
            <a:r>
              <a:rPr sz="1530" dirty="0" err="1">
                <a:cs typeface="Arial" panose="020B0604020202020204" pitchFamily="34" charset="0"/>
              </a:rPr>
              <a:t>comunidades</a:t>
            </a:r>
            <a:r>
              <a:rPr sz="1530" dirty="0">
                <a:cs typeface="Arial" panose="020B0604020202020204" pitchFamily="34" charset="0"/>
              </a:rPr>
              <a:t> </a:t>
            </a:r>
            <a:r>
              <a:rPr sz="1530" dirty="0" err="1">
                <a:cs typeface="Arial" panose="020B0604020202020204" pitchFamily="34" charset="0"/>
              </a:rPr>
              <a:t>mais</a:t>
            </a:r>
            <a:r>
              <a:rPr sz="1530" dirty="0">
                <a:cs typeface="Arial" panose="020B0604020202020204" pitchFamily="34" charset="0"/>
              </a:rPr>
              <a:t> </a:t>
            </a:r>
            <a:r>
              <a:rPr sz="1530" dirty="0" err="1">
                <a:cs typeface="Arial" panose="020B0604020202020204" pitchFamily="34" charset="0"/>
              </a:rPr>
              <a:t>afetadas</a:t>
            </a:r>
            <a:r>
              <a:rPr sz="1530" dirty="0">
                <a:cs typeface="Arial" panose="020B0604020202020204" pitchFamily="34" charset="0"/>
              </a:rPr>
              <a:t>, </a:t>
            </a:r>
            <a:r>
              <a:rPr sz="1530" dirty="0" err="1">
                <a:cs typeface="Arial" panose="020B0604020202020204" pitchFamily="34" charset="0"/>
              </a:rPr>
              <a:t>maximizem</a:t>
            </a:r>
            <a:r>
              <a:rPr sz="1530" dirty="0">
                <a:cs typeface="Arial" panose="020B0604020202020204" pitchFamily="34" charset="0"/>
              </a:rPr>
              <a:t> a </a:t>
            </a:r>
            <a:r>
              <a:rPr sz="1530" dirty="0" err="1">
                <a:cs typeface="Arial" panose="020B0604020202020204" pitchFamily="34" charset="0"/>
              </a:rPr>
              <a:t>equidade</a:t>
            </a:r>
            <a:r>
              <a:rPr sz="1530" dirty="0">
                <a:cs typeface="Arial" panose="020B0604020202020204" pitchFamily="34" charset="0"/>
              </a:rPr>
              <a:t>, </a:t>
            </a:r>
            <a:r>
              <a:rPr sz="1530" dirty="0" err="1">
                <a:cs typeface="Arial" panose="020B0604020202020204" pitchFamily="34" charset="0"/>
              </a:rPr>
              <a:t>os</a:t>
            </a:r>
            <a:r>
              <a:rPr sz="1530" dirty="0">
                <a:cs typeface="Arial" panose="020B0604020202020204" pitchFamily="34" charset="0"/>
              </a:rPr>
              <a:t> </a:t>
            </a:r>
            <a:r>
              <a:rPr sz="1530" dirty="0" err="1">
                <a:cs typeface="Arial" panose="020B0604020202020204" pitchFamily="34" charset="0"/>
              </a:rPr>
              <a:t>direitos</a:t>
            </a:r>
            <a:r>
              <a:rPr sz="1530" dirty="0">
                <a:cs typeface="Arial" panose="020B0604020202020204" pitchFamily="34" charset="0"/>
              </a:rPr>
              <a:t> </a:t>
            </a:r>
            <a:r>
              <a:rPr sz="1530" dirty="0" err="1">
                <a:cs typeface="Arial" panose="020B0604020202020204" pitchFamily="34" charset="0"/>
              </a:rPr>
              <a:t>humanos</a:t>
            </a:r>
            <a:r>
              <a:rPr sz="1530" dirty="0">
                <a:cs typeface="Arial" panose="020B0604020202020204" pitchFamily="34" charset="0"/>
              </a:rPr>
              <a:t> e a </a:t>
            </a:r>
            <a:r>
              <a:rPr sz="1530" dirty="0" err="1">
                <a:cs typeface="Arial" panose="020B0604020202020204" pitchFamily="34" charset="0"/>
              </a:rPr>
              <a:t>igualdade</a:t>
            </a:r>
            <a:r>
              <a:rPr sz="1530" dirty="0">
                <a:cs typeface="Arial" panose="020B0604020202020204" pitchFamily="34" charset="0"/>
              </a:rPr>
              <a:t> de </a:t>
            </a:r>
            <a:r>
              <a:rPr sz="1530" dirty="0" err="1">
                <a:cs typeface="Arial" panose="020B0604020202020204" pitchFamily="34" charset="0"/>
              </a:rPr>
              <a:t>género</a:t>
            </a:r>
            <a:r>
              <a:rPr sz="1530" dirty="0">
                <a:cs typeface="Arial" panose="020B0604020202020204" pitchFamily="34" charset="0"/>
              </a:rPr>
              <a:t> e </a:t>
            </a:r>
            <a:r>
              <a:rPr sz="1530" dirty="0" err="1">
                <a:cs typeface="Arial" panose="020B0604020202020204" pitchFamily="34" charset="0"/>
              </a:rPr>
              <a:t>desenvolvam</a:t>
            </a:r>
            <a:r>
              <a:rPr sz="1530" dirty="0">
                <a:cs typeface="Arial" panose="020B0604020202020204" pitchFamily="34" charset="0"/>
              </a:rPr>
              <a:t> a </a:t>
            </a:r>
            <a:r>
              <a:rPr sz="1530" dirty="0" err="1">
                <a:cs typeface="Arial" panose="020B0604020202020204" pitchFamily="34" charset="0"/>
              </a:rPr>
              <a:t>PRP</a:t>
            </a:r>
            <a:r>
              <a:rPr sz="1530" dirty="0">
                <a:cs typeface="Arial" panose="020B0604020202020204" pitchFamily="34" charset="0"/>
              </a:rPr>
              <a:t>.</a:t>
            </a:r>
          </a:p>
          <a:p>
            <a:pPr marL="347472" marR="0" lvl="0" indent="-342900">
              <a:spcAft>
                <a:spcPts val="500"/>
              </a:spcAft>
              <a:buFont typeface="Arial" panose="020B0604020202020204" pitchFamily="34" charset="0"/>
              <a:buChar char="•"/>
              <a:defRPr sz="17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530" b="1" dirty="0" err="1"/>
              <a:t>Mobilizar</a:t>
            </a:r>
            <a:r>
              <a:rPr sz="1530" b="1" dirty="0"/>
              <a:t> </a:t>
            </a:r>
            <a:r>
              <a:rPr sz="1530" b="1" dirty="0" err="1"/>
              <a:t>recursos</a:t>
            </a:r>
            <a:r>
              <a:rPr sz="1530" b="1" dirty="0"/>
              <a:t> </a:t>
            </a:r>
            <a:r>
              <a:rPr sz="1530" b="1" dirty="0" err="1"/>
              <a:t>internos</a:t>
            </a:r>
            <a:r>
              <a:rPr sz="1530" b="1" dirty="0"/>
              <a:t> </a:t>
            </a:r>
            <a:r>
              <a:rPr sz="1530" b="1" dirty="0" err="1"/>
              <a:t>acrescidos</a:t>
            </a:r>
            <a:r>
              <a:rPr sz="1530" b="1" dirty="0"/>
              <a:t> </a:t>
            </a:r>
            <a:r>
              <a:rPr sz="1530" dirty="0"/>
              <a:t>para a </a:t>
            </a:r>
            <a:r>
              <a:rPr sz="1530" dirty="0" err="1"/>
              <a:t>saúde</a:t>
            </a:r>
            <a:r>
              <a:rPr sz="1530" dirty="0"/>
              <a:t> e as </a:t>
            </a:r>
            <a:r>
              <a:rPr sz="1530" dirty="0" err="1"/>
              <a:t>três</a:t>
            </a:r>
            <a:r>
              <a:rPr sz="1530" dirty="0"/>
              <a:t> </a:t>
            </a:r>
            <a:r>
              <a:rPr sz="1530" dirty="0" err="1"/>
              <a:t>doenças</a:t>
            </a:r>
            <a:r>
              <a:rPr sz="1530" dirty="0"/>
              <a:t> e </a:t>
            </a:r>
            <a:r>
              <a:rPr sz="1530" b="1" dirty="0" err="1"/>
              <a:t>reforçar</a:t>
            </a:r>
            <a:r>
              <a:rPr sz="1530" b="1" dirty="0"/>
              <a:t> o </a:t>
            </a:r>
            <a:r>
              <a:rPr sz="1530" b="1" dirty="0" err="1"/>
              <a:t>foco</a:t>
            </a:r>
            <a:r>
              <a:rPr sz="1530" b="1" dirty="0"/>
              <a:t> </a:t>
            </a:r>
            <a:r>
              <a:rPr sz="1530" b="1" dirty="0" err="1"/>
              <a:t>na</a:t>
            </a:r>
            <a:r>
              <a:rPr sz="1530" b="1" dirty="0"/>
              <a:t> </a:t>
            </a:r>
            <a:r>
              <a:rPr sz="1530" b="1" dirty="0" err="1"/>
              <a:t>qualidade</a:t>
            </a:r>
            <a:r>
              <a:rPr sz="1530" b="1" dirty="0"/>
              <a:t> e </a:t>
            </a:r>
            <a:r>
              <a:rPr sz="1530" b="1" dirty="0" err="1"/>
              <a:t>na</a:t>
            </a:r>
            <a:r>
              <a:rPr sz="1530" b="1" dirty="0"/>
              <a:t> </a:t>
            </a:r>
            <a:r>
              <a:rPr sz="1530" b="1" dirty="0" err="1"/>
              <a:t>relação</a:t>
            </a:r>
            <a:r>
              <a:rPr sz="1530" b="1" dirty="0"/>
              <a:t> </a:t>
            </a:r>
            <a:r>
              <a:rPr sz="1530" b="1" dirty="0" err="1"/>
              <a:t>custo-benefício</a:t>
            </a:r>
            <a:r>
              <a:rPr sz="1530" b="1" dirty="0"/>
              <a:t>.</a:t>
            </a:r>
          </a:p>
          <a:p>
            <a:pPr marL="347472" marR="0" lvl="0" indent="-285750">
              <a:spcAft>
                <a:spcPts val="500"/>
              </a:spcAft>
              <a:buFont typeface="Arial" panose="020B0604020202020204" pitchFamily="34" charset="0"/>
              <a:buChar char="•"/>
              <a:defRPr sz="175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530" b="1" dirty="0" err="1">
                <a:ea typeface="Calibri" panose="020F0502020204030204" pitchFamily="34" charset="0"/>
              </a:rPr>
              <a:t>Promover</a:t>
            </a:r>
            <a:r>
              <a:rPr sz="1530" b="1" dirty="0">
                <a:ea typeface="Calibri" panose="020F0502020204030204" pitchFamily="34" charset="0"/>
              </a:rPr>
              <a:t> </a:t>
            </a:r>
            <a:r>
              <a:rPr sz="1530" b="1" dirty="0" err="1">
                <a:ea typeface="Calibri" panose="020F0502020204030204" pitchFamily="34" charset="0"/>
              </a:rPr>
              <a:t>novas</a:t>
            </a:r>
            <a:r>
              <a:rPr sz="1530" b="1" dirty="0">
                <a:ea typeface="Calibri" panose="020F0502020204030204" pitchFamily="34" charset="0"/>
              </a:rPr>
              <a:t> </a:t>
            </a:r>
            <a:r>
              <a:rPr sz="1530" b="1" dirty="0" err="1">
                <a:ea typeface="Calibri" panose="020F0502020204030204" pitchFamily="34" charset="0"/>
              </a:rPr>
              <a:t>parcerias</a:t>
            </a:r>
            <a:r>
              <a:rPr sz="1530" b="1" dirty="0">
                <a:ea typeface="Calibri" panose="020F0502020204030204" pitchFamily="34" charset="0"/>
              </a:rPr>
              <a:t> </a:t>
            </a:r>
            <a:r>
              <a:rPr sz="1530" dirty="0">
                <a:ea typeface="Calibri" panose="020F0502020204030204" pitchFamily="34" charset="0"/>
              </a:rPr>
              <a:t>(</a:t>
            </a:r>
            <a:r>
              <a:rPr sz="1530" dirty="0" err="1">
                <a:ea typeface="Calibri" panose="020F0502020204030204" pitchFamily="34" charset="0"/>
              </a:rPr>
              <a:t>por</a:t>
            </a:r>
            <a:r>
              <a:rPr sz="1530" dirty="0">
                <a:ea typeface="Calibri" panose="020F0502020204030204" pitchFamily="34" charset="0"/>
              </a:rPr>
              <a:t> </a:t>
            </a:r>
            <a:r>
              <a:rPr sz="1530" dirty="0" err="1">
                <a:ea typeface="Calibri" panose="020F0502020204030204" pitchFamily="34" charset="0"/>
              </a:rPr>
              <a:t>exemplo</a:t>
            </a:r>
            <a:r>
              <a:rPr sz="1530" dirty="0">
                <a:ea typeface="Calibri" panose="020F0502020204030204" pitchFamily="34" charset="0"/>
              </a:rPr>
              <a:t>, </a:t>
            </a:r>
            <a:r>
              <a:rPr sz="1530" dirty="0" err="1">
                <a:ea typeface="Calibri" panose="020F0502020204030204" pitchFamily="34" charset="0"/>
              </a:rPr>
              <a:t>multissectoriais</a:t>
            </a:r>
            <a:r>
              <a:rPr sz="1530" dirty="0">
                <a:ea typeface="Calibri" panose="020F0502020204030204" pitchFamily="34" charset="0"/>
              </a:rPr>
              <a:t> para </a:t>
            </a:r>
            <a:r>
              <a:rPr sz="1530" dirty="0" err="1">
                <a:ea typeface="Calibri" panose="020F0502020204030204" pitchFamily="34" charset="0"/>
              </a:rPr>
              <a:t>enfrentar</a:t>
            </a:r>
            <a:r>
              <a:rPr sz="1530" dirty="0">
                <a:ea typeface="Calibri" panose="020F0502020204030204" pitchFamily="34" charset="0"/>
              </a:rPr>
              <a:t> as </a:t>
            </a:r>
            <a:r>
              <a:rPr sz="1530" dirty="0" err="1">
                <a:ea typeface="Calibri" panose="020F0502020204030204" pitchFamily="34" charset="0"/>
              </a:rPr>
              <a:t>barreiras</a:t>
            </a:r>
            <a:r>
              <a:rPr sz="1530" dirty="0">
                <a:ea typeface="Calibri" panose="020F0502020204030204" pitchFamily="34" charset="0"/>
              </a:rPr>
              <a:t> </a:t>
            </a:r>
            <a:r>
              <a:rPr sz="1530" dirty="0" err="1">
                <a:ea typeface="Calibri" panose="020F0502020204030204" pitchFamily="34" charset="0"/>
              </a:rPr>
              <a:t>estruturais</a:t>
            </a:r>
            <a:r>
              <a:rPr sz="1530" dirty="0">
                <a:ea typeface="Calibri" panose="020F0502020204030204" pitchFamily="34" charset="0"/>
              </a:rPr>
              <a:t>, com </a:t>
            </a:r>
            <a:r>
              <a:rPr sz="1530" dirty="0" err="1">
                <a:ea typeface="Calibri" panose="020F0502020204030204" pitchFamily="34" charset="0"/>
              </a:rPr>
              <a:t>partes</a:t>
            </a:r>
            <a:r>
              <a:rPr sz="1530" dirty="0">
                <a:ea typeface="Calibri" panose="020F0502020204030204" pitchFamily="34" charset="0"/>
              </a:rPr>
              <a:t> </a:t>
            </a:r>
            <a:r>
              <a:rPr sz="1530" dirty="0" err="1">
                <a:ea typeface="Calibri" panose="020F0502020204030204" pitchFamily="34" charset="0"/>
              </a:rPr>
              <a:t>interessadas</a:t>
            </a:r>
            <a:r>
              <a:rPr sz="1530" dirty="0">
                <a:ea typeface="Calibri" panose="020F0502020204030204" pitchFamily="34" charset="0"/>
              </a:rPr>
              <a:t> da </a:t>
            </a:r>
            <a:r>
              <a:rPr sz="1530" dirty="0" err="1">
                <a:ea typeface="Calibri" panose="020F0502020204030204" pitchFamily="34" charset="0"/>
              </a:rPr>
              <a:t>PRP</a:t>
            </a:r>
            <a:r>
              <a:rPr sz="1530" dirty="0">
                <a:ea typeface="Calibri" panose="020F0502020204030204" pitchFamily="34" charset="0"/>
              </a:rPr>
              <a:t> </a:t>
            </a:r>
            <a:r>
              <a:rPr sz="1530" dirty="0" err="1">
                <a:ea typeface="Calibri" panose="020F0502020204030204" pitchFamily="34" charset="0"/>
              </a:rPr>
              <a:t>ou</a:t>
            </a:r>
            <a:r>
              <a:rPr sz="1530" dirty="0">
                <a:ea typeface="Calibri" panose="020F0502020204030204" pitchFamily="34" charset="0"/>
              </a:rPr>
              <a:t> do sector privado) e </a:t>
            </a:r>
            <a:r>
              <a:rPr sz="1530" b="1" dirty="0" err="1">
                <a:ea typeface="Calibri" panose="020F0502020204030204" pitchFamily="34" charset="0"/>
              </a:rPr>
              <a:t>novas</a:t>
            </a:r>
            <a:r>
              <a:rPr sz="1530" b="1" dirty="0">
                <a:ea typeface="Calibri" panose="020F0502020204030204" pitchFamily="34" charset="0"/>
              </a:rPr>
              <a:t> </a:t>
            </a:r>
            <a:r>
              <a:rPr sz="1530" b="1" dirty="0" err="1">
                <a:ea typeface="Calibri" panose="020F0502020204030204" pitchFamily="34" charset="0"/>
              </a:rPr>
              <a:t>ligações</a:t>
            </a:r>
            <a:r>
              <a:rPr sz="1530" b="1" dirty="0">
                <a:ea typeface="Calibri" panose="020F0502020204030204" pitchFamily="34" charset="0"/>
              </a:rPr>
              <a:t> </a:t>
            </a:r>
            <a:r>
              <a:rPr sz="1530" dirty="0">
                <a:ea typeface="Calibri" panose="020F0502020204030204" pitchFamily="34" charset="0"/>
              </a:rPr>
              <a:t>(</a:t>
            </a:r>
            <a:r>
              <a:rPr sz="1530" dirty="0" err="1">
                <a:ea typeface="Calibri" panose="020F0502020204030204" pitchFamily="34" charset="0"/>
              </a:rPr>
              <a:t>por</a:t>
            </a:r>
            <a:r>
              <a:rPr sz="1530" dirty="0">
                <a:ea typeface="Calibri" panose="020F0502020204030204" pitchFamily="34" charset="0"/>
              </a:rPr>
              <a:t> </a:t>
            </a:r>
            <a:r>
              <a:rPr sz="1530" dirty="0" err="1">
                <a:ea typeface="Calibri" panose="020F0502020204030204" pitchFamily="34" charset="0"/>
              </a:rPr>
              <a:t>exemplo</a:t>
            </a:r>
            <a:r>
              <a:rPr sz="1530" dirty="0">
                <a:ea typeface="Calibri" panose="020F0502020204030204" pitchFamily="34" charset="0"/>
              </a:rPr>
              <a:t>, para </a:t>
            </a:r>
            <a:r>
              <a:rPr sz="1530" dirty="0" err="1">
                <a:ea typeface="Calibri" panose="020F0502020204030204" pitchFamily="34" charset="0"/>
              </a:rPr>
              <a:t>criar</a:t>
            </a:r>
            <a:r>
              <a:rPr sz="1530" dirty="0">
                <a:ea typeface="Calibri" panose="020F0502020204030204" pitchFamily="34" charset="0"/>
              </a:rPr>
              <a:t> </a:t>
            </a:r>
            <a:r>
              <a:rPr sz="1530" dirty="0" err="1">
                <a:ea typeface="Calibri" panose="020F0502020204030204" pitchFamily="34" charset="0"/>
              </a:rPr>
              <a:t>serviços</a:t>
            </a:r>
            <a:r>
              <a:rPr sz="1530" dirty="0">
                <a:ea typeface="Calibri" panose="020F0502020204030204" pitchFamily="34" charset="0"/>
              </a:rPr>
              <a:t> </a:t>
            </a:r>
            <a:r>
              <a:rPr sz="1530" dirty="0" err="1">
                <a:effectLst/>
                <a:ea typeface="Times New Roman" panose="02020603050405020304" pitchFamily="18" charset="0"/>
              </a:rPr>
              <a:t>integrados</a:t>
            </a:r>
            <a:r>
              <a:rPr sz="1530" dirty="0">
                <a:effectLst/>
                <a:ea typeface="Times New Roman" panose="02020603050405020304" pitchFamily="18" charset="0"/>
              </a:rPr>
              <a:t> de </a:t>
            </a:r>
            <a:r>
              <a:rPr sz="1530" dirty="0" err="1">
                <a:effectLst/>
                <a:ea typeface="Times New Roman" panose="02020603050405020304" pitchFamily="18" charset="0"/>
              </a:rPr>
              <a:t>qualidade</a:t>
            </a:r>
            <a:r>
              <a:rPr sz="1530" dirty="0">
                <a:effectLst/>
                <a:ea typeface="Times New Roman" panose="02020603050405020304" pitchFamily="18" charset="0"/>
              </a:rPr>
              <a:t> </a:t>
            </a:r>
            <a:r>
              <a:rPr sz="1530" dirty="0" err="1">
                <a:effectLst/>
                <a:ea typeface="Times New Roman" panose="02020603050405020304" pitchFamily="18" charset="0"/>
              </a:rPr>
              <a:t>centrados</a:t>
            </a:r>
            <a:r>
              <a:rPr sz="1530" dirty="0">
                <a:effectLst/>
                <a:ea typeface="Times New Roman" panose="02020603050405020304" pitchFamily="18" charset="0"/>
              </a:rPr>
              <a:t> </a:t>
            </a:r>
            <a:r>
              <a:rPr sz="1530" dirty="0" err="1">
                <a:effectLst/>
                <a:ea typeface="Times New Roman" panose="02020603050405020304" pitchFamily="18" charset="0"/>
              </a:rPr>
              <a:t>nas</a:t>
            </a:r>
            <a:r>
              <a:rPr sz="1530" dirty="0">
                <a:effectLst/>
                <a:ea typeface="Times New Roman" panose="02020603050405020304" pitchFamily="18" charset="0"/>
              </a:rPr>
              <a:t> </a:t>
            </a:r>
            <a:r>
              <a:rPr sz="1530" dirty="0" err="1">
                <a:effectLst/>
                <a:ea typeface="Times New Roman" panose="02020603050405020304" pitchFamily="18" charset="0"/>
              </a:rPr>
              <a:t>pessoas</a:t>
            </a:r>
            <a:r>
              <a:rPr sz="1530" dirty="0">
                <a:effectLst/>
                <a:ea typeface="Times New Roman" panose="02020603050405020304" pitchFamily="18" charset="0"/>
              </a:rPr>
              <a:t>), a </a:t>
            </a:r>
            <a:r>
              <a:rPr sz="1530" dirty="0" err="1">
                <a:effectLst/>
                <a:ea typeface="Times New Roman" panose="02020603050405020304" pitchFamily="18" charset="0"/>
              </a:rPr>
              <a:t>fim</a:t>
            </a:r>
            <a:r>
              <a:rPr sz="1530" dirty="0">
                <a:effectLst/>
                <a:ea typeface="Times New Roman" panose="02020603050405020304" pitchFamily="18" charset="0"/>
              </a:rPr>
              <a:t> de </a:t>
            </a:r>
            <a:r>
              <a:rPr sz="1530" dirty="0" err="1">
                <a:effectLst/>
                <a:ea typeface="Times New Roman" panose="02020603050405020304" pitchFamily="18" charset="0"/>
              </a:rPr>
              <a:t>cumprir</a:t>
            </a:r>
            <a:r>
              <a:rPr sz="1530" dirty="0">
                <a:effectLst/>
                <a:ea typeface="Times New Roman" panose="02020603050405020304" pitchFamily="18" charset="0"/>
              </a:rPr>
              <a:t> </a:t>
            </a:r>
            <a:r>
              <a:rPr sz="1530" dirty="0" err="1">
                <a:effectLst/>
                <a:ea typeface="Times New Roman" panose="02020603050405020304" pitchFamily="18" charset="0"/>
              </a:rPr>
              <a:t>os</a:t>
            </a:r>
            <a:r>
              <a:rPr sz="1530" dirty="0">
                <a:effectLst/>
                <a:ea typeface="Times New Roman" panose="02020603050405020304" pitchFamily="18" charset="0"/>
              </a:rPr>
              <a:t> </a:t>
            </a:r>
            <a:r>
              <a:rPr sz="1530" dirty="0" err="1">
                <a:effectLst/>
                <a:ea typeface="Times New Roman" panose="02020603050405020304" pitchFamily="18" charset="0"/>
              </a:rPr>
              <a:t>objetivos</a:t>
            </a:r>
            <a:r>
              <a:rPr sz="1530" dirty="0">
                <a:effectLst/>
                <a:ea typeface="Times New Roman" panose="02020603050405020304" pitchFamily="18" charset="0"/>
              </a:rPr>
              <a:t> da </a:t>
            </a:r>
            <a:r>
              <a:rPr sz="1530" dirty="0" err="1">
                <a:effectLst/>
                <a:ea typeface="Times New Roman" panose="02020603050405020304" pitchFamily="18" charset="0"/>
              </a:rPr>
              <a:t>Estratégia</a:t>
            </a:r>
            <a:r>
              <a:rPr sz="153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347472" indent="-285750">
              <a:spcAft>
                <a:spcPts val="500"/>
              </a:spcAft>
              <a:buFont typeface="Arial" panose="020B0604020202020204" pitchFamily="34" charset="0"/>
              <a:buChar char="•"/>
              <a:defRPr sz="17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530" dirty="0" err="1"/>
              <a:t>Criar</a:t>
            </a:r>
            <a:r>
              <a:rPr sz="1530" dirty="0"/>
              <a:t> um </a:t>
            </a:r>
            <a:r>
              <a:rPr sz="1530" b="1" dirty="0" err="1"/>
              <a:t>ambiente</a:t>
            </a:r>
            <a:r>
              <a:rPr sz="1530" b="1" dirty="0"/>
              <a:t> </a:t>
            </a:r>
            <a:r>
              <a:rPr sz="1530" b="1" dirty="0" err="1"/>
              <a:t>propício</a:t>
            </a:r>
            <a:r>
              <a:rPr sz="1530" b="1" dirty="0"/>
              <a:t> para </a:t>
            </a:r>
            <a:r>
              <a:rPr sz="1530" b="1" dirty="0" err="1"/>
              <a:t>inovações</a:t>
            </a:r>
            <a:r>
              <a:rPr sz="1530" b="1" dirty="0"/>
              <a:t> e </a:t>
            </a:r>
            <a:r>
              <a:rPr sz="1530" b="1" dirty="0" err="1"/>
              <a:t>assegurar</a:t>
            </a:r>
            <a:r>
              <a:rPr sz="1530" b="1" dirty="0"/>
              <a:t> o </a:t>
            </a:r>
            <a:r>
              <a:rPr sz="1530" b="1" dirty="0" err="1"/>
              <a:t>acesso</a:t>
            </a:r>
            <a:r>
              <a:rPr sz="1530" b="1" dirty="0"/>
              <a:t> </a:t>
            </a:r>
            <a:r>
              <a:rPr sz="1530" b="1" dirty="0" err="1"/>
              <a:t>equitativo</a:t>
            </a:r>
            <a:r>
              <a:rPr sz="1530" dirty="0"/>
              <a:t> </a:t>
            </a:r>
            <a:r>
              <a:rPr sz="1530" dirty="0" err="1"/>
              <a:t>às</a:t>
            </a:r>
            <a:r>
              <a:rPr sz="1530" dirty="0"/>
              <a:t> </a:t>
            </a:r>
            <a:r>
              <a:rPr sz="1530" dirty="0" err="1"/>
              <a:t>mesmas</a:t>
            </a:r>
            <a:r>
              <a:rPr sz="1530" dirty="0"/>
              <a:t>.</a:t>
            </a:r>
          </a:p>
          <a:p>
            <a:pPr marL="347472" indent="-285750">
              <a:spcAft>
                <a:spcPts val="500"/>
              </a:spcAft>
              <a:buFont typeface="Arial" panose="020B0604020202020204" pitchFamily="34" charset="0"/>
              <a:buChar char="•"/>
              <a:defRPr sz="17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530" b="1" dirty="0" err="1"/>
              <a:t>Assegurar</a:t>
            </a:r>
            <a:r>
              <a:rPr sz="1530" b="1" dirty="0"/>
              <a:t> o </a:t>
            </a:r>
            <a:r>
              <a:rPr sz="1530" b="1" dirty="0" err="1"/>
              <a:t>envolvimento</a:t>
            </a:r>
            <a:r>
              <a:rPr sz="1530" b="1" dirty="0"/>
              <a:t> </a:t>
            </a:r>
            <a:r>
              <a:rPr sz="1530" b="1" dirty="0" err="1"/>
              <a:t>significativo</a:t>
            </a:r>
            <a:r>
              <a:rPr sz="1530" b="1" dirty="0"/>
              <a:t> das </a:t>
            </a:r>
            <a:r>
              <a:rPr sz="1530" b="1" dirty="0" err="1"/>
              <a:t>comunidades</a:t>
            </a:r>
            <a:r>
              <a:rPr sz="1530" dirty="0"/>
              <a:t>, </a:t>
            </a:r>
            <a:r>
              <a:rPr sz="1530" dirty="0" err="1"/>
              <a:t>incluindo</a:t>
            </a:r>
            <a:r>
              <a:rPr sz="1530" dirty="0"/>
              <a:t> as </a:t>
            </a:r>
            <a:r>
              <a:rPr sz="1530" dirty="0" err="1"/>
              <a:t>populações-chave</a:t>
            </a:r>
            <a:r>
              <a:rPr sz="1530" dirty="0"/>
              <a:t>, e de outros </a:t>
            </a:r>
            <a:r>
              <a:rPr sz="1530" dirty="0" err="1"/>
              <a:t>peritos</a:t>
            </a:r>
            <a:r>
              <a:rPr sz="1530" dirty="0"/>
              <a:t> </a:t>
            </a:r>
            <a:r>
              <a:rPr sz="1530" dirty="0" err="1"/>
              <a:t>relevantes</a:t>
            </a:r>
            <a:r>
              <a:rPr sz="1530" dirty="0"/>
              <a:t> </a:t>
            </a:r>
            <a:r>
              <a:rPr sz="1530" dirty="0" err="1"/>
              <a:t>na</a:t>
            </a:r>
            <a:r>
              <a:rPr sz="1530" dirty="0"/>
              <a:t> </a:t>
            </a:r>
            <a:r>
              <a:rPr sz="1530" dirty="0" err="1"/>
              <a:t>conceção</a:t>
            </a:r>
            <a:r>
              <a:rPr sz="1530" dirty="0"/>
              <a:t>, </a:t>
            </a:r>
            <a:r>
              <a:rPr sz="1530" dirty="0" err="1"/>
              <a:t>na</a:t>
            </a:r>
            <a:r>
              <a:rPr sz="1530" dirty="0"/>
              <a:t> </a:t>
            </a:r>
            <a:r>
              <a:rPr sz="1530" dirty="0" err="1"/>
              <a:t>prestação</a:t>
            </a:r>
            <a:r>
              <a:rPr sz="1530" dirty="0"/>
              <a:t> e </a:t>
            </a:r>
            <a:r>
              <a:rPr sz="1530" dirty="0" err="1"/>
              <a:t>na</a:t>
            </a:r>
            <a:r>
              <a:rPr sz="1530" dirty="0"/>
              <a:t> </a:t>
            </a:r>
            <a:r>
              <a:rPr sz="1530" dirty="0" err="1"/>
              <a:t>monitorização</a:t>
            </a:r>
            <a:r>
              <a:rPr sz="1530" dirty="0"/>
              <a:t> dos </a:t>
            </a:r>
            <a:r>
              <a:rPr sz="1530" dirty="0" err="1"/>
              <a:t>serviços</a:t>
            </a:r>
            <a:r>
              <a:rPr sz="1530" dirty="0"/>
              <a:t>.</a:t>
            </a:r>
          </a:p>
          <a:p>
            <a:pPr marL="347472" indent="-285750">
              <a:spcAft>
                <a:spcPts val="500"/>
              </a:spcAft>
              <a:buFont typeface="Arial" panose="020B0604020202020204" pitchFamily="34" charset="0"/>
              <a:buChar char="•"/>
              <a:defRPr sz="17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530" dirty="0" err="1"/>
              <a:t>Contribuir</a:t>
            </a:r>
            <a:r>
              <a:rPr sz="1530" dirty="0"/>
              <a:t> para a </a:t>
            </a:r>
            <a:r>
              <a:rPr sz="1530" dirty="0" err="1"/>
              <a:t>voz</a:t>
            </a:r>
            <a:r>
              <a:rPr sz="1530" dirty="0"/>
              <a:t> </a:t>
            </a:r>
            <a:r>
              <a:rPr sz="1530" dirty="0" err="1"/>
              <a:t>diplomática</a:t>
            </a:r>
            <a:r>
              <a:rPr sz="1530" dirty="0"/>
              <a:t> da </a:t>
            </a:r>
            <a:r>
              <a:rPr sz="1530" dirty="0" err="1"/>
              <a:t>parceria</a:t>
            </a:r>
            <a:r>
              <a:rPr sz="1530" dirty="0"/>
              <a:t> do Fundo Global </a:t>
            </a:r>
            <a:r>
              <a:rPr sz="1530" b="1" dirty="0" err="1"/>
              <a:t>na</a:t>
            </a:r>
            <a:r>
              <a:rPr sz="1530" b="1" dirty="0"/>
              <a:t> </a:t>
            </a:r>
            <a:r>
              <a:rPr sz="1530" b="1" dirty="0" err="1"/>
              <a:t>contestação</a:t>
            </a:r>
            <a:r>
              <a:rPr sz="1530" b="1" dirty="0"/>
              <a:t> de leis, </a:t>
            </a:r>
            <a:r>
              <a:rPr sz="1530" b="1" dirty="0" err="1"/>
              <a:t>políticas</a:t>
            </a:r>
            <a:r>
              <a:rPr sz="1530" b="1" dirty="0"/>
              <a:t> e </a:t>
            </a:r>
            <a:r>
              <a:rPr sz="1530" b="1" dirty="0" err="1"/>
              <a:t>práticas</a:t>
            </a:r>
            <a:r>
              <a:rPr sz="1530" b="1" dirty="0"/>
              <a:t> </a:t>
            </a:r>
            <a:r>
              <a:rPr sz="1530" b="1" dirty="0" err="1"/>
              <a:t>nocivas</a:t>
            </a:r>
            <a:r>
              <a:rPr sz="1530" b="1" dirty="0"/>
              <a:t>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CB37377-C305-46E6-B331-969F1E0268B8}"/>
              </a:ext>
            </a:extLst>
          </p:cNvPr>
          <p:cNvCxnSpPr>
            <a:cxnSpLocks/>
          </p:cNvCxnSpPr>
          <p:nvPr/>
        </p:nvCxnSpPr>
        <p:spPr>
          <a:xfrm>
            <a:off x="2417401" y="5310520"/>
            <a:ext cx="9418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6F07C76-E992-483D-890D-915464E04218}"/>
              </a:ext>
            </a:extLst>
          </p:cNvPr>
          <p:cNvSpPr/>
          <p:nvPr/>
        </p:nvSpPr>
        <p:spPr>
          <a:xfrm>
            <a:off x="2286001" y="5304404"/>
            <a:ext cx="9507538" cy="117521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>
              <a:spcAft>
                <a:spcPts val="20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pPr>
            <a:r>
              <a:rPr dirty="0" err="1"/>
              <a:t>Recursos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 sz="1200"/>
            </a:pPr>
            <a:r>
              <a:rPr dirty="0" err="1">
                <a:solidFill>
                  <a:schemeClr val="tx1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Estratégia</a:t>
            </a:r>
            <a:r>
              <a:rPr dirty="0">
                <a:solidFill>
                  <a:schemeClr val="tx1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 do Fundo Global (2023-2028): </a:t>
            </a:r>
            <a:r>
              <a:rPr u="sng" dirty="0">
                <a:solidFill>
                  <a:schemeClr val="accent2"/>
                </a:solidFill>
                <a:highlight>
                  <a:srgbClr val="FFFFFF"/>
                </a:highlight>
              </a:rPr>
              <a:t> </a:t>
            </a:r>
            <a:r>
              <a:rPr u="sng" dirty="0" err="1">
                <a:solidFill>
                  <a:schemeClr val="accent2"/>
                </a:solidFill>
                <a:highlight>
                  <a:srgbClr val="FFFFFF"/>
                </a:highlight>
                <a:hlinkClick r:id="rId3" tooltip="strategy_globalfund2023-2028_narrative_ar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عربي</a:t>
            </a:r>
            <a:r>
              <a:rPr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</a:t>
            </a:r>
            <a:r>
              <a:rPr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u="sng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4" tooltip="Fighting Pandemics and Building a Healthier and More Equitable World - Global Fund Strategy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</a:t>
            </a:r>
            <a:r>
              <a:rPr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u="sng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5" tooltip="Luchar contra las pandemias y construir un mundo más saludable y equitativo - Estrategia del Fondo Mu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r>
              <a:rPr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 </a:t>
            </a:r>
            <a:r>
              <a:rPr u="sng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6" tooltip="Combattre les pandémies et bâtir un monde plus sain et plus équitable - Stratégie du Fonds mo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Français</a:t>
            </a:r>
            <a:r>
              <a:rPr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</a:t>
            </a:r>
            <a:r>
              <a:rPr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u="sng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7" tooltip="Combater as pandemias e construir um mundo mais saudável e equitativo - Estratégia do Fundo Glob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Português</a:t>
            </a:r>
            <a:r>
              <a:rPr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</a:t>
            </a:r>
            <a:r>
              <a:rPr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u="sng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8" tooltip="Борьба с пандемиями и построение более здорового и справедливого мира - Стратегия Глобального фонда (2023–2028 гг.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Русский</a:t>
            </a:r>
            <a:endParaRPr sz="1200" i="0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 sz="1200"/>
            </a:pPr>
            <a:r>
              <a:rPr dirty="0" err="1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Resumo</a:t>
            </a:r>
            <a:r>
              <a:rPr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: English | </a:t>
            </a:r>
            <a:r>
              <a:rPr dirty="0" err="1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Español</a:t>
            </a:r>
            <a:r>
              <a:rPr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 | </a:t>
            </a:r>
            <a:r>
              <a:rPr dirty="0" err="1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Français</a:t>
            </a:r>
            <a:r>
              <a:rPr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 | </a:t>
            </a:r>
            <a:r>
              <a:rPr dirty="0" err="1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Italiano</a:t>
            </a:r>
            <a:r>
              <a:rPr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 |</a:t>
            </a:r>
            <a:r>
              <a:rPr dirty="0" err="1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日本語</a:t>
            </a:r>
            <a:r>
              <a:rPr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| </a:t>
            </a:r>
            <a:r>
              <a:rPr dirty="0" err="1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Português</a:t>
            </a:r>
            <a:r>
              <a:rPr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 | </a:t>
            </a:r>
            <a:r>
              <a:rPr dirty="0" err="1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Русский</a:t>
            </a:r>
            <a:r>
              <a:rPr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 | Deutsch | </a:t>
            </a:r>
            <a:r>
              <a:rPr dirty="0" err="1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عربي</a:t>
            </a:r>
            <a:r>
              <a:rPr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  | </a:t>
            </a:r>
            <a:r>
              <a:rPr dirty="0" err="1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中文</a:t>
            </a:r>
            <a:r>
              <a:rPr dirty="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 </a:t>
            </a:r>
            <a:endParaRPr sz="1200" dirty="0">
              <a:solidFill>
                <a:schemeClr val="accent2"/>
              </a:solidFill>
              <a:highlight>
                <a:srgbClr val="FFFFFF"/>
              </a:highlight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 sz="1200"/>
            </a:pPr>
            <a:r>
              <a:rPr dirty="0">
                <a:solidFill>
                  <a:schemeClr val="tx1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Quadro da </a:t>
            </a:r>
            <a:r>
              <a:rPr dirty="0" err="1">
                <a:solidFill>
                  <a:schemeClr val="tx1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Estratégia</a:t>
            </a:r>
            <a:r>
              <a:rPr dirty="0">
                <a:solidFill>
                  <a:schemeClr val="tx1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:</a:t>
            </a:r>
            <a:r>
              <a:rPr u="sng" dirty="0">
                <a:solidFill>
                  <a:schemeClr val="accent2"/>
                </a:solidFill>
                <a:highlight>
                  <a:srgbClr val="FFFFFF"/>
                </a:highlight>
                <a:hlinkClick r:id="rId9" tooltip="strategy_globalfund2023-2028_framework_ar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u="sng" dirty="0" err="1">
                <a:solidFill>
                  <a:schemeClr val="accent2"/>
                </a:solidFill>
                <a:highlight>
                  <a:srgbClr val="FFFFFF"/>
                </a:highlight>
                <a:hlinkClick r:id="rId9" tooltip="strategy_globalfund2023-2028_framework_ar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عربي</a:t>
            </a:r>
            <a:r>
              <a:rPr u="sng" dirty="0">
                <a:solidFill>
                  <a:schemeClr val="accent2"/>
                </a:solidFill>
                <a:highlight>
                  <a:srgbClr val="FFFFFF"/>
                </a:highlight>
              </a:rPr>
              <a:t>  </a:t>
            </a:r>
            <a:r>
              <a:rPr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|</a:t>
            </a:r>
            <a:r>
              <a:rPr dirty="0">
                <a:solidFill>
                  <a:schemeClr val="tx1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  <a:r>
              <a:rPr u="sng" dirty="0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0" tooltip="The Global Fund 2023-2028 Strategy Framewo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u="sng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1" tooltip="Marco de la Estrategia del Fondo Mundi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Español</a:t>
            </a:r>
            <a:r>
              <a:rPr dirty="0">
                <a:solidFill>
                  <a:schemeClr val="accent2"/>
                </a:solidFill>
                <a:effectLst/>
                <a:highlight>
                  <a:srgbClr val="FFFFFF"/>
                </a:highlight>
              </a:rPr>
              <a:t> | </a:t>
            </a:r>
            <a:r>
              <a:rPr u="sng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2" tooltip="Cadre stratégique du Fonds mondial 2023 20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Français</a:t>
            </a:r>
            <a:r>
              <a:rPr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u="sng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3" tooltip="O Quadro da Estratégia do Fundo Global (2023-2028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Português</a:t>
            </a:r>
            <a:r>
              <a:rPr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| </a:t>
            </a:r>
            <a:r>
              <a:rPr u="sng" dirty="0" err="1">
                <a:solidFill>
                  <a:schemeClr val="accent2"/>
                </a:solidFill>
                <a:effectLst/>
                <a:highlight>
                  <a:srgbClr val="FFFFFF"/>
                </a:highlight>
                <a:hlinkClick r:id="rId14" tooltip="Рамочная стратегия Глобального фонда (2023-2028 гг.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Русский</a:t>
            </a:r>
            <a:endParaRPr lang="pt-PT" u="sng" dirty="0">
              <a:solidFill>
                <a:schemeClr val="accent2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 sz="1200"/>
            </a:pPr>
            <a:r>
              <a:rPr kumimoji="0" lang="pt-PT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Quadro de </a:t>
            </a:r>
            <a:r>
              <a:rPr kumimoji="0" lang="pt-PT" sz="1200" i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M&amp;A</a:t>
            </a:r>
            <a:r>
              <a:rPr kumimoji="0" lang="pt-PT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: </a:t>
            </a:r>
            <a:r>
              <a:rPr lang="pt-PT" altLang="en-US" sz="1200" dirty="0">
                <a:solidFill>
                  <a:srgbClr val="2E4DF9"/>
                </a:solidFill>
                <a:highlight>
                  <a:srgbClr val="FFFFFF"/>
                </a:highlight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https://www.theglobalfund.org/en/monitoring-evaluation/</a:t>
            </a:r>
            <a:endParaRPr kumimoji="0" sz="120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  <a:defRPr sz="1200">
                <a:cs typeface="Arial" panose="020B0604020202020204" pitchFamily="34" charset="0"/>
              </a:defRPr>
            </a:pP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</a:rPr>
              <a:t>Contacto</a:t>
            </a:r>
            <a:r>
              <a:rPr dirty="0">
                <a:solidFill>
                  <a:schemeClr val="accent2"/>
                </a:solidFill>
              </a:rPr>
              <a:t>: </a:t>
            </a:r>
            <a:r>
              <a:rPr dirty="0">
                <a:solidFill>
                  <a:schemeClr val="accent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 gestor do </a:t>
            </a:r>
            <a:r>
              <a:rPr dirty="0" err="1">
                <a:solidFill>
                  <a:schemeClr val="accent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portefólio</a:t>
            </a:r>
            <a:r>
              <a:rPr dirty="0">
                <a:solidFill>
                  <a:schemeClr val="accent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(GP) do </a:t>
            </a:r>
            <a:r>
              <a:rPr dirty="0" err="1">
                <a:solidFill>
                  <a:schemeClr val="accent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seu</a:t>
            </a:r>
            <a:r>
              <a:rPr dirty="0">
                <a:solidFill>
                  <a:schemeClr val="accent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err="1">
                <a:solidFill>
                  <a:schemeClr val="accent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país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</a:rPr>
              <a:t>ou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dirty="0">
                <a:solidFill>
                  <a:srgbClr val="000000"/>
                </a:solidFill>
              </a:rPr>
              <a:t>para </a:t>
            </a:r>
            <a:r>
              <a:rPr dirty="0" err="1">
                <a:solidFill>
                  <a:srgbClr val="000000"/>
                </a:solidFill>
              </a:rPr>
              <a:t>mais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informações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visite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chemeClr val="accent2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https://www.theglobalfund.org/en/strategy/</a:t>
            </a:r>
            <a:r>
              <a:rPr dirty="0">
                <a:solidFill>
                  <a:schemeClr val="accent2"/>
                </a:solidFill>
              </a:rPr>
              <a:t> </a:t>
            </a:r>
            <a:endParaRPr kumimoji="0" sz="1200" i="0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32D15C-8E93-43B8-8640-AFADD7C4E9B5}"/>
              </a:ext>
            </a:extLst>
          </p:cNvPr>
          <p:cNvGrpSpPr/>
          <p:nvPr/>
        </p:nvGrpSpPr>
        <p:grpSpPr>
          <a:xfrm>
            <a:off x="371114" y="1730017"/>
            <a:ext cx="1828800" cy="1896405"/>
            <a:chOff x="371114" y="764233"/>
            <a:chExt cx="1828800" cy="18964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D035CB-3F9E-47FA-AB9F-8864365E5EEA}"/>
                </a:ext>
              </a:extLst>
            </p:cNvPr>
            <p:cNvGrpSpPr/>
            <p:nvPr/>
          </p:nvGrpSpPr>
          <p:grpSpPr>
            <a:xfrm>
              <a:off x="371114" y="831838"/>
              <a:ext cx="1828800" cy="1828800"/>
              <a:chOff x="371114" y="738001"/>
              <a:chExt cx="1828800" cy="1828800"/>
            </a:xfrm>
          </p:grpSpPr>
          <p:pic>
            <p:nvPicPr>
              <p:cNvPr id="19" name="Graphic 18" descr="Road with solid fill">
                <a:extLst>
                  <a:ext uri="{FF2B5EF4-FFF2-40B4-BE49-F238E27FC236}">
                    <a16:creationId xmlns:a16="http://schemas.microsoft.com/office/drawing/2014/main" id="{764EEDF6-F254-49AA-A3EA-69B656127A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71114" y="738001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767DED-2A88-4FBD-A330-0173340400C2}"/>
                  </a:ext>
                </a:extLst>
              </p:cNvPr>
              <p:cNvSpPr/>
              <p:nvPr/>
            </p:nvSpPr>
            <p:spPr>
              <a:xfrm>
                <a:off x="371114" y="980501"/>
                <a:ext cx="752606" cy="867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9DCDDF-B46B-4AD9-81D8-CE057759A0D4}"/>
                  </a:ext>
                </a:extLst>
              </p:cNvPr>
              <p:cNvSpPr/>
              <p:nvPr/>
            </p:nvSpPr>
            <p:spPr>
              <a:xfrm>
                <a:off x="1749779" y="738001"/>
                <a:ext cx="450135" cy="6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pic>
          <p:nvPicPr>
            <p:cNvPr id="18" name="Picture 2" descr="SDG Metadata Translation Project - SDG Metadata Translation Project">
              <a:extLst>
                <a:ext uri="{FF2B5EF4-FFF2-40B4-BE49-F238E27FC236}">
                  <a16:creationId xmlns:a16="http://schemas.microsoft.com/office/drawing/2014/main" id="{AAAAA309-45BA-4A51-98F5-CFB458A74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59" y="764233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04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F0A6-75F0-4197-9DDA-86FA9BD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19E6-0AFE-4CD6-AF5E-0E70B26414FC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>
                <a:cs typeface="Arial" panose="020B0604020202020204" pitchFamily="34" charset="0"/>
              </a:defRPr>
            </a:pPr>
            <a:r>
              <a:rPr sz="2400" dirty="0" err="1"/>
              <a:t>Etapas</a:t>
            </a:r>
            <a:r>
              <a:rPr sz="2400" dirty="0"/>
              <a:t> </a:t>
            </a:r>
            <a:r>
              <a:rPr sz="2400" dirty="0" err="1"/>
              <a:t>seguintes</a:t>
            </a:r>
            <a:r>
              <a:rPr sz="2400" dirty="0"/>
              <a:t>: o que </a:t>
            </a:r>
            <a:r>
              <a:rPr sz="2400" dirty="0" err="1"/>
              <a:t>significa</a:t>
            </a:r>
            <a:r>
              <a:rPr sz="2400" dirty="0"/>
              <a:t> a nova </a:t>
            </a:r>
            <a:r>
              <a:rPr sz="2400" dirty="0" err="1"/>
              <a:t>Estratégia</a:t>
            </a:r>
            <a:r>
              <a:rPr sz="2400" dirty="0"/>
              <a:t> para </a:t>
            </a:r>
            <a:r>
              <a:rPr sz="2400" dirty="0" err="1"/>
              <a:t>os</a:t>
            </a:r>
            <a:r>
              <a:rPr sz="2400" dirty="0"/>
              <a:t> ALF?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85BF8C-9C86-4772-9F7E-BE42BDBFD464}"/>
              </a:ext>
            </a:extLst>
          </p:cNvPr>
          <p:cNvSpPr txBox="1"/>
          <p:nvPr/>
        </p:nvSpPr>
        <p:spPr>
          <a:xfrm>
            <a:off x="371115" y="831838"/>
            <a:ext cx="1146052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defRPr sz="20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t>Os ALF desempenham um papel importante no cumprimento das prioridades da nova Estratégia da parceria do Fundo Global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AC22F6-80E7-43DA-B72E-BAE74A7E90E8}"/>
              </a:ext>
            </a:extLst>
          </p:cNvPr>
          <p:cNvSpPr txBox="1"/>
          <p:nvPr/>
        </p:nvSpPr>
        <p:spPr>
          <a:xfrm>
            <a:off x="2417401" y="1742318"/>
            <a:ext cx="9414237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marR="0" lvl="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 b="1"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pPr>
            <a:r>
              <a:rPr sz="1850" dirty="0" err="1">
                <a:cs typeface="Times New Roman" panose="02020603050405020304" pitchFamily="18" charset="0"/>
              </a:rPr>
              <a:t>Ajudar</a:t>
            </a:r>
            <a:r>
              <a:rPr sz="1850" dirty="0">
                <a:cs typeface="Times New Roman" panose="02020603050405020304" pitchFamily="18" charset="0"/>
              </a:rPr>
              <a:t> o Fundo Global a </a:t>
            </a:r>
            <a:r>
              <a:rPr sz="1850" dirty="0" err="1">
                <a:cs typeface="Arial" panose="020B0604020202020204" pitchFamily="34" charset="0"/>
              </a:rPr>
              <a:t>assegurar</a:t>
            </a:r>
            <a:r>
              <a:rPr sz="1850" dirty="0">
                <a:cs typeface="Times New Roman" panose="02020603050405020304" pitchFamily="18" charset="0"/>
              </a:rPr>
              <a:t> a </a:t>
            </a:r>
            <a:r>
              <a:rPr sz="1850" dirty="0" err="1">
                <a:cs typeface="Times New Roman" panose="02020603050405020304" pitchFamily="18" charset="0"/>
              </a:rPr>
              <a:t>implementação</a:t>
            </a:r>
            <a:r>
              <a:rPr sz="1850" dirty="0">
                <a:cs typeface="Times New Roman" panose="02020603050405020304" pitchFamily="18" charset="0"/>
              </a:rPr>
              <a:t> </a:t>
            </a:r>
            <a:r>
              <a:rPr sz="1850" dirty="0" err="1">
                <a:cs typeface="Times New Roman" panose="02020603050405020304" pitchFamily="18" charset="0"/>
              </a:rPr>
              <a:t>eficaz</a:t>
            </a:r>
            <a:r>
              <a:rPr sz="1850" dirty="0">
                <a:cs typeface="Times New Roman" panose="02020603050405020304" pitchFamily="18" charset="0"/>
              </a:rPr>
              <a:t> e </a:t>
            </a:r>
            <a:r>
              <a:rPr sz="1850" dirty="0" err="1">
                <a:cs typeface="Times New Roman" panose="02020603050405020304" pitchFamily="18" charset="0"/>
              </a:rPr>
              <a:t>eficiente</a:t>
            </a:r>
            <a:r>
              <a:rPr sz="1850" dirty="0">
                <a:cs typeface="Times New Roman" panose="02020603050405020304" pitchFamily="18" charset="0"/>
              </a:rPr>
              <a:t> dos </a:t>
            </a:r>
            <a:r>
              <a:rPr sz="1850" dirty="0" err="1">
                <a:cs typeface="Times New Roman" panose="02020603050405020304" pitchFamily="18" charset="0"/>
              </a:rPr>
              <a:t>programas</a:t>
            </a:r>
            <a:r>
              <a:rPr sz="1850" dirty="0">
                <a:cs typeface="Times New Roman" panose="02020603050405020304" pitchFamily="18" charset="0"/>
              </a:rPr>
              <a:t> para </a:t>
            </a:r>
            <a:r>
              <a:rPr sz="1850" dirty="0" err="1">
                <a:cs typeface="Times New Roman" panose="02020603050405020304" pitchFamily="18" charset="0"/>
              </a:rPr>
              <a:t>cumprir</a:t>
            </a:r>
            <a:r>
              <a:rPr sz="1850" dirty="0">
                <a:cs typeface="Times New Roman" panose="02020603050405020304" pitchFamily="18" charset="0"/>
              </a:rPr>
              <a:t> </a:t>
            </a:r>
            <a:r>
              <a:rPr sz="1850" dirty="0">
                <a:solidFill>
                  <a:srgbClr val="000000"/>
                </a:solidFill>
                <a:cs typeface="Times New Roman" panose="02020603050405020304" pitchFamily="18" charset="0"/>
              </a:rPr>
              <a:t>as </a:t>
            </a:r>
            <a:r>
              <a:rPr sz="18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prioridades</a:t>
            </a:r>
            <a:r>
              <a:rPr sz="1850" dirty="0">
                <a:solidFill>
                  <a:srgbClr val="000000"/>
                </a:solidFill>
                <a:cs typeface="Times New Roman" panose="02020603050405020304" pitchFamily="18" charset="0"/>
              </a:rPr>
              <a:t> da </a:t>
            </a:r>
            <a:r>
              <a:rPr sz="185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Estratégia</a:t>
            </a:r>
            <a:r>
              <a:rPr sz="185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sz="18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472" marR="0" lvl="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850" b="1" dirty="0" err="1">
                <a:ea typeface="Calibri" panose="020F0502020204030204" pitchFamily="34" charset="0"/>
              </a:rPr>
              <a:t>Promover</a:t>
            </a:r>
            <a:r>
              <a:rPr sz="1850" b="1" dirty="0">
                <a:ea typeface="Calibri" panose="020F0502020204030204" pitchFamily="34" charset="0"/>
              </a:rPr>
              <a:t> </a:t>
            </a:r>
            <a:r>
              <a:rPr sz="1850" b="1" dirty="0" err="1">
                <a:ea typeface="Calibri" panose="020F0502020204030204" pitchFamily="34" charset="0"/>
              </a:rPr>
              <a:t>novas</a:t>
            </a:r>
            <a:r>
              <a:rPr sz="1850" b="1" dirty="0">
                <a:ea typeface="Calibri" panose="020F0502020204030204" pitchFamily="34" charset="0"/>
              </a:rPr>
              <a:t> </a:t>
            </a:r>
            <a:r>
              <a:rPr sz="1850" b="1" dirty="0" err="1">
                <a:ea typeface="Calibri" panose="020F0502020204030204" pitchFamily="34" charset="0"/>
              </a:rPr>
              <a:t>parcerias</a:t>
            </a:r>
            <a:r>
              <a:rPr sz="1850" b="1" dirty="0">
                <a:ea typeface="Calibri" panose="020F0502020204030204" pitchFamily="34" charset="0"/>
              </a:rPr>
              <a:t> </a:t>
            </a:r>
            <a:r>
              <a:rPr sz="1850" dirty="0">
                <a:ea typeface="Calibri" panose="020F0502020204030204" pitchFamily="34" charset="0"/>
              </a:rPr>
              <a:t>(</a:t>
            </a:r>
            <a:r>
              <a:rPr sz="1850" dirty="0" err="1">
                <a:ea typeface="Calibri" panose="020F0502020204030204" pitchFamily="34" charset="0"/>
              </a:rPr>
              <a:t>por</a:t>
            </a:r>
            <a:r>
              <a:rPr sz="1850" dirty="0">
                <a:ea typeface="Calibri" panose="020F0502020204030204" pitchFamily="34" charset="0"/>
              </a:rPr>
              <a:t> </a:t>
            </a:r>
            <a:r>
              <a:rPr sz="1850" dirty="0" err="1">
                <a:ea typeface="Calibri" panose="020F0502020204030204" pitchFamily="34" charset="0"/>
              </a:rPr>
              <a:t>exemplo</a:t>
            </a:r>
            <a:r>
              <a:rPr sz="1850" dirty="0">
                <a:ea typeface="Calibri" panose="020F0502020204030204" pitchFamily="34" charset="0"/>
              </a:rPr>
              <a:t>, </a:t>
            </a:r>
            <a:r>
              <a:rPr sz="1850" dirty="0" err="1">
                <a:solidFill>
                  <a:srgbClr val="000000"/>
                </a:solidFill>
                <a:ea typeface="Calibri" panose="020F0502020204030204" pitchFamily="34" charset="0"/>
              </a:rPr>
              <a:t>multissectoriais</a:t>
            </a:r>
            <a:r>
              <a:rPr sz="1850" dirty="0">
                <a:solidFill>
                  <a:srgbClr val="000000"/>
                </a:solidFill>
                <a:ea typeface="Calibri" panose="020F0502020204030204" pitchFamily="34" charset="0"/>
              </a:rPr>
              <a:t> para </a:t>
            </a:r>
            <a:r>
              <a:rPr sz="1850" dirty="0" err="1">
                <a:solidFill>
                  <a:srgbClr val="000000"/>
                </a:solidFill>
                <a:ea typeface="Calibri" panose="020F0502020204030204" pitchFamily="34" charset="0"/>
              </a:rPr>
              <a:t>enfrentar</a:t>
            </a:r>
            <a:r>
              <a:rPr sz="1850" dirty="0">
                <a:solidFill>
                  <a:srgbClr val="000000"/>
                </a:solidFill>
                <a:ea typeface="Calibri" panose="020F0502020204030204" pitchFamily="34" charset="0"/>
              </a:rPr>
              <a:t> as </a:t>
            </a:r>
            <a:r>
              <a:rPr sz="1850" dirty="0" err="1">
                <a:solidFill>
                  <a:srgbClr val="000000"/>
                </a:solidFill>
                <a:ea typeface="Calibri" panose="020F0502020204030204" pitchFamily="34" charset="0"/>
              </a:rPr>
              <a:t>barreiras</a:t>
            </a:r>
            <a:r>
              <a:rPr sz="185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sz="1850" dirty="0" err="1">
                <a:solidFill>
                  <a:srgbClr val="000000"/>
                </a:solidFill>
                <a:ea typeface="Calibri" panose="020F0502020204030204" pitchFamily="34" charset="0"/>
              </a:rPr>
              <a:t>estruturais</a:t>
            </a:r>
            <a:r>
              <a:rPr sz="1850" dirty="0">
                <a:solidFill>
                  <a:srgbClr val="000000"/>
                </a:solidFill>
                <a:ea typeface="Calibri" panose="020F0502020204030204" pitchFamily="34" charset="0"/>
              </a:rPr>
              <a:t>, com </a:t>
            </a:r>
            <a:r>
              <a:rPr sz="1850" dirty="0" err="1">
                <a:solidFill>
                  <a:srgbClr val="000000"/>
                </a:solidFill>
                <a:ea typeface="Calibri" panose="020F0502020204030204" pitchFamily="34" charset="0"/>
              </a:rPr>
              <a:t>partes</a:t>
            </a:r>
            <a:r>
              <a:rPr sz="185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sz="1850" dirty="0" err="1">
                <a:solidFill>
                  <a:srgbClr val="000000"/>
                </a:solidFill>
                <a:ea typeface="Calibri" panose="020F0502020204030204" pitchFamily="34" charset="0"/>
              </a:rPr>
              <a:t>interessadas</a:t>
            </a:r>
            <a:r>
              <a:rPr sz="1850" dirty="0">
                <a:solidFill>
                  <a:srgbClr val="000000"/>
                </a:solidFill>
                <a:ea typeface="Calibri" panose="020F0502020204030204" pitchFamily="34" charset="0"/>
              </a:rPr>
              <a:t> da </a:t>
            </a:r>
            <a:r>
              <a:rPr sz="1850" dirty="0" err="1">
                <a:solidFill>
                  <a:srgbClr val="000000"/>
                </a:solidFill>
                <a:ea typeface="Calibri" panose="020F0502020204030204" pitchFamily="34" charset="0"/>
              </a:rPr>
              <a:t>PRP</a:t>
            </a:r>
            <a:r>
              <a:rPr sz="185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sz="1850" dirty="0" err="1">
                <a:solidFill>
                  <a:srgbClr val="000000"/>
                </a:solidFill>
                <a:ea typeface="Calibri" panose="020F0502020204030204" pitchFamily="34" charset="0"/>
              </a:rPr>
              <a:t>ou</a:t>
            </a:r>
            <a:r>
              <a:rPr sz="1850" dirty="0">
                <a:solidFill>
                  <a:srgbClr val="000000"/>
                </a:solidFill>
                <a:ea typeface="Calibri" panose="020F0502020204030204" pitchFamily="34" charset="0"/>
              </a:rPr>
              <a:t> do sector privado) e </a:t>
            </a:r>
            <a:r>
              <a:rPr sz="1850" b="1" dirty="0" err="1">
                <a:solidFill>
                  <a:srgbClr val="000000"/>
                </a:solidFill>
                <a:ea typeface="Calibri" panose="020F0502020204030204" pitchFamily="34" charset="0"/>
              </a:rPr>
              <a:t>novas</a:t>
            </a:r>
            <a:r>
              <a:rPr sz="185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sz="1850" b="1" dirty="0" err="1">
                <a:solidFill>
                  <a:srgbClr val="000000"/>
                </a:solidFill>
                <a:ea typeface="Calibri" panose="020F0502020204030204" pitchFamily="34" charset="0"/>
              </a:rPr>
              <a:t>ligações</a:t>
            </a:r>
            <a:r>
              <a:rPr sz="185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sz="1850" dirty="0">
                <a:solidFill>
                  <a:srgbClr val="000000"/>
                </a:solidFill>
                <a:ea typeface="Calibri" panose="020F0502020204030204" pitchFamily="34" charset="0"/>
              </a:rPr>
              <a:t>(</a:t>
            </a:r>
            <a:r>
              <a:rPr sz="1850" dirty="0" err="1">
                <a:solidFill>
                  <a:srgbClr val="000000"/>
                </a:solidFill>
                <a:ea typeface="Calibri" panose="020F0502020204030204" pitchFamily="34" charset="0"/>
              </a:rPr>
              <a:t>por</a:t>
            </a:r>
            <a:r>
              <a:rPr sz="185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sz="1850" dirty="0" err="1">
                <a:solidFill>
                  <a:srgbClr val="000000"/>
                </a:solidFill>
                <a:ea typeface="Calibri" panose="020F0502020204030204" pitchFamily="34" charset="0"/>
              </a:rPr>
              <a:t>exemplo</a:t>
            </a:r>
            <a:r>
              <a:rPr sz="185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sz="1850" dirty="0">
                <a:ea typeface="Calibri" panose="020F0502020204030204" pitchFamily="34" charset="0"/>
              </a:rPr>
              <a:t>para </a:t>
            </a:r>
            <a:r>
              <a:rPr sz="1850" dirty="0" err="1">
                <a:ea typeface="Calibri" panose="020F0502020204030204" pitchFamily="34" charset="0"/>
              </a:rPr>
              <a:t>serviços</a:t>
            </a:r>
            <a:r>
              <a:rPr sz="1850" dirty="0">
                <a:ea typeface="Calibri" panose="020F0502020204030204" pitchFamily="34" charset="0"/>
              </a:rPr>
              <a:t> </a:t>
            </a:r>
            <a:r>
              <a:rPr sz="1850" dirty="0" err="1">
                <a:effectLst/>
                <a:ea typeface="Times New Roman" panose="02020603050405020304" pitchFamily="18" charset="0"/>
              </a:rPr>
              <a:t>integrados</a:t>
            </a:r>
            <a:r>
              <a:rPr sz="1850" dirty="0">
                <a:effectLst/>
                <a:ea typeface="Times New Roman" panose="02020603050405020304" pitchFamily="18" charset="0"/>
              </a:rPr>
              <a:t> de </a:t>
            </a:r>
            <a:r>
              <a:rPr sz="1850" dirty="0" err="1">
                <a:effectLst/>
                <a:ea typeface="Times New Roman" panose="02020603050405020304" pitchFamily="18" charset="0"/>
              </a:rPr>
              <a:t>qualidade</a:t>
            </a:r>
            <a:r>
              <a:rPr sz="1850" dirty="0">
                <a:effectLst/>
                <a:ea typeface="Times New Roman" panose="02020603050405020304" pitchFamily="18" charset="0"/>
              </a:rPr>
              <a:t> </a:t>
            </a:r>
            <a:r>
              <a:rPr sz="1850" dirty="0" err="1">
                <a:effectLst/>
                <a:ea typeface="Times New Roman" panose="02020603050405020304" pitchFamily="18" charset="0"/>
              </a:rPr>
              <a:t>centrados</a:t>
            </a:r>
            <a:r>
              <a:rPr sz="1850" dirty="0">
                <a:effectLst/>
                <a:ea typeface="Times New Roman" panose="02020603050405020304" pitchFamily="18" charset="0"/>
              </a:rPr>
              <a:t> </a:t>
            </a:r>
            <a:r>
              <a:rPr sz="1850" dirty="0" err="1">
                <a:effectLst/>
                <a:ea typeface="Times New Roman" panose="02020603050405020304" pitchFamily="18" charset="0"/>
              </a:rPr>
              <a:t>nas</a:t>
            </a:r>
            <a:r>
              <a:rPr sz="1850" dirty="0">
                <a:effectLst/>
                <a:ea typeface="Times New Roman" panose="02020603050405020304" pitchFamily="18" charset="0"/>
              </a:rPr>
              <a:t> </a:t>
            </a:r>
            <a:r>
              <a:rPr sz="1850" dirty="0" err="1">
                <a:effectLst/>
                <a:ea typeface="Times New Roman" panose="02020603050405020304" pitchFamily="18" charset="0"/>
              </a:rPr>
              <a:t>pessoas</a:t>
            </a:r>
            <a:r>
              <a:rPr sz="1850" dirty="0">
                <a:effectLst/>
                <a:ea typeface="Times New Roman" panose="02020603050405020304" pitchFamily="18" charset="0"/>
              </a:rPr>
              <a:t>), a </a:t>
            </a:r>
            <a:r>
              <a:rPr sz="1850" dirty="0" err="1">
                <a:effectLst/>
                <a:ea typeface="Times New Roman" panose="02020603050405020304" pitchFamily="18" charset="0"/>
              </a:rPr>
              <a:t>fim</a:t>
            </a:r>
            <a:r>
              <a:rPr sz="1850" dirty="0">
                <a:effectLst/>
                <a:ea typeface="Times New Roman" panose="02020603050405020304" pitchFamily="18" charset="0"/>
              </a:rPr>
              <a:t> de </a:t>
            </a:r>
            <a:r>
              <a:rPr sz="1850" dirty="0" err="1">
                <a:effectLst/>
                <a:ea typeface="Times New Roman" panose="02020603050405020304" pitchFamily="18" charset="0"/>
              </a:rPr>
              <a:t>cumprir</a:t>
            </a:r>
            <a:r>
              <a:rPr sz="1850" dirty="0">
                <a:effectLst/>
                <a:ea typeface="Times New Roman" panose="02020603050405020304" pitchFamily="18" charset="0"/>
              </a:rPr>
              <a:t> </a:t>
            </a:r>
            <a:r>
              <a:rPr sz="1850" dirty="0" err="1">
                <a:effectLst/>
                <a:ea typeface="Times New Roman" panose="02020603050405020304" pitchFamily="18" charset="0"/>
              </a:rPr>
              <a:t>os</a:t>
            </a:r>
            <a:r>
              <a:rPr sz="1850" dirty="0">
                <a:effectLst/>
                <a:ea typeface="Times New Roman" panose="02020603050405020304" pitchFamily="18" charset="0"/>
              </a:rPr>
              <a:t> </a:t>
            </a:r>
            <a:r>
              <a:rPr sz="1850" dirty="0" err="1">
                <a:effectLst/>
                <a:ea typeface="Times New Roman" panose="02020603050405020304" pitchFamily="18" charset="0"/>
              </a:rPr>
              <a:t>objetivos</a:t>
            </a:r>
            <a:r>
              <a:rPr sz="1850" dirty="0">
                <a:effectLst/>
                <a:ea typeface="Times New Roman" panose="02020603050405020304" pitchFamily="18" charset="0"/>
              </a:rPr>
              <a:t> da </a:t>
            </a:r>
            <a:r>
              <a:rPr sz="1850" dirty="0" err="1">
                <a:effectLst/>
                <a:ea typeface="Times New Roman" panose="02020603050405020304" pitchFamily="18" charset="0"/>
              </a:rPr>
              <a:t>Estratégia</a:t>
            </a:r>
            <a:r>
              <a:rPr sz="185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347472" marR="0" lvl="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pPr>
            <a:r>
              <a:rPr sz="1850" dirty="0" err="1"/>
              <a:t>Ajudar</a:t>
            </a:r>
            <a:r>
              <a:rPr sz="1850" dirty="0"/>
              <a:t> a </a:t>
            </a:r>
            <a:r>
              <a:rPr sz="1850" dirty="0" err="1"/>
              <a:t>monitorizar</a:t>
            </a:r>
            <a:r>
              <a:rPr sz="1850" dirty="0"/>
              <a:t> o </a:t>
            </a:r>
            <a:r>
              <a:rPr sz="1850" b="1" dirty="0" err="1">
                <a:solidFill>
                  <a:srgbClr val="000000"/>
                </a:solidFill>
              </a:rPr>
              <a:t>envolvimento</a:t>
            </a:r>
            <a:r>
              <a:rPr sz="1850" b="1" dirty="0">
                <a:solidFill>
                  <a:srgbClr val="000000"/>
                </a:solidFill>
              </a:rPr>
              <a:t> </a:t>
            </a:r>
            <a:r>
              <a:rPr sz="1850" b="1" dirty="0" err="1">
                <a:solidFill>
                  <a:srgbClr val="000000"/>
                </a:solidFill>
              </a:rPr>
              <a:t>significativo</a:t>
            </a:r>
            <a:r>
              <a:rPr sz="1850" b="1" dirty="0">
                <a:solidFill>
                  <a:srgbClr val="000000"/>
                </a:solidFill>
              </a:rPr>
              <a:t> de </a:t>
            </a:r>
            <a:r>
              <a:rPr sz="1850" b="1" dirty="0" err="1">
                <a:solidFill>
                  <a:srgbClr val="000000"/>
                </a:solidFill>
              </a:rPr>
              <a:t>todas</a:t>
            </a:r>
            <a:r>
              <a:rPr sz="1850" b="1" dirty="0">
                <a:solidFill>
                  <a:srgbClr val="000000"/>
                </a:solidFill>
              </a:rPr>
              <a:t> as </a:t>
            </a:r>
            <a:r>
              <a:rPr sz="1850" b="1" dirty="0" err="1">
                <a:solidFill>
                  <a:srgbClr val="000000"/>
                </a:solidFill>
              </a:rPr>
              <a:t>partes</a:t>
            </a:r>
            <a:r>
              <a:rPr sz="1850" b="1" dirty="0">
                <a:solidFill>
                  <a:srgbClr val="000000"/>
                </a:solidFill>
              </a:rPr>
              <a:t> </a:t>
            </a:r>
            <a:r>
              <a:rPr sz="1850" b="1" dirty="0" err="1">
                <a:solidFill>
                  <a:srgbClr val="000000"/>
                </a:solidFill>
              </a:rPr>
              <a:t>interessadas</a:t>
            </a:r>
            <a:r>
              <a:rPr sz="1850" b="1" dirty="0">
                <a:solidFill>
                  <a:srgbClr val="000000"/>
                </a:solidFill>
              </a:rPr>
              <a:t> </a:t>
            </a:r>
            <a:r>
              <a:rPr sz="1850" b="1" dirty="0" err="1">
                <a:solidFill>
                  <a:srgbClr val="000000"/>
                </a:solidFill>
              </a:rPr>
              <a:t>na</a:t>
            </a:r>
            <a:r>
              <a:rPr sz="1850" b="1" dirty="0">
                <a:solidFill>
                  <a:srgbClr val="000000"/>
                </a:solidFill>
              </a:rPr>
              <a:t> </a:t>
            </a:r>
            <a:r>
              <a:rPr sz="1850" b="1" dirty="0" err="1">
                <a:solidFill>
                  <a:srgbClr val="000000"/>
                </a:solidFill>
              </a:rPr>
              <a:t>tomada</a:t>
            </a:r>
            <a:r>
              <a:rPr sz="1850" b="1" dirty="0">
                <a:solidFill>
                  <a:srgbClr val="000000"/>
                </a:solidFill>
              </a:rPr>
              <a:t> de </a:t>
            </a:r>
            <a:r>
              <a:rPr sz="1850" b="1" dirty="0" err="1">
                <a:solidFill>
                  <a:srgbClr val="000000"/>
                </a:solidFill>
              </a:rPr>
              <a:t>decisões</a:t>
            </a:r>
            <a:r>
              <a:rPr sz="1850" b="1" dirty="0">
                <a:solidFill>
                  <a:srgbClr val="000000"/>
                </a:solidFill>
              </a:rPr>
              <a:t> do </a:t>
            </a:r>
            <a:r>
              <a:rPr sz="1850" b="1" dirty="0" err="1">
                <a:solidFill>
                  <a:srgbClr val="000000"/>
                </a:solidFill>
              </a:rPr>
              <a:t>MCP</a:t>
            </a:r>
            <a:r>
              <a:rPr sz="1850" b="1" dirty="0">
                <a:solidFill>
                  <a:srgbClr val="000000"/>
                </a:solidFill>
              </a:rPr>
              <a:t> </a:t>
            </a:r>
            <a:r>
              <a:rPr sz="1850" dirty="0" err="1">
                <a:solidFill>
                  <a:srgbClr val="000000"/>
                </a:solidFill>
              </a:rPr>
              <a:t>ao</a:t>
            </a:r>
            <a:r>
              <a:rPr sz="1850" dirty="0">
                <a:solidFill>
                  <a:srgbClr val="000000"/>
                </a:solidFill>
              </a:rPr>
              <a:t> </a:t>
            </a:r>
            <a:r>
              <a:rPr sz="1850" dirty="0" err="1">
                <a:solidFill>
                  <a:srgbClr val="000000"/>
                </a:solidFill>
              </a:rPr>
              <a:t>longo</a:t>
            </a:r>
            <a:r>
              <a:rPr sz="1850" dirty="0">
                <a:solidFill>
                  <a:srgbClr val="000000"/>
                </a:solidFill>
              </a:rPr>
              <a:t> do </a:t>
            </a:r>
            <a:r>
              <a:rPr sz="1850" dirty="0" err="1">
                <a:solidFill>
                  <a:srgbClr val="000000"/>
                </a:solidFill>
              </a:rPr>
              <a:t>ciclo</a:t>
            </a:r>
            <a:r>
              <a:rPr sz="1850" dirty="0">
                <a:solidFill>
                  <a:srgbClr val="000000"/>
                </a:solidFill>
              </a:rPr>
              <a:t> de </a:t>
            </a:r>
            <a:r>
              <a:rPr sz="1850" dirty="0" err="1">
                <a:solidFill>
                  <a:srgbClr val="000000"/>
                </a:solidFill>
              </a:rPr>
              <a:t>vida</a:t>
            </a:r>
            <a:r>
              <a:rPr sz="1850" dirty="0">
                <a:solidFill>
                  <a:srgbClr val="000000"/>
                </a:solidFill>
              </a:rPr>
              <a:t> das </a:t>
            </a:r>
            <a:r>
              <a:rPr sz="1850" dirty="0" err="1">
                <a:solidFill>
                  <a:srgbClr val="000000"/>
                </a:solidFill>
              </a:rPr>
              <a:t>subvenções</a:t>
            </a:r>
            <a:r>
              <a:rPr sz="1850" dirty="0">
                <a:solidFill>
                  <a:srgbClr val="000000"/>
                </a:solidFill>
              </a:rPr>
              <a:t>, </a:t>
            </a:r>
            <a:r>
              <a:rPr sz="1850" dirty="0" err="1">
                <a:solidFill>
                  <a:srgbClr val="000000"/>
                </a:solidFill>
              </a:rPr>
              <a:t>em</a:t>
            </a:r>
            <a:r>
              <a:rPr sz="1850" dirty="0">
                <a:solidFill>
                  <a:srgbClr val="000000"/>
                </a:solidFill>
              </a:rPr>
              <a:t> especial das </a:t>
            </a:r>
            <a:r>
              <a:rPr sz="1850" dirty="0" err="1">
                <a:solidFill>
                  <a:srgbClr val="000000"/>
                </a:solidFill>
              </a:rPr>
              <a:t>comunidades</a:t>
            </a:r>
            <a:r>
              <a:rPr sz="1850" dirty="0">
                <a:solidFill>
                  <a:srgbClr val="000000"/>
                </a:solidFill>
              </a:rPr>
              <a:t>, </a:t>
            </a:r>
            <a:r>
              <a:rPr sz="1850" dirty="0" err="1">
                <a:solidFill>
                  <a:srgbClr val="000000"/>
                </a:solidFill>
              </a:rPr>
              <a:t>incluindo</a:t>
            </a:r>
            <a:r>
              <a:rPr sz="1850" dirty="0">
                <a:solidFill>
                  <a:srgbClr val="000000"/>
                </a:solidFill>
              </a:rPr>
              <a:t> as </a:t>
            </a:r>
            <a:r>
              <a:rPr sz="1850" dirty="0" err="1">
                <a:solidFill>
                  <a:srgbClr val="000000"/>
                </a:solidFill>
              </a:rPr>
              <a:t>populações-chave</a:t>
            </a:r>
            <a:r>
              <a:rPr sz="1850" dirty="0">
                <a:solidFill>
                  <a:srgbClr val="000000"/>
                </a:solidFill>
              </a:rPr>
              <a:t>. </a:t>
            </a:r>
            <a:endParaRPr sz="18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472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pPr>
            <a:r>
              <a:rPr sz="1850" dirty="0" err="1"/>
              <a:t>Ajudar</a:t>
            </a:r>
            <a:r>
              <a:rPr sz="1850" dirty="0"/>
              <a:t> a </a:t>
            </a:r>
            <a:r>
              <a:rPr sz="1850" dirty="0" err="1"/>
              <a:t>promover</a:t>
            </a:r>
            <a:r>
              <a:rPr sz="1850" dirty="0"/>
              <a:t> um </a:t>
            </a:r>
            <a:r>
              <a:rPr sz="1850" b="1" dirty="0" err="1"/>
              <a:t>ambiente</a:t>
            </a:r>
            <a:r>
              <a:rPr sz="1850" b="1" dirty="0"/>
              <a:t> </a:t>
            </a:r>
            <a:r>
              <a:rPr sz="1850" b="1" dirty="0" err="1"/>
              <a:t>propício</a:t>
            </a:r>
            <a:r>
              <a:rPr sz="1850" b="1" dirty="0"/>
              <a:t> para a </a:t>
            </a:r>
            <a:r>
              <a:rPr sz="1850" b="1" dirty="0" err="1"/>
              <a:t>inovação</a:t>
            </a:r>
            <a:r>
              <a:rPr sz="1850" b="1" dirty="0"/>
              <a:t> </a:t>
            </a:r>
            <a:r>
              <a:rPr sz="1850" dirty="0"/>
              <a:t>a </a:t>
            </a:r>
            <a:r>
              <a:rPr sz="1850" dirty="0" err="1"/>
              <a:t>fim</a:t>
            </a:r>
            <a:r>
              <a:rPr sz="1850" dirty="0"/>
              <a:t> de </a:t>
            </a:r>
            <a:r>
              <a:rPr sz="1850" dirty="0" err="1"/>
              <a:t>acelerar</a:t>
            </a:r>
            <a:r>
              <a:rPr sz="1850" dirty="0"/>
              <a:t> a </a:t>
            </a:r>
            <a:r>
              <a:rPr sz="1850" dirty="0" err="1"/>
              <a:t>concretização</a:t>
            </a:r>
            <a:r>
              <a:rPr sz="1850" dirty="0"/>
              <a:t> das </a:t>
            </a:r>
            <a:r>
              <a:rPr sz="1850" dirty="0" err="1"/>
              <a:t>finalidades</a:t>
            </a:r>
            <a:r>
              <a:rPr sz="1850" dirty="0"/>
              <a:t> da </a:t>
            </a:r>
            <a:r>
              <a:rPr sz="1850" dirty="0" err="1"/>
              <a:t>Estratégia</a:t>
            </a:r>
            <a:r>
              <a:rPr sz="1850" dirty="0"/>
              <a:t>. </a:t>
            </a:r>
            <a:endParaRPr sz="185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5E8240-3ED0-4889-8D55-2ED9EB50BD5A}"/>
              </a:ext>
            </a:extLst>
          </p:cNvPr>
          <p:cNvGrpSpPr/>
          <p:nvPr/>
        </p:nvGrpSpPr>
        <p:grpSpPr>
          <a:xfrm>
            <a:off x="2417401" y="5321912"/>
            <a:ext cx="9418320" cy="1191434"/>
            <a:chOff x="2417401" y="815617"/>
            <a:chExt cx="9418320" cy="119143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71929F4-D8FF-4F89-895A-13E63B8C99A1}"/>
                </a:ext>
              </a:extLst>
            </p:cNvPr>
            <p:cNvCxnSpPr>
              <a:cxnSpLocks/>
            </p:cNvCxnSpPr>
            <p:nvPr/>
          </p:nvCxnSpPr>
          <p:spPr>
            <a:xfrm>
              <a:off x="2417401" y="815617"/>
              <a:ext cx="9418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E90891D-CCF6-4425-8A21-06D797845E7A}"/>
                </a:ext>
              </a:extLst>
            </p:cNvPr>
            <p:cNvSpPr/>
            <p:nvPr/>
          </p:nvSpPr>
          <p:spPr>
            <a:xfrm>
              <a:off x="2417401" y="831839"/>
              <a:ext cx="9414237" cy="117521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>
                <a:spcAft>
                  <a:spcPts val="20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pPr>
              <a:r>
                <a:rPr dirty="0" err="1"/>
                <a:t>Recursos</a:t>
              </a:r>
              <a:endPara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 err="1">
                  <a:solidFill>
                    <a:schemeClr val="tx1"/>
                  </a:solidFill>
                  <a:cs typeface="Arial" panose="020B0604020202020204" pitchFamily="34" charset="0"/>
                </a:rPr>
                <a:t>Estratégia</a:t>
              </a:r>
              <a:r>
                <a:rPr dirty="0">
                  <a:solidFill>
                    <a:schemeClr val="tx1"/>
                  </a:solidFill>
                  <a:cs typeface="Arial" panose="020B0604020202020204" pitchFamily="34" charset="0"/>
                </a:rPr>
                <a:t> do Fundo Global (2023-2028): </a:t>
              </a:r>
              <a:r>
                <a:rPr u="sng" dirty="0">
                  <a:solidFill>
                    <a:schemeClr val="accent2"/>
                  </a:solidFill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hlinkClick r:id="rId3" tooltip="strategy_globalfund2023-2028_narrative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dirty="0">
                  <a:solidFill>
                    <a:schemeClr val="tx1"/>
                  </a:solidFill>
                  <a:effectLst/>
                </a:rPr>
                <a:t>|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u="sng" dirty="0">
                  <a:solidFill>
                    <a:schemeClr val="accent2"/>
                  </a:solidFill>
                  <a:effectLst/>
                  <a:hlinkClick r:id="rId4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dirty="0">
                  <a:solidFill>
                    <a:schemeClr val="tx1"/>
                  </a:solidFill>
                  <a:effectLst/>
                </a:rPr>
                <a:t>|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5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dirty="0">
                  <a:solidFill>
                    <a:schemeClr val="tx1"/>
                  </a:solidFill>
                  <a:effectLst/>
                </a:rPr>
                <a:t>| 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6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dirty="0">
                  <a:solidFill>
                    <a:schemeClr val="tx1"/>
                  </a:solidFill>
                  <a:effectLst/>
                </a:rPr>
                <a:t>|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7" tooltip="Combater as pandemias e construir um mundo mais saudável e equitativo -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dirty="0">
                  <a:solidFill>
                    <a:schemeClr val="tx1"/>
                  </a:solidFill>
                  <a:effectLst/>
                </a:rPr>
                <a:t> |</a:t>
              </a:r>
              <a:r>
                <a:rPr dirty="0">
                  <a:solidFill>
                    <a:schemeClr val="accent2"/>
                  </a:solidFill>
                  <a:effectLst/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effectLst/>
                  <a:hlinkClick r:id="rId8" tooltip="Борьба с пандемиями и построение более здорового и справедливого мира - Стратегия Глобального фонда (2023–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sz="1200" i="0" dirty="0">
                <a:solidFill>
                  <a:srgbClr val="000000"/>
                </a:solidFill>
                <a:effectLst/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Resumo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: </a:t>
              </a:r>
              <a:r>
                <a:rPr u="sng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9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0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1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2" tooltip="Combattere le pandemie e costruire un mondo più sano ed equo - La Strategia del Fondo Globale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Italiano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3" tooltip="パンデミックと闘い より公平で健康な 世界を構築 - グローバルファンド戦略（2023－2028年）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日本語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4" tooltip="Combater as pandemias e construir um mundo mais saudável e equitativo - 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5" tooltip="Борьба с пандемиями и построение более здорового и справедливого мира - Стратегия Глобального фонда на (2023 – 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r>
                <a:rPr u="sng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 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u="sng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6" tooltip="Pandemien bekämpfen – für eine gesündere und gerechtere Welt - Die Strategie des Globalen Fonds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Deutsch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b="1" u="sng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b="1"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7" tooltip="مكافحة الأوبئة وبناء عالمٍ أكثر صحةً وإنصافاً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b="1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 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u="sng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18" tooltip="抗击大流行病，建设一个更健康、更公平的世界 - 全球基金2023-2028年战略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中文</a:t>
              </a:r>
              <a:r>
                <a:rPr u="sng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</a:t>
              </a:r>
              <a:endParaRPr sz="1200" u="sng" dirty="0">
                <a:solidFill>
                  <a:schemeClr val="accent2"/>
                </a:solidFill>
                <a:highlight>
                  <a:srgbClr val="FFFFFF"/>
                </a:highlight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Quadro da </a:t>
              </a:r>
              <a:r>
                <a:rPr dirty="0" err="1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Estratégia</a:t>
              </a:r>
              <a:r>
                <a:rPr dirty="0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: </a:t>
              </a:r>
              <a:r>
                <a:rPr u="sng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19" tooltip="strategy_globalfund2023-2028_framework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u="sng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 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u="sng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0" tooltip="The Global Fund 2023-2028 Strategy Framework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1" tooltip="Marco de la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| 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2" tooltip="Cadre stratégique du Fonds mondial 2023 202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3" tooltip="O Quadro d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24" tooltip="Рамочная стратегия Глобального фонда (2023-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lang="pt-PT" u="sng" dirty="0">
                <a:solidFill>
                  <a:schemeClr val="accent2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kumimoji="0" lang="pt-PT" sz="1200" i="0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</a:rPr>
                <a:t>Quadro de </a:t>
              </a:r>
              <a:r>
                <a:rPr kumimoji="0" lang="pt-PT" sz="1200" i="0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</a:rPr>
                <a:t>M&amp;A</a:t>
              </a:r>
              <a:r>
                <a:rPr kumimoji="0" lang="pt-PT" sz="1200" i="0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</a:rPr>
                <a:t>: </a:t>
              </a:r>
              <a:r>
                <a:rPr lang="pt-PT" altLang="en-US" sz="1200" dirty="0">
                  <a:solidFill>
                    <a:srgbClr val="2E4DF9"/>
                  </a:solidFill>
                  <a:highlight>
                    <a:srgbClr val="FFFFFF"/>
                  </a:highlight>
                  <a:cs typeface="Arial" panose="020B0604020202020204" pitchFamily="34" charset="0"/>
                  <a:hlinkClick r:id="rId2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https://www.theglobalfund.org/en/monitoring-evaluation/</a:t>
              </a:r>
              <a:endParaRPr kumimoji="0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Contacto</a:t>
              </a:r>
              <a:r>
                <a:rPr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u="sng" dirty="0">
                  <a:solidFill>
                    <a:schemeClr val="accent2"/>
                  </a:solidFill>
                  <a:hlinkClick r:id="rId2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lfacoordinationteam@theglobalfund.org</a:t>
              </a:r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  <a:r>
                <a:rPr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dirty="0">
                  <a:solidFill>
                    <a:srgbClr val="000000"/>
                  </a:solidFill>
                  <a:cs typeface="Arial" panose="020B0604020202020204" pitchFamily="34" charset="0"/>
                </a:rPr>
                <a:t>para </a:t>
              </a:r>
              <a:r>
                <a:rPr dirty="0" err="1">
                  <a:solidFill>
                    <a:srgbClr val="000000"/>
                  </a:solidFill>
                  <a:cs typeface="Arial" panose="020B0604020202020204" pitchFamily="34" charset="0"/>
                </a:rPr>
                <a:t>mais</a:t>
              </a:r>
              <a:r>
                <a:rPr dirty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dirty="0" err="1">
                  <a:solidFill>
                    <a:srgbClr val="000000"/>
                  </a:solidFill>
                  <a:cs typeface="Arial" panose="020B0604020202020204" pitchFamily="34" charset="0"/>
                </a:rPr>
                <a:t>informações</a:t>
              </a:r>
              <a:r>
                <a:rPr dirty="0">
                  <a:solidFill>
                    <a:srgbClr val="000000"/>
                  </a:solidFill>
                  <a:cs typeface="Arial" panose="020B0604020202020204" pitchFamily="34" charset="0"/>
                </a:rPr>
                <a:t>, </a:t>
              </a:r>
              <a:r>
                <a:rPr dirty="0" err="1">
                  <a:solidFill>
                    <a:srgbClr val="000000"/>
                  </a:solidFill>
                  <a:cs typeface="Arial" panose="020B0604020202020204" pitchFamily="34" charset="0"/>
                </a:rPr>
                <a:t>visite</a:t>
              </a:r>
              <a:r>
                <a:rPr dirty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dirty="0">
                  <a:solidFill>
                    <a:schemeClr val="accent2"/>
                  </a:solidFill>
                  <a:cs typeface="Arial" panose="020B0604020202020204" pitchFamily="34" charset="0"/>
                  <a:hlinkClick r:id="rId2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https://www.theglobalfund.org/en/strategy/</a:t>
              </a:r>
              <a:r>
                <a:rPr dirty="0">
                  <a:solidFill>
                    <a:schemeClr val="accent2"/>
                  </a:solidFill>
                  <a:cs typeface="Arial" panose="020B0604020202020204" pitchFamily="34" charset="0"/>
                </a:rPr>
                <a:t> </a:t>
              </a:r>
              <a:endParaRPr kumimoji="0" sz="1200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FDBF80-8EAB-42BE-AA56-2629FDF7E75E}"/>
              </a:ext>
            </a:extLst>
          </p:cNvPr>
          <p:cNvGrpSpPr/>
          <p:nvPr/>
        </p:nvGrpSpPr>
        <p:grpSpPr>
          <a:xfrm>
            <a:off x="371114" y="1730017"/>
            <a:ext cx="1828800" cy="1896405"/>
            <a:chOff x="371114" y="764233"/>
            <a:chExt cx="1828800" cy="18964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C6F786-90C0-4952-8784-72CFB4EEF1D6}"/>
                </a:ext>
              </a:extLst>
            </p:cNvPr>
            <p:cNvGrpSpPr/>
            <p:nvPr/>
          </p:nvGrpSpPr>
          <p:grpSpPr>
            <a:xfrm>
              <a:off x="371114" y="831838"/>
              <a:ext cx="1828800" cy="1828800"/>
              <a:chOff x="371114" y="738001"/>
              <a:chExt cx="1828800" cy="1828800"/>
            </a:xfrm>
          </p:grpSpPr>
          <p:pic>
            <p:nvPicPr>
              <p:cNvPr id="19" name="Graphic 18" descr="Road with solid fill">
                <a:extLst>
                  <a:ext uri="{FF2B5EF4-FFF2-40B4-BE49-F238E27FC236}">
                    <a16:creationId xmlns:a16="http://schemas.microsoft.com/office/drawing/2014/main" id="{29D98C0F-980B-46BD-A47C-05DE7663B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371114" y="738001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3035CF-B2EB-4EBF-A9E0-0B8D1393FA28}"/>
                  </a:ext>
                </a:extLst>
              </p:cNvPr>
              <p:cNvSpPr/>
              <p:nvPr/>
            </p:nvSpPr>
            <p:spPr>
              <a:xfrm>
                <a:off x="371114" y="980501"/>
                <a:ext cx="752606" cy="867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D86DA1-94EC-432C-A9A0-1BAEA5F62313}"/>
                  </a:ext>
                </a:extLst>
              </p:cNvPr>
              <p:cNvSpPr/>
              <p:nvPr/>
            </p:nvSpPr>
            <p:spPr>
              <a:xfrm>
                <a:off x="1749779" y="738001"/>
                <a:ext cx="450135" cy="6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pic>
          <p:nvPicPr>
            <p:cNvPr id="18" name="Picture 2" descr="SDG Metadata Translation Project - SDG Metadata Translation Project">
              <a:extLst>
                <a:ext uri="{FF2B5EF4-FFF2-40B4-BE49-F238E27FC236}">
                  <a16:creationId xmlns:a16="http://schemas.microsoft.com/office/drawing/2014/main" id="{0D7FB3CD-10B4-48F8-8D08-D96EAAB3F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59" y="764233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0087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F0A6-75F0-4197-9DDA-86FA9BD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19E6-0AFE-4CD6-AF5E-0E70B26414FC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43001"/>
            <a:ext cx="11471638" cy="468000"/>
          </a:xfrm>
        </p:spPr>
        <p:txBody>
          <a:bodyPr>
            <a:noAutofit/>
          </a:bodyPr>
          <a:lstStyle/>
          <a:p>
            <a:pPr>
              <a:defRPr sz="2800">
                <a:cs typeface="Arial" panose="020B0604020202020204" pitchFamily="34" charset="0"/>
              </a:defRPr>
            </a:pPr>
            <a:r>
              <a:t>Etapas seguintes: o que significa a nova Estratégia para o sector privado?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6ADB09-B687-4508-B3F2-4227C3EED954}"/>
              </a:ext>
            </a:extLst>
          </p:cNvPr>
          <p:cNvSpPr txBox="1"/>
          <p:nvPr/>
        </p:nvSpPr>
        <p:spPr>
          <a:xfrm>
            <a:off x="347300" y="958838"/>
            <a:ext cx="1168912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defRPr sz="20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t>O sector privado desempenha um papel importante no cumprimento das prioridades da nova Estratégia da parceria do Fundo Global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883A61-BB71-4EA2-B64F-9A1B9FFF37CE}"/>
              </a:ext>
            </a:extLst>
          </p:cNvPr>
          <p:cNvSpPr txBox="1"/>
          <p:nvPr/>
        </p:nvSpPr>
        <p:spPr>
          <a:xfrm>
            <a:off x="2417401" y="1670443"/>
            <a:ext cx="9774599" cy="3478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600"/>
              </a:spcBef>
              <a:defRPr>
                <a:latin typeface="+mj-lt"/>
                <a:cs typeface="Arial" panose="020B0604020202020204" pitchFamily="34" charset="0"/>
              </a:defRPr>
            </a:pPr>
            <a:r>
              <a:rPr sz="1500" dirty="0" err="1"/>
              <a:t>Prestadores</a:t>
            </a:r>
            <a:r>
              <a:rPr sz="1500" dirty="0"/>
              <a:t> de </a:t>
            </a:r>
            <a:r>
              <a:rPr sz="1500" dirty="0" err="1"/>
              <a:t>serviços</a:t>
            </a:r>
            <a:r>
              <a:rPr sz="1500" dirty="0"/>
              <a:t> </a:t>
            </a:r>
            <a:r>
              <a:rPr sz="1500" dirty="0" err="1"/>
              <a:t>ao</a:t>
            </a:r>
            <a:r>
              <a:rPr sz="1500" dirty="0"/>
              <a:t> </a:t>
            </a:r>
            <a:r>
              <a:rPr sz="1500" dirty="0" err="1"/>
              <a:t>nível</a:t>
            </a:r>
            <a:r>
              <a:rPr sz="1500" dirty="0"/>
              <a:t> </a:t>
            </a:r>
            <a:r>
              <a:rPr sz="1500" dirty="0" err="1"/>
              <a:t>nacional</a:t>
            </a:r>
            <a:r>
              <a:rPr sz="1500" dirty="0"/>
              <a:t> </a:t>
            </a:r>
          </a:p>
          <a:p>
            <a:pPr marL="285750" marR="0" lvl="0" indent="-285750">
              <a:spcAft>
                <a:spcPts val="200"/>
              </a:spcAft>
              <a:buFont typeface="Arial" panose="020B0604020202020204" pitchFamily="34" charset="0"/>
              <a:buChar char="•"/>
              <a:defRPr sz="1700">
                <a:effectLst/>
                <a:ea typeface="Calibri" panose="020F0502020204030204" pitchFamily="34" charset="0"/>
              </a:defRPr>
            </a:pPr>
            <a:r>
              <a:rPr sz="1460" b="1" dirty="0" err="1">
                <a:cs typeface="Arial" panose="020B0604020202020204" pitchFamily="34" charset="0"/>
              </a:rPr>
              <a:t>Robustecer</a:t>
            </a:r>
            <a:r>
              <a:rPr sz="1460" b="1" dirty="0">
                <a:cs typeface="Arial" panose="020B0604020202020204" pitchFamily="34" charset="0"/>
              </a:rPr>
              <a:t> </a:t>
            </a:r>
            <a:r>
              <a:rPr sz="1460" b="1" dirty="0" err="1">
                <a:cs typeface="Arial" panose="020B0604020202020204" pitchFamily="34" charset="0"/>
              </a:rPr>
              <a:t>os</a:t>
            </a:r>
            <a:r>
              <a:rPr sz="1460" b="1" dirty="0">
                <a:cs typeface="Arial" panose="020B0604020202020204" pitchFamily="34" charset="0"/>
              </a:rPr>
              <a:t> </a:t>
            </a:r>
            <a:r>
              <a:rPr sz="1460" b="1" dirty="0" err="1">
                <a:cs typeface="Arial" panose="020B0604020202020204" pitchFamily="34" charset="0"/>
              </a:rPr>
              <a:t>resultados</a:t>
            </a:r>
            <a:r>
              <a:rPr sz="1460" b="1" dirty="0">
                <a:cs typeface="Arial" panose="020B0604020202020204" pitchFamily="34" charset="0"/>
              </a:rPr>
              <a:t> da </a:t>
            </a:r>
            <a:r>
              <a:rPr sz="1460" b="1" dirty="0" err="1">
                <a:cs typeface="Arial" panose="020B0604020202020204" pitchFamily="34" charset="0"/>
              </a:rPr>
              <a:t>saúde</a:t>
            </a:r>
            <a:r>
              <a:rPr sz="1460" b="1" dirty="0">
                <a:cs typeface="Arial" panose="020B0604020202020204" pitchFamily="34" charset="0"/>
              </a:rPr>
              <a:t> </a:t>
            </a:r>
            <a:r>
              <a:rPr sz="1460" dirty="0" err="1">
                <a:cs typeface="Arial" panose="020B0604020202020204" pitchFamily="34" charset="0"/>
              </a:rPr>
              <a:t>através</a:t>
            </a:r>
            <a:r>
              <a:rPr sz="1460" dirty="0">
                <a:cs typeface="Arial" panose="020B0604020202020204" pitchFamily="34" charset="0"/>
              </a:rPr>
              <a:t> da </a:t>
            </a:r>
            <a:r>
              <a:rPr sz="1460" b="1" dirty="0" err="1">
                <a:cs typeface="Arial" panose="020B0604020202020204" pitchFamily="34" charset="0"/>
              </a:rPr>
              <a:t>melhoria</a:t>
            </a:r>
            <a:r>
              <a:rPr sz="1460" b="1" dirty="0">
                <a:cs typeface="Arial" panose="020B0604020202020204" pitchFamily="34" charset="0"/>
              </a:rPr>
              <a:t> da </a:t>
            </a:r>
            <a:r>
              <a:rPr sz="1460" b="1" dirty="0" err="1">
                <a:cs typeface="Arial" panose="020B0604020202020204" pitchFamily="34" charset="0"/>
              </a:rPr>
              <a:t>qualidade</a:t>
            </a:r>
            <a:r>
              <a:rPr sz="1460" b="1" dirty="0">
                <a:cs typeface="Arial" panose="020B0604020202020204" pitchFamily="34" charset="0"/>
              </a:rPr>
              <a:t> dos </a:t>
            </a:r>
            <a:r>
              <a:rPr sz="1460" b="1" dirty="0" err="1">
                <a:cs typeface="Arial" panose="020B0604020202020204" pitchFamily="34" charset="0"/>
              </a:rPr>
              <a:t>serviços</a:t>
            </a:r>
            <a:r>
              <a:rPr sz="1460" b="1" dirty="0">
                <a:cs typeface="Arial" panose="020B0604020202020204" pitchFamily="34" charset="0"/>
              </a:rPr>
              <a:t> </a:t>
            </a:r>
            <a:r>
              <a:rPr sz="1460" dirty="0">
                <a:cs typeface="Arial" panose="020B0604020202020204" pitchFamily="34" charset="0"/>
              </a:rPr>
              <a:t>e do</a:t>
            </a:r>
            <a:r>
              <a:rPr sz="1460" b="1" dirty="0">
                <a:cs typeface="Arial" panose="020B0604020202020204" pitchFamily="34" charset="0"/>
              </a:rPr>
              <a:t> </a:t>
            </a:r>
            <a:r>
              <a:rPr sz="1460" b="1" dirty="0" err="1">
                <a:cs typeface="Arial" panose="020B0604020202020204" pitchFamily="34" charset="0"/>
              </a:rPr>
              <a:t>acesso</a:t>
            </a:r>
            <a:r>
              <a:rPr sz="1460" b="1" dirty="0">
                <a:cs typeface="Arial" panose="020B0604020202020204" pitchFamily="34" charset="0"/>
              </a:rPr>
              <a:t> a </a:t>
            </a:r>
            <a:r>
              <a:rPr sz="1460" dirty="0" err="1">
                <a:cs typeface="Arial" panose="020B0604020202020204" pitchFamily="34" charset="0"/>
              </a:rPr>
              <a:t>serviços</a:t>
            </a:r>
            <a:r>
              <a:rPr sz="1460" dirty="0">
                <a:cs typeface="Arial" panose="020B0604020202020204" pitchFamily="34" charset="0"/>
              </a:rPr>
              <a:t> de </a:t>
            </a:r>
            <a:r>
              <a:rPr sz="1460" dirty="0" err="1">
                <a:cs typeface="Arial" panose="020B0604020202020204" pitchFamily="34" charset="0"/>
              </a:rPr>
              <a:t>saúde</a:t>
            </a:r>
            <a:r>
              <a:rPr sz="1460" dirty="0">
                <a:cs typeface="Arial" panose="020B0604020202020204" pitchFamily="34" charset="0"/>
              </a:rPr>
              <a:t> </a:t>
            </a:r>
            <a:r>
              <a:rPr sz="1460" dirty="0" err="1">
                <a:cs typeface="Arial" panose="020B0604020202020204" pitchFamily="34" charset="0"/>
              </a:rPr>
              <a:t>módicos</a:t>
            </a:r>
            <a:r>
              <a:rPr sz="1460" dirty="0">
                <a:cs typeface="Arial" panose="020B0604020202020204" pitchFamily="34" charset="0"/>
              </a:rPr>
              <a:t>, </a:t>
            </a:r>
            <a:r>
              <a:rPr sz="1460" dirty="0" err="1">
                <a:cs typeface="Arial" panose="020B0604020202020204" pitchFamily="34" charset="0"/>
              </a:rPr>
              <a:t>económicos</a:t>
            </a:r>
            <a:r>
              <a:rPr sz="1460" dirty="0">
                <a:cs typeface="Arial" panose="020B0604020202020204" pitchFamily="34" charset="0"/>
              </a:rPr>
              <a:t>, </a:t>
            </a:r>
            <a:r>
              <a:rPr sz="1460" dirty="0" err="1">
                <a:cs typeface="Arial" panose="020B0604020202020204" pitchFamily="34" charset="0"/>
              </a:rPr>
              <a:t>equitativos</a:t>
            </a:r>
            <a:r>
              <a:rPr sz="1460" dirty="0">
                <a:cs typeface="Arial" panose="020B0604020202020204" pitchFamily="34" charset="0"/>
              </a:rPr>
              <a:t> e </a:t>
            </a:r>
            <a:r>
              <a:rPr sz="1460" dirty="0" err="1">
                <a:cs typeface="Arial" panose="020B0604020202020204" pitchFamily="34" charset="0"/>
              </a:rPr>
              <a:t>baseados</a:t>
            </a:r>
            <a:r>
              <a:rPr sz="1460" dirty="0">
                <a:cs typeface="Arial" panose="020B0604020202020204" pitchFamily="34" charset="0"/>
              </a:rPr>
              <a:t> </a:t>
            </a:r>
            <a:r>
              <a:rPr sz="1460" dirty="0" err="1">
                <a:cs typeface="Arial" panose="020B0604020202020204" pitchFamily="34" charset="0"/>
              </a:rPr>
              <a:t>nos</a:t>
            </a:r>
            <a:r>
              <a:rPr sz="1460" dirty="0">
                <a:cs typeface="Arial" panose="020B0604020202020204" pitchFamily="34" charset="0"/>
              </a:rPr>
              <a:t> </a:t>
            </a:r>
            <a:r>
              <a:rPr sz="1460" dirty="0" err="1">
                <a:cs typeface="Arial" panose="020B0604020202020204" pitchFamily="34" charset="0"/>
              </a:rPr>
              <a:t>direitos</a:t>
            </a:r>
            <a:r>
              <a:rPr sz="1460" dirty="0">
                <a:cs typeface="Arial" panose="020B0604020202020204" pitchFamily="34" charset="0"/>
              </a:rPr>
              <a:t>.</a:t>
            </a:r>
          </a:p>
          <a:p>
            <a:pPr marL="285750" marR="0" lvl="0" indent="-285750">
              <a:buFont typeface="Arial" panose="020B0604020202020204" pitchFamily="34" charset="0"/>
              <a:buChar char="•"/>
              <a:defRPr sz="1700">
                <a:effectLst/>
                <a:ea typeface="Calibri" panose="020F0502020204030204" pitchFamily="34" charset="0"/>
              </a:defRPr>
            </a:pPr>
            <a:r>
              <a:rPr sz="1460" dirty="0" err="1">
                <a:cs typeface="Arial" panose="020B0604020202020204" pitchFamily="34" charset="0"/>
              </a:rPr>
              <a:t>Trabalhar</a:t>
            </a:r>
            <a:r>
              <a:rPr sz="1460" dirty="0">
                <a:cs typeface="Arial" panose="020B0604020202020204" pitchFamily="34" charset="0"/>
              </a:rPr>
              <a:t> </a:t>
            </a:r>
            <a:r>
              <a:rPr sz="1460" b="1" dirty="0">
                <a:cs typeface="Arial" panose="020B0604020202020204" pitchFamily="34" charset="0"/>
              </a:rPr>
              <a:t>com </a:t>
            </a:r>
            <a:r>
              <a:rPr sz="1460" b="1" dirty="0" err="1">
                <a:cs typeface="Arial" panose="020B0604020202020204" pitchFamily="34" charset="0"/>
              </a:rPr>
              <a:t>prestadores</a:t>
            </a:r>
            <a:r>
              <a:rPr sz="1460" b="1" dirty="0">
                <a:cs typeface="Arial" panose="020B0604020202020204" pitchFamily="34" charset="0"/>
              </a:rPr>
              <a:t> de </a:t>
            </a:r>
            <a:r>
              <a:rPr sz="1460" b="1" dirty="0" err="1">
                <a:cs typeface="Arial" panose="020B0604020202020204" pitchFamily="34" charset="0"/>
              </a:rPr>
              <a:t>serviços</a:t>
            </a:r>
            <a:r>
              <a:rPr sz="1460" b="1" dirty="0">
                <a:cs typeface="Arial" panose="020B0604020202020204" pitchFamily="34" charset="0"/>
              </a:rPr>
              <a:t> de </a:t>
            </a:r>
            <a:r>
              <a:rPr sz="1460" b="1" dirty="0" err="1">
                <a:cs typeface="Arial" panose="020B0604020202020204" pitchFamily="34" charset="0"/>
              </a:rPr>
              <a:t>saúde</a:t>
            </a:r>
            <a:r>
              <a:rPr sz="1460" b="1" dirty="0">
                <a:cs typeface="Arial" panose="020B0604020202020204" pitchFamily="34" charset="0"/>
              </a:rPr>
              <a:t> </a:t>
            </a:r>
            <a:r>
              <a:rPr sz="1460" b="1" dirty="0" err="1">
                <a:cs typeface="Arial" panose="020B0604020202020204" pitchFamily="34" charset="0"/>
              </a:rPr>
              <a:t>nacionais</a:t>
            </a:r>
            <a:r>
              <a:rPr sz="1460" b="1" dirty="0">
                <a:cs typeface="Arial" panose="020B0604020202020204" pitchFamily="34" charset="0"/>
              </a:rPr>
              <a:t>, </a:t>
            </a:r>
            <a:r>
              <a:rPr sz="1460" b="1" dirty="0" err="1">
                <a:cs typeface="Arial" panose="020B0604020202020204" pitchFamily="34" charset="0"/>
              </a:rPr>
              <a:t>comunitários</a:t>
            </a:r>
            <a:r>
              <a:rPr sz="1460" b="1" dirty="0">
                <a:cs typeface="Arial" panose="020B0604020202020204" pitchFamily="34" charset="0"/>
              </a:rPr>
              <a:t> e de </a:t>
            </a:r>
            <a:r>
              <a:rPr sz="1460" b="1" dirty="0" err="1">
                <a:cs typeface="Arial" panose="020B0604020202020204" pitchFamily="34" charset="0"/>
              </a:rPr>
              <a:t>outra</a:t>
            </a:r>
            <a:r>
              <a:rPr sz="1460" b="1" dirty="0">
                <a:cs typeface="Arial" panose="020B0604020202020204" pitchFamily="34" charset="0"/>
              </a:rPr>
              <a:t> </a:t>
            </a:r>
            <a:r>
              <a:rPr sz="1460" b="1" dirty="0" err="1">
                <a:cs typeface="Arial" panose="020B0604020202020204" pitchFamily="34" charset="0"/>
              </a:rPr>
              <a:t>escala</a:t>
            </a:r>
            <a:r>
              <a:rPr sz="1460" b="1" dirty="0">
                <a:cs typeface="Arial" panose="020B0604020202020204" pitchFamily="34" charset="0"/>
              </a:rPr>
              <a:t> para </a:t>
            </a:r>
            <a:r>
              <a:rPr sz="1460" b="1" dirty="0" err="1">
                <a:cs typeface="Arial" panose="020B0604020202020204" pitchFamily="34" charset="0"/>
              </a:rPr>
              <a:t>integração</a:t>
            </a:r>
            <a:r>
              <a:rPr sz="1460" b="1" dirty="0">
                <a:cs typeface="Arial" panose="020B0604020202020204" pitchFamily="34" charset="0"/>
              </a:rPr>
              <a:t> dos </a:t>
            </a:r>
            <a:r>
              <a:rPr sz="1460" b="1" dirty="0" err="1">
                <a:cs typeface="Arial" panose="020B0604020202020204" pitchFamily="34" charset="0"/>
              </a:rPr>
              <a:t>serviços</a:t>
            </a:r>
            <a:r>
              <a:rPr sz="1460" b="1" dirty="0">
                <a:cs typeface="Arial" panose="020B0604020202020204" pitchFamily="34" charset="0"/>
              </a:rPr>
              <a:t> e dos dados </a:t>
            </a:r>
            <a:r>
              <a:rPr sz="1460" b="1" dirty="0" err="1">
                <a:cs typeface="Arial" panose="020B0604020202020204" pitchFamily="34" charset="0"/>
              </a:rPr>
              <a:t>conexos</a:t>
            </a:r>
            <a:r>
              <a:rPr sz="1460" b="1" dirty="0">
                <a:cs typeface="Arial" panose="020B0604020202020204" pitchFamily="34" charset="0"/>
              </a:rPr>
              <a:t> </a:t>
            </a:r>
            <a:r>
              <a:rPr sz="1460" dirty="0">
                <a:cs typeface="Arial" panose="020B0604020202020204" pitchFamily="34" charset="0"/>
              </a:rPr>
              <a:t>a </a:t>
            </a:r>
            <a:r>
              <a:rPr sz="1460" dirty="0" err="1">
                <a:cs typeface="Arial" panose="020B0604020202020204" pitchFamily="34" charset="0"/>
              </a:rPr>
              <a:t>fim</a:t>
            </a:r>
            <a:r>
              <a:rPr sz="1460" dirty="0">
                <a:cs typeface="Arial" panose="020B0604020202020204" pitchFamily="34" charset="0"/>
              </a:rPr>
              <a:t> de </a:t>
            </a:r>
            <a:r>
              <a:rPr sz="1460" dirty="0" err="1">
                <a:cs typeface="Arial" panose="020B0604020202020204" pitchFamily="34" charset="0"/>
              </a:rPr>
              <a:t>prestar</a:t>
            </a:r>
            <a:r>
              <a:rPr sz="1460" dirty="0">
                <a:cs typeface="Arial" panose="020B0604020202020204" pitchFamily="34" charset="0"/>
              </a:rPr>
              <a:t> </a:t>
            </a:r>
            <a:r>
              <a:rPr sz="1460" dirty="0" err="1">
                <a:cs typeface="Arial" panose="020B0604020202020204" pitchFamily="34" charset="0"/>
              </a:rPr>
              <a:t>cuidados</a:t>
            </a:r>
            <a:r>
              <a:rPr sz="1460" dirty="0">
                <a:cs typeface="Arial" panose="020B0604020202020204" pitchFamily="34" charset="0"/>
              </a:rPr>
              <a:t> de </a:t>
            </a:r>
            <a:r>
              <a:rPr sz="1460" dirty="0" err="1">
                <a:cs typeface="Arial" panose="020B0604020202020204" pitchFamily="34" charset="0"/>
              </a:rPr>
              <a:t>qualidade</a:t>
            </a:r>
            <a:r>
              <a:rPr sz="1460" dirty="0">
                <a:cs typeface="Arial" panose="020B0604020202020204" pitchFamily="34" charset="0"/>
              </a:rPr>
              <a:t> </a:t>
            </a:r>
            <a:r>
              <a:rPr sz="1460" dirty="0" err="1">
                <a:cs typeface="Arial" panose="020B0604020202020204" pitchFamily="34" charset="0"/>
              </a:rPr>
              <a:t>centrados</a:t>
            </a:r>
            <a:r>
              <a:rPr sz="1460" dirty="0">
                <a:cs typeface="Arial" panose="020B0604020202020204" pitchFamily="34" charset="0"/>
              </a:rPr>
              <a:t> </a:t>
            </a:r>
            <a:r>
              <a:rPr sz="1460" dirty="0" err="1">
                <a:cs typeface="Arial" panose="020B0604020202020204" pitchFamily="34" charset="0"/>
              </a:rPr>
              <a:t>nas</a:t>
            </a:r>
            <a:r>
              <a:rPr sz="1460" dirty="0">
                <a:cs typeface="Arial" panose="020B0604020202020204" pitchFamily="34" charset="0"/>
              </a:rPr>
              <a:t> </a:t>
            </a:r>
            <a:r>
              <a:rPr sz="1460" dirty="0" err="1">
                <a:cs typeface="Arial" panose="020B0604020202020204" pitchFamily="34" charset="0"/>
              </a:rPr>
              <a:t>pessoas</a:t>
            </a:r>
            <a:r>
              <a:rPr sz="146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400"/>
              </a:spcBef>
              <a:defRPr>
                <a:latin typeface="+mj-lt"/>
                <a:cs typeface="Arial" panose="020B0604020202020204" pitchFamily="34" charset="0"/>
              </a:defRPr>
            </a:pPr>
            <a:r>
              <a:rPr sz="1500" dirty="0" err="1"/>
              <a:t>Fornecedores</a:t>
            </a:r>
            <a:r>
              <a:rPr sz="1500" dirty="0"/>
              <a:t> de </a:t>
            </a:r>
            <a:r>
              <a:rPr sz="1500" dirty="0" err="1"/>
              <a:t>apoio</a:t>
            </a:r>
            <a:r>
              <a:rPr sz="1500" dirty="0"/>
              <a:t> </a:t>
            </a:r>
            <a:r>
              <a:rPr sz="1500" dirty="0" err="1"/>
              <a:t>técnico</a:t>
            </a:r>
            <a:r>
              <a:rPr sz="1500" dirty="0"/>
              <a:t> e </a:t>
            </a:r>
            <a:r>
              <a:rPr sz="1500" dirty="0" err="1"/>
              <a:t>competências</a:t>
            </a:r>
            <a:r>
              <a:rPr sz="1500" dirty="0"/>
              <a:t> </a:t>
            </a:r>
          </a:p>
          <a:p>
            <a:pPr marL="285750" marR="0" lvl="0" indent="-285750">
              <a:buFont typeface="Arial" panose="020B0604020202020204" pitchFamily="34" charset="0"/>
              <a:buChar char="•"/>
              <a:defRPr sz="1700">
                <a:effectLst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460" dirty="0" err="1"/>
              <a:t>Apoiar</a:t>
            </a:r>
            <a:r>
              <a:rPr sz="1460" dirty="0"/>
              <a:t> a </a:t>
            </a:r>
            <a:r>
              <a:rPr sz="1460" b="1" dirty="0" err="1"/>
              <a:t>capacidade</a:t>
            </a:r>
            <a:r>
              <a:rPr sz="1460" b="1" dirty="0"/>
              <a:t> </a:t>
            </a:r>
            <a:r>
              <a:rPr sz="1460" b="1" dirty="0" err="1"/>
              <a:t>nacional</a:t>
            </a:r>
            <a:r>
              <a:rPr sz="1460" b="1" dirty="0"/>
              <a:t>/regional </a:t>
            </a:r>
            <a:r>
              <a:rPr sz="1460" dirty="0" err="1"/>
              <a:t>em</a:t>
            </a:r>
            <a:r>
              <a:rPr sz="1460" dirty="0"/>
              <a:t> </a:t>
            </a:r>
            <a:r>
              <a:rPr sz="1460" dirty="0" err="1"/>
              <a:t>áreas</a:t>
            </a:r>
            <a:r>
              <a:rPr sz="1460" dirty="0"/>
              <a:t> </a:t>
            </a:r>
            <a:r>
              <a:rPr sz="1460" dirty="0" err="1"/>
              <a:t>como</a:t>
            </a:r>
            <a:r>
              <a:rPr sz="1460" dirty="0"/>
              <a:t> </a:t>
            </a:r>
            <a:r>
              <a:rPr sz="1460" dirty="0" err="1"/>
              <a:t>os</a:t>
            </a:r>
            <a:r>
              <a:rPr sz="1460" dirty="0"/>
              <a:t> </a:t>
            </a:r>
            <a:r>
              <a:rPr sz="1460" dirty="0" err="1"/>
              <a:t>serviços</a:t>
            </a:r>
            <a:r>
              <a:rPr sz="1460" dirty="0"/>
              <a:t> </a:t>
            </a:r>
            <a:r>
              <a:rPr sz="1460" dirty="0" err="1"/>
              <a:t>laboratoriais</a:t>
            </a:r>
            <a:r>
              <a:rPr sz="1460" dirty="0"/>
              <a:t>, a </a:t>
            </a:r>
            <a:r>
              <a:rPr sz="1460" dirty="0" err="1"/>
              <a:t>cadeia</a:t>
            </a:r>
            <a:r>
              <a:rPr sz="1460" dirty="0"/>
              <a:t> de </a:t>
            </a:r>
            <a:r>
              <a:rPr sz="1460" dirty="0" err="1"/>
              <a:t>abastecimento</a:t>
            </a:r>
            <a:r>
              <a:rPr sz="1460" dirty="0"/>
              <a:t>, </a:t>
            </a:r>
            <a:r>
              <a:rPr sz="1460" dirty="0" err="1"/>
              <a:t>os</a:t>
            </a:r>
            <a:r>
              <a:rPr sz="1460" dirty="0"/>
              <a:t> </a:t>
            </a:r>
            <a:r>
              <a:rPr sz="1460" dirty="0" err="1"/>
              <a:t>serviços</a:t>
            </a:r>
            <a:r>
              <a:rPr sz="1460" dirty="0"/>
              <a:t> de </a:t>
            </a:r>
            <a:r>
              <a:rPr sz="1460" dirty="0" err="1"/>
              <a:t>tecnologia</a:t>
            </a:r>
            <a:r>
              <a:rPr sz="1460" dirty="0"/>
              <a:t>, a </a:t>
            </a:r>
            <a:r>
              <a:rPr sz="1460" dirty="0" err="1"/>
              <a:t>saúde</a:t>
            </a:r>
            <a:r>
              <a:rPr sz="1460" dirty="0"/>
              <a:t> digital e a </a:t>
            </a:r>
            <a:r>
              <a:rPr sz="1460" dirty="0" err="1"/>
              <a:t>logística</a:t>
            </a:r>
            <a:r>
              <a:rPr sz="1460" dirty="0"/>
              <a:t>, </a:t>
            </a:r>
            <a:r>
              <a:rPr sz="1460" dirty="0" err="1"/>
              <a:t>assegurando</a:t>
            </a:r>
            <a:r>
              <a:rPr sz="1460" dirty="0"/>
              <a:t> a </a:t>
            </a:r>
            <a:r>
              <a:rPr sz="1460" dirty="0" err="1"/>
              <a:t>harmonização</a:t>
            </a:r>
            <a:r>
              <a:rPr sz="1460" dirty="0"/>
              <a:t> com as </a:t>
            </a:r>
            <a:r>
              <a:rPr sz="1460" dirty="0" err="1"/>
              <a:t>normas</a:t>
            </a:r>
            <a:r>
              <a:rPr sz="1460" dirty="0"/>
              <a:t> </a:t>
            </a:r>
            <a:r>
              <a:rPr sz="1460" dirty="0" err="1"/>
              <a:t>nacionais</a:t>
            </a:r>
            <a:r>
              <a:rPr sz="1460" dirty="0"/>
              <a:t>.  </a:t>
            </a:r>
          </a:p>
          <a:p>
            <a:pPr marR="0">
              <a:spcBef>
                <a:spcPts val="400"/>
              </a:spcBef>
              <a:defRPr>
                <a:latin typeface="+mj-lt"/>
                <a:cs typeface="Arial" panose="020B0604020202020204" pitchFamily="34" charset="0"/>
              </a:defRPr>
            </a:pPr>
            <a:r>
              <a:rPr sz="1500" dirty="0" err="1"/>
              <a:t>Desenvolvedores</a:t>
            </a:r>
            <a:r>
              <a:rPr sz="1500" dirty="0"/>
              <a:t>, </a:t>
            </a:r>
            <a:r>
              <a:rPr sz="1500" dirty="0" err="1"/>
              <a:t>fabricantes</a:t>
            </a:r>
            <a:r>
              <a:rPr sz="1500" dirty="0"/>
              <a:t> e </a:t>
            </a:r>
            <a:r>
              <a:rPr sz="1500" dirty="0" err="1"/>
              <a:t>fornecedores</a:t>
            </a:r>
            <a:r>
              <a:rPr sz="1500" dirty="0"/>
              <a:t> de </a:t>
            </a:r>
            <a:r>
              <a:rPr sz="1500" dirty="0" err="1"/>
              <a:t>produtos</a:t>
            </a:r>
            <a:endParaRPr sz="1500" dirty="0"/>
          </a:p>
          <a:p>
            <a:pPr marL="342900" marR="0" lvl="0" indent="-342900">
              <a:spcAft>
                <a:spcPts val="200"/>
              </a:spcAft>
              <a:buFont typeface="Arial" panose="020B0604020202020204" pitchFamily="34" charset="0"/>
              <a:buChar char="•"/>
              <a:defRPr sz="1700">
                <a:effectLst/>
                <a:ea typeface="Calibri" panose="020F0502020204030204" pitchFamily="34" charset="0"/>
              </a:defRPr>
            </a:pPr>
            <a:r>
              <a:rPr sz="1460" b="1" dirty="0" err="1">
                <a:cs typeface="Arial" panose="020B0604020202020204" pitchFamily="34" charset="0"/>
              </a:rPr>
              <a:t>Desenvolver</a:t>
            </a:r>
            <a:r>
              <a:rPr sz="1460" b="1" dirty="0">
                <a:cs typeface="Arial" panose="020B0604020202020204" pitchFamily="34" charset="0"/>
              </a:rPr>
              <a:t> </a:t>
            </a:r>
            <a:r>
              <a:rPr sz="1460" b="1" dirty="0" err="1">
                <a:cs typeface="Arial" panose="020B0604020202020204" pitchFamily="34" charset="0"/>
              </a:rPr>
              <a:t>novos</a:t>
            </a:r>
            <a:r>
              <a:rPr sz="1460" b="1" dirty="0">
                <a:cs typeface="Arial" panose="020B0604020202020204" pitchFamily="34" charset="0"/>
              </a:rPr>
              <a:t> e </a:t>
            </a:r>
            <a:r>
              <a:rPr sz="1460" b="1" dirty="0" err="1">
                <a:cs typeface="Arial" panose="020B0604020202020204" pitchFamily="34" charset="0"/>
              </a:rPr>
              <a:t>mais</a:t>
            </a:r>
            <a:r>
              <a:rPr sz="1460" b="1" dirty="0">
                <a:cs typeface="Arial" panose="020B0604020202020204" pitchFamily="34" charset="0"/>
              </a:rPr>
              <a:t> </a:t>
            </a:r>
            <a:r>
              <a:rPr sz="1460" b="1" dirty="0" err="1">
                <a:cs typeface="Arial" panose="020B0604020202020204" pitchFamily="34" charset="0"/>
              </a:rPr>
              <a:t>eficazes</a:t>
            </a:r>
            <a:r>
              <a:rPr sz="1460" b="1" dirty="0">
                <a:cs typeface="Arial" panose="020B0604020202020204" pitchFamily="34" charset="0"/>
              </a:rPr>
              <a:t> </a:t>
            </a:r>
            <a:r>
              <a:rPr sz="1460" dirty="0" err="1">
                <a:cs typeface="Arial" panose="020B0604020202020204" pitchFamily="34" charset="0"/>
              </a:rPr>
              <a:t>meios</a:t>
            </a:r>
            <a:r>
              <a:rPr sz="1460" dirty="0">
                <a:cs typeface="Arial" panose="020B0604020202020204" pitchFamily="34" charset="0"/>
              </a:rPr>
              <a:t> de </a:t>
            </a:r>
            <a:r>
              <a:rPr sz="1460" dirty="0" err="1">
                <a:cs typeface="Arial" panose="020B0604020202020204" pitchFamily="34" charset="0"/>
              </a:rPr>
              <a:t>diagnóstico</a:t>
            </a:r>
            <a:r>
              <a:rPr sz="1460" dirty="0">
                <a:cs typeface="Arial" panose="020B0604020202020204" pitchFamily="34" charset="0"/>
              </a:rPr>
              <a:t>, </a:t>
            </a:r>
            <a:r>
              <a:rPr sz="1460" dirty="0" err="1">
                <a:cs typeface="Arial" panose="020B0604020202020204" pitchFamily="34" charset="0"/>
              </a:rPr>
              <a:t>medicamentos</a:t>
            </a:r>
            <a:r>
              <a:rPr sz="1460" dirty="0">
                <a:cs typeface="Arial" panose="020B0604020202020204" pitchFamily="34" charset="0"/>
              </a:rPr>
              <a:t>, regimes de </a:t>
            </a:r>
            <a:r>
              <a:rPr sz="1460" dirty="0" err="1">
                <a:cs typeface="Arial" panose="020B0604020202020204" pitchFamily="34" charset="0"/>
              </a:rPr>
              <a:t>tratamento</a:t>
            </a:r>
            <a:r>
              <a:rPr sz="1460" dirty="0">
                <a:cs typeface="Arial" panose="020B0604020202020204" pitchFamily="34" charset="0"/>
              </a:rPr>
              <a:t> e </a:t>
            </a:r>
            <a:r>
              <a:rPr sz="1460" dirty="0" err="1">
                <a:cs typeface="Arial" panose="020B0604020202020204" pitchFamily="34" charset="0"/>
              </a:rPr>
              <a:t>vacinas</a:t>
            </a:r>
            <a:r>
              <a:rPr sz="1460" dirty="0">
                <a:cs typeface="Arial" panose="020B0604020202020204" pitchFamily="34" charset="0"/>
              </a:rPr>
              <a:t> e </a:t>
            </a:r>
            <a:r>
              <a:rPr sz="1460" dirty="0" err="1">
                <a:cs typeface="Arial" panose="020B0604020202020204" pitchFamily="34" charset="0"/>
              </a:rPr>
              <a:t>apoiar</a:t>
            </a:r>
            <a:r>
              <a:rPr sz="1460" dirty="0">
                <a:cs typeface="Arial" panose="020B0604020202020204" pitchFamily="34" charset="0"/>
              </a:rPr>
              <a:t> a </a:t>
            </a:r>
            <a:r>
              <a:rPr sz="1460" b="1" dirty="0" err="1">
                <a:cs typeface="Arial" panose="020B0604020202020204" pitchFamily="34" charset="0"/>
              </a:rPr>
              <a:t>disponibilidade</a:t>
            </a:r>
            <a:r>
              <a:rPr sz="1460" b="1" dirty="0">
                <a:cs typeface="Arial" panose="020B0604020202020204" pitchFamily="34" charset="0"/>
              </a:rPr>
              <a:t> </a:t>
            </a:r>
            <a:r>
              <a:rPr sz="1460" b="1" dirty="0" err="1">
                <a:cs typeface="Arial" panose="020B0604020202020204" pitchFamily="34" charset="0"/>
              </a:rPr>
              <a:t>equitativa</a:t>
            </a:r>
            <a:r>
              <a:rPr sz="1460" b="1" dirty="0">
                <a:cs typeface="Arial" panose="020B0604020202020204" pitchFamily="34" charset="0"/>
              </a:rPr>
              <a:t> de </a:t>
            </a:r>
            <a:r>
              <a:rPr sz="1460" b="1" dirty="0" err="1">
                <a:cs typeface="Arial" panose="020B0604020202020204" pitchFamily="34" charset="0"/>
              </a:rPr>
              <a:t>inovações</a:t>
            </a:r>
            <a:r>
              <a:rPr sz="1460" b="1" dirty="0">
                <a:cs typeface="Arial" panose="020B0604020202020204" pitchFamily="34" charset="0"/>
              </a:rPr>
              <a:t> </a:t>
            </a:r>
            <a:r>
              <a:rPr sz="1460" b="1" dirty="0" err="1">
                <a:cs typeface="Arial" panose="020B0604020202020204" pitchFamily="34" charset="0"/>
              </a:rPr>
              <a:t>módicas</a:t>
            </a:r>
            <a:r>
              <a:rPr sz="1460" b="1" dirty="0">
                <a:cs typeface="Arial" panose="020B0604020202020204" pitchFamily="34" charset="0"/>
              </a:rPr>
              <a:t>.</a:t>
            </a:r>
            <a:r>
              <a:rPr sz="1460" dirty="0"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buFont typeface="Arial" panose="020B0604020202020204" pitchFamily="34" charset="0"/>
              <a:buChar char="•"/>
              <a:defRPr sz="1700">
                <a:effectLst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460" b="1" dirty="0" err="1"/>
              <a:t>Envolver</a:t>
            </a:r>
            <a:r>
              <a:rPr sz="1460" b="1" dirty="0"/>
              <a:t> a </a:t>
            </a:r>
            <a:r>
              <a:rPr sz="1460" b="1" dirty="0" err="1"/>
              <a:t>parceria</a:t>
            </a:r>
            <a:r>
              <a:rPr sz="1460" b="1" dirty="0"/>
              <a:t> </a:t>
            </a:r>
            <a:r>
              <a:rPr sz="1460" b="1" dirty="0" err="1"/>
              <a:t>nos</a:t>
            </a:r>
            <a:r>
              <a:rPr sz="1460" b="1" dirty="0"/>
              <a:t> </a:t>
            </a:r>
            <a:r>
              <a:rPr sz="1460" b="1" dirty="0" err="1"/>
              <a:t>canais</a:t>
            </a:r>
            <a:r>
              <a:rPr sz="1460" b="1" dirty="0"/>
              <a:t>, </a:t>
            </a:r>
            <a:r>
              <a:rPr sz="1460" b="1" dirty="0" err="1"/>
              <a:t>prazos</a:t>
            </a:r>
            <a:r>
              <a:rPr sz="1460" b="1" dirty="0"/>
              <a:t> e </a:t>
            </a:r>
            <a:r>
              <a:rPr sz="1460" b="1" dirty="0" err="1"/>
              <a:t>preços</a:t>
            </a:r>
            <a:r>
              <a:rPr sz="1460" b="1" dirty="0"/>
              <a:t> </a:t>
            </a:r>
            <a:r>
              <a:rPr sz="1460" dirty="0"/>
              <a:t>dos </a:t>
            </a:r>
            <a:r>
              <a:rPr sz="1460" dirty="0" err="1"/>
              <a:t>produtos</a:t>
            </a:r>
            <a:r>
              <a:rPr sz="1460" dirty="0"/>
              <a:t> </a:t>
            </a:r>
            <a:r>
              <a:rPr sz="1460" dirty="0" err="1"/>
              <a:t>relevantes</a:t>
            </a:r>
            <a:r>
              <a:rPr sz="1460" dirty="0"/>
              <a:t>. </a:t>
            </a:r>
          </a:p>
          <a:p>
            <a:pPr>
              <a:spcBef>
                <a:spcPts val="400"/>
              </a:spcBef>
              <a:defRPr>
                <a:latin typeface="+mj-lt"/>
                <a:cs typeface="Arial" panose="020B0604020202020204" pitchFamily="34" charset="0"/>
              </a:defRPr>
            </a:pPr>
            <a:r>
              <a:rPr sz="1500" dirty="0" err="1"/>
              <a:t>Doadores</a:t>
            </a:r>
            <a:r>
              <a:rPr sz="1500" dirty="0"/>
              <a:t> privados</a:t>
            </a:r>
          </a:p>
          <a:p>
            <a:pPr marL="285750" marR="0" lvl="0" indent="-285750">
              <a:spcAft>
                <a:spcPts val="200"/>
              </a:spcAft>
              <a:buFont typeface="Arial" panose="020B0604020202020204" pitchFamily="34" charset="0"/>
              <a:buChar char="•"/>
              <a:defRPr sz="1700">
                <a:effectLst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460" b="1" dirty="0" err="1"/>
              <a:t>Aumentar</a:t>
            </a:r>
            <a:r>
              <a:rPr sz="1460" b="1" dirty="0"/>
              <a:t> as </a:t>
            </a:r>
            <a:r>
              <a:rPr sz="1460" b="1" dirty="0" err="1"/>
              <a:t>contribuições</a:t>
            </a:r>
            <a:r>
              <a:rPr sz="1460" b="1" dirty="0"/>
              <a:t> </a:t>
            </a:r>
            <a:r>
              <a:rPr sz="1460" b="1" dirty="0" err="1"/>
              <a:t>financeiras</a:t>
            </a:r>
            <a:r>
              <a:rPr sz="1460" b="1" dirty="0"/>
              <a:t>/</a:t>
            </a:r>
            <a:r>
              <a:rPr sz="1460" b="1" dirty="0" err="1"/>
              <a:t>não</a:t>
            </a:r>
            <a:r>
              <a:rPr sz="1460" b="1" dirty="0"/>
              <a:t> </a:t>
            </a:r>
            <a:r>
              <a:rPr sz="1460" b="1" dirty="0" err="1"/>
              <a:t>financeiras</a:t>
            </a:r>
            <a:r>
              <a:rPr sz="1460" b="1" dirty="0"/>
              <a:t> </a:t>
            </a:r>
            <a:r>
              <a:rPr sz="1460" dirty="0"/>
              <a:t>e </a:t>
            </a:r>
            <a:r>
              <a:rPr sz="1460" dirty="0" err="1"/>
              <a:t>apoiar</a:t>
            </a:r>
            <a:r>
              <a:rPr sz="1460" dirty="0"/>
              <a:t> o </a:t>
            </a:r>
            <a:r>
              <a:rPr sz="1460" dirty="0" err="1"/>
              <a:t>financiamento</a:t>
            </a:r>
            <a:r>
              <a:rPr sz="1460" dirty="0"/>
              <a:t> </a:t>
            </a:r>
            <a:r>
              <a:rPr sz="1460" dirty="0" err="1"/>
              <a:t>inovador</a:t>
            </a:r>
            <a:r>
              <a:rPr sz="1460" dirty="0"/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DB8A401-EDA4-4D4F-AF37-964C7B5698EA}"/>
              </a:ext>
            </a:extLst>
          </p:cNvPr>
          <p:cNvGrpSpPr/>
          <p:nvPr/>
        </p:nvGrpSpPr>
        <p:grpSpPr>
          <a:xfrm>
            <a:off x="2417401" y="5256653"/>
            <a:ext cx="9418320" cy="1178734"/>
            <a:chOff x="2417401" y="815617"/>
            <a:chExt cx="9418320" cy="117873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07CB12F-010E-42A6-9E20-0A237F38DB9F}"/>
                </a:ext>
              </a:extLst>
            </p:cNvPr>
            <p:cNvCxnSpPr>
              <a:cxnSpLocks/>
            </p:cNvCxnSpPr>
            <p:nvPr/>
          </p:nvCxnSpPr>
          <p:spPr>
            <a:xfrm>
              <a:off x="2417401" y="815617"/>
              <a:ext cx="9418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A0E3CF-5E8C-41F5-BCE0-1136995AFFBB}"/>
                </a:ext>
              </a:extLst>
            </p:cNvPr>
            <p:cNvSpPr/>
            <p:nvPr/>
          </p:nvSpPr>
          <p:spPr>
            <a:xfrm>
              <a:off x="2417401" y="819139"/>
              <a:ext cx="9414237" cy="117521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>
                <a:spcAft>
                  <a:spcPts val="20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pPr>
              <a:r>
                <a:rPr dirty="0" err="1"/>
                <a:t>Recursos</a:t>
              </a:r>
              <a:endPara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 err="1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Estratégia</a:t>
              </a:r>
              <a:r>
                <a:rPr dirty="0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 do Fundo Global (2023-2028): </a:t>
              </a:r>
              <a:r>
                <a:rPr u="sng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3" tooltip="strategy_globalfund2023-2028_narrative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u="sng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4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5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6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7" tooltip="Combater as pandemias e construir um mundo mais saudável e equitativo -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8" tooltip="Борьба с пандемиями и построение более здорового и справедливого мира - Стратегия Глобального фонда (2023–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sz="1200" i="0" dirty="0"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Resumo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: English |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Español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 |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Français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 |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Italiano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 |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日本語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|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Português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 |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Русский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 | Deutsch |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عربي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  |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中文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 </a:t>
              </a:r>
              <a:endParaRPr sz="1200" dirty="0">
                <a:solidFill>
                  <a:schemeClr val="accent2"/>
                </a:solidFill>
                <a:highlight>
                  <a:srgbClr val="FFFFFF"/>
                </a:highlight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Quadro da </a:t>
              </a:r>
              <a:r>
                <a:rPr dirty="0" err="1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Estratégia</a:t>
              </a:r>
              <a:r>
                <a:rPr dirty="0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: </a:t>
              </a:r>
              <a:r>
                <a:rPr u="sng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9" tooltip="strategy_globalfund2023-2028_framework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u="sng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 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u="sng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0" tooltip="The Global Fund 2023-2028 Strategy Framework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1" tooltip="Marco de la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| 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2" tooltip="Cadre stratégique du Fonds mondial 2023 202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3" tooltip="O Quadro d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4" tooltip="Рамочная стратегия Глобального фонда (2023-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lang="pt-PT" u="sng" dirty="0">
                <a:solidFill>
                  <a:schemeClr val="accent2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kumimoji="0" lang="pt-PT" sz="1200" i="0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</a:rPr>
                <a:t>Quadro de </a:t>
              </a:r>
              <a:r>
                <a:rPr kumimoji="0" lang="pt-PT" sz="1200" i="0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</a:rPr>
                <a:t>M&amp;A</a:t>
              </a:r>
              <a:r>
                <a:rPr kumimoji="0" lang="pt-PT" sz="1200" i="0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</a:rPr>
                <a:t>: </a:t>
              </a:r>
              <a:r>
                <a:rPr lang="pt-PT" altLang="en-US" sz="1200" dirty="0">
                  <a:solidFill>
                    <a:srgbClr val="2E4DF9"/>
                  </a:solidFill>
                  <a:highlight>
                    <a:srgbClr val="FFFFFF"/>
                  </a:highlight>
                  <a:cs typeface="Arial" panose="020B0604020202020204" pitchFamily="34" charset="0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https://www.theglobalfund.org/en/monitoring-evaluation/</a:t>
              </a:r>
              <a:endParaRPr kumimoji="0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 err="1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Contacto</a:t>
              </a:r>
              <a:r>
                <a:rPr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u="sng" dirty="0">
                  <a:solidFill>
                    <a:schemeClr val="accent2"/>
                  </a:solidFill>
                  <a:highlight>
                    <a:srgbClr val="FFFFFF"/>
                  </a:highlight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privatesector@theglobalfund.org</a:t>
              </a:r>
              <a:r>
                <a:rPr u="sng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 </a:t>
              </a:r>
              <a:r>
                <a:rPr dirty="0" err="1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  <a:r>
                <a:rPr dirty="0">
                  <a:solidFill>
                    <a:schemeClr val="tx1"/>
                  </a:solidFill>
                  <a:highlight>
                    <a:srgbClr val="FF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para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mais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informações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,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visite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 </a:t>
              </a:r>
              <a:r>
                <a:rPr dirty="0">
                  <a:solidFill>
                    <a:schemeClr val="accent2"/>
                  </a:solidFill>
                  <a:highlight>
                    <a:srgbClr val="FFFFFF"/>
                  </a:highlight>
                  <a:cs typeface="Arial" panose="020B0604020202020204" pitchFamily="34" charset="0"/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</a:t>
              </a:r>
              <a:r>
                <a:rPr dirty="0">
                  <a:solidFill>
                    <a:schemeClr val="accent2"/>
                  </a:solidFill>
                  <a:cs typeface="Arial" panose="020B0604020202020204" pitchFamily="34" charset="0"/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.org/en/strategy/</a:t>
              </a:r>
              <a:r>
                <a:rPr dirty="0">
                  <a:solidFill>
                    <a:schemeClr val="accent2"/>
                  </a:solidFill>
                  <a:cs typeface="Arial" panose="020B0604020202020204" pitchFamily="34" charset="0"/>
                </a:rPr>
                <a:t> </a:t>
              </a:r>
              <a:endParaRPr kumimoji="0" sz="1200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DD00E6-BF83-4049-BA20-5E2F4116A96B}"/>
              </a:ext>
            </a:extLst>
          </p:cNvPr>
          <p:cNvGrpSpPr/>
          <p:nvPr/>
        </p:nvGrpSpPr>
        <p:grpSpPr>
          <a:xfrm>
            <a:off x="371114" y="1920517"/>
            <a:ext cx="1828800" cy="1896405"/>
            <a:chOff x="371114" y="764233"/>
            <a:chExt cx="1828800" cy="18964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90F8643-8460-4D9D-BF3F-0E620FB95428}"/>
                </a:ext>
              </a:extLst>
            </p:cNvPr>
            <p:cNvGrpSpPr/>
            <p:nvPr/>
          </p:nvGrpSpPr>
          <p:grpSpPr>
            <a:xfrm>
              <a:off x="371114" y="831838"/>
              <a:ext cx="1828800" cy="1828800"/>
              <a:chOff x="371114" y="738001"/>
              <a:chExt cx="1828800" cy="1828800"/>
            </a:xfrm>
          </p:grpSpPr>
          <p:pic>
            <p:nvPicPr>
              <p:cNvPr id="19" name="Graphic 18" descr="Road with solid fill">
                <a:extLst>
                  <a:ext uri="{FF2B5EF4-FFF2-40B4-BE49-F238E27FC236}">
                    <a16:creationId xmlns:a16="http://schemas.microsoft.com/office/drawing/2014/main" id="{7F3D46B3-0501-4264-91D6-9749A45CF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71114" y="738001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3E9E0A2-61C7-4249-8230-46698BA7BCB3}"/>
                  </a:ext>
                </a:extLst>
              </p:cNvPr>
              <p:cNvSpPr/>
              <p:nvPr/>
            </p:nvSpPr>
            <p:spPr>
              <a:xfrm>
                <a:off x="371114" y="980501"/>
                <a:ext cx="752606" cy="867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CA1DAC0-5E9D-4906-B495-237BD73617A1}"/>
                  </a:ext>
                </a:extLst>
              </p:cNvPr>
              <p:cNvSpPr/>
              <p:nvPr/>
            </p:nvSpPr>
            <p:spPr>
              <a:xfrm>
                <a:off x="1749779" y="738001"/>
                <a:ext cx="450135" cy="6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pic>
          <p:nvPicPr>
            <p:cNvPr id="18" name="Picture 2" descr="SDG Metadata Translation Project - SDG Metadata Translation Project">
              <a:extLst>
                <a:ext uri="{FF2B5EF4-FFF2-40B4-BE49-F238E27FC236}">
                  <a16:creationId xmlns:a16="http://schemas.microsoft.com/office/drawing/2014/main" id="{108A5818-EBF5-4257-85E5-5822243B8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59" y="764233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7723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F0A6-75F0-4197-9DDA-86FA9BD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19E6-0AFE-4CD6-AF5E-0E70B26414FC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04901"/>
            <a:ext cx="11471638" cy="468000"/>
          </a:xfrm>
        </p:spPr>
        <p:txBody>
          <a:bodyPr>
            <a:noAutofit/>
          </a:bodyPr>
          <a:lstStyle/>
          <a:p>
            <a:pPr>
              <a:defRPr sz="2800">
                <a:cs typeface="Arial" panose="020B0604020202020204" pitchFamily="34" charset="0"/>
              </a:defRPr>
            </a:pPr>
            <a:r>
              <a:t>Etapas seguintes: o que significa a nova Estratégia para os parceiros técnicos?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7D86F7-40CC-4DB6-8271-DB73556DB9D4}"/>
              </a:ext>
            </a:extLst>
          </p:cNvPr>
          <p:cNvSpPr txBox="1"/>
          <p:nvPr/>
        </p:nvSpPr>
        <p:spPr>
          <a:xfrm>
            <a:off x="358414" y="895338"/>
            <a:ext cx="1167801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defRPr sz="20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t>Os parceiros técnicos desempenham um papel importante no cumprimento das prioridades da nova Estratégia da parceria do Fundo Global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252EC0-B65C-4A60-91EA-A131D2BAFF88}"/>
              </a:ext>
            </a:extLst>
          </p:cNvPr>
          <p:cNvSpPr txBox="1"/>
          <p:nvPr/>
        </p:nvSpPr>
        <p:spPr>
          <a:xfrm>
            <a:off x="2375839" y="1628018"/>
            <a:ext cx="9816162" cy="3849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7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600" b="1" dirty="0" err="1"/>
              <a:t>Desenvolver</a:t>
            </a:r>
            <a:r>
              <a:rPr sz="1600" b="1" dirty="0"/>
              <a:t> </a:t>
            </a:r>
            <a:r>
              <a:rPr sz="1600" b="1" dirty="0" err="1"/>
              <a:t>revisões</a:t>
            </a:r>
            <a:r>
              <a:rPr sz="1600" b="1" dirty="0"/>
              <a:t> </a:t>
            </a:r>
            <a:r>
              <a:rPr sz="1600" b="1" dirty="0" err="1"/>
              <a:t>novas</a:t>
            </a:r>
            <a:r>
              <a:rPr sz="1600" b="1" dirty="0"/>
              <a:t> e </a:t>
            </a:r>
            <a:r>
              <a:rPr sz="1600" b="1" dirty="0" err="1"/>
              <a:t>tempestivas</a:t>
            </a:r>
            <a:r>
              <a:rPr sz="1600" b="1" dirty="0"/>
              <a:t> da </a:t>
            </a:r>
            <a:r>
              <a:rPr sz="1600" b="1" dirty="0" err="1"/>
              <a:t>orientação</a:t>
            </a:r>
            <a:r>
              <a:rPr sz="1600" b="1" dirty="0"/>
              <a:t> </a:t>
            </a:r>
            <a:r>
              <a:rPr sz="1600" b="1" dirty="0" err="1"/>
              <a:t>normativa</a:t>
            </a:r>
            <a:r>
              <a:rPr sz="1600" b="1" dirty="0"/>
              <a:t> e de </a:t>
            </a:r>
            <a:r>
              <a:rPr sz="1600" b="1" dirty="0" err="1"/>
              <a:t>definição</a:t>
            </a:r>
            <a:r>
              <a:rPr sz="1600" b="1" dirty="0"/>
              <a:t> de </a:t>
            </a:r>
            <a:r>
              <a:rPr sz="1600" b="1" dirty="0" err="1"/>
              <a:t>prioridades</a:t>
            </a:r>
            <a:r>
              <a:rPr sz="1600" b="1" dirty="0"/>
              <a:t>, </a:t>
            </a:r>
            <a:r>
              <a:rPr sz="1600" dirty="0"/>
              <a:t>com base </a:t>
            </a:r>
            <a:r>
              <a:rPr sz="1600" dirty="0" err="1"/>
              <a:t>nos</a:t>
            </a:r>
            <a:r>
              <a:rPr sz="1600" dirty="0"/>
              <a:t> </a:t>
            </a:r>
            <a:r>
              <a:rPr sz="1600" dirty="0" err="1"/>
              <a:t>mais</a:t>
            </a:r>
            <a:r>
              <a:rPr sz="1600" dirty="0"/>
              <a:t> </a:t>
            </a:r>
            <a:r>
              <a:rPr sz="1600" dirty="0" err="1"/>
              <a:t>recentes</a:t>
            </a:r>
            <a:r>
              <a:rPr sz="1600" dirty="0"/>
              <a:t> </a:t>
            </a:r>
            <a:r>
              <a:rPr sz="1600" dirty="0" err="1"/>
              <a:t>elementos</a:t>
            </a:r>
            <a:r>
              <a:rPr sz="1600" dirty="0"/>
              <a:t> </a:t>
            </a:r>
            <a:r>
              <a:rPr sz="1600" dirty="0" err="1"/>
              <a:t>comprovativos</a:t>
            </a:r>
            <a:r>
              <a:rPr sz="1600" dirty="0"/>
              <a:t> </a:t>
            </a:r>
            <a:r>
              <a:rPr sz="1600" dirty="0" err="1"/>
              <a:t>disponíveis</a:t>
            </a:r>
            <a:r>
              <a:rPr sz="1600" dirty="0"/>
              <a:t>, </a:t>
            </a:r>
            <a:r>
              <a:rPr sz="1600" dirty="0">
                <a:effectLst/>
                <a:ea typeface="Calibri" panose="020F0502020204030204" pitchFamily="34" charset="0"/>
              </a:rPr>
              <a:t>para </a:t>
            </a:r>
            <a:r>
              <a:rPr sz="1600" dirty="0" err="1">
                <a:effectLst/>
                <a:ea typeface="Calibri" panose="020F0502020204030204" pitchFamily="34" charset="0"/>
              </a:rPr>
              <a:t>conduzir</a:t>
            </a:r>
            <a:r>
              <a:rPr sz="1600" dirty="0">
                <a:effectLst/>
                <a:ea typeface="Calibri" panose="020F0502020204030204" pitchFamily="34" charset="0"/>
              </a:rPr>
              <a:t> </a:t>
            </a:r>
            <a:r>
              <a:rPr sz="1600" dirty="0" err="1">
                <a:effectLst/>
                <a:ea typeface="Calibri" panose="020F0502020204030204" pitchFamily="34" charset="0"/>
              </a:rPr>
              <a:t>uma</a:t>
            </a:r>
            <a:r>
              <a:rPr sz="1600" dirty="0">
                <a:effectLst/>
                <a:ea typeface="Calibri" panose="020F0502020204030204" pitchFamily="34" charset="0"/>
              </a:rPr>
              <a:t> </a:t>
            </a:r>
            <a:r>
              <a:rPr sz="1600" dirty="0" err="1">
                <a:effectLst/>
                <a:ea typeface="Calibri" panose="020F0502020204030204" pitchFamily="34" charset="0"/>
              </a:rPr>
              <a:t>programação</a:t>
            </a:r>
            <a:r>
              <a:rPr sz="1600" dirty="0">
                <a:effectLst/>
                <a:ea typeface="Calibri" panose="020F0502020204030204" pitchFamily="34" charset="0"/>
              </a:rPr>
              <a:t> </a:t>
            </a:r>
            <a:r>
              <a:rPr sz="1600" dirty="0" err="1">
                <a:effectLst/>
                <a:ea typeface="Calibri" panose="020F0502020204030204" pitchFamily="34" charset="0"/>
              </a:rPr>
              <a:t>mais</a:t>
            </a:r>
            <a:r>
              <a:rPr sz="1600" dirty="0">
                <a:effectLst/>
                <a:ea typeface="Calibri" panose="020F0502020204030204" pitchFamily="34" charset="0"/>
              </a:rPr>
              <a:t> </a:t>
            </a:r>
            <a:r>
              <a:rPr sz="1600" dirty="0" err="1">
                <a:effectLst/>
                <a:ea typeface="Calibri" panose="020F0502020204030204" pitchFamily="34" charset="0"/>
              </a:rPr>
              <a:t>eficaz</a:t>
            </a:r>
            <a:r>
              <a:rPr sz="1600" dirty="0">
                <a:effectLst/>
                <a:ea typeface="Calibri" panose="020F0502020204030204" pitchFamily="34" charset="0"/>
              </a:rPr>
              <a:t>.</a:t>
            </a:r>
            <a:r>
              <a:rPr sz="1600" dirty="0">
                <a:effectLst/>
                <a:ea typeface="Times New Roman" panose="02020603050405020304" pitchFamily="18" charset="0"/>
              </a:rPr>
              <a:t> </a:t>
            </a:r>
            <a:endParaRPr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750">
                <a:latin typeface="Arial" panose="020B0604020202020204" pitchFamily="34" charset="0"/>
                <a:ea typeface="Calibri" panose="020F0502020204030204" pitchFamily="34" charset="0"/>
              </a:defRPr>
            </a:pPr>
            <a:r>
              <a:rPr sz="1600" b="1" dirty="0" err="1">
                <a:effectLst/>
                <a:cs typeface="Arial" panose="020B0604020202020204" pitchFamily="34" charset="0"/>
              </a:rPr>
              <a:t>Apoiar</a:t>
            </a:r>
            <a:r>
              <a:rPr sz="1600" b="1" dirty="0">
                <a:effectLst/>
                <a:cs typeface="Arial" panose="020B0604020202020204" pitchFamily="34" charset="0"/>
              </a:rPr>
              <a:t> a </a:t>
            </a:r>
            <a:r>
              <a:rPr sz="1600" b="1" dirty="0" err="1">
                <a:effectLst/>
                <a:cs typeface="Arial" panose="020B0604020202020204" pitchFamily="34" charset="0"/>
              </a:rPr>
              <a:t>conversão</a:t>
            </a:r>
            <a:r>
              <a:rPr sz="1600" b="1" dirty="0">
                <a:effectLst/>
                <a:cs typeface="Arial" panose="020B0604020202020204" pitchFamily="34" charset="0"/>
              </a:rPr>
              <a:t> das </a:t>
            </a:r>
            <a:r>
              <a:rPr sz="1600" b="1" dirty="0" err="1">
                <a:cs typeface="Arial" panose="020B0604020202020204" pitchFamily="34" charset="0"/>
              </a:rPr>
              <a:t>diretrizes</a:t>
            </a:r>
            <a:r>
              <a:rPr sz="1600" b="1" dirty="0">
                <a:cs typeface="Arial" panose="020B0604020202020204" pitchFamily="34" charset="0"/>
              </a:rPr>
              <a:t> </a:t>
            </a:r>
            <a:r>
              <a:rPr sz="1600" b="1" dirty="0" err="1">
                <a:cs typeface="Arial" panose="020B0604020202020204" pitchFamily="34" charset="0"/>
              </a:rPr>
              <a:t>técnicas</a:t>
            </a:r>
            <a:r>
              <a:rPr sz="1600" b="1" dirty="0">
                <a:cs typeface="Arial" panose="020B0604020202020204" pitchFamily="34" charset="0"/>
              </a:rPr>
              <a:t> </a:t>
            </a:r>
            <a:r>
              <a:rPr sz="1600" b="1" dirty="0" err="1">
                <a:cs typeface="Arial" panose="020B0604020202020204" pitchFamily="34" charset="0"/>
              </a:rPr>
              <a:t>numa</a:t>
            </a:r>
            <a:r>
              <a:rPr sz="1600" b="1" dirty="0">
                <a:cs typeface="Arial" panose="020B0604020202020204" pitchFamily="34" charset="0"/>
              </a:rPr>
              <a:t> </a:t>
            </a:r>
            <a:r>
              <a:rPr sz="1600" b="1" dirty="0" err="1">
                <a:cs typeface="Arial" panose="020B0604020202020204" pitchFamily="34" charset="0"/>
              </a:rPr>
              <a:t>implementação</a:t>
            </a:r>
            <a:r>
              <a:rPr sz="1600" b="1" dirty="0">
                <a:cs typeface="Arial" panose="020B0604020202020204" pitchFamily="34" charset="0"/>
              </a:rPr>
              <a:t> </a:t>
            </a:r>
            <a:r>
              <a:rPr sz="1600" b="1" dirty="0" err="1">
                <a:cs typeface="Arial" panose="020B0604020202020204" pitchFamily="34" charset="0"/>
              </a:rPr>
              <a:t>eficaz</a:t>
            </a:r>
            <a:r>
              <a:rPr sz="1600" b="1" dirty="0">
                <a:cs typeface="Arial" panose="020B0604020202020204" pitchFamily="34" charset="0"/>
              </a:rPr>
              <a:t> </a:t>
            </a:r>
            <a:r>
              <a:rPr sz="1600" b="1" dirty="0" err="1">
                <a:cs typeface="Arial" panose="020B0604020202020204" pitchFamily="34" charset="0"/>
              </a:rPr>
              <a:t>ao</a:t>
            </a:r>
            <a:r>
              <a:rPr sz="1600" b="1" dirty="0">
                <a:cs typeface="Arial" panose="020B0604020202020204" pitchFamily="34" charset="0"/>
              </a:rPr>
              <a:t> </a:t>
            </a:r>
            <a:r>
              <a:rPr sz="1600" b="1" dirty="0" err="1">
                <a:cs typeface="Arial" panose="020B0604020202020204" pitchFamily="34" charset="0"/>
              </a:rPr>
              <a:t>nível</a:t>
            </a:r>
            <a:r>
              <a:rPr sz="1600" b="1" dirty="0">
                <a:cs typeface="Arial" panose="020B0604020202020204" pitchFamily="34" charset="0"/>
              </a:rPr>
              <a:t> </a:t>
            </a:r>
            <a:r>
              <a:rPr sz="1600" b="1" dirty="0" err="1">
                <a:cs typeface="Arial" panose="020B0604020202020204" pitchFamily="34" charset="0"/>
              </a:rPr>
              <a:t>nacional</a:t>
            </a:r>
            <a:r>
              <a:rPr sz="1600" dirty="0">
                <a:cs typeface="Arial" panose="020B0604020202020204" pitchFamily="34" charset="0"/>
              </a:rPr>
              <a:t>, </a:t>
            </a:r>
            <a:r>
              <a:rPr sz="1600" dirty="0" err="1">
                <a:effectLst/>
              </a:rPr>
              <a:t>pelo</a:t>
            </a:r>
            <a:r>
              <a:rPr sz="1600" dirty="0">
                <a:effectLst/>
              </a:rPr>
              <a:t> </a:t>
            </a:r>
            <a:r>
              <a:rPr sz="1600" dirty="0" err="1">
                <a:effectLst/>
              </a:rPr>
              <a:t>desenvolvimento</a:t>
            </a:r>
            <a:r>
              <a:rPr sz="1600" dirty="0">
                <a:effectLst/>
              </a:rPr>
              <a:t> de ferramentas </a:t>
            </a:r>
            <a:r>
              <a:rPr sz="1600" dirty="0" err="1">
                <a:effectLst/>
              </a:rPr>
              <a:t>eficazes</a:t>
            </a:r>
            <a:r>
              <a:rPr sz="1600" dirty="0">
                <a:effectLst/>
              </a:rPr>
              <a:t> que </a:t>
            </a:r>
            <a:r>
              <a:rPr sz="1600" dirty="0" err="1">
                <a:effectLst/>
              </a:rPr>
              <a:t>possam</a:t>
            </a:r>
            <a:r>
              <a:rPr sz="1600" dirty="0">
                <a:effectLst/>
              </a:rPr>
              <a:t> ser </a:t>
            </a:r>
            <a:r>
              <a:rPr sz="1600" dirty="0" err="1">
                <a:effectLst/>
              </a:rPr>
              <a:t>adaptadas</a:t>
            </a:r>
            <a:r>
              <a:rPr sz="1600" dirty="0">
                <a:effectLst/>
              </a:rPr>
              <a:t> </a:t>
            </a:r>
            <a:r>
              <a:rPr sz="1600" dirty="0" err="1">
                <a:effectLst/>
              </a:rPr>
              <a:t>ao</a:t>
            </a:r>
            <a:r>
              <a:rPr sz="1600" dirty="0">
                <a:effectLst/>
              </a:rPr>
              <a:t> </a:t>
            </a:r>
            <a:r>
              <a:rPr sz="1600" dirty="0" err="1">
                <a:effectLst/>
              </a:rPr>
              <a:t>contexto</a:t>
            </a:r>
            <a:r>
              <a:rPr sz="1600" dirty="0">
                <a:effectLst/>
              </a:rPr>
              <a:t> dos </a:t>
            </a:r>
            <a:r>
              <a:rPr sz="1600" dirty="0" err="1">
                <a:effectLst/>
              </a:rPr>
              <a:t>países</a:t>
            </a:r>
            <a:r>
              <a:rPr sz="1600" dirty="0">
                <a:effectLst/>
              </a:rPr>
              <a:t> e </a:t>
            </a:r>
            <a:r>
              <a:rPr sz="1600" dirty="0" err="1">
                <a:effectLst/>
              </a:rPr>
              <a:t>associadas</a:t>
            </a:r>
            <a:r>
              <a:rPr sz="1600" dirty="0">
                <a:effectLst/>
              </a:rPr>
              <a:t> a </a:t>
            </a:r>
            <a:r>
              <a:rPr sz="1600" dirty="0" err="1">
                <a:effectLst/>
              </a:rPr>
              <a:t>efeitos</a:t>
            </a:r>
            <a:r>
              <a:rPr sz="1600" dirty="0">
                <a:effectLst/>
              </a:rPr>
              <a:t> </a:t>
            </a:r>
            <a:r>
              <a:rPr sz="1600" dirty="0" err="1">
                <a:effectLst/>
              </a:rPr>
              <a:t>mensuráveis</a:t>
            </a:r>
            <a:r>
              <a:rPr sz="1600" dirty="0">
                <a:effectLst/>
              </a:rPr>
              <a:t>.</a:t>
            </a:r>
            <a:endParaRPr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7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600" b="1" dirty="0" err="1">
                <a:solidFill>
                  <a:srgbClr val="000000"/>
                </a:solidFill>
              </a:rPr>
              <a:t>Robustecer</a:t>
            </a:r>
            <a:r>
              <a:rPr sz="1600" b="1" dirty="0">
                <a:solidFill>
                  <a:srgbClr val="000000"/>
                </a:solidFill>
              </a:rPr>
              <a:t> o </a:t>
            </a:r>
            <a:r>
              <a:rPr sz="1600" b="1" dirty="0" err="1">
                <a:solidFill>
                  <a:srgbClr val="000000"/>
                </a:solidFill>
              </a:rPr>
              <a:t>apoio</a:t>
            </a:r>
            <a:r>
              <a:rPr sz="1600" b="1" dirty="0">
                <a:solidFill>
                  <a:srgbClr val="000000"/>
                </a:solidFill>
              </a:rPr>
              <a:t> </a:t>
            </a:r>
            <a:r>
              <a:rPr sz="1600" b="1" dirty="0" err="1">
                <a:solidFill>
                  <a:srgbClr val="000000"/>
                </a:solidFill>
              </a:rPr>
              <a:t>técnico</a:t>
            </a:r>
            <a:r>
              <a:rPr sz="1600" b="1" dirty="0">
                <a:solidFill>
                  <a:srgbClr val="000000"/>
                </a:solidFill>
              </a:rPr>
              <a:t> e a </a:t>
            </a:r>
            <a:r>
              <a:rPr sz="1600" b="1" dirty="0" err="1">
                <a:solidFill>
                  <a:srgbClr val="000000"/>
                </a:solidFill>
              </a:rPr>
              <a:t>criação</a:t>
            </a:r>
            <a:r>
              <a:rPr sz="1600" b="1" dirty="0">
                <a:solidFill>
                  <a:srgbClr val="000000"/>
                </a:solidFill>
              </a:rPr>
              <a:t> de </a:t>
            </a:r>
            <a:r>
              <a:rPr sz="1600" b="1" dirty="0" err="1">
                <a:solidFill>
                  <a:srgbClr val="000000"/>
                </a:solidFill>
              </a:rPr>
              <a:t>capacidade</a:t>
            </a:r>
            <a:r>
              <a:rPr sz="1600" dirty="0">
                <a:solidFill>
                  <a:srgbClr val="000000"/>
                </a:solidFill>
              </a:rPr>
              <a:t> com base </a:t>
            </a:r>
            <a:r>
              <a:rPr sz="1600" dirty="0" err="1">
                <a:solidFill>
                  <a:srgbClr val="000000"/>
                </a:solidFill>
              </a:rPr>
              <a:t>numa</a:t>
            </a: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err="1">
                <a:solidFill>
                  <a:srgbClr val="000000"/>
                </a:solidFill>
              </a:rPr>
              <a:t>descrição</a:t>
            </a:r>
            <a:r>
              <a:rPr sz="1600" dirty="0">
                <a:solidFill>
                  <a:srgbClr val="000000"/>
                </a:solidFill>
              </a:rPr>
              <a:t> de </a:t>
            </a:r>
            <a:r>
              <a:rPr sz="1600" dirty="0" err="1">
                <a:solidFill>
                  <a:srgbClr val="000000"/>
                </a:solidFill>
              </a:rPr>
              <a:t>necessidades</a:t>
            </a: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err="1">
                <a:solidFill>
                  <a:srgbClr val="000000"/>
                </a:solidFill>
              </a:rPr>
              <a:t>conduzida</a:t>
            </a: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err="1">
                <a:solidFill>
                  <a:srgbClr val="000000"/>
                </a:solidFill>
              </a:rPr>
              <a:t>pelo</a:t>
            </a: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err="1">
                <a:solidFill>
                  <a:srgbClr val="000000"/>
                </a:solidFill>
              </a:rPr>
              <a:t>país</a:t>
            </a:r>
            <a:r>
              <a:rPr sz="1600" dirty="0"/>
              <a:t> e </a:t>
            </a:r>
            <a:r>
              <a:rPr sz="1600" b="1" dirty="0" err="1">
                <a:solidFill>
                  <a:srgbClr val="000000"/>
                </a:solidFill>
              </a:rPr>
              <a:t>reforçar</a:t>
            </a:r>
            <a:r>
              <a:rPr sz="1600" b="1" dirty="0">
                <a:solidFill>
                  <a:srgbClr val="000000"/>
                </a:solidFill>
              </a:rPr>
              <a:t> </a:t>
            </a:r>
            <a:r>
              <a:rPr sz="1600" b="1" dirty="0" err="1">
                <a:solidFill>
                  <a:srgbClr val="000000"/>
                </a:solidFill>
              </a:rPr>
              <a:t>os</a:t>
            </a:r>
            <a:r>
              <a:rPr sz="1600" b="1" dirty="0">
                <a:solidFill>
                  <a:srgbClr val="000000"/>
                </a:solidFill>
              </a:rPr>
              <a:t> </a:t>
            </a:r>
            <a:r>
              <a:rPr sz="1600" b="1" dirty="0" err="1">
                <a:solidFill>
                  <a:srgbClr val="000000"/>
                </a:solidFill>
              </a:rPr>
              <a:t>padrões</a:t>
            </a:r>
            <a:r>
              <a:rPr sz="1600" b="1" dirty="0">
                <a:solidFill>
                  <a:srgbClr val="000000"/>
                </a:solidFill>
              </a:rPr>
              <a:t> de </a:t>
            </a:r>
            <a:r>
              <a:rPr sz="1600" b="1" dirty="0" err="1">
                <a:solidFill>
                  <a:srgbClr val="000000"/>
                </a:solidFill>
              </a:rPr>
              <a:t>qualidade</a:t>
            </a:r>
            <a:r>
              <a:rPr sz="1600" b="1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para o </a:t>
            </a:r>
            <a:r>
              <a:rPr sz="1600" dirty="0" err="1">
                <a:solidFill>
                  <a:srgbClr val="000000"/>
                </a:solidFill>
              </a:rPr>
              <a:t>apoio</a:t>
            </a:r>
            <a:r>
              <a:rPr sz="1600" dirty="0">
                <a:solidFill>
                  <a:srgbClr val="000000"/>
                </a:solidFill>
              </a:rPr>
              <a:t>.</a:t>
            </a:r>
            <a:endParaRPr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75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600" b="1" dirty="0" err="1">
                <a:ea typeface="Calibri" panose="020F0502020204030204" pitchFamily="34" charset="0"/>
              </a:rPr>
              <a:t>Apoiar</a:t>
            </a:r>
            <a:r>
              <a:rPr sz="1600" b="1" dirty="0">
                <a:ea typeface="Calibri" panose="020F0502020204030204" pitchFamily="34" charset="0"/>
              </a:rPr>
              <a:t> a </a:t>
            </a:r>
            <a:r>
              <a:rPr sz="1600" b="1" dirty="0" err="1">
                <a:ea typeface="Calibri" panose="020F0502020204030204" pitchFamily="34" charset="0"/>
              </a:rPr>
              <a:t>geração</a:t>
            </a:r>
            <a:r>
              <a:rPr sz="1600" b="1" dirty="0">
                <a:ea typeface="Calibri" panose="020F0502020204030204" pitchFamily="34" charset="0"/>
              </a:rPr>
              <a:t> e a </a:t>
            </a:r>
            <a:r>
              <a:rPr sz="1600" b="1" dirty="0" err="1">
                <a:ea typeface="Calibri" panose="020F0502020204030204" pitchFamily="34" charset="0"/>
              </a:rPr>
              <a:t>comunicação</a:t>
            </a:r>
            <a:r>
              <a:rPr sz="1600" b="1" dirty="0">
                <a:ea typeface="Calibri" panose="020F0502020204030204" pitchFamily="34" charset="0"/>
              </a:rPr>
              <a:t> de </a:t>
            </a:r>
            <a:r>
              <a:rPr sz="1600" b="1" dirty="0" err="1">
                <a:ea typeface="Calibri" panose="020F0502020204030204" pitchFamily="34" charset="0"/>
              </a:rPr>
              <a:t>atualizações</a:t>
            </a:r>
            <a:r>
              <a:rPr sz="1600" b="1" dirty="0">
                <a:ea typeface="Calibri" panose="020F0502020204030204" pitchFamily="34" charset="0"/>
              </a:rPr>
              <a:t> </a:t>
            </a:r>
            <a:r>
              <a:rPr sz="1600" b="1" dirty="0" err="1">
                <a:ea typeface="Calibri" panose="020F0502020204030204" pitchFamily="34" charset="0"/>
              </a:rPr>
              <a:t>sobre</a:t>
            </a:r>
            <a:r>
              <a:rPr sz="1600" b="1" dirty="0">
                <a:ea typeface="Calibri" panose="020F0502020204030204" pitchFamily="34" charset="0"/>
              </a:rPr>
              <a:t> </a:t>
            </a:r>
            <a:r>
              <a:rPr sz="1600" b="1" dirty="0" err="1">
                <a:ea typeface="Calibri" panose="020F0502020204030204" pitchFamily="34" charset="0"/>
              </a:rPr>
              <a:t>investigação</a:t>
            </a:r>
            <a:r>
              <a:rPr sz="1600" b="1" dirty="0">
                <a:ea typeface="Calibri" panose="020F0502020204030204" pitchFamily="34" charset="0"/>
              </a:rPr>
              <a:t> </a:t>
            </a:r>
            <a:r>
              <a:rPr sz="1600" b="1" dirty="0" err="1">
                <a:ea typeface="Calibri" panose="020F0502020204030204" pitchFamily="34" charset="0"/>
              </a:rPr>
              <a:t>operacional</a:t>
            </a:r>
            <a:r>
              <a:rPr sz="1600" b="1" dirty="0">
                <a:ea typeface="Calibri" panose="020F0502020204030204" pitchFamily="34" charset="0"/>
              </a:rPr>
              <a:t>, </a:t>
            </a:r>
            <a:r>
              <a:rPr sz="1600" b="1" dirty="0" err="1">
                <a:ea typeface="Calibri" panose="020F0502020204030204" pitchFamily="34" charset="0"/>
              </a:rPr>
              <a:t>elementos</a:t>
            </a:r>
            <a:r>
              <a:rPr sz="1600" b="1" dirty="0">
                <a:ea typeface="Calibri" panose="020F0502020204030204" pitchFamily="34" charset="0"/>
              </a:rPr>
              <a:t> </a:t>
            </a:r>
            <a:r>
              <a:rPr sz="1600" b="1" dirty="0" err="1">
                <a:ea typeface="Calibri" panose="020F0502020204030204" pitchFamily="34" charset="0"/>
              </a:rPr>
              <a:t>comprovativos</a:t>
            </a:r>
            <a:r>
              <a:rPr sz="1600" b="1" dirty="0">
                <a:ea typeface="Calibri" panose="020F0502020204030204" pitchFamily="34" charset="0"/>
              </a:rPr>
              <a:t> e </a:t>
            </a:r>
            <a:r>
              <a:rPr sz="1600" b="1" dirty="0" err="1">
                <a:ea typeface="Calibri" panose="020F0502020204030204" pitchFamily="34" charset="0"/>
              </a:rPr>
              <a:t>melhores</a:t>
            </a:r>
            <a:r>
              <a:rPr sz="1600" b="1" dirty="0">
                <a:ea typeface="Calibri" panose="020F0502020204030204" pitchFamily="34" charset="0"/>
              </a:rPr>
              <a:t> </a:t>
            </a:r>
            <a:r>
              <a:rPr sz="1600" b="1" dirty="0" err="1">
                <a:ea typeface="Calibri" panose="020F0502020204030204" pitchFamily="34" charset="0"/>
              </a:rPr>
              <a:t>práticas</a:t>
            </a:r>
            <a:r>
              <a:rPr sz="1600" b="1" dirty="0">
                <a:ea typeface="Calibri" panose="020F0502020204030204" pitchFamily="34" charset="0"/>
              </a:rPr>
              <a:t> </a:t>
            </a:r>
            <a:r>
              <a:rPr sz="1600" dirty="0">
                <a:ea typeface="Calibri" panose="020F0502020204030204" pitchFamily="34" charset="0"/>
              </a:rPr>
              <a:t>a </a:t>
            </a:r>
            <a:r>
              <a:rPr sz="1600" dirty="0" err="1">
                <a:ea typeface="Calibri" panose="020F0502020204030204" pitchFamily="34" charset="0"/>
              </a:rPr>
              <a:t>fim</a:t>
            </a:r>
            <a:r>
              <a:rPr sz="1600" dirty="0">
                <a:ea typeface="Calibri" panose="020F0502020204030204" pitchFamily="34" charset="0"/>
              </a:rPr>
              <a:t> de </a:t>
            </a:r>
            <a:r>
              <a:rPr sz="1600" dirty="0" err="1">
                <a:ea typeface="Calibri" panose="020F0502020204030204" pitchFamily="34" charset="0"/>
              </a:rPr>
              <a:t>acelerar</a:t>
            </a:r>
            <a:r>
              <a:rPr sz="1600" dirty="0">
                <a:ea typeface="Calibri" panose="020F0502020204030204" pitchFamily="34" charset="0"/>
              </a:rPr>
              <a:t> a </a:t>
            </a:r>
            <a:r>
              <a:rPr sz="1600" dirty="0" err="1">
                <a:ea typeface="Calibri" panose="020F0502020204030204" pitchFamily="34" charset="0"/>
              </a:rPr>
              <a:t>aplicação</a:t>
            </a:r>
            <a:r>
              <a:rPr sz="1600" dirty="0">
                <a:ea typeface="Calibri" panose="020F0502020204030204" pitchFamily="34" charset="0"/>
              </a:rPr>
              <a:t> da </a:t>
            </a:r>
            <a:r>
              <a:rPr sz="1600" dirty="0" err="1">
                <a:ea typeface="Calibri" panose="020F0502020204030204" pitchFamily="34" charset="0"/>
              </a:rPr>
              <a:t>Estratégia</a:t>
            </a:r>
            <a:r>
              <a:rPr sz="1600" dirty="0">
                <a:ea typeface="Calibri" panose="020F0502020204030204" pitchFamily="34" charset="0"/>
              </a:rPr>
              <a:t> e </a:t>
            </a:r>
            <a:r>
              <a:rPr sz="1600" dirty="0" err="1">
                <a:ea typeface="Times New Roman" panose="02020603050405020304" pitchFamily="18" charset="0"/>
              </a:rPr>
              <a:t>apoiar</a:t>
            </a:r>
            <a:r>
              <a:rPr sz="1600" dirty="0">
                <a:ea typeface="Times New Roman" panose="02020603050405020304" pitchFamily="18" charset="0"/>
              </a:rPr>
              <a:t> a </a:t>
            </a:r>
            <a:r>
              <a:rPr sz="1600" dirty="0" err="1">
                <a:ea typeface="Times New Roman" panose="02020603050405020304" pitchFamily="18" charset="0"/>
              </a:rPr>
              <a:t>prontidão</a:t>
            </a:r>
            <a:r>
              <a:rPr sz="1600" dirty="0">
                <a:ea typeface="Times New Roman" panose="02020603050405020304" pitchFamily="18" charset="0"/>
              </a:rPr>
              <a:t> dos </a:t>
            </a:r>
            <a:r>
              <a:rPr sz="1600" dirty="0" err="1">
                <a:ea typeface="Times New Roman" panose="02020603050405020304" pitchFamily="18" charset="0"/>
              </a:rPr>
              <a:t>países</a:t>
            </a:r>
            <a:r>
              <a:rPr sz="1600" dirty="0">
                <a:ea typeface="Times New Roman" panose="02020603050405020304" pitchFamily="18" charset="0"/>
              </a:rPr>
              <a:t> para a </a:t>
            </a:r>
            <a:r>
              <a:rPr sz="1600" dirty="0" err="1">
                <a:ea typeface="Times New Roman" panose="02020603050405020304" pitchFamily="18" charset="0"/>
              </a:rPr>
              <a:t>introdução</a:t>
            </a:r>
            <a:r>
              <a:rPr sz="1600" dirty="0">
                <a:ea typeface="Times New Roman" panose="02020603050405020304" pitchFamily="18" charset="0"/>
              </a:rPr>
              <a:t> de </a:t>
            </a:r>
            <a:r>
              <a:rPr sz="1600" dirty="0" err="1">
                <a:ea typeface="Times New Roman" panose="02020603050405020304" pitchFamily="18" charset="0"/>
              </a:rPr>
              <a:t>inovações</a:t>
            </a:r>
            <a:r>
              <a:rPr sz="1600" dirty="0">
                <a:ea typeface="Times New Roman" panose="02020603050405020304" pitchFamily="18" charset="0"/>
              </a:rPr>
              <a:t>. </a:t>
            </a:r>
            <a:endParaRPr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750">
                <a:effectLst/>
                <a:latin typeface="Arial" panose="020B0604020202020204" pitchFamily="34" charset="0"/>
              </a:defRPr>
            </a:pPr>
            <a:r>
              <a:rPr sz="1600" b="1" dirty="0" err="1">
                <a:solidFill>
                  <a:srgbClr val="000000"/>
                </a:solidFill>
                <a:ea typeface="Yu Mincho" panose="02020400000000000000" pitchFamily="18" charset="-128"/>
              </a:rPr>
              <a:t>Apoiar</a:t>
            </a:r>
            <a:r>
              <a:rPr sz="1600" b="1" dirty="0">
                <a:solidFill>
                  <a:srgbClr val="000000"/>
                </a:solidFill>
                <a:ea typeface="Yu Mincho" panose="02020400000000000000" pitchFamily="18" charset="-128"/>
              </a:rPr>
              <a:t> </a:t>
            </a:r>
            <a:r>
              <a:rPr sz="1600" b="1" dirty="0" err="1">
                <a:solidFill>
                  <a:srgbClr val="000000"/>
                </a:solidFill>
                <a:ea typeface="Yu Mincho" panose="02020400000000000000" pitchFamily="18" charset="-128"/>
              </a:rPr>
              <a:t>os</a:t>
            </a:r>
            <a:r>
              <a:rPr sz="1600" b="1" dirty="0">
                <a:solidFill>
                  <a:srgbClr val="000000"/>
                </a:solidFill>
                <a:ea typeface="Yu Mincho" panose="02020400000000000000" pitchFamily="18" charset="-128"/>
              </a:rPr>
              <a:t> </a:t>
            </a:r>
            <a:r>
              <a:rPr sz="1600" b="1" dirty="0" err="1">
                <a:solidFill>
                  <a:srgbClr val="000000"/>
                </a:solidFill>
                <a:ea typeface="Yu Mincho" panose="02020400000000000000" pitchFamily="18" charset="-128"/>
              </a:rPr>
              <a:t>países</a:t>
            </a:r>
            <a:r>
              <a:rPr sz="1600" b="1" dirty="0">
                <a:solidFill>
                  <a:srgbClr val="000000"/>
                </a:solidFill>
                <a:ea typeface="Yu Mincho" panose="02020400000000000000" pitchFamily="18" charset="-128"/>
              </a:rPr>
              <a:t> no </a:t>
            </a:r>
            <a:r>
              <a:rPr sz="1600" b="1" dirty="0" err="1">
                <a:solidFill>
                  <a:srgbClr val="000000"/>
                </a:solidFill>
                <a:ea typeface="Yu Mincho" panose="02020400000000000000" pitchFamily="18" charset="-128"/>
              </a:rPr>
              <a:t>robustecimento</a:t>
            </a:r>
            <a:r>
              <a:rPr sz="1600" b="1" dirty="0">
                <a:solidFill>
                  <a:srgbClr val="000000"/>
                </a:solidFill>
                <a:ea typeface="Yu Mincho" panose="02020400000000000000" pitchFamily="18" charset="-128"/>
              </a:rPr>
              <a:t> dos </a:t>
            </a:r>
            <a:r>
              <a:rPr sz="1600" b="1" dirty="0" err="1">
                <a:solidFill>
                  <a:srgbClr val="000000"/>
                </a:solidFill>
                <a:ea typeface="Yu Mincho" panose="02020400000000000000" pitchFamily="18" charset="-128"/>
              </a:rPr>
              <a:t>sistemas</a:t>
            </a:r>
            <a:r>
              <a:rPr sz="1600" b="1" dirty="0">
                <a:solidFill>
                  <a:srgbClr val="000000"/>
                </a:solidFill>
                <a:ea typeface="Yu Mincho" panose="02020400000000000000" pitchFamily="18" charset="-128"/>
              </a:rPr>
              <a:t> </a:t>
            </a:r>
            <a:r>
              <a:rPr sz="1600" b="1" dirty="0" err="1">
                <a:solidFill>
                  <a:srgbClr val="000000"/>
                </a:solidFill>
                <a:ea typeface="Yu Mincho" panose="02020400000000000000" pitchFamily="18" charset="-128"/>
              </a:rPr>
              <a:t>nacionais</a:t>
            </a:r>
            <a:r>
              <a:rPr sz="1600" b="1" dirty="0">
                <a:solidFill>
                  <a:srgbClr val="000000"/>
                </a:solidFill>
                <a:ea typeface="Yu Mincho" panose="02020400000000000000" pitchFamily="18" charset="-128"/>
              </a:rPr>
              <a:t> de dados e no </a:t>
            </a:r>
            <a:r>
              <a:rPr sz="1600" b="1" dirty="0" err="1">
                <a:solidFill>
                  <a:srgbClr val="000000"/>
                </a:solidFill>
                <a:ea typeface="Yu Mincho" panose="02020400000000000000" pitchFamily="18" charset="-128"/>
              </a:rPr>
              <a:t>uso</a:t>
            </a:r>
            <a:r>
              <a:rPr sz="1600" b="1" dirty="0">
                <a:solidFill>
                  <a:srgbClr val="000000"/>
                </a:solidFill>
                <a:ea typeface="Yu Mincho" panose="02020400000000000000" pitchFamily="18" charset="-128"/>
              </a:rPr>
              <a:t> </a:t>
            </a:r>
            <a:r>
              <a:rPr sz="1600" b="1" dirty="0" err="1">
                <a:solidFill>
                  <a:srgbClr val="000000"/>
                </a:solidFill>
                <a:ea typeface="Yu Mincho" panose="02020400000000000000" pitchFamily="18" charset="-128"/>
              </a:rPr>
              <a:t>eficaz</a:t>
            </a:r>
            <a:r>
              <a:rPr sz="1600" b="1" dirty="0">
                <a:solidFill>
                  <a:srgbClr val="000000"/>
                </a:solidFill>
                <a:ea typeface="Yu Mincho" panose="02020400000000000000" pitchFamily="18" charset="-128"/>
              </a:rPr>
              <a:t> dos dados para a </a:t>
            </a:r>
            <a:r>
              <a:rPr sz="1600" b="1" dirty="0" err="1">
                <a:solidFill>
                  <a:srgbClr val="000000"/>
                </a:solidFill>
                <a:ea typeface="Yu Mincho" panose="02020400000000000000" pitchFamily="18" charset="-128"/>
              </a:rPr>
              <a:t>tomada</a:t>
            </a:r>
            <a:r>
              <a:rPr sz="1600" b="1" dirty="0">
                <a:solidFill>
                  <a:srgbClr val="000000"/>
                </a:solidFill>
                <a:ea typeface="Yu Mincho" panose="02020400000000000000" pitchFamily="18" charset="-128"/>
              </a:rPr>
              <a:t> de </a:t>
            </a:r>
            <a:r>
              <a:rPr sz="1600" b="1" dirty="0" err="1">
                <a:solidFill>
                  <a:srgbClr val="000000"/>
                </a:solidFill>
                <a:ea typeface="Yu Mincho" panose="02020400000000000000" pitchFamily="18" charset="-128"/>
              </a:rPr>
              <a:t>decisões</a:t>
            </a:r>
            <a:r>
              <a:rPr sz="1600" b="1" dirty="0">
                <a:solidFill>
                  <a:srgbClr val="000000"/>
                </a:solidFill>
                <a:ea typeface="Yu Mincho" panose="02020400000000000000" pitchFamily="18" charset="-128"/>
              </a:rPr>
              <a:t> </a:t>
            </a:r>
            <a:r>
              <a:rPr sz="1600" b="1" dirty="0" err="1">
                <a:solidFill>
                  <a:srgbClr val="000000"/>
                </a:solidFill>
                <a:ea typeface="Yu Mincho" panose="02020400000000000000" pitchFamily="18" charset="-128"/>
              </a:rPr>
              <a:t>em</a:t>
            </a:r>
            <a:r>
              <a:rPr sz="1600" b="1" dirty="0">
                <a:solidFill>
                  <a:srgbClr val="000000"/>
                </a:solidFill>
                <a:ea typeface="Yu Mincho" panose="02020400000000000000" pitchFamily="18" charset="-128"/>
              </a:rPr>
              <a:t> </a:t>
            </a:r>
            <a:r>
              <a:rPr sz="1600" b="1" dirty="0" err="1">
                <a:solidFill>
                  <a:srgbClr val="000000"/>
                </a:solidFill>
                <a:ea typeface="Yu Mincho" panose="02020400000000000000" pitchFamily="18" charset="-128"/>
              </a:rPr>
              <a:t>todos</a:t>
            </a:r>
            <a:r>
              <a:rPr sz="1600" b="1" dirty="0">
                <a:solidFill>
                  <a:srgbClr val="000000"/>
                </a:solidFill>
                <a:ea typeface="Yu Mincho" panose="02020400000000000000" pitchFamily="18" charset="-128"/>
              </a:rPr>
              <a:t> </a:t>
            </a:r>
            <a:r>
              <a:rPr sz="1600" b="1" dirty="0" err="1">
                <a:solidFill>
                  <a:srgbClr val="000000"/>
                </a:solidFill>
                <a:ea typeface="Yu Mincho" panose="02020400000000000000" pitchFamily="18" charset="-128"/>
              </a:rPr>
              <a:t>os</a:t>
            </a:r>
            <a:r>
              <a:rPr sz="1600" b="1" dirty="0">
                <a:solidFill>
                  <a:srgbClr val="000000"/>
                </a:solidFill>
                <a:ea typeface="Yu Mincho" panose="02020400000000000000" pitchFamily="18" charset="-128"/>
              </a:rPr>
              <a:t> </a:t>
            </a:r>
            <a:r>
              <a:rPr sz="1600" b="1" dirty="0" err="1">
                <a:solidFill>
                  <a:srgbClr val="000000"/>
                </a:solidFill>
                <a:ea typeface="Yu Mincho" panose="02020400000000000000" pitchFamily="18" charset="-128"/>
              </a:rPr>
              <a:t>níveis</a:t>
            </a:r>
            <a:r>
              <a:rPr sz="1600" b="1" dirty="0">
                <a:solidFill>
                  <a:srgbClr val="000000"/>
                </a:solidFill>
                <a:ea typeface="Yu Mincho" panose="02020400000000000000" pitchFamily="18" charset="-128"/>
              </a:rPr>
              <a:t>.</a:t>
            </a:r>
            <a:endParaRPr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75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sz="1600" b="1" dirty="0" err="1"/>
              <a:t>Apoiar</a:t>
            </a:r>
            <a:r>
              <a:rPr sz="1600" b="1" dirty="0"/>
              <a:t> </a:t>
            </a:r>
            <a:r>
              <a:rPr sz="1600" b="1" dirty="0" err="1"/>
              <a:t>parcerias</a:t>
            </a:r>
            <a:r>
              <a:rPr sz="1600" b="1" dirty="0"/>
              <a:t> </a:t>
            </a:r>
            <a:r>
              <a:rPr sz="1600" b="1" dirty="0" err="1"/>
              <a:t>eficazes</a:t>
            </a:r>
            <a:r>
              <a:rPr sz="1600" dirty="0"/>
              <a:t> entre </a:t>
            </a:r>
            <a:r>
              <a:rPr sz="1600" dirty="0" err="1"/>
              <a:t>atores</a:t>
            </a:r>
            <a:r>
              <a:rPr sz="1600" dirty="0"/>
              <a:t> dos </a:t>
            </a:r>
            <a:r>
              <a:rPr sz="1600" dirty="0" err="1"/>
              <a:t>governos</a:t>
            </a:r>
            <a:r>
              <a:rPr sz="1600" dirty="0"/>
              <a:t> e do sector </a:t>
            </a:r>
            <a:r>
              <a:rPr sz="1600" dirty="0" err="1"/>
              <a:t>não</a:t>
            </a:r>
            <a:r>
              <a:rPr sz="1600" dirty="0"/>
              <a:t> </a:t>
            </a:r>
            <a:r>
              <a:rPr sz="1600" dirty="0" err="1"/>
              <a:t>público</a:t>
            </a:r>
            <a:r>
              <a:rPr sz="1600" dirty="0"/>
              <a:t> e </a:t>
            </a:r>
            <a:r>
              <a:rPr sz="1600" dirty="0" err="1"/>
              <a:t>contribuir</a:t>
            </a:r>
            <a:r>
              <a:rPr sz="1600" dirty="0"/>
              <a:t> para a </a:t>
            </a:r>
            <a:r>
              <a:rPr sz="1600" b="1" dirty="0" err="1"/>
              <a:t>voz</a:t>
            </a:r>
            <a:r>
              <a:rPr sz="1600" b="1" dirty="0"/>
              <a:t> </a:t>
            </a:r>
            <a:r>
              <a:rPr sz="1600" b="1" dirty="0" err="1"/>
              <a:t>diplomática</a:t>
            </a:r>
            <a:r>
              <a:rPr sz="1600" b="1" dirty="0"/>
              <a:t> da </a:t>
            </a:r>
            <a:r>
              <a:rPr sz="1600" b="1" dirty="0" err="1"/>
              <a:t>parceria</a:t>
            </a:r>
            <a:r>
              <a:rPr sz="1600" b="1" dirty="0"/>
              <a:t> do Fundo Global </a:t>
            </a:r>
            <a:r>
              <a:rPr sz="1600" b="1" dirty="0" err="1"/>
              <a:t>na</a:t>
            </a:r>
            <a:r>
              <a:rPr sz="1600" b="1" dirty="0"/>
              <a:t> </a:t>
            </a:r>
            <a:r>
              <a:rPr sz="1600" b="1" dirty="0" err="1"/>
              <a:t>contestação</a:t>
            </a:r>
            <a:r>
              <a:rPr sz="1600" b="1" dirty="0"/>
              <a:t> de leis, </a:t>
            </a:r>
            <a:r>
              <a:rPr sz="1600" b="1" dirty="0" err="1"/>
              <a:t>políticas</a:t>
            </a:r>
            <a:r>
              <a:rPr sz="1600" b="1" dirty="0"/>
              <a:t> e </a:t>
            </a:r>
            <a:r>
              <a:rPr sz="1600" b="1" dirty="0" err="1"/>
              <a:t>práticas</a:t>
            </a:r>
            <a:r>
              <a:rPr sz="1600" b="1" dirty="0"/>
              <a:t> </a:t>
            </a:r>
            <a:r>
              <a:rPr sz="1600" b="1" dirty="0" err="1"/>
              <a:t>nocivas</a:t>
            </a:r>
            <a:r>
              <a:rPr sz="1600" b="1" dirty="0"/>
              <a:t>.</a:t>
            </a:r>
            <a:endParaRPr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55EC440-C8F5-40B1-9A18-B821E8A52DE0}"/>
              </a:ext>
            </a:extLst>
          </p:cNvPr>
          <p:cNvGrpSpPr/>
          <p:nvPr/>
        </p:nvGrpSpPr>
        <p:grpSpPr>
          <a:xfrm>
            <a:off x="2417401" y="5443237"/>
            <a:ext cx="9418320" cy="1175212"/>
            <a:chOff x="2417401" y="831839"/>
            <a:chExt cx="9418320" cy="1175212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9046081-608B-4685-B17B-B754523A41E4}"/>
                </a:ext>
              </a:extLst>
            </p:cNvPr>
            <p:cNvCxnSpPr>
              <a:cxnSpLocks/>
            </p:cNvCxnSpPr>
            <p:nvPr/>
          </p:nvCxnSpPr>
          <p:spPr>
            <a:xfrm>
              <a:off x="2417401" y="866417"/>
              <a:ext cx="9418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C7A953-26C5-403A-AEDB-03424FD13B9D}"/>
                </a:ext>
              </a:extLst>
            </p:cNvPr>
            <p:cNvSpPr/>
            <p:nvPr/>
          </p:nvSpPr>
          <p:spPr>
            <a:xfrm>
              <a:off x="2417401" y="831839"/>
              <a:ext cx="9414237" cy="117521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>
                <a:spcAft>
                  <a:spcPts val="20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pPr>
              <a:r>
                <a:rPr dirty="0" err="1"/>
                <a:t>Recursos</a:t>
              </a:r>
              <a:endPara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 err="1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Estratégia</a:t>
              </a:r>
              <a:r>
                <a:rPr dirty="0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 do Fundo Global (2023-2028): </a:t>
              </a:r>
              <a:r>
                <a:rPr u="sng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3" tooltip="strategy_globalfund2023-2028_narrative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u="sng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4" tooltip="Fighting Pandemics and Building a Healthier and More Equitable World - Global Fund Strategy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5" tooltip="Luchar contra las pandemias y construir un mundo más saludable y equitativo -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6" tooltip="Combattre les pandémies et bâtir un monde plus sain et plus équitable - Stratégie du Fonds mo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7" tooltip="Combater as pandemias e construir um mundo mais saudável e equitativo -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8" tooltip="Борьба с пандемиями и построение более здорового и справедливого мира - Стратегия Глобального фонда (2023–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sz="1200" i="0" dirty="0"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Resumo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: English |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Español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 |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Français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 |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Italiano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 |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日本語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|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Português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 |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Русский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 | Deutsch |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عربي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  |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中文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 </a:t>
              </a:r>
              <a:endParaRPr sz="1200" dirty="0">
                <a:solidFill>
                  <a:schemeClr val="accent2"/>
                </a:solidFill>
                <a:highlight>
                  <a:srgbClr val="FFFFFF"/>
                </a:highlight>
                <a:cs typeface="Arial" panose="020B0604020202020204" pitchFamily="34" charset="0"/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dirty="0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Quadro da </a:t>
              </a:r>
              <a:r>
                <a:rPr dirty="0" err="1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Estratégia</a:t>
              </a:r>
              <a:r>
                <a:rPr dirty="0">
                  <a:solidFill>
                    <a:schemeClr val="tx1"/>
                  </a:solidFill>
                  <a:highlight>
                    <a:srgbClr val="FFFFFF"/>
                  </a:highlight>
                  <a:cs typeface="Arial" panose="020B0604020202020204" pitchFamily="34" charset="0"/>
                </a:rPr>
                <a:t>: </a:t>
              </a:r>
              <a:r>
                <a:rPr u="sng" dirty="0" err="1">
                  <a:solidFill>
                    <a:schemeClr val="accent2"/>
                  </a:solidFill>
                  <a:highlight>
                    <a:srgbClr val="FFFFFF"/>
                  </a:highlight>
                  <a:hlinkClick r:id="rId9" tooltip="strategy_globalfund2023-2028_framework_ar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عربي</a:t>
              </a:r>
              <a:r>
                <a:rPr u="sng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  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| </a:t>
              </a:r>
              <a:r>
                <a:rPr u="sng"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0" tooltip="The Global Fund 2023-2028 Strategy Framework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1" tooltip="Marco de la Estrategia del Fondo Mundi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Español</a:t>
              </a:r>
              <a:r>
                <a:rPr dirty="0">
                  <a:solidFill>
                    <a:schemeClr val="accent2"/>
                  </a:solidFill>
                  <a:effectLst/>
                  <a:highlight>
                    <a:srgbClr val="FFFFFF"/>
                  </a:highlight>
                </a:rPr>
                <a:t> | 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2" tooltip="Cadre stratégique du Fonds mondial 2023 202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Français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3" tooltip="O Quadro da Estratégia do Fundo Global (2023-2028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Português</a:t>
              </a:r>
              <a:r>
                <a:rPr dirty="0">
                  <a:solidFill>
                    <a:schemeClr val="tx1"/>
                  </a:solidFill>
                  <a:effectLst/>
                  <a:highlight>
                    <a:srgbClr val="FFFFFF"/>
                  </a:highlight>
                </a:rPr>
                <a:t> | </a:t>
              </a:r>
              <a:r>
                <a:rPr u="sng" dirty="0" err="1">
                  <a:solidFill>
                    <a:schemeClr val="accent2"/>
                  </a:solidFill>
                  <a:effectLst/>
                  <a:highlight>
                    <a:srgbClr val="FFFFFF"/>
                  </a:highlight>
                  <a:hlinkClick r:id="rId14" tooltip="Рамочная стратегия Глобального фонда (2023-2028 гг.)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Русский</a:t>
              </a:r>
              <a:endParaRPr lang="pt-PT" u="sng" dirty="0">
                <a:solidFill>
                  <a:schemeClr val="accent2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/>
              </a:pPr>
              <a:r>
                <a:rPr kumimoji="0" lang="pt-PT" sz="1200" i="0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</a:rPr>
                <a:t>Quadro de </a:t>
              </a:r>
              <a:r>
                <a:rPr kumimoji="0" lang="pt-PT" sz="1200" i="0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</a:rPr>
                <a:t>M&amp;A</a:t>
              </a:r>
              <a:r>
                <a:rPr kumimoji="0" lang="pt-PT" sz="1200" i="0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</a:rPr>
                <a:t>: </a:t>
              </a:r>
              <a:r>
                <a:rPr lang="pt-PT" altLang="en-US" sz="1200" dirty="0">
                  <a:solidFill>
                    <a:srgbClr val="2E4DF9"/>
                  </a:solidFill>
                  <a:highlight>
                    <a:srgbClr val="FFFFFF"/>
                  </a:highlight>
                  <a:cs typeface="Arial" panose="020B0604020202020204" pitchFamily="34" charset="0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https://www.theglobalfund.org/en/monitoring-evaluation/</a:t>
              </a:r>
              <a:endParaRPr kumimoji="0" sz="120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</a:endParaRPr>
            </a:p>
            <a:p>
              <a:pPr marL="285750" indent="-285750">
                <a:spcAft>
                  <a:spcPts val="200"/>
                </a:spcAft>
                <a:buFont typeface="Arial" panose="020B0604020202020204" pitchFamily="34" charset="0"/>
                <a:buChar char="•"/>
                <a:defRPr sz="1200">
                  <a:cs typeface="Arial" panose="020B0604020202020204" pitchFamily="34" charset="0"/>
                </a:defRPr>
              </a:pP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Para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mais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informações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, </a:t>
              </a:r>
              <a:r>
                <a:rPr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visite</a:t>
              </a:r>
              <a:r>
                <a:rPr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r>
                <a:rPr dirty="0">
                  <a:solidFill>
                    <a:schemeClr val="accent2"/>
                  </a:solidFill>
                  <a:highlight>
                    <a:srgbClr val="FFFFFF"/>
                  </a:highlight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https://www.theglobalfund.org/en/strategy/</a:t>
              </a:r>
              <a:r>
                <a:rPr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 </a:t>
              </a:r>
              <a:endParaRPr kumimoji="0" sz="1200" i="0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735937-574F-4A5D-A399-656F17B59C87}"/>
              </a:ext>
            </a:extLst>
          </p:cNvPr>
          <p:cNvGrpSpPr/>
          <p:nvPr/>
        </p:nvGrpSpPr>
        <p:grpSpPr>
          <a:xfrm>
            <a:off x="371114" y="1730017"/>
            <a:ext cx="1828800" cy="1896405"/>
            <a:chOff x="371114" y="764233"/>
            <a:chExt cx="1828800" cy="18964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A153B6-401D-4A75-BDB1-CFFE2818F3D6}"/>
                </a:ext>
              </a:extLst>
            </p:cNvPr>
            <p:cNvGrpSpPr/>
            <p:nvPr/>
          </p:nvGrpSpPr>
          <p:grpSpPr>
            <a:xfrm>
              <a:off x="371114" y="831838"/>
              <a:ext cx="1828800" cy="1828800"/>
              <a:chOff x="371114" y="738001"/>
              <a:chExt cx="1828800" cy="1828800"/>
            </a:xfrm>
          </p:grpSpPr>
          <p:pic>
            <p:nvPicPr>
              <p:cNvPr id="19" name="Graphic 18" descr="Road with solid fill">
                <a:extLst>
                  <a:ext uri="{FF2B5EF4-FFF2-40B4-BE49-F238E27FC236}">
                    <a16:creationId xmlns:a16="http://schemas.microsoft.com/office/drawing/2014/main" id="{AAA41DDC-B2C5-48B4-B510-A57F04D64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71114" y="738001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23BE5F-7C98-4FA5-8652-C29A0D4DAE83}"/>
                  </a:ext>
                </a:extLst>
              </p:cNvPr>
              <p:cNvSpPr/>
              <p:nvPr/>
            </p:nvSpPr>
            <p:spPr>
              <a:xfrm>
                <a:off x="371114" y="980501"/>
                <a:ext cx="752606" cy="867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99B4DB6-2227-4252-9C52-4733F45D6FE3}"/>
                  </a:ext>
                </a:extLst>
              </p:cNvPr>
              <p:cNvSpPr/>
              <p:nvPr/>
            </p:nvSpPr>
            <p:spPr>
              <a:xfrm>
                <a:off x="1749779" y="738001"/>
                <a:ext cx="450135" cy="6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pic>
          <p:nvPicPr>
            <p:cNvPr id="18" name="Picture 2" descr="SDG Metadata Translation Project - SDG Metadata Translation Project">
              <a:extLst>
                <a:ext uri="{FF2B5EF4-FFF2-40B4-BE49-F238E27FC236}">
                  <a16:creationId xmlns:a16="http://schemas.microsoft.com/office/drawing/2014/main" id="{BA478FAE-1DD6-4E08-8668-0B1FCA3A3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459" y="764233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506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61B101-1404-4C56-A82E-AF8B651B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F4B86-3619-4FD8-A5C7-9DF9C926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Contexto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B058158-36F1-40A5-9C5F-8BB7A98655BC}"/>
              </a:ext>
            </a:extLst>
          </p:cNvPr>
          <p:cNvSpPr txBox="1">
            <a:spLocks/>
          </p:cNvSpPr>
          <p:nvPr/>
        </p:nvSpPr>
        <p:spPr>
          <a:xfrm>
            <a:off x="4256000" y="1600612"/>
            <a:ext cx="3678237" cy="877888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4886BB-EA45-41C0-849B-C75A1F625B6D}"/>
              </a:ext>
            </a:extLst>
          </p:cNvPr>
          <p:cNvSpPr/>
          <p:nvPr/>
        </p:nvSpPr>
        <p:spPr>
          <a:xfrm>
            <a:off x="285750" y="1990660"/>
            <a:ext cx="3678237" cy="42132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spcBef>
                <a:spcPts val="0"/>
              </a:spcBef>
              <a:buNone/>
            </a:pPr>
            <a:endParaRPr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6C4E4E-02B2-41ED-A880-0FCC6EC443FF}"/>
              </a:ext>
            </a:extLst>
          </p:cNvPr>
          <p:cNvSpPr/>
          <p:nvPr/>
        </p:nvSpPr>
        <p:spPr>
          <a:xfrm>
            <a:off x="247923" y="1354320"/>
            <a:ext cx="3678237" cy="5725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pPr>
            <a:r>
              <a:t>O nosso progresso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EACD40-04D0-4EC7-B9E0-2B08AFF9C769}"/>
              </a:ext>
            </a:extLst>
          </p:cNvPr>
          <p:cNvSpPr/>
          <p:nvPr/>
        </p:nvSpPr>
        <p:spPr>
          <a:xfrm>
            <a:off x="4143923" y="1990658"/>
            <a:ext cx="3678237" cy="42132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spcBef>
                <a:spcPts val="0"/>
              </a:spcBef>
              <a:buNone/>
            </a:pPr>
            <a:endParaRPr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ED7221-71BF-424E-84CE-2A4ED2DC9046}"/>
              </a:ext>
            </a:extLst>
          </p:cNvPr>
          <p:cNvSpPr/>
          <p:nvPr/>
        </p:nvSpPr>
        <p:spPr>
          <a:xfrm>
            <a:off x="4143923" y="1354320"/>
            <a:ext cx="3678237" cy="5725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spcBef>
                <a:spcPts val="0"/>
              </a:spcBef>
              <a:buNone/>
              <a:defRPr sz="1800">
                <a:solidFill>
                  <a:sysClr val="windowText" lastClr="000000"/>
                </a:solidFill>
                <a:latin typeface="+mj-lt"/>
              </a:defRPr>
            </a:pPr>
            <a:r>
              <a:t>Onde estamos agora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D0ADFD-D78F-4025-9322-A870CD24CE65}"/>
              </a:ext>
            </a:extLst>
          </p:cNvPr>
          <p:cNvSpPr/>
          <p:nvPr/>
        </p:nvSpPr>
        <p:spPr>
          <a:xfrm>
            <a:off x="8039923" y="1990658"/>
            <a:ext cx="3678237" cy="42132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spcBef>
                <a:spcPts val="0"/>
              </a:spcBef>
              <a:buNone/>
            </a:pPr>
            <a:endParaRPr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E899F-A3D1-4D61-8B5F-A7B73E02427E}"/>
              </a:ext>
            </a:extLst>
          </p:cNvPr>
          <p:cNvSpPr/>
          <p:nvPr/>
        </p:nvSpPr>
        <p:spPr>
          <a:xfrm>
            <a:off x="8039923" y="1354320"/>
            <a:ext cx="3678237" cy="5725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spcBef>
                <a:spcPts val="0"/>
              </a:spcBef>
              <a:buNone/>
              <a:defRPr sz="1800">
                <a:solidFill>
                  <a:sysClr val="windowText" lastClr="000000"/>
                </a:solidFill>
                <a:latin typeface="+mj-lt"/>
              </a:defRPr>
            </a:pPr>
            <a:r>
              <a:t>O nosso futuro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532894-94E8-4E62-B89A-204B86D011F7}"/>
              </a:ext>
            </a:extLst>
          </p:cNvPr>
          <p:cNvSpPr txBox="1"/>
          <p:nvPr/>
        </p:nvSpPr>
        <p:spPr>
          <a:xfrm>
            <a:off x="285748" y="2021267"/>
            <a:ext cx="14011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 i="1"/>
            </a:pPr>
            <a:r>
              <a:rPr sz="1100" dirty="0"/>
              <a:t>No </a:t>
            </a:r>
            <a:r>
              <a:rPr lang="pt-PT" sz="1100" dirty="0"/>
              <a:t>fim</a:t>
            </a:r>
            <a:r>
              <a:rPr sz="1100" dirty="0"/>
              <a:t> de 2020: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A3E37F5-B840-416A-9D1A-1F342DA0A270}"/>
              </a:ext>
            </a:extLst>
          </p:cNvPr>
          <p:cNvGrpSpPr/>
          <p:nvPr/>
        </p:nvGrpSpPr>
        <p:grpSpPr>
          <a:xfrm>
            <a:off x="4287230" y="2270061"/>
            <a:ext cx="3391623" cy="3276691"/>
            <a:chOff x="4253777" y="5716943"/>
            <a:chExt cx="3391623" cy="3276691"/>
          </a:xfrm>
        </p:grpSpPr>
        <p:sp>
          <p:nvSpPr>
            <p:cNvPr id="5" name="Content Placeholder 7">
              <a:extLst>
                <a:ext uri="{FF2B5EF4-FFF2-40B4-BE49-F238E27FC236}">
                  <a16:creationId xmlns:a16="http://schemas.microsoft.com/office/drawing/2014/main" id="{B8199959-8441-4B22-B8A5-EE3F9EB9D8BA}"/>
                </a:ext>
              </a:extLst>
            </p:cNvPr>
            <p:cNvSpPr txBox="1">
              <a:spLocks/>
            </p:cNvSpPr>
            <p:nvPr/>
          </p:nvSpPr>
          <p:spPr>
            <a:xfrm>
              <a:off x="4253777" y="5716943"/>
              <a:ext cx="3391623" cy="1445742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  <a:defRPr sz="1800">
                  <a:latin typeface="+mn-lt"/>
                </a:defRPr>
              </a:pPr>
              <a:r>
                <a:rPr dirty="0"/>
                <a:t>Estamos fora do </a:t>
              </a:r>
              <a:r>
                <a:rPr dirty="0" err="1"/>
                <a:t>rumo</a:t>
              </a:r>
              <a:r>
                <a:rPr dirty="0"/>
                <a:t> </a:t>
              </a:r>
              <a:r>
                <a:rPr dirty="0" err="1"/>
                <a:t>certo</a:t>
              </a:r>
              <a:r>
                <a:rPr dirty="0"/>
                <a:t> para </a:t>
              </a:r>
              <a:r>
                <a:rPr dirty="0" err="1"/>
                <a:t>atingir</a:t>
              </a:r>
              <a:r>
                <a:rPr dirty="0"/>
                <a:t> as </a:t>
              </a:r>
              <a:r>
                <a:rPr b="1" dirty="0" err="1"/>
                <a:t>metas</a:t>
              </a:r>
              <a:r>
                <a:rPr b="1" dirty="0"/>
                <a:t> do </a:t>
              </a:r>
              <a:r>
                <a:rPr b="1" dirty="0" err="1"/>
                <a:t>Objetivo</a:t>
              </a:r>
              <a:r>
                <a:rPr b="1" dirty="0"/>
                <a:t> de </a:t>
              </a:r>
              <a:r>
                <a:rPr b="1" dirty="0" err="1"/>
                <a:t>Desenvolvimento</a:t>
              </a:r>
              <a:r>
                <a:rPr b="1" dirty="0"/>
                <a:t> </a:t>
              </a:r>
              <a:r>
                <a:rPr b="1" dirty="0" err="1"/>
                <a:t>Sustentável</a:t>
              </a:r>
              <a:r>
                <a:rPr b="1" dirty="0"/>
                <a:t> (ODS) 3.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3A48F8F-F870-43E4-8C93-83148D5C4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6171" y="6800624"/>
              <a:ext cx="2306835" cy="219301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579F8D-CC0B-4439-ABDE-12EA84AC9D64}"/>
              </a:ext>
            </a:extLst>
          </p:cNvPr>
          <p:cNvGrpSpPr/>
          <p:nvPr/>
        </p:nvGrpSpPr>
        <p:grpSpPr>
          <a:xfrm>
            <a:off x="8039923" y="2270061"/>
            <a:ext cx="3678237" cy="3276691"/>
            <a:chOff x="8039923" y="6110643"/>
            <a:chExt cx="3678237" cy="3276691"/>
          </a:xfrm>
        </p:grpSpPr>
        <p:sp>
          <p:nvSpPr>
            <p:cNvPr id="6" name="Content Placeholder 9">
              <a:extLst>
                <a:ext uri="{FF2B5EF4-FFF2-40B4-BE49-F238E27FC236}">
                  <a16:creationId xmlns:a16="http://schemas.microsoft.com/office/drawing/2014/main" id="{60D3AE2D-B026-438B-B661-C792ACFF3B41}"/>
                </a:ext>
              </a:extLst>
            </p:cNvPr>
            <p:cNvSpPr txBox="1">
              <a:spLocks/>
            </p:cNvSpPr>
            <p:nvPr/>
          </p:nvSpPr>
          <p:spPr>
            <a:xfrm>
              <a:off x="8039923" y="6110643"/>
              <a:ext cx="3678237" cy="1465783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  <a:defRPr sz="1800" b="1">
                  <a:latin typeface="+mn-lt"/>
                </a:defRPr>
              </a:pPr>
              <a:r>
                <a:rPr sz="1600" dirty="0"/>
                <a:t>Nova </a:t>
              </a:r>
              <a:r>
                <a:rPr sz="1600" dirty="0" err="1"/>
                <a:t>Estratégia</a:t>
              </a:r>
              <a:r>
                <a:rPr sz="1600" dirty="0"/>
                <a:t> do Fundo Global 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  <a:defRPr sz="1800">
                  <a:latin typeface="+mn-lt"/>
                </a:defRPr>
              </a:pPr>
              <a:r>
                <a:rPr dirty="0"/>
                <a:t>para </a:t>
              </a:r>
              <a:r>
                <a:rPr dirty="0" err="1"/>
                <a:t>acelerar</a:t>
              </a:r>
              <a:r>
                <a:rPr dirty="0"/>
                <a:t> o </a:t>
              </a:r>
              <a:r>
                <a:rPr dirty="0" err="1"/>
                <a:t>impacto</a:t>
              </a:r>
              <a:r>
                <a:rPr dirty="0"/>
                <a:t> com vista </a:t>
              </a:r>
              <a:r>
                <a:rPr dirty="0" err="1"/>
                <a:t>ao</a:t>
              </a:r>
              <a:r>
                <a:rPr dirty="0"/>
                <a:t> </a:t>
              </a:r>
              <a:r>
                <a:rPr dirty="0" err="1"/>
                <a:t>horizonte</a:t>
              </a:r>
              <a:r>
                <a:rPr dirty="0"/>
                <a:t> de 2030. 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sz="1800" dirty="0">
                <a:latin typeface="+mn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6BD9D5-CAF5-4830-A8BB-A3388A24C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7828" y="7121112"/>
              <a:ext cx="2306835" cy="22662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22947A-C5D4-4D51-8AD8-24BAB5288FFD}"/>
              </a:ext>
            </a:extLst>
          </p:cNvPr>
          <p:cNvGrpSpPr/>
          <p:nvPr/>
        </p:nvGrpSpPr>
        <p:grpSpPr>
          <a:xfrm>
            <a:off x="307562" y="2075835"/>
            <a:ext cx="3635345" cy="2142827"/>
            <a:chOff x="291549" y="1824465"/>
            <a:chExt cx="3487192" cy="210837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B7A6E4D-27C3-4A42-BA12-25AD86582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4663" y="2029108"/>
              <a:ext cx="2164078" cy="120506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924873D-E08D-45A1-94E7-4342B88B8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549" y="2029108"/>
              <a:ext cx="2164080" cy="1205070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A236D1-CFF6-47E3-B87C-A132C34AA974}"/>
                </a:ext>
              </a:extLst>
            </p:cNvPr>
            <p:cNvSpPr/>
            <p:nvPr/>
          </p:nvSpPr>
          <p:spPr>
            <a:xfrm>
              <a:off x="550629" y="1824465"/>
              <a:ext cx="2849032" cy="21083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73B3B83-84D1-4285-885F-E0FB36635B55}"/>
              </a:ext>
            </a:extLst>
          </p:cNvPr>
          <p:cNvGrpSpPr/>
          <p:nvPr/>
        </p:nvGrpSpPr>
        <p:grpSpPr>
          <a:xfrm>
            <a:off x="342341" y="3584609"/>
            <a:ext cx="3534960" cy="2550783"/>
            <a:chOff x="342341" y="3492143"/>
            <a:chExt cx="3534960" cy="255078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4C4E1A-688F-4710-8662-C798F045BC9F}"/>
                </a:ext>
              </a:extLst>
            </p:cNvPr>
            <p:cNvSpPr/>
            <p:nvPr/>
          </p:nvSpPr>
          <p:spPr>
            <a:xfrm>
              <a:off x="991552" y="3492143"/>
              <a:ext cx="2802750" cy="8929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sz="1600">
                  <a:cs typeface="Arial" panose="020B0604020202020204" pitchFamily="34" charset="0"/>
                </a:defRPr>
              </a:pPr>
              <a:r>
                <a:rPr>
                  <a:solidFill>
                    <a:schemeClr val="accent1"/>
                  </a:solidFill>
                  <a:latin typeface="+mj-lt"/>
                </a:rPr>
                <a:t>21,9 milhões</a:t>
              </a:r>
              <a:r>
                <a:rPr>
                  <a:solidFill>
                    <a:schemeClr val="tx1"/>
                  </a:solidFill>
                  <a:latin typeface="Arial" panose="020B0604020202020204" pitchFamily="34" charset="0"/>
                </a:rPr>
                <a:t> de pessoas sob terapia antirretroviral para o VIH em 2020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B2B1EDB-5A24-46D4-AD70-04E51D00F3E2}"/>
                </a:ext>
              </a:extLst>
            </p:cNvPr>
            <p:cNvSpPr/>
            <p:nvPr/>
          </p:nvSpPr>
          <p:spPr>
            <a:xfrm>
              <a:off x="991552" y="4321050"/>
              <a:ext cx="2674092" cy="8929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sz="1600">
                  <a:cs typeface="Arial" panose="020B0604020202020204" pitchFamily="34" charset="0"/>
                </a:defRPr>
              </a:pPr>
              <a:r>
                <a:rPr>
                  <a:solidFill>
                    <a:schemeClr val="accent2"/>
                  </a:solidFill>
                  <a:latin typeface="+mj-lt"/>
                </a:rPr>
                <a:t>4,7 milhões</a:t>
              </a:r>
              <a:r>
                <a:rPr>
                  <a:solidFill>
                    <a:schemeClr val="tx1"/>
                  </a:solidFill>
                  <a:latin typeface="Arial" panose="020B0604020202020204" pitchFamily="34" charset="0"/>
                </a:rPr>
                <a:t> de pessoas com TB tratadas em 2020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894548B-6F5A-4CF9-B0CC-FC04816BD85B}"/>
                </a:ext>
              </a:extLst>
            </p:cNvPr>
            <p:cNvSpPr/>
            <p:nvPr/>
          </p:nvSpPr>
          <p:spPr>
            <a:xfrm>
              <a:off x="991552" y="5149957"/>
              <a:ext cx="2885749" cy="8929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sz="1600">
                  <a:cs typeface="Arial" panose="020B0604020202020204" pitchFamily="34" charset="0"/>
                </a:defRPr>
              </a:pPr>
              <a:r>
                <a:rPr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188 milhões</a:t>
              </a:r>
              <a:r>
                <a:rPr>
                  <a:solidFill>
                    <a:schemeClr val="tx1"/>
                  </a:solidFill>
                  <a:latin typeface="Arial" panose="020B0604020202020204" pitchFamily="34" charset="0"/>
                </a:rPr>
                <a:t> de mosquiteiros distribuídos em 2020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06D6DA7B-C757-4F6B-81F1-1554F764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2341" y="3618587"/>
              <a:ext cx="640080" cy="640080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5A2A9DAB-8F28-4D7A-933D-91E16C3D9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2341" y="4477466"/>
              <a:ext cx="640080" cy="640080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AC787FC8-4313-41FA-A7BA-A35F0626E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2341" y="5316399"/>
              <a:ext cx="640080" cy="640080"/>
            </a:xfrm>
            <a:prstGeom prst="rect">
              <a:avLst/>
            </a:prstGeom>
          </p:spPr>
        </p:pic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59C3882-FEF3-444B-8B8C-09A366C635BB}"/>
                </a:ext>
              </a:extLst>
            </p:cNvPr>
            <p:cNvCxnSpPr>
              <a:cxnSpLocks/>
            </p:cNvCxnSpPr>
            <p:nvPr/>
          </p:nvCxnSpPr>
          <p:spPr>
            <a:xfrm>
              <a:off x="342341" y="4353081"/>
              <a:ext cx="347472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B9E6E34-1B3A-45EB-A872-771C04A5B592}"/>
                </a:ext>
              </a:extLst>
            </p:cNvPr>
            <p:cNvCxnSpPr>
              <a:cxnSpLocks/>
            </p:cNvCxnSpPr>
            <p:nvPr/>
          </p:nvCxnSpPr>
          <p:spPr>
            <a:xfrm>
              <a:off x="342341" y="5181988"/>
              <a:ext cx="347472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261839F-8F66-42C2-A7E6-1776CA6E2D31}"/>
                </a:ext>
              </a:extLst>
            </p:cNvPr>
            <p:cNvCxnSpPr>
              <a:cxnSpLocks/>
            </p:cNvCxnSpPr>
            <p:nvPr/>
          </p:nvCxnSpPr>
          <p:spPr>
            <a:xfrm>
              <a:off x="342341" y="6010897"/>
              <a:ext cx="347472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94B6914-591E-4CFD-9669-329CAEF40FDC}"/>
              </a:ext>
            </a:extLst>
          </p:cNvPr>
          <p:cNvSpPr txBox="1"/>
          <p:nvPr/>
        </p:nvSpPr>
        <p:spPr>
          <a:xfrm>
            <a:off x="311456" y="2229404"/>
            <a:ext cx="3566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00" b="1">
                <a:latin typeface="+mj-lt"/>
                <a:cs typeface="Arial" panose="020B0604020202020204" pitchFamily="34" charset="0"/>
              </a:defRPr>
            </a:pPr>
            <a:r>
              <a:rPr dirty="0"/>
              <a:t>44 </a:t>
            </a:r>
          </a:p>
          <a:p>
            <a:pPr algn="ctr">
              <a:defRPr sz="1800" b="1">
                <a:latin typeface="+mj-lt"/>
                <a:cs typeface="Arial" panose="020B0604020202020204" pitchFamily="34" charset="0"/>
              </a:defRPr>
            </a:pPr>
            <a:r>
              <a:rPr dirty="0" err="1"/>
              <a:t>milhões</a:t>
            </a:r>
            <a:r>
              <a:rPr dirty="0"/>
              <a:t> </a:t>
            </a:r>
          </a:p>
          <a:p>
            <a:pPr algn="ctr">
              <a:defRPr sz="1800" b="1">
                <a:latin typeface="+mj-lt"/>
                <a:cs typeface="Arial" panose="020B0604020202020204" pitchFamily="34" charset="0"/>
              </a:defRPr>
            </a:pPr>
            <a:r>
              <a:rPr dirty="0"/>
              <a:t>de </a:t>
            </a:r>
            <a:r>
              <a:rPr dirty="0" err="1"/>
              <a:t>vidas</a:t>
            </a:r>
            <a:r>
              <a:rPr dirty="0"/>
              <a:t> </a:t>
            </a:r>
            <a:r>
              <a:rPr dirty="0" err="1"/>
              <a:t>salvas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05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8109C-381A-48AC-88CC-6A7B8A00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057" y="6152580"/>
            <a:ext cx="897300" cy="365125"/>
          </a:xfrm>
        </p:spPr>
        <p:txBody>
          <a:bodyPr/>
          <a:lstStyle/>
          <a:p>
            <a:fld id="{9E2BE927-25C7-4379-86F1-C17ED9D2A7F2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967341-D0D6-446E-AA8B-36ECFA81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Caraterísticas de alto nível da nova estratégia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5BA01-9747-42AB-95E9-B7B6FE37DE4E}"/>
              </a:ext>
            </a:extLst>
          </p:cNvPr>
          <p:cNvSpPr txBox="1"/>
          <p:nvPr/>
        </p:nvSpPr>
        <p:spPr>
          <a:xfrm>
            <a:off x="359639" y="1370600"/>
            <a:ext cx="30847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latin typeface="+mj-lt"/>
                <a:cs typeface="Arial" panose="020B0604020202020204" pitchFamily="34" charset="0"/>
              </a:defRPr>
            </a:pPr>
            <a:r>
              <a:t>Visão da</a:t>
            </a:r>
          </a:p>
          <a:p>
            <a:pPr algn="ctr">
              <a:defRPr sz="2400">
                <a:latin typeface="+mj-lt"/>
                <a:cs typeface="Arial" panose="020B0604020202020204" pitchFamily="34" charset="0"/>
              </a:defRPr>
            </a:pPr>
            <a:r>
              <a:t>estratégia </a:t>
            </a:r>
          </a:p>
          <a:p>
            <a:endParaRPr sz="24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defRPr sz="2400">
                <a:solidFill>
                  <a:schemeClr val="tx1"/>
                </a:solidFill>
                <a:cs typeface="Arial" panose="020B0604020202020204" pitchFamily="34" charset="0"/>
              </a:defRPr>
            </a:pPr>
            <a:r>
              <a:t>“Um mundo livre do fardo da SIDA, da tuberculose e da malária, com saúde melhor e equitativa para todos.”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81C654D-E33F-43AA-9FED-DF3CAA199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807817"/>
              </p:ext>
            </p:extLst>
          </p:nvPr>
        </p:nvGraphicFramePr>
        <p:xfrm>
          <a:off x="4327524" y="2441959"/>
          <a:ext cx="7523840" cy="308704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40480">
                  <a:extLst>
                    <a:ext uri="{9D8B030D-6E8A-4147-A177-3AD203B41FA5}">
                      <a16:colId xmlns:a16="http://schemas.microsoft.com/office/drawing/2014/main" val="417627091"/>
                    </a:ext>
                  </a:extLst>
                </a:gridCol>
                <a:gridCol w="940480">
                  <a:extLst>
                    <a:ext uri="{9D8B030D-6E8A-4147-A177-3AD203B41FA5}">
                      <a16:colId xmlns:a16="http://schemas.microsoft.com/office/drawing/2014/main" val="2267565315"/>
                    </a:ext>
                  </a:extLst>
                </a:gridCol>
                <a:gridCol w="940480">
                  <a:extLst>
                    <a:ext uri="{9D8B030D-6E8A-4147-A177-3AD203B41FA5}">
                      <a16:colId xmlns:a16="http://schemas.microsoft.com/office/drawing/2014/main" val="3150328121"/>
                    </a:ext>
                  </a:extLst>
                </a:gridCol>
                <a:gridCol w="940480">
                  <a:extLst>
                    <a:ext uri="{9D8B030D-6E8A-4147-A177-3AD203B41FA5}">
                      <a16:colId xmlns:a16="http://schemas.microsoft.com/office/drawing/2014/main" val="204473043"/>
                    </a:ext>
                  </a:extLst>
                </a:gridCol>
                <a:gridCol w="940480">
                  <a:extLst>
                    <a:ext uri="{9D8B030D-6E8A-4147-A177-3AD203B41FA5}">
                      <a16:colId xmlns:a16="http://schemas.microsoft.com/office/drawing/2014/main" val="1723770359"/>
                    </a:ext>
                  </a:extLst>
                </a:gridCol>
                <a:gridCol w="940480">
                  <a:extLst>
                    <a:ext uri="{9D8B030D-6E8A-4147-A177-3AD203B41FA5}">
                      <a16:colId xmlns:a16="http://schemas.microsoft.com/office/drawing/2014/main" val="2280202575"/>
                    </a:ext>
                  </a:extLst>
                </a:gridCol>
                <a:gridCol w="940480">
                  <a:extLst>
                    <a:ext uri="{9D8B030D-6E8A-4147-A177-3AD203B41FA5}">
                      <a16:colId xmlns:a16="http://schemas.microsoft.com/office/drawing/2014/main" val="3105843924"/>
                    </a:ext>
                  </a:extLst>
                </a:gridCol>
                <a:gridCol w="940480">
                  <a:extLst>
                    <a:ext uri="{9D8B030D-6E8A-4147-A177-3AD203B41FA5}">
                      <a16:colId xmlns:a16="http://schemas.microsoft.com/office/drawing/2014/main" val="2900277484"/>
                    </a:ext>
                  </a:extLst>
                </a:gridCol>
              </a:tblGrid>
              <a:tr h="427541">
                <a:tc>
                  <a:txBody>
                    <a:bodyPr/>
                    <a:lstStyle/>
                    <a:p>
                      <a:pPr algn="ctr">
                        <a:defRPr sz="1500" b="1">
                          <a:latin typeface="+mj-lt"/>
                          <a:cs typeface="Arial" panose="020B0604020202020204" pitchFamily="34" charset="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latin typeface="+mj-lt"/>
                          <a:cs typeface="Arial" panose="020B0604020202020204" pitchFamily="34" charset="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latin typeface="+mj-lt"/>
                          <a:cs typeface="Arial" panose="020B0604020202020204" pitchFamily="34" charset="0"/>
                        </a:defRPr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latin typeface="+mj-lt"/>
                          <a:cs typeface="Arial" panose="020B0604020202020204" pitchFamily="34" charset="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2026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latin typeface="+mj-lt"/>
                          <a:cs typeface="Arial" panose="020B0604020202020204" pitchFamily="34" charset="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2027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latin typeface="+mj-lt"/>
                          <a:cs typeface="Arial" panose="020B0604020202020204" pitchFamily="34" charset="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2028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latin typeface="+mj-lt"/>
                          <a:cs typeface="Arial" panose="020B0604020202020204" pitchFamily="34" charset="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2029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latin typeface="+mj-lt"/>
                          <a:cs typeface="Arial" panose="020B0604020202020204" pitchFamily="34" charset="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2030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2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sz="500" b="1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00" b="1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00" b="1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00" b="1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00" b="1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00" b="1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00" b="1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00" b="1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21950"/>
                  </a:ext>
                </a:extLst>
              </a:tr>
              <a:tr h="85111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Estratégia do Fundo Global: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combater as pandemias e construir um mundo mais saudável e equitativo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134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sz="100" b="0" kern="120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sz="1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sz="1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sz="1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97663"/>
                  </a:ext>
                </a:extLst>
              </a:tr>
              <a:tr h="692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sz="1400" b="0" kern="120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Implementação de subvenções</a:t>
                      </a:r>
                      <a:endParaRPr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Implementação de subvenções</a:t>
                      </a:r>
                      <a:endParaRPr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156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sz="1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sz="1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sz="1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25623"/>
                  </a:ext>
                </a:extLst>
              </a:tr>
              <a:tr h="692212">
                <a:tc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t>Medição de impacto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r>
                        <a:rPr dirty="0" err="1"/>
                        <a:t>Medição</a:t>
                      </a:r>
                      <a:r>
                        <a:rPr dirty="0"/>
                        <a:t> de </a:t>
                      </a:r>
                      <a:r>
                        <a:rPr dirty="0" err="1"/>
                        <a:t>impacto</a:t>
                      </a:r>
                      <a:endParaRPr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59375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EB822EB-FE24-4A3A-8BBE-4F08E4C7301B}"/>
              </a:ext>
            </a:extLst>
          </p:cNvPr>
          <p:cNvSpPr txBox="1"/>
          <p:nvPr/>
        </p:nvSpPr>
        <p:spPr>
          <a:xfrm>
            <a:off x="4152453" y="1370600"/>
            <a:ext cx="7628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defRPr>
            </a:pPr>
            <a:r>
              <a:t>O impacto da Estratégia será medido em 2030, juntamente com os ODS.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350F8A-4523-4B3C-B77F-AD47E171DD7A}"/>
              </a:ext>
            </a:extLst>
          </p:cNvPr>
          <p:cNvCxnSpPr>
            <a:cxnSpLocks/>
          </p:cNvCxnSpPr>
          <p:nvPr/>
        </p:nvCxnSpPr>
        <p:spPr>
          <a:xfrm>
            <a:off x="359639" y="1235780"/>
            <a:ext cx="310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CC72BC-3350-405B-894C-BC3B015247ED}"/>
              </a:ext>
            </a:extLst>
          </p:cNvPr>
          <p:cNvCxnSpPr>
            <a:cxnSpLocks/>
          </p:cNvCxnSpPr>
          <p:nvPr/>
        </p:nvCxnSpPr>
        <p:spPr>
          <a:xfrm>
            <a:off x="4100196" y="1235780"/>
            <a:ext cx="7680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4F6B2-0AA4-4C9A-86FA-A0FD2C59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535" y="6098069"/>
            <a:ext cx="518343" cy="5035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33F677-BECA-4CCA-95CF-AA50A122E01A}"/>
              </a:ext>
            </a:extLst>
          </p:cNvPr>
          <p:cNvSpPr txBox="1"/>
          <p:nvPr/>
        </p:nvSpPr>
        <p:spPr>
          <a:xfrm>
            <a:off x="7856621" y="6258080"/>
            <a:ext cx="3286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>
                <a:latin typeface="+mj-lt"/>
                <a:cs typeface="Arial" panose="020B0604020202020204" pitchFamily="34" charset="0"/>
              </a:defRPr>
            </a:pPr>
            <a:r>
              <a:t>Medição dos ODS 2030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510124-76FF-44D6-8A4C-53BD1EBB323A}"/>
              </a:ext>
            </a:extLst>
          </p:cNvPr>
          <p:cNvCxnSpPr>
            <a:cxnSpLocks/>
          </p:cNvCxnSpPr>
          <p:nvPr/>
        </p:nvCxnSpPr>
        <p:spPr>
          <a:xfrm flipH="1">
            <a:off x="11851364" y="2441959"/>
            <a:ext cx="0" cy="365760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5B55B0-7B78-4470-B27B-D2C9034FAD92}"/>
              </a:ext>
            </a:extLst>
          </p:cNvPr>
          <p:cNvCxnSpPr>
            <a:cxnSpLocks/>
          </p:cNvCxnSpPr>
          <p:nvPr/>
        </p:nvCxnSpPr>
        <p:spPr>
          <a:xfrm>
            <a:off x="429847" y="2251209"/>
            <a:ext cx="310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46CD8C-51F4-401A-B8E7-C90098944386}"/>
              </a:ext>
            </a:extLst>
          </p:cNvPr>
          <p:cNvCxnSpPr>
            <a:cxnSpLocks/>
          </p:cNvCxnSpPr>
          <p:nvPr/>
        </p:nvCxnSpPr>
        <p:spPr>
          <a:xfrm>
            <a:off x="4170404" y="2251209"/>
            <a:ext cx="7680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66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5FD865-B185-4E22-B6C0-59DF470D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0DE4F2-AFCF-4F8B-AD6A-02371E88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49453"/>
            <a:ext cx="11471638" cy="468000"/>
          </a:xfrm>
        </p:spPr>
        <p:txBody>
          <a:bodyPr/>
          <a:lstStyle/>
          <a:p>
            <a:r>
              <a:t>O Quadro da Estratégia do Fundo Global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A9A75-52C2-464C-A193-E3BE7DDC3FA4}"/>
              </a:ext>
            </a:extLst>
          </p:cNvPr>
          <p:cNvSpPr txBox="1"/>
          <p:nvPr/>
        </p:nvSpPr>
        <p:spPr>
          <a:xfrm>
            <a:off x="7281572" y="829443"/>
            <a:ext cx="469706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b="1" dirty="0"/>
              <a:t>O </a:t>
            </a:r>
            <a:r>
              <a:rPr b="1" dirty="0" err="1"/>
              <a:t>objetivo</a:t>
            </a:r>
            <a:r>
              <a:rPr b="1" dirty="0"/>
              <a:t> principal da </a:t>
            </a:r>
            <a:r>
              <a:rPr b="1" dirty="0" err="1"/>
              <a:t>Estratégia</a:t>
            </a:r>
            <a:r>
              <a:rPr b="1" dirty="0"/>
              <a:t> </a:t>
            </a:r>
            <a:r>
              <a:rPr dirty="0"/>
              <a:t>é </a:t>
            </a:r>
            <a:r>
              <a:rPr dirty="0" err="1"/>
              <a:t>erradicar</a:t>
            </a:r>
            <a:r>
              <a:rPr dirty="0"/>
              <a:t> a SIDA, a TB e a </a:t>
            </a:r>
            <a:r>
              <a:rPr dirty="0" err="1"/>
              <a:t>malária</a:t>
            </a:r>
            <a:r>
              <a:rPr dirty="0"/>
              <a:t>. </a:t>
            </a:r>
          </a:p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pPr>
            <a:r>
              <a:rPr b="1" dirty="0"/>
              <a:t>As </a:t>
            </a:r>
            <a:r>
              <a:rPr b="1" dirty="0" err="1"/>
              <a:t>pessoas</a:t>
            </a:r>
            <a:r>
              <a:rPr b="1" dirty="0"/>
              <a:t> e </a:t>
            </a:r>
            <a:r>
              <a:rPr b="1" dirty="0" err="1"/>
              <a:t>comunidades</a:t>
            </a:r>
            <a:r>
              <a:rPr b="1" dirty="0"/>
              <a:t> </a:t>
            </a:r>
            <a:r>
              <a:rPr b="1" dirty="0" err="1"/>
              <a:t>estão</a:t>
            </a:r>
            <a:r>
              <a:rPr b="1" dirty="0"/>
              <a:t> no </a:t>
            </a:r>
            <a:r>
              <a:rPr b="1" dirty="0" err="1"/>
              <a:t>cerne</a:t>
            </a:r>
            <a:r>
              <a:rPr b="1" dirty="0"/>
              <a:t> </a:t>
            </a:r>
            <a:r>
              <a:rPr dirty="0"/>
              <a:t>da </a:t>
            </a:r>
            <a:r>
              <a:rPr dirty="0" err="1"/>
              <a:t>nossa</a:t>
            </a:r>
            <a:r>
              <a:rPr dirty="0"/>
              <a:t> </a:t>
            </a:r>
            <a:r>
              <a:rPr dirty="0" err="1"/>
              <a:t>Estratégia</a:t>
            </a:r>
            <a:r>
              <a:rPr dirty="0"/>
              <a:t>.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A </a:t>
            </a:r>
            <a:r>
              <a:rPr dirty="0" err="1"/>
              <a:t>concretização</a:t>
            </a:r>
            <a:r>
              <a:rPr dirty="0"/>
              <a:t> do </a:t>
            </a:r>
            <a:r>
              <a:rPr dirty="0" err="1"/>
              <a:t>objetivo</a:t>
            </a:r>
            <a:r>
              <a:rPr dirty="0"/>
              <a:t> principal é </a:t>
            </a:r>
            <a:r>
              <a:rPr b="1" dirty="0" err="1"/>
              <a:t>apoiada</a:t>
            </a:r>
            <a:r>
              <a:rPr b="1" dirty="0"/>
              <a:t> </a:t>
            </a:r>
            <a:r>
              <a:rPr b="1" dirty="0" err="1"/>
              <a:t>pelo</a:t>
            </a:r>
            <a:r>
              <a:rPr b="1" dirty="0"/>
              <a:t> </a:t>
            </a:r>
            <a:r>
              <a:rPr b="1" dirty="0" err="1"/>
              <a:t>reforço</a:t>
            </a:r>
            <a:r>
              <a:rPr b="1" dirty="0"/>
              <a:t> </a:t>
            </a:r>
            <a:r>
              <a:rPr b="1" dirty="0" err="1"/>
              <a:t>mútuo</a:t>
            </a:r>
            <a:r>
              <a:rPr b="1" dirty="0"/>
              <a:t> de </a:t>
            </a:r>
            <a:r>
              <a:rPr b="1" dirty="0" err="1"/>
              <a:t>quatro</a:t>
            </a:r>
            <a:r>
              <a:rPr b="1" dirty="0"/>
              <a:t> </a:t>
            </a:r>
            <a:r>
              <a:rPr b="1" dirty="0" err="1"/>
              <a:t>objetivos</a:t>
            </a:r>
            <a:r>
              <a:rPr b="1" dirty="0"/>
              <a:t> </a:t>
            </a:r>
            <a:r>
              <a:rPr b="1" dirty="0" err="1"/>
              <a:t>contributivos</a:t>
            </a:r>
            <a:r>
              <a:rPr b="1" dirty="0"/>
              <a:t> </a:t>
            </a:r>
            <a:r>
              <a:rPr dirty="0"/>
              <a:t>e </a:t>
            </a:r>
            <a:r>
              <a:rPr b="1" dirty="0" err="1"/>
              <a:t>por</a:t>
            </a:r>
            <a:r>
              <a:rPr b="1" dirty="0"/>
              <a:t> um </a:t>
            </a:r>
            <a:r>
              <a:rPr b="1" dirty="0" err="1"/>
              <a:t>objetivo</a:t>
            </a:r>
            <a:r>
              <a:rPr b="1" dirty="0"/>
              <a:t> </a:t>
            </a:r>
            <a:r>
              <a:rPr b="1" dirty="0" err="1"/>
              <a:t>evolutivo</a:t>
            </a:r>
            <a:r>
              <a:rPr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facilitadores</a:t>
            </a:r>
            <a:r>
              <a:rPr dirty="0"/>
              <a:t> da </a:t>
            </a:r>
            <a:r>
              <a:rPr dirty="0" err="1"/>
              <a:t>parceria</a:t>
            </a:r>
            <a:r>
              <a:rPr dirty="0"/>
              <a:t> </a:t>
            </a:r>
            <a:r>
              <a:rPr dirty="0" err="1"/>
              <a:t>descrevem</a:t>
            </a:r>
            <a:r>
              <a:rPr dirty="0"/>
              <a:t> as </a:t>
            </a:r>
            <a:r>
              <a:rPr b="1" dirty="0" err="1"/>
              <a:t>funções</a:t>
            </a:r>
            <a:r>
              <a:rPr b="1" dirty="0"/>
              <a:t> e </a:t>
            </a:r>
            <a:r>
              <a:rPr b="1" dirty="0" err="1"/>
              <a:t>responsabilidades</a:t>
            </a:r>
            <a:r>
              <a:rPr b="1" dirty="0"/>
              <a:t> </a:t>
            </a:r>
            <a:r>
              <a:rPr dirty="0"/>
              <a:t>de </a:t>
            </a:r>
            <a:r>
              <a:rPr dirty="0" err="1"/>
              <a:t>todas</a:t>
            </a:r>
            <a:r>
              <a:rPr dirty="0"/>
              <a:t> as </a:t>
            </a:r>
            <a:r>
              <a:rPr dirty="0" err="1"/>
              <a:t>partes</a:t>
            </a:r>
            <a:r>
              <a:rPr dirty="0"/>
              <a:t> </a:t>
            </a:r>
            <a:r>
              <a:rPr dirty="0" err="1"/>
              <a:t>interessadas</a:t>
            </a:r>
            <a:r>
              <a:rPr dirty="0"/>
              <a:t>.</a:t>
            </a:r>
          </a:p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D93E8F-622F-4081-9577-B595FBD8A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985182"/>
            <a:ext cx="6735472" cy="49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4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>
                <a:cs typeface="Arial" panose="020B0604020202020204" pitchFamily="34" charset="0"/>
              </a:defRPr>
            </a:pPr>
            <a:r>
              <a:rPr>
                <a:latin typeface="Arial Black" panose="020B0A04020102020204" pitchFamily="34" charset="0"/>
              </a:rPr>
              <a:t>O Quadro da Estratégia do Fundo Global</a:t>
            </a:r>
            <a:br>
              <a:rPr>
                <a:latin typeface="Arial Black" panose="020B0A04020102020204" pitchFamily="34" charset="0"/>
              </a:rPr>
            </a:br>
            <a:r>
              <a:rPr>
                <a:latin typeface="+mn-lt"/>
              </a:rPr>
              <a:t>Objetivo principal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F24D10-686D-4D85-B3A2-DBA532AAE781}"/>
              </a:ext>
            </a:extLst>
          </p:cNvPr>
          <p:cNvSpPr txBox="1">
            <a:spLocks/>
          </p:cNvSpPr>
          <p:nvPr/>
        </p:nvSpPr>
        <p:spPr>
          <a:xfrm>
            <a:off x="306140" y="3488752"/>
            <a:ext cx="2554747" cy="296545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800" b="1" dirty="0"/>
              <a:t>No </a:t>
            </a:r>
            <a:r>
              <a:rPr sz="1800" b="1" dirty="0" err="1"/>
              <a:t>âmbito</a:t>
            </a:r>
            <a:r>
              <a:rPr sz="1800" b="1" dirty="0"/>
              <a:t> do </a:t>
            </a:r>
            <a:r>
              <a:rPr sz="1800" b="1" dirty="0" err="1"/>
              <a:t>objetivo</a:t>
            </a:r>
            <a:r>
              <a:rPr sz="1800" b="1" dirty="0"/>
              <a:t> principal</a:t>
            </a:r>
            <a:r>
              <a:rPr sz="1800" dirty="0"/>
              <a:t>, </a:t>
            </a:r>
            <a:r>
              <a:rPr sz="1800" dirty="0" err="1"/>
              <a:t>há</a:t>
            </a:r>
            <a:r>
              <a:rPr sz="1800" dirty="0"/>
              <a:t> </a:t>
            </a:r>
            <a:r>
              <a:rPr sz="1800" b="1" dirty="0" err="1"/>
              <a:t>subobjetivos</a:t>
            </a:r>
            <a:r>
              <a:rPr sz="1800" b="1" dirty="0"/>
              <a:t> </a:t>
            </a:r>
            <a:r>
              <a:rPr sz="1800" dirty="0"/>
              <a:t>(</a:t>
            </a:r>
            <a:r>
              <a:rPr sz="1800" dirty="0" err="1"/>
              <a:t>pontos</a:t>
            </a:r>
            <a:r>
              <a:rPr sz="1800" dirty="0"/>
              <a:t> </a:t>
            </a:r>
            <a:r>
              <a:rPr sz="1800" dirty="0" err="1"/>
              <a:t>enumerados</a:t>
            </a:r>
            <a:r>
              <a:rPr sz="1800" dirty="0"/>
              <a:t>) </a:t>
            </a:r>
            <a:r>
              <a:rPr sz="1800" b="1" dirty="0"/>
              <a:t>que </a:t>
            </a:r>
            <a:r>
              <a:rPr sz="1800" b="1" dirty="0" err="1"/>
              <a:t>descrevem</a:t>
            </a:r>
            <a:r>
              <a:rPr sz="1800" b="1" dirty="0"/>
              <a:t> as </a:t>
            </a:r>
            <a:r>
              <a:rPr sz="1800" b="1" dirty="0" err="1"/>
              <a:t>áreas</a:t>
            </a:r>
            <a:r>
              <a:rPr sz="1800" b="1" dirty="0"/>
              <a:t> de </a:t>
            </a:r>
            <a:r>
              <a:rPr sz="1800" b="1" dirty="0" err="1"/>
              <a:t>incidência</a:t>
            </a:r>
            <a:r>
              <a:rPr sz="1800" b="1" dirty="0"/>
              <a:t> </a:t>
            </a:r>
            <a:r>
              <a:rPr sz="1800" b="1" dirty="0" err="1"/>
              <a:t>específicas</a:t>
            </a:r>
            <a:r>
              <a:rPr sz="1800" b="1" dirty="0"/>
              <a:t> </a:t>
            </a:r>
            <a:r>
              <a:rPr sz="1800" b="1" dirty="0" err="1"/>
              <a:t>necessárias</a:t>
            </a:r>
            <a:r>
              <a:rPr sz="1800" b="1" dirty="0"/>
              <a:t> para </a:t>
            </a:r>
            <a:r>
              <a:rPr sz="1800" b="1" dirty="0" err="1"/>
              <a:t>atingir</a:t>
            </a:r>
            <a:r>
              <a:rPr sz="1800" b="1" dirty="0"/>
              <a:t> </a:t>
            </a:r>
            <a:r>
              <a:rPr sz="1800" b="1" dirty="0" err="1"/>
              <a:t>esse</a:t>
            </a:r>
            <a:r>
              <a:rPr sz="1800" b="1" dirty="0"/>
              <a:t> </a:t>
            </a:r>
            <a:r>
              <a:rPr sz="1800" b="1" dirty="0" err="1"/>
              <a:t>objetivo</a:t>
            </a:r>
            <a:r>
              <a:rPr sz="1800" b="1" dirty="0"/>
              <a:t>.</a:t>
            </a:r>
            <a:r>
              <a:rPr sz="1800" dirty="0"/>
              <a:t>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0AA30EA-31ED-4FF7-BE01-196393883F8F}"/>
              </a:ext>
            </a:extLst>
          </p:cNvPr>
          <p:cNvGrpSpPr/>
          <p:nvPr/>
        </p:nvGrpSpPr>
        <p:grpSpPr>
          <a:xfrm>
            <a:off x="359999" y="1262246"/>
            <a:ext cx="2793879" cy="2382894"/>
            <a:chOff x="482284" y="1261231"/>
            <a:chExt cx="2793879" cy="238289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66C24DF-59D8-4153-89B0-637EB6BED706}"/>
                </a:ext>
              </a:extLst>
            </p:cNvPr>
            <p:cNvSpPr/>
            <p:nvPr/>
          </p:nvSpPr>
          <p:spPr>
            <a:xfrm>
              <a:off x="482286" y="1896534"/>
              <a:ext cx="2793877" cy="1747591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/>
              <a:endParaRPr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0DFB02E-4A2F-4FEE-9A02-F7D0AE1DC8F4}"/>
                </a:ext>
              </a:extLst>
            </p:cNvPr>
            <p:cNvSpPr/>
            <p:nvPr/>
          </p:nvSpPr>
          <p:spPr>
            <a:xfrm>
              <a:off x="482284" y="1261231"/>
              <a:ext cx="2793879" cy="63530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/>
              <a:endParaRPr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3615DF00-3C62-437F-9413-8C560FA08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1" y="1207573"/>
            <a:ext cx="2837886" cy="2094427"/>
          </a:xfrm>
          <a:prstGeom prst="rect">
            <a:avLst/>
          </a:prstGeom>
        </p:spPr>
      </p:pic>
      <p:pic>
        <p:nvPicPr>
          <p:cNvPr id="10" name="Imagem 9" descr="Uma imagem com texto&#10;&#10;Descrição gerada automaticamente">
            <a:extLst>
              <a:ext uri="{FF2B5EF4-FFF2-40B4-BE49-F238E27FC236}">
                <a16:creationId xmlns:a16="http://schemas.microsoft.com/office/drawing/2014/main" id="{3D198E6A-66C5-4FA7-9288-EB1F9B0B5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48" y="1219467"/>
            <a:ext cx="9221352" cy="568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4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9F4287F-A70F-4F41-A155-C69D9C4B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>
                <a:cs typeface="Arial" panose="020B0604020202020204" pitchFamily="34" charset="0"/>
              </a:defRPr>
            </a:pPr>
            <a:r>
              <a:rPr>
                <a:latin typeface="Arial Black" panose="020B0A04020102020204" pitchFamily="34" charset="0"/>
              </a:rPr>
              <a:t>O Quadro da Estratégia do Fundo Global</a:t>
            </a:r>
            <a:br>
              <a:rPr>
                <a:latin typeface="Arial Black" panose="020B0A04020102020204" pitchFamily="34" charset="0"/>
              </a:rPr>
            </a:br>
            <a:r>
              <a:rPr>
                <a:latin typeface="+mn-lt"/>
              </a:rPr>
              <a:t>Reforço mútuo dos objetivos contributivos</a:t>
            </a:r>
          </a:p>
        </p:txBody>
      </p:sp>
      <p:pic>
        <p:nvPicPr>
          <p:cNvPr id="52" name="Picture 51" descr="Graphical user interface, application  Description automatically generated">
            <a:extLst>
              <a:ext uri="{FF2B5EF4-FFF2-40B4-BE49-F238E27FC236}">
                <a16:creationId xmlns:a16="http://schemas.microsoft.com/office/drawing/2014/main" id="{F002B754-99BD-4B08-90B0-3AE69E15E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6721" r="35504" b="31088"/>
          <a:stretch/>
        </p:blipFill>
        <p:spPr>
          <a:xfrm>
            <a:off x="381913" y="1243825"/>
            <a:ext cx="2847738" cy="2286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BFAA60D8-474E-4E4B-B3FF-878142EE5734}"/>
              </a:ext>
            </a:extLst>
          </p:cNvPr>
          <p:cNvSpPr/>
          <p:nvPr/>
        </p:nvSpPr>
        <p:spPr>
          <a:xfrm>
            <a:off x="381913" y="1243826"/>
            <a:ext cx="2793877" cy="690578"/>
          </a:xfrm>
          <a:prstGeom prst="rect">
            <a:avLst/>
          </a:prstGeom>
          <a:solidFill>
            <a:srgbClr val="FFFFFF">
              <a:alpha val="4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FD2799F-68A6-4196-9339-DA4433B47F11}"/>
              </a:ext>
            </a:extLst>
          </p:cNvPr>
          <p:cNvGrpSpPr/>
          <p:nvPr/>
        </p:nvGrpSpPr>
        <p:grpSpPr>
          <a:xfrm>
            <a:off x="359999" y="1934403"/>
            <a:ext cx="2793879" cy="1723437"/>
            <a:chOff x="482284" y="1920688"/>
            <a:chExt cx="2793879" cy="172343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995CD0-FFCF-4CDB-9303-6D1024F63B07}"/>
                </a:ext>
              </a:extLst>
            </p:cNvPr>
            <p:cNvSpPr/>
            <p:nvPr/>
          </p:nvSpPr>
          <p:spPr>
            <a:xfrm>
              <a:off x="482286" y="2581193"/>
              <a:ext cx="2793877" cy="106293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/>
              <a:endParaRPr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27D6111-B5EE-42E9-AF1D-8F2C24F2BDB7}"/>
                </a:ext>
              </a:extLst>
            </p:cNvPr>
            <p:cNvSpPr/>
            <p:nvPr/>
          </p:nvSpPr>
          <p:spPr>
            <a:xfrm>
              <a:off x="482284" y="1920688"/>
              <a:ext cx="2793879" cy="66050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/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12D3ED6-B0EF-4720-A87A-D492B66B51FA}"/>
              </a:ext>
            </a:extLst>
          </p:cNvPr>
          <p:cNvSpPr txBox="1"/>
          <p:nvPr/>
        </p:nvSpPr>
        <p:spPr>
          <a:xfrm>
            <a:off x="265787" y="3530638"/>
            <a:ext cx="2910003" cy="2650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750" dirty="0"/>
              <a:t>A </a:t>
            </a:r>
            <a:r>
              <a:rPr sz="1750" dirty="0" err="1"/>
              <a:t>concretização</a:t>
            </a:r>
            <a:r>
              <a:rPr sz="1750" dirty="0"/>
              <a:t> do </a:t>
            </a:r>
            <a:r>
              <a:rPr sz="1750" dirty="0" err="1"/>
              <a:t>nosso</a:t>
            </a:r>
            <a:r>
              <a:rPr sz="1750" dirty="0"/>
              <a:t> </a:t>
            </a:r>
            <a:r>
              <a:rPr sz="1750" dirty="0" err="1"/>
              <a:t>objetivo</a:t>
            </a:r>
            <a:r>
              <a:rPr sz="1750" dirty="0"/>
              <a:t> principal </a:t>
            </a:r>
            <a:r>
              <a:rPr sz="1750" dirty="0" err="1"/>
              <a:t>sustentar</a:t>
            </a:r>
            <a:r>
              <a:rPr sz="1750" dirty="0"/>
              <a:t>-se-á no </a:t>
            </a:r>
            <a:r>
              <a:rPr sz="1750" b="1" dirty="0" err="1"/>
              <a:t>reforço</a:t>
            </a:r>
            <a:r>
              <a:rPr sz="1750" b="1" dirty="0"/>
              <a:t> </a:t>
            </a:r>
            <a:r>
              <a:rPr sz="1750" b="1" dirty="0" err="1"/>
              <a:t>mútuo</a:t>
            </a:r>
            <a:r>
              <a:rPr sz="1750" b="1" dirty="0"/>
              <a:t> de </a:t>
            </a:r>
            <a:r>
              <a:rPr sz="1750" b="1" dirty="0" err="1"/>
              <a:t>quatro</a:t>
            </a:r>
            <a:r>
              <a:rPr sz="1750" b="1" dirty="0"/>
              <a:t> </a:t>
            </a:r>
            <a:r>
              <a:rPr sz="1750" b="1" dirty="0" err="1"/>
              <a:t>objetivos</a:t>
            </a:r>
            <a:r>
              <a:rPr sz="1750" b="1" dirty="0"/>
              <a:t> </a:t>
            </a:r>
            <a:r>
              <a:rPr sz="1750" b="1" dirty="0" err="1"/>
              <a:t>contributivos</a:t>
            </a:r>
            <a:r>
              <a:rPr sz="1750" b="1" dirty="0"/>
              <a:t> </a:t>
            </a:r>
            <a:r>
              <a:rPr sz="1750" dirty="0"/>
              <a:t>que </a:t>
            </a:r>
            <a:r>
              <a:rPr sz="1750" dirty="0" err="1"/>
              <a:t>têm</a:t>
            </a:r>
            <a:r>
              <a:rPr sz="1750" dirty="0"/>
              <a:t> de ser </a:t>
            </a:r>
            <a:r>
              <a:rPr sz="1750" dirty="0" err="1"/>
              <a:t>perseguidos</a:t>
            </a:r>
            <a:r>
              <a:rPr sz="1750" dirty="0"/>
              <a:t> de </a:t>
            </a:r>
            <a:r>
              <a:rPr sz="1750" dirty="0" err="1"/>
              <a:t>maneira</a:t>
            </a:r>
            <a:r>
              <a:rPr sz="1750" dirty="0"/>
              <a:t> </a:t>
            </a:r>
            <a:r>
              <a:rPr sz="1750" dirty="0" err="1"/>
              <a:t>concorrente</a:t>
            </a:r>
            <a:r>
              <a:rPr sz="1750" dirty="0"/>
              <a:t> e </a:t>
            </a:r>
            <a:r>
              <a:rPr sz="1750" dirty="0" err="1"/>
              <a:t>sinérgica</a:t>
            </a:r>
            <a:r>
              <a:rPr sz="1750" dirty="0"/>
              <a:t> para que </a:t>
            </a:r>
            <a:r>
              <a:rPr sz="1750" dirty="0" err="1"/>
              <a:t>alcancemos</a:t>
            </a:r>
            <a:r>
              <a:rPr sz="1750" dirty="0"/>
              <a:t> o que </a:t>
            </a:r>
            <a:r>
              <a:rPr sz="1750" dirty="0" err="1"/>
              <a:t>pretendemos</a:t>
            </a:r>
            <a:r>
              <a:rPr sz="1750" dirty="0"/>
              <a:t>. </a:t>
            </a:r>
          </a:p>
        </p:txBody>
      </p:sp>
      <p:sp>
        <p:nvSpPr>
          <p:cNvPr id="47" name="Slide Number Placeholder 1">
            <a:extLst>
              <a:ext uri="{FF2B5EF4-FFF2-40B4-BE49-F238E27FC236}">
                <a16:creationId xmlns:a16="http://schemas.microsoft.com/office/drawing/2014/main" id="{BFC8FE80-AF42-4328-9E33-A13E95DC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6203950"/>
            <a:ext cx="897300" cy="365125"/>
          </a:xfrm>
        </p:spPr>
        <p:txBody>
          <a:bodyPr/>
          <a:lstStyle/>
          <a:p>
            <a:fld id="{9E2BE927-25C7-4379-86F1-C17ED9D2A7F2}" type="slidenum">
              <a:rPr lang="en-US" smtClean="0"/>
              <a:t>6</a:t>
            </a:fld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D8F907-829E-4AA2-AC5C-FA06E61C2E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r="-1"/>
          <a:stretch/>
        </p:blipFill>
        <p:spPr>
          <a:xfrm>
            <a:off x="3501189" y="1243825"/>
            <a:ext cx="8425024" cy="56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4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447DC9D-C5D0-459F-8A37-FCBF609D71ED}"/>
              </a:ext>
            </a:extLst>
          </p:cNvPr>
          <p:cNvSpPr txBox="1"/>
          <p:nvPr/>
        </p:nvSpPr>
        <p:spPr>
          <a:xfrm>
            <a:off x="194899" y="3564538"/>
            <a:ext cx="3196001" cy="28361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sz="1700" dirty="0" err="1"/>
              <a:t>Contribuiremos</a:t>
            </a:r>
            <a:r>
              <a:rPr sz="1700" dirty="0"/>
              <a:t> para </a:t>
            </a:r>
            <a:r>
              <a:rPr sz="1700" dirty="0" err="1"/>
              <a:t>criar</a:t>
            </a:r>
            <a:r>
              <a:rPr sz="1700" dirty="0"/>
              <a:t> </a:t>
            </a:r>
            <a:r>
              <a:rPr sz="1700" b="1" dirty="0" err="1"/>
              <a:t>preparação</a:t>
            </a:r>
            <a:r>
              <a:rPr sz="1700" b="1" dirty="0"/>
              <a:t> contra </a:t>
            </a:r>
            <a:r>
              <a:rPr sz="1700" b="1" dirty="0" err="1"/>
              <a:t>pandemias</a:t>
            </a:r>
            <a:r>
              <a:rPr sz="1700" b="1" dirty="0"/>
              <a:t> </a:t>
            </a:r>
            <a:r>
              <a:rPr sz="1700" dirty="0" err="1"/>
              <a:t>apoiando</a:t>
            </a:r>
            <a:r>
              <a:rPr sz="1700" dirty="0"/>
              <a:t> </a:t>
            </a:r>
            <a:r>
              <a:rPr sz="1700" dirty="0" err="1"/>
              <a:t>os</a:t>
            </a:r>
            <a:r>
              <a:rPr sz="1700" dirty="0"/>
              <a:t> </a:t>
            </a:r>
            <a:r>
              <a:rPr sz="1700" dirty="0" err="1"/>
              <a:t>países</a:t>
            </a:r>
            <a:r>
              <a:rPr sz="1700" dirty="0"/>
              <a:t> no </a:t>
            </a:r>
            <a:r>
              <a:rPr sz="1700" dirty="0" err="1"/>
              <a:t>robustecimento</a:t>
            </a:r>
            <a:r>
              <a:rPr sz="1700" dirty="0"/>
              <a:t> da </a:t>
            </a:r>
            <a:r>
              <a:rPr sz="1700" dirty="0" err="1"/>
              <a:t>resiliência</a:t>
            </a:r>
            <a:r>
              <a:rPr sz="1700" dirty="0"/>
              <a:t> dos </a:t>
            </a:r>
            <a:r>
              <a:rPr sz="1700" dirty="0" err="1"/>
              <a:t>seus</a:t>
            </a:r>
            <a:r>
              <a:rPr sz="1700" dirty="0"/>
              <a:t> </a:t>
            </a:r>
            <a:r>
              <a:rPr sz="1700" dirty="0" err="1"/>
              <a:t>sistemas</a:t>
            </a:r>
            <a:r>
              <a:rPr sz="1700" dirty="0"/>
              <a:t> de </a:t>
            </a:r>
            <a:r>
              <a:rPr sz="1700" dirty="0" err="1"/>
              <a:t>saúde</a:t>
            </a:r>
            <a:r>
              <a:rPr sz="1700" dirty="0"/>
              <a:t> e </a:t>
            </a:r>
            <a:r>
              <a:rPr sz="1700" dirty="0" err="1"/>
              <a:t>programas</a:t>
            </a:r>
            <a:r>
              <a:rPr sz="1700" dirty="0"/>
              <a:t> de </a:t>
            </a:r>
            <a:r>
              <a:rPr sz="1700" dirty="0" err="1"/>
              <a:t>VTM</a:t>
            </a:r>
            <a:r>
              <a:rPr sz="1700" dirty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sz="1700" dirty="0"/>
              <a:t>O </a:t>
            </a:r>
            <a:r>
              <a:rPr sz="1700" dirty="0" err="1"/>
              <a:t>nosso</a:t>
            </a:r>
            <a:r>
              <a:rPr sz="1700" dirty="0"/>
              <a:t> </a:t>
            </a:r>
            <a:r>
              <a:rPr sz="1700" dirty="0" err="1"/>
              <a:t>trabalho</a:t>
            </a:r>
            <a:r>
              <a:rPr sz="1700" dirty="0"/>
              <a:t> de </a:t>
            </a:r>
            <a:r>
              <a:rPr sz="1700" b="1" dirty="0" err="1"/>
              <a:t>resposta</a:t>
            </a:r>
            <a:r>
              <a:rPr sz="1700" b="1" dirty="0"/>
              <a:t> a </a:t>
            </a:r>
            <a:r>
              <a:rPr sz="1700" b="1" dirty="0" err="1"/>
              <a:t>pandemias</a:t>
            </a:r>
            <a:r>
              <a:rPr sz="1700" b="1" dirty="0"/>
              <a:t> </a:t>
            </a:r>
            <a:r>
              <a:rPr sz="1700" dirty="0" err="1"/>
              <a:t>está</a:t>
            </a:r>
            <a:r>
              <a:rPr sz="1700" dirty="0"/>
              <a:t> </a:t>
            </a:r>
            <a:r>
              <a:rPr sz="1700" dirty="0" err="1"/>
              <a:t>bem</a:t>
            </a:r>
            <a:r>
              <a:rPr sz="1700" dirty="0"/>
              <a:t> </a:t>
            </a:r>
            <a:r>
              <a:rPr sz="1700" dirty="0" err="1"/>
              <a:t>definido</a:t>
            </a:r>
            <a:r>
              <a:rPr sz="1700" dirty="0"/>
              <a:t> </a:t>
            </a:r>
            <a:r>
              <a:rPr sz="1700" dirty="0" err="1"/>
              <a:t>nos</a:t>
            </a:r>
            <a:r>
              <a:rPr sz="1700" dirty="0"/>
              <a:t> </a:t>
            </a:r>
            <a:r>
              <a:rPr sz="1700" dirty="0" err="1"/>
              <a:t>nossos</a:t>
            </a:r>
            <a:r>
              <a:rPr sz="1700" dirty="0"/>
              <a:t> </a:t>
            </a:r>
            <a:r>
              <a:rPr sz="1700" dirty="0" err="1"/>
              <a:t>programas</a:t>
            </a:r>
            <a:r>
              <a:rPr sz="1700" dirty="0"/>
              <a:t> </a:t>
            </a:r>
            <a:r>
              <a:rPr sz="1700" dirty="0" err="1"/>
              <a:t>existentes</a:t>
            </a:r>
            <a:r>
              <a:rPr sz="1700" dirty="0"/>
              <a:t> e no C19RM.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6392B-C168-4FC4-A79F-7D1E2AD3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19201"/>
            <a:ext cx="11471638" cy="468000"/>
          </a:xfrm>
        </p:spPr>
        <p:txBody>
          <a:bodyPr>
            <a:noAutofit/>
          </a:bodyPr>
          <a:lstStyle/>
          <a:p>
            <a:pPr>
              <a:defRPr>
                <a:cs typeface="Arial" panose="020B0604020202020204" pitchFamily="34" charset="0"/>
              </a:defRPr>
            </a:pPr>
            <a:r>
              <a:rPr>
                <a:latin typeface="Arial Black" panose="020B0A04020102020204" pitchFamily="34" charset="0"/>
              </a:rPr>
              <a:t>O Quadro da Estratégia do Fundo Global </a:t>
            </a:r>
            <a:br>
              <a:rPr>
                <a:latin typeface="Arial Black" panose="020B0A04020102020204" pitchFamily="34" charset="0"/>
              </a:rPr>
            </a:br>
            <a:r>
              <a:rPr>
                <a:latin typeface="+mn-lt"/>
              </a:rPr>
              <a:t>Objetivo evolutivo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EA2FF8C-306F-41E3-91EC-A90DEDA730BF}"/>
              </a:ext>
            </a:extLst>
          </p:cNvPr>
          <p:cNvSpPr txBox="1">
            <a:spLocks/>
          </p:cNvSpPr>
          <p:nvPr/>
        </p:nvSpPr>
        <p:spPr>
          <a:xfrm>
            <a:off x="3531871" y="1216295"/>
            <a:ext cx="8437522" cy="1388745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800" dirty="0"/>
              <a:t>A nova </a:t>
            </a:r>
            <a:r>
              <a:rPr sz="1800" dirty="0" err="1"/>
              <a:t>Estratégia</a:t>
            </a:r>
            <a:r>
              <a:rPr sz="1800" dirty="0"/>
              <a:t> </a:t>
            </a:r>
            <a:r>
              <a:rPr sz="1800" b="1" dirty="0" err="1"/>
              <a:t>responde</a:t>
            </a:r>
            <a:r>
              <a:rPr sz="1800" b="1" dirty="0"/>
              <a:t> </a:t>
            </a:r>
            <a:r>
              <a:rPr sz="1800" b="1" dirty="0" err="1"/>
              <a:t>diretamente</a:t>
            </a:r>
            <a:r>
              <a:rPr sz="1800" b="1" dirty="0"/>
              <a:t> a </a:t>
            </a:r>
            <a:r>
              <a:rPr sz="1800" b="1" dirty="0" err="1"/>
              <a:t>mudanças</a:t>
            </a:r>
            <a:r>
              <a:rPr sz="1800" b="1" dirty="0"/>
              <a:t> </a:t>
            </a:r>
            <a:r>
              <a:rPr sz="1800" b="1" dirty="0" err="1"/>
              <a:t>profundas</a:t>
            </a:r>
            <a:r>
              <a:rPr sz="1800" b="1" dirty="0"/>
              <a:t> no </a:t>
            </a:r>
            <a:r>
              <a:rPr sz="1800" b="1" dirty="0" err="1"/>
              <a:t>contexto</a:t>
            </a:r>
            <a:r>
              <a:rPr sz="1800" b="1" dirty="0"/>
              <a:t> </a:t>
            </a:r>
            <a:r>
              <a:rPr sz="1800" b="1" dirty="0" err="1"/>
              <a:t>sanitário</a:t>
            </a:r>
            <a:r>
              <a:rPr sz="1800" b="1" dirty="0"/>
              <a:t> global</a:t>
            </a:r>
            <a:r>
              <a:rPr sz="1800" dirty="0"/>
              <a:t> pela </a:t>
            </a:r>
            <a:r>
              <a:rPr sz="1800" dirty="0" err="1"/>
              <a:t>introdução</a:t>
            </a:r>
            <a:r>
              <a:rPr sz="1800" dirty="0"/>
              <a:t> de </a:t>
            </a:r>
            <a:r>
              <a:rPr sz="1800" b="1" dirty="0"/>
              <a:t>um </a:t>
            </a:r>
            <a:r>
              <a:rPr sz="1800" b="1" dirty="0" err="1"/>
              <a:t>objetivo</a:t>
            </a:r>
            <a:r>
              <a:rPr sz="1800" b="1" dirty="0"/>
              <a:t> </a:t>
            </a:r>
            <a:r>
              <a:rPr sz="1800" b="1" dirty="0" err="1"/>
              <a:t>evolutivo</a:t>
            </a:r>
            <a:r>
              <a:rPr sz="1800" b="1" dirty="0"/>
              <a:t> </a:t>
            </a:r>
            <a:r>
              <a:rPr sz="1800" b="1" dirty="0" err="1"/>
              <a:t>sobre</a:t>
            </a:r>
            <a:r>
              <a:rPr sz="1800" b="1" dirty="0"/>
              <a:t> </a:t>
            </a:r>
            <a:r>
              <a:rPr sz="1800" b="1" dirty="0" err="1"/>
              <a:t>PRP</a:t>
            </a:r>
            <a:r>
              <a:rPr sz="1800" b="1" dirty="0"/>
              <a:t>.</a:t>
            </a:r>
            <a:r>
              <a:rPr sz="1800" dirty="0"/>
              <a:t> </a:t>
            </a:r>
          </a:p>
          <a:p>
            <a:pPr>
              <a:spcAft>
                <a:spcPts val="12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800" dirty="0" err="1"/>
              <a:t>Transportaremos</a:t>
            </a:r>
            <a:r>
              <a:rPr sz="1800" dirty="0"/>
              <a:t> o </a:t>
            </a:r>
            <a:r>
              <a:rPr sz="1800" dirty="0" err="1"/>
              <a:t>conhecimento</a:t>
            </a:r>
            <a:r>
              <a:rPr sz="1800" dirty="0"/>
              <a:t> </a:t>
            </a:r>
            <a:r>
              <a:rPr sz="1800" dirty="0" err="1"/>
              <a:t>técnico</a:t>
            </a:r>
            <a:r>
              <a:rPr sz="1800" dirty="0"/>
              <a:t> e o </a:t>
            </a:r>
            <a:r>
              <a:rPr sz="1800" dirty="0" err="1"/>
              <a:t>modelo</a:t>
            </a:r>
            <a:r>
              <a:rPr sz="1800" dirty="0"/>
              <a:t> </a:t>
            </a:r>
            <a:r>
              <a:rPr sz="1800" dirty="0" err="1"/>
              <a:t>inclusivo</a:t>
            </a:r>
            <a:r>
              <a:rPr sz="1800" dirty="0"/>
              <a:t> da </a:t>
            </a:r>
            <a:r>
              <a:rPr sz="1800" dirty="0" err="1"/>
              <a:t>parceria</a:t>
            </a:r>
            <a:r>
              <a:rPr sz="1800" dirty="0"/>
              <a:t> do Fundo Global para </a:t>
            </a:r>
            <a:r>
              <a:rPr sz="1800" dirty="0" err="1"/>
              <a:t>essa</a:t>
            </a:r>
            <a:r>
              <a:rPr sz="1800" dirty="0"/>
              <a:t> </a:t>
            </a:r>
            <a:r>
              <a:rPr sz="1800" dirty="0" err="1"/>
              <a:t>prioridade</a:t>
            </a:r>
            <a:r>
              <a:rPr sz="1800" dirty="0"/>
              <a:t> global, </a:t>
            </a:r>
            <a:r>
              <a:rPr sz="1800" dirty="0" err="1"/>
              <a:t>juntamente</a:t>
            </a:r>
            <a:r>
              <a:rPr sz="1800" dirty="0"/>
              <a:t> com o </a:t>
            </a:r>
            <a:r>
              <a:rPr sz="1800" dirty="0" err="1"/>
              <a:t>importante</a:t>
            </a:r>
            <a:r>
              <a:rPr sz="1800" dirty="0"/>
              <a:t> </a:t>
            </a:r>
            <a:r>
              <a:rPr sz="1800" dirty="0" err="1"/>
              <a:t>trabalho</a:t>
            </a:r>
            <a:r>
              <a:rPr sz="1800" dirty="0"/>
              <a:t> com </a:t>
            </a:r>
            <a:r>
              <a:rPr sz="1800" dirty="0" err="1"/>
              <a:t>os</a:t>
            </a:r>
            <a:r>
              <a:rPr sz="1800" dirty="0"/>
              <a:t> </a:t>
            </a:r>
            <a:r>
              <a:rPr sz="1800" dirty="0" err="1"/>
              <a:t>nossos</a:t>
            </a:r>
            <a:r>
              <a:rPr sz="1800" dirty="0"/>
              <a:t> </a:t>
            </a:r>
            <a:r>
              <a:rPr sz="1800" dirty="0" err="1"/>
              <a:t>parceiros</a:t>
            </a:r>
            <a:r>
              <a:rPr sz="1800" dirty="0"/>
              <a:t>.</a:t>
            </a:r>
          </a:p>
        </p:txBody>
      </p:sp>
      <p:pic>
        <p:nvPicPr>
          <p:cNvPr id="53" name="Picture 52" descr="Graphical user interface, application  Description automatically generated">
            <a:extLst>
              <a:ext uri="{FF2B5EF4-FFF2-40B4-BE49-F238E27FC236}">
                <a16:creationId xmlns:a16="http://schemas.microsoft.com/office/drawing/2014/main" id="{36DBFB6C-2BE2-439E-BA09-7169EC048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6721" r="35504" b="31088"/>
          <a:stretch/>
        </p:blipFill>
        <p:spPr>
          <a:xfrm>
            <a:off x="381913" y="1243825"/>
            <a:ext cx="2847738" cy="2286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61647E14-7B79-44C8-BDBB-37B8C8F479AB}"/>
              </a:ext>
            </a:extLst>
          </p:cNvPr>
          <p:cNvSpPr/>
          <p:nvPr/>
        </p:nvSpPr>
        <p:spPr>
          <a:xfrm>
            <a:off x="381913" y="1243826"/>
            <a:ext cx="2793877" cy="1315902"/>
          </a:xfrm>
          <a:prstGeom prst="rect">
            <a:avLst/>
          </a:prstGeom>
          <a:solidFill>
            <a:srgbClr val="FFFFFF">
              <a:alpha val="4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691FB5-3765-44E9-BF9C-7FC1C2116E80}"/>
              </a:ext>
            </a:extLst>
          </p:cNvPr>
          <p:cNvGrpSpPr/>
          <p:nvPr/>
        </p:nvGrpSpPr>
        <p:grpSpPr>
          <a:xfrm>
            <a:off x="359999" y="2580277"/>
            <a:ext cx="2793879" cy="873647"/>
            <a:chOff x="482284" y="2566562"/>
            <a:chExt cx="2793879" cy="87364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22CD06F-7F3C-4343-8A58-CD6779DFDC4B}"/>
                </a:ext>
              </a:extLst>
            </p:cNvPr>
            <p:cNvSpPr/>
            <p:nvPr/>
          </p:nvSpPr>
          <p:spPr>
            <a:xfrm>
              <a:off x="482286" y="2760099"/>
              <a:ext cx="2793877" cy="680110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/>
              <a:endParaRPr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33C77E0-E793-4505-ABD8-ABC8F880F9DD}"/>
                </a:ext>
              </a:extLst>
            </p:cNvPr>
            <p:cNvSpPr/>
            <p:nvPr/>
          </p:nvSpPr>
          <p:spPr>
            <a:xfrm>
              <a:off x="482284" y="2566562"/>
              <a:ext cx="2793879" cy="19353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/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EB09A1-1CBA-4857-B2DA-0200C6C5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19E6-0AFE-4CD6-AF5E-0E70B26414FC}" type="slidenum">
              <a:rPr lang="en-US" smtClean="0"/>
              <a:t>7</a:t>
            </a:fld>
            <a:endParaRPr lang="en-US"/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2FF2C906-D016-4F08-AC43-17F97C9B9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71" y="2773813"/>
            <a:ext cx="8660129" cy="388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9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D2EE5-1A6E-4D83-AD93-DAF21A1B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19E6-0AFE-4CD6-AF5E-0E70B26414FC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EFB4EF-8473-4369-8A92-CB7AC9ED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cs typeface="Arial" panose="020B0604020202020204" pitchFamily="34" charset="0"/>
              </a:defRPr>
            </a:pPr>
            <a:r>
              <a:rPr>
                <a:latin typeface="Arial Black" panose="020B0A04020102020204" pitchFamily="34" charset="0"/>
              </a:rPr>
              <a:t>O Quadro da Estratégia do Fundo Global</a:t>
            </a:r>
            <a:br>
              <a:rPr>
                <a:latin typeface="Arial Black" panose="020B0A04020102020204" pitchFamily="34" charset="0"/>
              </a:rPr>
            </a:br>
            <a:r>
              <a:rPr>
                <a:latin typeface="+mn-lt"/>
              </a:rPr>
              <a:t>Facilitadores da parceria e quadro de M&amp;A</a:t>
            </a:r>
          </a:p>
        </p:txBody>
      </p:sp>
      <p:pic>
        <p:nvPicPr>
          <p:cNvPr id="53" name="Picture 52" descr="Graphical user interface, application  Description automatically generated">
            <a:extLst>
              <a:ext uri="{FF2B5EF4-FFF2-40B4-BE49-F238E27FC236}">
                <a16:creationId xmlns:a16="http://schemas.microsoft.com/office/drawing/2014/main" id="{F2D9465E-3813-412A-A3CE-E05626F74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6721" r="35504" b="31088"/>
          <a:stretch/>
        </p:blipFill>
        <p:spPr>
          <a:xfrm>
            <a:off x="381913" y="1545310"/>
            <a:ext cx="2847738" cy="2286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D96C045-0CE4-4C05-8EFD-31DA3B172B7F}"/>
              </a:ext>
            </a:extLst>
          </p:cNvPr>
          <p:cNvSpPr/>
          <p:nvPr/>
        </p:nvSpPr>
        <p:spPr>
          <a:xfrm>
            <a:off x="381913" y="1545310"/>
            <a:ext cx="2793877" cy="1631534"/>
          </a:xfrm>
          <a:prstGeom prst="rect">
            <a:avLst/>
          </a:prstGeom>
          <a:solidFill>
            <a:srgbClr val="FFFFFF">
              <a:alpha val="4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1F55B46-5900-4635-9ACB-77239BCCB912}"/>
              </a:ext>
            </a:extLst>
          </p:cNvPr>
          <p:cNvSpPr/>
          <p:nvPr/>
        </p:nvSpPr>
        <p:spPr>
          <a:xfrm>
            <a:off x="359999" y="3176844"/>
            <a:ext cx="2793879" cy="6000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99D6E3-1437-4345-B042-A1B581EAEF26}"/>
              </a:ext>
            </a:extLst>
          </p:cNvPr>
          <p:cNvSpPr/>
          <p:nvPr/>
        </p:nvSpPr>
        <p:spPr>
          <a:xfrm>
            <a:off x="3330799" y="1993439"/>
            <a:ext cx="8610190" cy="262310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182880" tIns="91440" rIns="45720" bIns="45720" anchor="t" anchorCtr="0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700" dirty="0"/>
              <a:t>O </a:t>
            </a:r>
            <a:r>
              <a:rPr sz="1700" dirty="0" err="1"/>
              <a:t>modelo</a:t>
            </a:r>
            <a:r>
              <a:rPr sz="1700" dirty="0"/>
              <a:t> do Fundo Global </a:t>
            </a:r>
            <a:r>
              <a:rPr sz="1700" dirty="0" err="1"/>
              <a:t>baseia</a:t>
            </a:r>
            <a:r>
              <a:rPr sz="1700" dirty="0"/>
              <a:t>-se </a:t>
            </a:r>
            <a:r>
              <a:rPr sz="1700" dirty="0" err="1"/>
              <a:t>nos</a:t>
            </a:r>
            <a:r>
              <a:rPr sz="1700" b="1" dirty="0"/>
              <a:t> </a:t>
            </a:r>
            <a:r>
              <a:rPr sz="1700" b="1" dirty="0" err="1"/>
              <a:t>princípios</a:t>
            </a:r>
            <a:r>
              <a:rPr sz="1700" b="1" dirty="0"/>
              <a:t> </a:t>
            </a:r>
            <a:r>
              <a:rPr sz="1700" b="1" dirty="0" err="1"/>
              <a:t>nucleares</a:t>
            </a:r>
            <a:r>
              <a:rPr sz="1700" b="1" dirty="0"/>
              <a:t> de </a:t>
            </a:r>
            <a:r>
              <a:rPr sz="1700" b="1" dirty="0" err="1"/>
              <a:t>parceria</a:t>
            </a:r>
            <a:r>
              <a:rPr sz="1700" b="1" dirty="0"/>
              <a:t> e de </a:t>
            </a:r>
            <a:r>
              <a:rPr sz="1700" b="1" dirty="0" err="1"/>
              <a:t>domínio</a:t>
            </a:r>
            <a:r>
              <a:rPr sz="1700" b="1" dirty="0"/>
              <a:t> </a:t>
            </a:r>
            <a:r>
              <a:rPr sz="1700" b="1" dirty="0" err="1"/>
              <a:t>pelo</a:t>
            </a:r>
            <a:r>
              <a:rPr sz="1700" b="1" dirty="0"/>
              <a:t> </a:t>
            </a:r>
            <a:r>
              <a:rPr sz="1700" b="1" dirty="0" err="1"/>
              <a:t>país</a:t>
            </a:r>
            <a:r>
              <a:rPr sz="1700" b="1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700" dirty="0"/>
              <a:t>A </a:t>
            </a:r>
            <a:r>
              <a:rPr sz="1700" dirty="0" err="1"/>
              <a:t>concretização</a:t>
            </a:r>
            <a:r>
              <a:rPr sz="1700" dirty="0"/>
              <a:t> do </a:t>
            </a:r>
            <a:r>
              <a:rPr sz="1700" dirty="0" err="1"/>
              <a:t>objetivo</a:t>
            </a:r>
            <a:r>
              <a:rPr sz="1700" dirty="0"/>
              <a:t> e das </a:t>
            </a:r>
            <a:r>
              <a:rPr sz="1700" dirty="0" err="1"/>
              <a:t>finalidades</a:t>
            </a:r>
            <a:r>
              <a:rPr sz="1700" dirty="0"/>
              <a:t> da </a:t>
            </a:r>
            <a:r>
              <a:rPr sz="1700" dirty="0" err="1"/>
              <a:t>Estratégia</a:t>
            </a:r>
            <a:r>
              <a:rPr sz="1700" dirty="0"/>
              <a:t> </a:t>
            </a:r>
            <a:r>
              <a:rPr sz="1700" dirty="0" err="1"/>
              <a:t>depende</a:t>
            </a:r>
            <a:r>
              <a:rPr sz="1700" dirty="0"/>
              <a:t> da </a:t>
            </a:r>
            <a:r>
              <a:rPr sz="1700" dirty="0" err="1"/>
              <a:t>colaboração</a:t>
            </a:r>
            <a:r>
              <a:rPr sz="1700" dirty="0"/>
              <a:t> de </a:t>
            </a:r>
            <a:r>
              <a:rPr sz="1700" b="1" dirty="0" err="1"/>
              <a:t>todos</a:t>
            </a:r>
            <a:r>
              <a:rPr sz="1700" b="1" dirty="0"/>
              <a:t> </a:t>
            </a:r>
            <a:r>
              <a:rPr sz="1700" b="1" dirty="0" err="1"/>
              <a:t>os</a:t>
            </a:r>
            <a:r>
              <a:rPr sz="1700" b="1" dirty="0"/>
              <a:t> </a:t>
            </a:r>
            <a:r>
              <a:rPr sz="1700" b="1" dirty="0" err="1"/>
              <a:t>parceiros</a:t>
            </a:r>
            <a:r>
              <a:rPr sz="1700" b="1" dirty="0"/>
              <a:t>, a </a:t>
            </a:r>
            <a:r>
              <a:rPr sz="1700" b="1" dirty="0" err="1"/>
              <a:t>trabalhar</a:t>
            </a:r>
            <a:r>
              <a:rPr sz="1700" b="1" dirty="0"/>
              <a:t> </a:t>
            </a:r>
            <a:r>
              <a:rPr sz="1700" b="1" dirty="0" err="1"/>
              <a:t>em</a:t>
            </a:r>
            <a:r>
              <a:rPr sz="1700" b="1" dirty="0"/>
              <a:t> conjunto, </a:t>
            </a:r>
            <a:r>
              <a:rPr sz="1700" b="1" dirty="0" err="1"/>
              <a:t>cada</a:t>
            </a:r>
            <a:r>
              <a:rPr sz="1700" b="1" dirty="0"/>
              <a:t> um com as </a:t>
            </a:r>
            <a:r>
              <a:rPr sz="1700" b="1" dirty="0" err="1"/>
              <a:t>suas</a:t>
            </a:r>
            <a:r>
              <a:rPr sz="1700" b="1" dirty="0"/>
              <a:t> </a:t>
            </a:r>
            <a:r>
              <a:rPr sz="1700" b="1" dirty="0" err="1"/>
              <a:t>funções</a:t>
            </a:r>
            <a:r>
              <a:rPr sz="1700" b="1" dirty="0"/>
              <a:t> e </a:t>
            </a:r>
            <a:r>
              <a:rPr sz="1700" b="1" dirty="0" err="1"/>
              <a:t>responsabilidades</a:t>
            </a:r>
            <a:r>
              <a:rPr sz="1700" b="1" dirty="0"/>
              <a:t> </a:t>
            </a:r>
            <a:r>
              <a:rPr sz="1700" b="1" dirty="0" err="1"/>
              <a:t>distintas</a:t>
            </a:r>
            <a:r>
              <a:rPr sz="1700" b="1" dirty="0"/>
              <a:t> e </a:t>
            </a:r>
            <a:r>
              <a:rPr sz="1700" b="1" dirty="0" err="1"/>
              <a:t>complementares</a:t>
            </a:r>
            <a:r>
              <a:rPr sz="1700" b="1" dirty="0"/>
              <a:t>.</a:t>
            </a:r>
            <a:r>
              <a:rPr sz="1700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1700" dirty="0" err="1"/>
              <a:t>Essas</a:t>
            </a:r>
            <a:r>
              <a:rPr sz="1700" dirty="0"/>
              <a:t> </a:t>
            </a:r>
            <a:r>
              <a:rPr sz="1700" dirty="0" err="1"/>
              <a:t>funções</a:t>
            </a:r>
            <a:r>
              <a:rPr sz="1700" dirty="0"/>
              <a:t> e </a:t>
            </a:r>
            <a:r>
              <a:rPr sz="1700" dirty="0" err="1"/>
              <a:t>responsabilidades</a:t>
            </a:r>
            <a:r>
              <a:rPr sz="1700" dirty="0"/>
              <a:t> </a:t>
            </a:r>
            <a:r>
              <a:rPr sz="1700" dirty="0" err="1"/>
              <a:t>estão</a:t>
            </a:r>
            <a:r>
              <a:rPr sz="1700" dirty="0"/>
              <a:t> </a:t>
            </a:r>
            <a:r>
              <a:rPr sz="1700" b="1" dirty="0" err="1"/>
              <a:t>descritas</a:t>
            </a:r>
            <a:r>
              <a:rPr sz="1700" b="1" dirty="0"/>
              <a:t> </a:t>
            </a:r>
            <a:r>
              <a:rPr sz="1700" b="1" dirty="0" err="1"/>
              <a:t>na</a:t>
            </a:r>
            <a:r>
              <a:rPr sz="1700" b="1" dirty="0"/>
              <a:t> </a:t>
            </a:r>
            <a:r>
              <a:rPr sz="1700" b="1" dirty="0" err="1"/>
              <a:t>secção</a:t>
            </a:r>
            <a:r>
              <a:rPr sz="1700" b="1" dirty="0"/>
              <a:t> “</a:t>
            </a:r>
            <a:r>
              <a:rPr sz="1700" b="1" dirty="0" err="1"/>
              <a:t>Facilitadores</a:t>
            </a:r>
            <a:r>
              <a:rPr sz="1700" b="1" dirty="0"/>
              <a:t> da </a:t>
            </a:r>
            <a:r>
              <a:rPr sz="1700" b="1" dirty="0" err="1"/>
              <a:t>parceria</a:t>
            </a:r>
            <a:r>
              <a:rPr sz="1700" b="1" dirty="0"/>
              <a:t>” </a:t>
            </a:r>
            <a:r>
              <a:rPr sz="1700" dirty="0"/>
              <a:t>da </a:t>
            </a:r>
            <a:r>
              <a:rPr sz="1700" dirty="0" err="1"/>
              <a:t>Estratégia</a:t>
            </a:r>
            <a:r>
              <a:rPr sz="1700" dirty="0"/>
              <a:t>.</a:t>
            </a:r>
          </a:p>
          <a:p>
            <a:pPr>
              <a:spcAft>
                <a:spcPts val="1200"/>
              </a:spcAft>
            </a:pPr>
            <a:endParaRPr sz="1700" b="0" i="0" strike="noStrike" kern="0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056B05-28BD-41CC-8699-05B76B0DD01F}"/>
              </a:ext>
            </a:extLst>
          </p:cNvPr>
          <p:cNvSpPr/>
          <p:nvPr/>
        </p:nvSpPr>
        <p:spPr>
          <a:xfrm>
            <a:off x="3328209" y="1561159"/>
            <a:ext cx="8617249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600" b="1" i="1" strike="noStrike" kern="0" cap="none" normalizeH="0" baseline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CC7242-26E9-4780-BABA-AADB2F79ED3A}"/>
              </a:ext>
            </a:extLst>
          </p:cNvPr>
          <p:cNvSpPr/>
          <p:nvPr/>
        </p:nvSpPr>
        <p:spPr>
          <a:xfrm>
            <a:off x="5513646" y="1561159"/>
            <a:ext cx="4244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400"/>
              </a:spcAft>
              <a:defRPr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Facilitadores da parceria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9FD4059-D56C-D72D-EFB1-F8022AACDCA8}"/>
              </a:ext>
            </a:extLst>
          </p:cNvPr>
          <p:cNvSpPr/>
          <p:nvPr/>
        </p:nvSpPr>
        <p:spPr>
          <a:xfrm>
            <a:off x="359998" y="4940668"/>
            <a:ext cx="11580991" cy="14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pPr>
            <a:endParaRPr strike="sngStrike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38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D2EE5-1A6E-4D83-AD93-DAF21A1B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CCF19E6-0AFE-4CD6-AF5E-0E70B26414FC}" type="slidenum">
              <a:rPr/>
              <a:t>9</a:t>
            </a:fld>
            <a:endParaRPr lang="p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EFB4EF-8473-4369-8A92-CB7AC9ED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70001"/>
            <a:ext cx="11471638" cy="951182"/>
          </a:xfrm>
        </p:spPr>
        <p:txBody>
          <a:bodyPr/>
          <a:lstStyle/>
          <a:p>
            <a:pPr algn="l" rtl="0"/>
            <a:r>
              <a:rPr lang="pt" sz="3200" b="0" i="0" u="none" baseline="0" dirty="0">
                <a:highlight>
                  <a:srgbClr val="FFFFFF"/>
                </a:highlight>
                <a:latin typeface="Arial Black"/>
                <a:cs typeface="Arial"/>
              </a:rPr>
              <a:t>A Estratégia do Fundo Global</a:t>
            </a:r>
            <a:br>
              <a:rPr lang="pt" sz="3200" dirty="0">
                <a:highlight>
                  <a:srgbClr val="FFFFFF"/>
                </a:highligh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" b="0" i="0" u="none" baseline="0" dirty="0">
                <a:highlight>
                  <a:srgbClr val="FFFFFF"/>
                </a:highlight>
                <a:latin typeface="+mn-lt"/>
                <a:cs typeface="Arial"/>
              </a:rPr>
              <a:t>Quadro de Monitorização e Avaliação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A2748-9D0E-43B5-83A9-7985C3133648}"/>
              </a:ext>
            </a:extLst>
          </p:cNvPr>
          <p:cNvSpPr/>
          <p:nvPr/>
        </p:nvSpPr>
        <p:spPr>
          <a:xfrm>
            <a:off x="361113" y="2049965"/>
            <a:ext cx="5898648" cy="275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 rtl="0"/>
            <a:r>
              <a:rPr lang="pt" sz="2000" b="1" i="0" u="non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A concretização das finalidades da Estratégia é medida através de um Quadro de Monitorização e Avaliação (M&amp;A) abrangente e responsável, bem como por meio de planos de parceiros globais e dos objetivos e metas do ODS 3.</a:t>
            </a:r>
          </a:p>
          <a:p>
            <a:endParaRPr lang="pt" sz="2000" b="1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/>
            </a:endParaRPr>
          </a:p>
          <a:p>
            <a:pPr algn="l" rtl="0"/>
            <a:r>
              <a:rPr lang="pt" b="0" i="0" u="none" strike="noStrike" baseline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/>
                <a:ea typeface="Arial"/>
                <a:cs typeface="Arial"/>
              </a:rPr>
              <a:t>O quadro de M&amp;A interliga os indicadores fundamentais de desempenho da Estratégia, um calendário de avaliação plurianual e a monitorização das subvenções e do Secretariado, para medir os progressos realizados na consecução das finalidades da Estratégia.</a:t>
            </a:r>
            <a:endParaRPr lang="pt" dirty="0">
              <a:solidFill>
                <a:schemeClr val="tx1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B6D88-DC56-F877-F64D-DC584D938307}"/>
              </a:ext>
            </a:extLst>
          </p:cNvPr>
          <p:cNvSpPr/>
          <p:nvPr/>
        </p:nvSpPr>
        <p:spPr>
          <a:xfrm>
            <a:off x="3771546" y="1292621"/>
            <a:ext cx="11580991" cy="481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A17FF6-1523-EF2F-6246-EBDE15662C4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581476" y="1544888"/>
            <a:ext cx="4736110" cy="4723790"/>
          </a:xfrm>
          <a:prstGeom prst="ellipse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A95E4C7E-48F5-7EE6-DE6F-28936D11B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182" y="1149495"/>
            <a:ext cx="5379705" cy="5364304"/>
          </a:xfrm>
          <a:prstGeom prst="ellipse">
            <a:avLst/>
          </a:prstGeom>
          <a:solidFill>
            <a:srgbClr val="0000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" sz="1800" b="0" i="0" u="none" strike="noStrike" kern="1200" cap="none" spc="0" normalizeH="0" baseline="0" noProof="0">
              <a:ln>
                <a:noFill/>
              </a:ln>
              <a:solidFill>
                <a:srgbClr val="FBF2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47">
            <a:extLst>
              <a:ext uri="{FF2B5EF4-FFF2-40B4-BE49-F238E27FC236}">
                <a16:creationId xmlns:a16="http://schemas.microsoft.com/office/drawing/2014/main" id="{F651704E-99B2-093B-DD2B-C2E3A53AD66A}"/>
              </a:ext>
            </a:extLst>
          </p:cNvPr>
          <p:cNvSpPr txBox="1"/>
          <p:nvPr/>
        </p:nvSpPr>
        <p:spPr>
          <a:xfrm>
            <a:off x="6636763" y="1343361"/>
            <a:ext cx="4990656" cy="497657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5522730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Quadro de Monitorização e Avaliação do Fundo Global, destinado a facilitar a aprendizagem e a responsabilização para a fomentar o impacto dos investimentos</a:t>
            </a:r>
            <a:endParaRPr kumimoji="0" lang="pt" sz="14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56A11EDE-3A01-E4E1-4625-FAE328A155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72978" y="1469752"/>
            <a:ext cx="4736110" cy="472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DCE19116-E7C0-1C73-BF1D-7BD12BC7DC66}"/>
              </a:ext>
            </a:extLst>
          </p:cNvPr>
          <p:cNvGrpSpPr/>
          <p:nvPr/>
        </p:nvGrpSpPr>
        <p:grpSpPr>
          <a:xfrm>
            <a:off x="6779138" y="1474397"/>
            <a:ext cx="4725359" cy="4737681"/>
            <a:chOff x="743252" y="1661329"/>
            <a:chExt cx="4725359" cy="4737681"/>
          </a:xfrm>
        </p:grpSpPr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60553D76-00D7-96F6-1DB2-317D7F7032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37092" y="1667489"/>
              <a:ext cx="4736110" cy="4723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6AC8315B-4965-15BB-2CB3-D981C000AF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38661" y="1669060"/>
              <a:ext cx="4736110" cy="4723790"/>
            </a:xfrm>
            <a:prstGeom prst="ellipse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3">
            <a:extLst>
              <a:ext uri="{FF2B5EF4-FFF2-40B4-BE49-F238E27FC236}">
                <a16:creationId xmlns:a16="http://schemas.microsoft.com/office/drawing/2014/main" id="{5938AF8C-AF9B-693E-D871-133ECF59D524}"/>
              </a:ext>
            </a:extLst>
          </p:cNvPr>
          <p:cNvGrpSpPr/>
          <p:nvPr/>
        </p:nvGrpSpPr>
        <p:grpSpPr>
          <a:xfrm>
            <a:off x="6779138" y="1463592"/>
            <a:ext cx="4727070" cy="4737681"/>
            <a:chOff x="743252" y="1661329"/>
            <a:chExt cx="4727070" cy="4737681"/>
          </a:xfrm>
        </p:grpSpPr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C779B44E-4374-ED8C-9AD5-5D8189D5CF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37092" y="1667489"/>
              <a:ext cx="4736110" cy="4723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3B9A2E2B-22BF-F059-6928-0FA2A34757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38661" y="1669060"/>
              <a:ext cx="4736110" cy="4723790"/>
            </a:xfrm>
            <a:prstGeom prst="ellipse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45">
              <a:extLst>
                <a:ext uri="{FF2B5EF4-FFF2-40B4-BE49-F238E27FC236}">
                  <a16:creationId xmlns:a16="http://schemas.microsoft.com/office/drawing/2014/main" id="{A17AE93D-E79C-D286-977E-9112EFB7A823}"/>
                </a:ext>
              </a:extLst>
            </p:cNvPr>
            <p:cNvSpPr txBox="1"/>
            <p:nvPr/>
          </p:nvSpPr>
          <p:spPr>
            <a:xfrm>
              <a:off x="1871980" y="4730457"/>
              <a:ext cx="24231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pt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br>
                <a:rPr kumimoji="0" lang="pt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lang="pt" sz="1400" b="0" i="0" u="none" baseline="0" dirty="0">
                  <a:solidFill>
                    <a:prstClr val="black"/>
                  </a:solidFill>
                </a:rPr>
                <a:t>Fundamentado e completado por relatórios, estudos e outros elementos comprovativos de parceiros técnicos</a:t>
              </a:r>
              <a:endParaRPr kumimoji="0" lang="pt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Oval 6">
              <a:extLst>
                <a:ext uri="{FF2B5EF4-FFF2-40B4-BE49-F238E27FC236}">
                  <a16:creationId xmlns:a16="http://schemas.microsoft.com/office/drawing/2014/main" id="{DDE8B1BC-9DF0-8027-0EE5-D0038489E6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19967" y="2914073"/>
              <a:ext cx="1963522" cy="1999898"/>
            </a:xfrm>
            <a:prstGeom prst="ellipse">
              <a:avLst/>
            </a:prstGeom>
            <a:noFill/>
            <a:ln w="76200">
              <a:solidFill>
                <a:srgbClr val="66666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orm 1">
              <a:hlinkClick r:id="" action="ppaction://noaction"/>
              <a:extLst>
                <a:ext uri="{FF2B5EF4-FFF2-40B4-BE49-F238E27FC236}">
                  <a16:creationId xmlns:a16="http://schemas.microsoft.com/office/drawing/2014/main" id="{F146B14C-D99C-E1EF-B8CD-82BA8894E947}"/>
                </a:ext>
              </a:extLst>
            </p:cNvPr>
            <p:cNvSpPr/>
            <p:nvPr/>
          </p:nvSpPr>
          <p:spPr>
            <a:xfrm rot="2190606" flipV="1">
              <a:off x="780601" y="3456577"/>
              <a:ext cx="1726967" cy="1963139"/>
            </a:xfrm>
            <a:custGeom>
              <a:avLst/>
              <a:gdLst>
                <a:gd name="connsiteX0" fmla="*/ 8318090 w 11326761"/>
                <a:gd name="connsiteY0" fmla="*/ 0 h 11592233"/>
                <a:gd name="connsiteX1" fmla="*/ 8760542 w 11326761"/>
                <a:gd name="connsiteY1" fmla="*/ 0 h 11592233"/>
                <a:gd name="connsiteX2" fmla="*/ 0 w 11326761"/>
                <a:gd name="connsiteY2" fmla="*/ 6017342 h 11592233"/>
                <a:gd name="connsiteX3" fmla="*/ 265471 w 11326761"/>
                <a:gd name="connsiteY3" fmla="*/ 9438968 h 11592233"/>
                <a:gd name="connsiteX4" fmla="*/ 7049729 w 11326761"/>
                <a:gd name="connsiteY4" fmla="*/ 11592233 h 11592233"/>
                <a:gd name="connsiteX5" fmla="*/ 11326761 w 11326761"/>
                <a:gd name="connsiteY5" fmla="*/ 9026013 h 11592233"/>
                <a:gd name="connsiteX6" fmla="*/ 11326761 w 11326761"/>
                <a:gd name="connsiteY6" fmla="*/ 1917291 h 11592233"/>
                <a:gd name="connsiteX7" fmla="*/ 8318090 w 11326761"/>
                <a:gd name="connsiteY7" fmla="*/ 0 h 11592233"/>
                <a:gd name="connsiteX0" fmla="*/ 8318090 w 11326761"/>
                <a:gd name="connsiteY0" fmla="*/ 0 h 11592233"/>
                <a:gd name="connsiteX1" fmla="*/ 0 w 11326761"/>
                <a:gd name="connsiteY1" fmla="*/ 6017342 h 11592233"/>
                <a:gd name="connsiteX2" fmla="*/ 265471 w 11326761"/>
                <a:gd name="connsiteY2" fmla="*/ 9438968 h 11592233"/>
                <a:gd name="connsiteX3" fmla="*/ 7049729 w 11326761"/>
                <a:gd name="connsiteY3" fmla="*/ 11592233 h 11592233"/>
                <a:gd name="connsiteX4" fmla="*/ 11326761 w 11326761"/>
                <a:gd name="connsiteY4" fmla="*/ 9026013 h 11592233"/>
                <a:gd name="connsiteX5" fmla="*/ 11326761 w 11326761"/>
                <a:gd name="connsiteY5" fmla="*/ 1917291 h 11592233"/>
                <a:gd name="connsiteX6" fmla="*/ 8318090 w 11326761"/>
                <a:gd name="connsiteY6" fmla="*/ 0 h 11592233"/>
                <a:gd name="connsiteX0" fmla="*/ 8318090 w 11326761"/>
                <a:gd name="connsiteY0" fmla="*/ 0 h 11592233"/>
                <a:gd name="connsiteX1" fmla="*/ 0 w 11326761"/>
                <a:gd name="connsiteY1" fmla="*/ 6017342 h 11592233"/>
                <a:gd name="connsiteX2" fmla="*/ 265471 w 11326761"/>
                <a:gd name="connsiteY2" fmla="*/ 9395425 h 11592233"/>
                <a:gd name="connsiteX3" fmla="*/ 7049729 w 11326761"/>
                <a:gd name="connsiteY3" fmla="*/ 11592233 h 11592233"/>
                <a:gd name="connsiteX4" fmla="*/ 11326761 w 11326761"/>
                <a:gd name="connsiteY4" fmla="*/ 9026013 h 11592233"/>
                <a:gd name="connsiteX5" fmla="*/ 11326761 w 11326761"/>
                <a:gd name="connsiteY5" fmla="*/ 1917291 h 11592233"/>
                <a:gd name="connsiteX6" fmla="*/ 8318090 w 11326761"/>
                <a:gd name="connsiteY6" fmla="*/ 0 h 11592233"/>
                <a:gd name="connsiteX0" fmla="*/ 8796775 w 11805446"/>
                <a:gd name="connsiteY0" fmla="*/ 0 h 11592233"/>
                <a:gd name="connsiteX1" fmla="*/ 478685 w 11805446"/>
                <a:gd name="connsiteY1" fmla="*/ 6017342 h 11592233"/>
                <a:gd name="connsiteX2" fmla="*/ 744156 w 11805446"/>
                <a:gd name="connsiteY2" fmla="*/ 9395425 h 11592233"/>
                <a:gd name="connsiteX3" fmla="*/ 7528414 w 11805446"/>
                <a:gd name="connsiteY3" fmla="*/ 11592233 h 11592233"/>
                <a:gd name="connsiteX4" fmla="*/ 11805446 w 11805446"/>
                <a:gd name="connsiteY4" fmla="*/ 9026013 h 11592233"/>
                <a:gd name="connsiteX5" fmla="*/ 11805446 w 11805446"/>
                <a:gd name="connsiteY5" fmla="*/ 1917291 h 11592233"/>
                <a:gd name="connsiteX6" fmla="*/ 8796775 w 11805446"/>
                <a:gd name="connsiteY6" fmla="*/ 0 h 11592233"/>
                <a:gd name="connsiteX0" fmla="*/ 8796775 w 11805446"/>
                <a:gd name="connsiteY0" fmla="*/ 0 h 11592233"/>
                <a:gd name="connsiteX1" fmla="*/ 478685 w 11805446"/>
                <a:gd name="connsiteY1" fmla="*/ 6046370 h 11592233"/>
                <a:gd name="connsiteX2" fmla="*/ 744156 w 11805446"/>
                <a:gd name="connsiteY2" fmla="*/ 9395425 h 11592233"/>
                <a:gd name="connsiteX3" fmla="*/ 7528414 w 11805446"/>
                <a:gd name="connsiteY3" fmla="*/ 11592233 h 11592233"/>
                <a:gd name="connsiteX4" fmla="*/ 11805446 w 11805446"/>
                <a:gd name="connsiteY4" fmla="*/ 9026013 h 11592233"/>
                <a:gd name="connsiteX5" fmla="*/ 11805446 w 11805446"/>
                <a:gd name="connsiteY5" fmla="*/ 1917291 h 11592233"/>
                <a:gd name="connsiteX6" fmla="*/ 8796775 w 11805446"/>
                <a:gd name="connsiteY6" fmla="*/ 0 h 11592233"/>
                <a:gd name="connsiteX0" fmla="*/ 9483180 w 12491851"/>
                <a:gd name="connsiteY0" fmla="*/ 0 h 11592233"/>
                <a:gd name="connsiteX1" fmla="*/ 1165090 w 12491851"/>
                <a:gd name="connsiteY1" fmla="*/ 6046370 h 11592233"/>
                <a:gd name="connsiteX2" fmla="*/ 1430561 w 12491851"/>
                <a:gd name="connsiteY2" fmla="*/ 9395425 h 11592233"/>
                <a:gd name="connsiteX3" fmla="*/ 8214819 w 12491851"/>
                <a:gd name="connsiteY3" fmla="*/ 11592233 h 11592233"/>
                <a:gd name="connsiteX4" fmla="*/ 12491851 w 12491851"/>
                <a:gd name="connsiteY4" fmla="*/ 9026013 h 11592233"/>
                <a:gd name="connsiteX5" fmla="*/ 12491851 w 12491851"/>
                <a:gd name="connsiteY5" fmla="*/ 1917291 h 11592233"/>
                <a:gd name="connsiteX6" fmla="*/ 9483180 w 12491851"/>
                <a:gd name="connsiteY6" fmla="*/ 0 h 11592233"/>
                <a:gd name="connsiteX0" fmla="*/ 9526344 w 12535015"/>
                <a:gd name="connsiteY0" fmla="*/ 0 h 11592233"/>
                <a:gd name="connsiteX1" fmla="*/ 1208254 w 12535015"/>
                <a:gd name="connsiteY1" fmla="*/ 6046370 h 11592233"/>
                <a:gd name="connsiteX2" fmla="*/ 1473725 w 12535015"/>
                <a:gd name="connsiteY2" fmla="*/ 9395425 h 11592233"/>
                <a:gd name="connsiteX3" fmla="*/ 8257983 w 12535015"/>
                <a:gd name="connsiteY3" fmla="*/ 11592233 h 11592233"/>
                <a:gd name="connsiteX4" fmla="*/ 12535015 w 12535015"/>
                <a:gd name="connsiteY4" fmla="*/ 9026013 h 11592233"/>
                <a:gd name="connsiteX5" fmla="*/ 12535015 w 12535015"/>
                <a:gd name="connsiteY5" fmla="*/ 1917291 h 11592233"/>
                <a:gd name="connsiteX6" fmla="*/ 9526344 w 12535015"/>
                <a:gd name="connsiteY6" fmla="*/ 0 h 11592233"/>
                <a:gd name="connsiteX0" fmla="*/ 9531215 w 12539886"/>
                <a:gd name="connsiteY0" fmla="*/ 0 h 11592233"/>
                <a:gd name="connsiteX1" fmla="*/ 1213125 w 12539886"/>
                <a:gd name="connsiteY1" fmla="*/ 6046370 h 11592233"/>
                <a:gd name="connsiteX2" fmla="*/ 1478596 w 12539886"/>
                <a:gd name="connsiteY2" fmla="*/ 9395425 h 11592233"/>
                <a:gd name="connsiteX3" fmla="*/ 8262854 w 12539886"/>
                <a:gd name="connsiteY3" fmla="*/ 11592233 h 11592233"/>
                <a:gd name="connsiteX4" fmla="*/ 12539886 w 12539886"/>
                <a:gd name="connsiteY4" fmla="*/ 9026013 h 11592233"/>
                <a:gd name="connsiteX5" fmla="*/ 12539886 w 12539886"/>
                <a:gd name="connsiteY5" fmla="*/ 1917291 h 11592233"/>
                <a:gd name="connsiteX6" fmla="*/ 9531215 w 12539886"/>
                <a:gd name="connsiteY6" fmla="*/ 0 h 11592233"/>
                <a:gd name="connsiteX0" fmla="*/ 9531215 w 12539886"/>
                <a:gd name="connsiteY0" fmla="*/ 0 h 11701115"/>
                <a:gd name="connsiteX1" fmla="*/ 1213125 w 12539886"/>
                <a:gd name="connsiteY1" fmla="*/ 6046370 h 11701115"/>
                <a:gd name="connsiteX2" fmla="*/ 1478596 w 12539886"/>
                <a:gd name="connsiteY2" fmla="*/ 9395425 h 11701115"/>
                <a:gd name="connsiteX3" fmla="*/ 8262854 w 12539886"/>
                <a:gd name="connsiteY3" fmla="*/ 11592233 h 11701115"/>
                <a:gd name="connsiteX4" fmla="*/ 12539886 w 12539886"/>
                <a:gd name="connsiteY4" fmla="*/ 9026013 h 11701115"/>
                <a:gd name="connsiteX5" fmla="*/ 12539886 w 12539886"/>
                <a:gd name="connsiteY5" fmla="*/ 1917291 h 11701115"/>
                <a:gd name="connsiteX6" fmla="*/ 9531215 w 12539886"/>
                <a:gd name="connsiteY6" fmla="*/ 0 h 11701115"/>
                <a:gd name="connsiteX0" fmla="*/ 9531215 w 12539927"/>
                <a:gd name="connsiteY0" fmla="*/ 0 h 11803851"/>
                <a:gd name="connsiteX1" fmla="*/ 1213125 w 12539927"/>
                <a:gd name="connsiteY1" fmla="*/ 6046370 h 11803851"/>
                <a:gd name="connsiteX2" fmla="*/ 1478596 w 12539927"/>
                <a:gd name="connsiteY2" fmla="*/ 9395425 h 11803851"/>
                <a:gd name="connsiteX3" fmla="*/ 8262854 w 12539927"/>
                <a:gd name="connsiteY3" fmla="*/ 11592233 h 11803851"/>
                <a:gd name="connsiteX4" fmla="*/ 12539886 w 12539927"/>
                <a:gd name="connsiteY4" fmla="*/ 9026013 h 11803851"/>
                <a:gd name="connsiteX5" fmla="*/ 12539886 w 12539927"/>
                <a:gd name="connsiteY5" fmla="*/ 1917291 h 11803851"/>
                <a:gd name="connsiteX6" fmla="*/ 9531215 w 12539927"/>
                <a:gd name="connsiteY6" fmla="*/ 0 h 11803851"/>
                <a:gd name="connsiteX0" fmla="*/ 9531215 w 12539931"/>
                <a:gd name="connsiteY0" fmla="*/ 0 h 11815528"/>
                <a:gd name="connsiteX1" fmla="*/ 1213125 w 12539931"/>
                <a:gd name="connsiteY1" fmla="*/ 6046370 h 11815528"/>
                <a:gd name="connsiteX2" fmla="*/ 1478596 w 12539931"/>
                <a:gd name="connsiteY2" fmla="*/ 9395425 h 11815528"/>
                <a:gd name="connsiteX3" fmla="*/ 8262854 w 12539931"/>
                <a:gd name="connsiteY3" fmla="*/ 11592233 h 11815528"/>
                <a:gd name="connsiteX4" fmla="*/ 12539886 w 12539931"/>
                <a:gd name="connsiteY4" fmla="*/ 9026013 h 11815528"/>
                <a:gd name="connsiteX5" fmla="*/ 12539886 w 12539931"/>
                <a:gd name="connsiteY5" fmla="*/ 1917291 h 11815528"/>
                <a:gd name="connsiteX6" fmla="*/ 9531215 w 12539931"/>
                <a:gd name="connsiteY6" fmla="*/ 0 h 11815528"/>
                <a:gd name="connsiteX0" fmla="*/ 9531215 w 12539931"/>
                <a:gd name="connsiteY0" fmla="*/ 0 h 11795278"/>
                <a:gd name="connsiteX1" fmla="*/ 1213125 w 12539931"/>
                <a:gd name="connsiteY1" fmla="*/ 6046370 h 11795278"/>
                <a:gd name="connsiteX2" fmla="*/ 1478596 w 12539931"/>
                <a:gd name="connsiteY2" fmla="*/ 9395425 h 11795278"/>
                <a:gd name="connsiteX3" fmla="*/ 8262854 w 12539931"/>
                <a:gd name="connsiteY3" fmla="*/ 11592233 h 11795278"/>
                <a:gd name="connsiteX4" fmla="*/ 12539886 w 12539931"/>
                <a:gd name="connsiteY4" fmla="*/ 9026013 h 11795278"/>
                <a:gd name="connsiteX5" fmla="*/ 12539886 w 12539931"/>
                <a:gd name="connsiteY5" fmla="*/ 1917291 h 11795278"/>
                <a:gd name="connsiteX6" fmla="*/ 9531215 w 12539931"/>
                <a:gd name="connsiteY6" fmla="*/ 0 h 11795278"/>
                <a:gd name="connsiteX0" fmla="*/ 9531215 w 12539886"/>
                <a:gd name="connsiteY0" fmla="*/ 0 h 11798207"/>
                <a:gd name="connsiteX1" fmla="*/ 1213125 w 12539886"/>
                <a:gd name="connsiteY1" fmla="*/ 6046370 h 11798207"/>
                <a:gd name="connsiteX2" fmla="*/ 1478596 w 12539886"/>
                <a:gd name="connsiteY2" fmla="*/ 9395425 h 11798207"/>
                <a:gd name="connsiteX3" fmla="*/ 8262854 w 12539886"/>
                <a:gd name="connsiteY3" fmla="*/ 11592233 h 11798207"/>
                <a:gd name="connsiteX4" fmla="*/ 12539886 w 12539886"/>
                <a:gd name="connsiteY4" fmla="*/ 9026013 h 11798207"/>
                <a:gd name="connsiteX5" fmla="*/ 12539886 w 12539886"/>
                <a:gd name="connsiteY5" fmla="*/ 1917291 h 11798207"/>
                <a:gd name="connsiteX6" fmla="*/ 9531215 w 12539886"/>
                <a:gd name="connsiteY6" fmla="*/ 0 h 11798207"/>
                <a:gd name="connsiteX0" fmla="*/ 9531215 w 12539886"/>
                <a:gd name="connsiteY0" fmla="*/ 0 h 11753495"/>
                <a:gd name="connsiteX1" fmla="*/ 1213125 w 12539886"/>
                <a:gd name="connsiteY1" fmla="*/ 6046370 h 11753495"/>
                <a:gd name="connsiteX2" fmla="*/ 1478596 w 12539886"/>
                <a:gd name="connsiteY2" fmla="*/ 9395425 h 11753495"/>
                <a:gd name="connsiteX3" fmla="*/ 8262854 w 12539886"/>
                <a:gd name="connsiteY3" fmla="*/ 11592233 h 11753495"/>
                <a:gd name="connsiteX4" fmla="*/ 12539886 w 12539886"/>
                <a:gd name="connsiteY4" fmla="*/ 9026013 h 11753495"/>
                <a:gd name="connsiteX5" fmla="*/ 12539886 w 12539886"/>
                <a:gd name="connsiteY5" fmla="*/ 1917291 h 11753495"/>
                <a:gd name="connsiteX6" fmla="*/ 9531215 w 12539886"/>
                <a:gd name="connsiteY6" fmla="*/ 0 h 11753495"/>
                <a:gd name="connsiteX0" fmla="*/ 9531215 w 12539886"/>
                <a:gd name="connsiteY0" fmla="*/ 292726 h 12046221"/>
                <a:gd name="connsiteX1" fmla="*/ 1213125 w 12539886"/>
                <a:gd name="connsiteY1" fmla="*/ 6339096 h 12046221"/>
                <a:gd name="connsiteX2" fmla="*/ 1478596 w 12539886"/>
                <a:gd name="connsiteY2" fmla="*/ 9688151 h 12046221"/>
                <a:gd name="connsiteX3" fmla="*/ 8262854 w 12539886"/>
                <a:gd name="connsiteY3" fmla="*/ 11884959 h 12046221"/>
                <a:gd name="connsiteX4" fmla="*/ 12539886 w 12539886"/>
                <a:gd name="connsiteY4" fmla="*/ 9318739 h 12046221"/>
                <a:gd name="connsiteX5" fmla="*/ 12539886 w 12539886"/>
                <a:gd name="connsiteY5" fmla="*/ 2210017 h 12046221"/>
                <a:gd name="connsiteX6" fmla="*/ 9531215 w 12539886"/>
                <a:gd name="connsiteY6" fmla="*/ 292726 h 12046221"/>
                <a:gd name="connsiteX0" fmla="*/ 9531215 w 12540315"/>
                <a:gd name="connsiteY0" fmla="*/ 423759 h 12177254"/>
                <a:gd name="connsiteX1" fmla="*/ 1213125 w 12540315"/>
                <a:gd name="connsiteY1" fmla="*/ 6470129 h 12177254"/>
                <a:gd name="connsiteX2" fmla="*/ 1478596 w 12540315"/>
                <a:gd name="connsiteY2" fmla="*/ 9819184 h 12177254"/>
                <a:gd name="connsiteX3" fmla="*/ 8262854 w 12540315"/>
                <a:gd name="connsiteY3" fmla="*/ 12015992 h 12177254"/>
                <a:gd name="connsiteX4" fmla="*/ 12539886 w 12540315"/>
                <a:gd name="connsiteY4" fmla="*/ 9449772 h 12177254"/>
                <a:gd name="connsiteX5" fmla="*/ 12539886 w 12540315"/>
                <a:gd name="connsiteY5" fmla="*/ 2341050 h 12177254"/>
                <a:gd name="connsiteX6" fmla="*/ 9531215 w 12540315"/>
                <a:gd name="connsiteY6" fmla="*/ 423759 h 12177254"/>
                <a:gd name="connsiteX0" fmla="*/ 9531215 w 12540385"/>
                <a:gd name="connsiteY0" fmla="*/ 454901 h 12208396"/>
                <a:gd name="connsiteX1" fmla="*/ 1213125 w 12540385"/>
                <a:gd name="connsiteY1" fmla="*/ 6501271 h 12208396"/>
                <a:gd name="connsiteX2" fmla="*/ 1478596 w 12540385"/>
                <a:gd name="connsiteY2" fmla="*/ 9850326 h 12208396"/>
                <a:gd name="connsiteX3" fmla="*/ 8262854 w 12540385"/>
                <a:gd name="connsiteY3" fmla="*/ 12047134 h 12208396"/>
                <a:gd name="connsiteX4" fmla="*/ 12539886 w 12540385"/>
                <a:gd name="connsiteY4" fmla="*/ 9480914 h 12208396"/>
                <a:gd name="connsiteX5" fmla="*/ 12539886 w 12540385"/>
                <a:gd name="connsiteY5" fmla="*/ 2372192 h 12208396"/>
                <a:gd name="connsiteX6" fmla="*/ 9531215 w 12540385"/>
                <a:gd name="connsiteY6" fmla="*/ 454901 h 12208396"/>
                <a:gd name="connsiteX0" fmla="*/ 9531215 w 12545748"/>
                <a:gd name="connsiteY0" fmla="*/ 485658 h 12239153"/>
                <a:gd name="connsiteX1" fmla="*/ 1213125 w 12545748"/>
                <a:gd name="connsiteY1" fmla="*/ 6532028 h 12239153"/>
                <a:gd name="connsiteX2" fmla="*/ 1478596 w 12545748"/>
                <a:gd name="connsiteY2" fmla="*/ 9881083 h 12239153"/>
                <a:gd name="connsiteX3" fmla="*/ 8262854 w 12545748"/>
                <a:gd name="connsiteY3" fmla="*/ 12077891 h 12239153"/>
                <a:gd name="connsiteX4" fmla="*/ 12539886 w 12545748"/>
                <a:gd name="connsiteY4" fmla="*/ 9511671 h 12239153"/>
                <a:gd name="connsiteX5" fmla="*/ 12539886 w 12545748"/>
                <a:gd name="connsiteY5" fmla="*/ 2402949 h 12239153"/>
                <a:gd name="connsiteX6" fmla="*/ 9531215 w 12545748"/>
                <a:gd name="connsiteY6" fmla="*/ 485658 h 12239153"/>
                <a:gd name="connsiteX0" fmla="*/ 9531215 w 12545622"/>
                <a:gd name="connsiteY0" fmla="*/ 510983 h 12264478"/>
                <a:gd name="connsiteX1" fmla="*/ 1213125 w 12545622"/>
                <a:gd name="connsiteY1" fmla="*/ 6557353 h 12264478"/>
                <a:gd name="connsiteX2" fmla="*/ 1478596 w 12545622"/>
                <a:gd name="connsiteY2" fmla="*/ 9906408 h 12264478"/>
                <a:gd name="connsiteX3" fmla="*/ 8262854 w 12545622"/>
                <a:gd name="connsiteY3" fmla="*/ 12103216 h 12264478"/>
                <a:gd name="connsiteX4" fmla="*/ 12539886 w 12545622"/>
                <a:gd name="connsiteY4" fmla="*/ 9536996 h 12264478"/>
                <a:gd name="connsiteX5" fmla="*/ 12539886 w 12545622"/>
                <a:gd name="connsiteY5" fmla="*/ 2428274 h 12264478"/>
                <a:gd name="connsiteX6" fmla="*/ 9531215 w 12545622"/>
                <a:gd name="connsiteY6" fmla="*/ 510983 h 12264478"/>
                <a:gd name="connsiteX0" fmla="*/ 9531215 w 12545444"/>
                <a:gd name="connsiteY0" fmla="*/ 523657 h 12277152"/>
                <a:gd name="connsiteX1" fmla="*/ 1213125 w 12545444"/>
                <a:gd name="connsiteY1" fmla="*/ 6570027 h 12277152"/>
                <a:gd name="connsiteX2" fmla="*/ 1478596 w 12545444"/>
                <a:gd name="connsiteY2" fmla="*/ 9919082 h 12277152"/>
                <a:gd name="connsiteX3" fmla="*/ 8262854 w 12545444"/>
                <a:gd name="connsiteY3" fmla="*/ 12115890 h 12277152"/>
                <a:gd name="connsiteX4" fmla="*/ 12539886 w 12545444"/>
                <a:gd name="connsiteY4" fmla="*/ 9549670 h 12277152"/>
                <a:gd name="connsiteX5" fmla="*/ 12539886 w 12545444"/>
                <a:gd name="connsiteY5" fmla="*/ 2440948 h 12277152"/>
                <a:gd name="connsiteX6" fmla="*/ 9531215 w 12545444"/>
                <a:gd name="connsiteY6" fmla="*/ 523657 h 122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5444" h="12277152">
                  <a:moveTo>
                    <a:pt x="9531215" y="523657"/>
                  </a:moveTo>
                  <a:lnTo>
                    <a:pt x="1213125" y="6570027"/>
                  </a:lnTo>
                  <a:cubicBezTo>
                    <a:pt x="-643300" y="7957312"/>
                    <a:pt x="-220980" y="9301054"/>
                    <a:pt x="1478596" y="9919082"/>
                  </a:cubicBezTo>
                  <a:lnTo>
                    <a:pt x="8262854" y="12115890"/>
                  </a:lnTo>
                  <a:cubicBezTo>
                    <a:pt x="10036874" y="12668369"/>
                    <a:pt x="12507581" y="11798448"/>
                    <a:pt x="12539886" y="9549670"/>
                  </a:cubicBezTo>
                  <a:lnTo>
                    <a:pt x="12539886" y="2440948"/>
                  </a:lnTo>
                  <a:cubicBezTo>
                    <a:pt x="12640082" y="466538"/>
                    <a:pt x="11375934" y="-753131"/>
                    <a:pt x="9531215" y="52365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56">
              <a:extLst>
                <a:ext uri="{FF2B5EF4-FFF2-40B4-BE49-F238E27FC236}">
                  <a16:creationId xmlns:a16="http://schemas.microsoft.com/office/drawing/2014/main" id="{A5531DBA-4AC5-BE8A-FCBB-C30C388CBF31}"/>
                </a:ext>
              </a:extLst>
            </p:cNvPr>
            <p:cNvSpPr txBox="1"/>
            <p:nvPr/>
          </p:nvSpPr>
          <p:spPr>
            <a:xfrm>
              <a:off x="1090965" y="4047325"/>
              <a:ext cx="15228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MONITORIZAÇÃO PROGRAMÁTICA</a:t>
              </a:r>
              <a:endParaRPr kumimoji="0" lang="pt" sz="12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orm 5">
              <a:hlinkClick r:id="" action="ppaction://noaction"/>
              <a:extLst>
                <a:ext uri="{FF2B5EF4-FFF2-40B4-BE49-F238E27FC236}">
                  <a16:creationId xmlns:a16="http://schemas.microsoft.com/office/drawing/2014/main" id="{EB571208-CBB8-084B-84BD-288B97EC859B}"/>
                </a:ext>
              </a:extLst>
            </p:cNvPr>
            <p:cNvSpPr/>
            <p:nvPr/>
          </p:nvSpPr>
          <p:spPr>
            <a:xfrm>
              <a:off x="1327884" y="2079234"/>
              <a:ext cx="1726967" cy="1690035"/>
            </a:xfrm>
            <a:custGeom>
              <a:avLst/>
              <a:gdLst>
                <a:gd name="connsiteX0" fmla="*/ 8318090 w 11326761"/>
                <a:gd name="connsiteY0" fmla="*/ 0 h 11592233"/>
                <a:gd name="connsiteX1" fmla="*/ 8760542 w 11326761"/>
                <a:gd name="connsiteY1" fmla="*/ 0 h 11592233"/>
                <a:gd name="connsiteX2" fmla="*/ 0 w 11326761"/>
                <a:gd name="connsiteY2" fmla="*/ 6017342 h 11592233"/>
                <a:gd name="connsiteX3" fmla="*/ 265471 w 11326761"/>
                <a:gd name="connsiteY3" fmla="*/ 9438968 h 11592233"/>
                <a:gd name="connsiteX4" fmla="*/ 7049729 w 11326761"/>
                <a:gd name="connsiteY4" fmla="*/ 11592233 h 11592233"/>
                <a:gd name="connsiteX5" fmla="*/ 11326761 w 11326761"/>
                <a:gd name="connsiteY5" fmla="*/ 9026013 h 11592233"/>
                <a:gd name="connsiteX6" fmla="*/ 11326761 w 11326761"/>
                <a:gd name="connsiteY6" fmla="*/ 1917291 h 11592233"/>
                <a:gd name="connsiteX7" fmla="*/ 8318090 w 11326761"/>
                <a:gd name="connsiteY7" fmla="*/ 0 h 11592233"/>
                <a:gd name="connsiteX0" fmla="*/ 8318090 w 11326761"/>
                <a:gd name="connsiteY0" fmla="*/ 0 h 11592233"/>
                <a:gd name="connsiteX1" fmla="*/ 0 w 11326761"/>
                <a:gd name="connsiteY1" fmla="*/ 6017342 h 11592233"/>
                <a:gd name="connsiteX2" fmla="*/ 265471 w 11326761"/>
                <a:gd name="connsiteY2" fmla="*/ 9438968 h 11592233"/>
                <a:gd name="connsiteX3" fmla="*/ 7049729 w 11326761"/>
                <a:gd name="connsiteY3" fmla="*/ 11592233 h 11592233"/>
                <a:gd name="connsiteX4" fmla="*/ 11326761 w 11326761"/>
                <a:gd name="connsiteY4" fmla="*/ 9026013 h 11592233"/>
                <a:gd name="connsiteX5" fmla="*/ 11326761 w 11326761"/>
                <a:gd name="connsiteY5" fmla="*/ 1917291 h 11592233"/>
                <a:gd name="connsiteX6" fmla="*/ 8318090 w 11326761"/>
                <a:gd name="connsiteY6" fmla="*/ 0 h 11592233"/>
                <a:gd name="connsiteX0" fmla="*/ 8318090 w 11326761"/>
                <a:gd name="connsiteY0" fmla="*/ 0 h 11592233"/>
                <a:gd name="connsiteX1" fmla="*/ 0 w 11326761"/>
                <a:gd name="connsiteY1" fmla="*/ 6017342 h 11592233"/>
                <a:gd name="connsiteX2" fmla="*/ 265471 w 11326761"/>
                <a:gd name="connsiteY2" fmla="*/ 9395425 h 11592233"/>
                <a:gd name="connsiteX3" fmla="*/ 7049729 w 11326761"/>
                <a:gd name="connsiteY3" fmla="*/ 11592233 h 11592233"/>
                <a:gd name="connsiteX4" fmla="*/ 11326761 w 11326761"/>
                <a:gd name="connsiteY4" fmla="*/ 9026013 h 11592233"/>
                <a:gd name="connsiteX5" fmla="*/ 11326761 w 11326761"/>
                <a:gd name="connsiteY5" fmla="*/ 1917291 h 11592233"/>
                <a:gd name="connsiteX6" fmla="*/ 8318090 w 11326761"/>
                <a:gd name="connsiteY6" fmla="*/ 0 h 11592233"/>
                <a:gd name="connsiteX0" fmla="*/ 8796775 w 11805446"/>
                <a:gd name="connsiteY0" fmla="*/ 0 h 11592233"/>
                <a:gd name="connsiteX1" fmla="*/ 478685 w 11805446"/>
                <a:gd name="connsiteY1" fmla="*/ 6017342 h 11592233"/>
                <a:gd name="connsiteX2" fmla="*/ 744156 w 11805446"/>
                <a:gd name="connsiteY2" fmla="*/ 9395425 h 11592233"/>
                <a:gd name="connsiteX3" fmla="*/ 7528414 w 11805446"/>
                <a:gd name="connsiteY3" fmla="*/ 11592233 h 11592233"/>
                <a:gd name="connsiteX4" fmla="*/ 11805446 w 11805446"/>
                <a:gd name="connsiteY4" fmla="*/ 9026013 h 11592233"/>
                <a:gd name="connsiteX5" fmla="*/ 11805446 w 11805446"/>
                <a:gd name="connsiteY5" fmla="*/ 1917291 h 11592233"/>
                <a:gd name="connsiteX6" fmla="*/ 8796775 w 11805446"/>
                <a:gd name="connsiteY6" fmla="*/ 0 h 11592233"/>
                <a:gd name="connsiteX0" fmla="*/ 8796775 w 11805446"/>
                <a:gd name="connsiteY0" fmla="*/ 0 h 11592233"/>
                <a:gd name="connsiteX1" fmla="*/ 478685 w 11805446"/>
                <a:gd name="connsiteY1" fmla="*/ 6046370 h 11592233"/>
                <a:gd name="connsiteX2" fmla="*/ 744156 w 11805446"/>
                <a:gd name="connsiteY2" fmla="*/ 9395425 h 11592233"/>
                <a:gd name="connsiteX3" fmla="*/ 7528414 w 11805446"/>
                <a:gd name="connsiteY3" fmla="*/ 11592233 h 11592233"/>
                <a:gd name="connsiteX4" fmla="*/ 11805446 w 11805446"/>
                <a:gd name="connsiteY4" fmla="*/ 9026013 h 11592233"/>
                <a:gd name="connsiteX5" fmla="*/ 11805446 w 11805446"/>
                <a:gd name="connsiteY5" fmla="*/ 1917291 h 11592233"/>
                <a:gd name="connsiteX6" fmla="*/ 8796775 w 11805446"/>
                <a:gd name="connsiteY6" fmla="*/ 0 h 11592233"/>
                <a:gd name="connsiteX0" fmla="*/ 9483180 w 12491851"/>
                <a:gd name="connsiteY0" fmla="*/ 0 h 11592233"/>
                <a:gd name="connsiteX1" fmla="*/ 1165090 w 12491851"/>
                <a:gd name="connsiteY1" fmla="*/ 6046370 h 11592233"/>
                <a:gd name="connsiteX2" fmla="*/ 1430561 w 12491851"/>
                <a:gd name="connsiteY2" fmla="*/ 9395425 h 11592233"/>
                <a:gd name="connsiteX3" fmla="*/ 8214819 w 12491851"/>
                <a:gd name="connsiteY3" fmla="*/ 11592233 h 11592233"/>
                <a:gd name="connsiteX4" fmla="*/ 12491851 w 12491851"/>
                <a:gd name="connsiteY4" fmla="*/ 9026013 h 11592233"/>
                <a:gd name="connsiteX5" fmla="*/ 12491851 w 12491851"/>
                <a:gd name="connsiteY5" fmla="*/ 1917291 h 11592233"/>
                <a:gd name="connsiteX6" fmla="*/ 9483180 w 12491851"/>
                <a:gd name="connsiteY6" fmla="*/ 0 h 11592233"/>
                <a:gd name="connsiteX0" fmla="*/ 9526344 w 12535015"/>
                <a:gd name="connsiteY0" fmla="*/ 0 h 11592233"/>
                <a:gd name="connsiteX1" fmla="*/ 1208254 w 12535015"/>
                <a:gd name="connsiteY1" fmla="*/ 6046370 h 11592233"/>
                <a:gd name="connsiteX2" fmla="*/ 1473725 w 12535015"/>
                <a:gd name="connsiteY2" fmla="*/ 9395425 h 11592233"/>
                <a:gd name="connsiteX3" fmla="*/ 8257983 w 12535015"/>
                <a:gd name="connsiteY3" fmla="*/ 11592233 h 11592233"/>
                <a:gd name="connsiteX4" fmla="*/ 12535015 w 12535015"/>
                <a:gd name="connsiteY4" fmla="*/ 9026013 h 11592233"/>
                <a:gd name="connsiteX5" fmla="*/ 12535015 w 12535015"/>
                <a:gd name="connsiteY5" fmla="*/ 1917291 h 11592233"/>
                <a:gd name="connsiteX6" fmla="*/ 9526344 w 12535015"/>
                <a:gd name="connsiteY6" fmla="*/ 0 h 11592233"/>
                <a:gd name="connsiteX0" fmla="*/ 9531215 w 12539886"/>
                <a:gd name="connsiteY0" fmla="*/ 0 h 11592233"/>
                <a:gd name="connsiteX1" fmla="*/ 1213125 w 12539886"/>
                <a:gd name="connsiteY1" fmla="*/ 6046370 h 11592233"/>
                <a:gd name="connsiteX2" fmla="*/ 1478596 w 12539886"/>
                <a:gd name="connsiteY2" fmla="*/ 9395425 h 11592233"/>
                <a:gd name="connsiteX3" fmla="*/ 8262854 w 12539886"/>
                <a:gd name="connsiteY3" fmla="*/ 11592233 h 11592233"/>
                <a:gd name="connsiteX4" fmla="*/ 12539886 w 12539886"/>
                <a:gd name="connsiteY4" fmla="*/ 9026013 h 11592233"/>
                <a:gd name="connsiteX5" fmla="*/ 12539886 w 12539886"/>
                <a:gd name="connsiteY5" fmla="*/ 1917291 h 11592233"/>
                <a:gd name="connsiteX6" fmla="*/ 9531215 w 12539886"/>
                <a:gd name="connsiteY6" fmla="*/ 0 h 11592233"/>
                <a:gd name="connsiteX0" fmla="*/ 9531215 w 12539886"/>
                <a:gd name="connsiteY0" fmla="*/ 0 h 11701115"/>
                <a:gd name="connsiteX1" fmla="*/ 1213125 w 12539886"/>
                <a:gd name="connsiteY1" fmla="*/ 6046370 h 11701115"/>
                <a:gd name="connsiteX2" fmla="*/ 1478596 w 12539886"/>
                <a:gd name="connsiteY2" fmla="*/ 9395425 h 11701115"/>
                <a:gd name="connsiteX3" fmla="*/ 8262854 w 12539886"/>
                <a:gd name="connsiteY3" fmla="*/ 11592233 h 11701115"/>
                <a:gd name="connsiteX4" fmla="*/ 12539886 w 12539886"/>
                <a:gd name="connsiteY4" fmla="*/ 9026013 h 11701115"/>
                <a:gd name="connsiteX5" fmla="*/ 12539886 w 12539886"/>
                <a:gd name="connsiteY5" fmla="*/ 1917291 h 11701115"/>
                <a:gd name="connsiteX6" fmla="*/ 9531215 w 12539886"/>
                <a:gd name="connsiteY6" fmla="*/ 0 h 11701115"/>
                <a:gd name="connsiteX0" fmla="*/ 9531215 w 12539927"/>
                <a:gd name="connsiteY0" fmla="*/ 0 h 11803851"/>
                <a:gd name="connsiteX1" fmla="*/ 1213125 w 12539927"/>
                <a:gd name="connsiteY1" fmla="*/ 6046370 h 11803851"/>
                <a:gd name="connsiteX2" fmla="*/ 1478596 w 12539927"/>
                <a:gd name="connsiteY2" fmla="*/ 9395425 h 11803851"/>
                <a:gd name="connsiteX3" fmla="*/ 8262854 w 12539927"/>
                <a:gd name="connsiteY3" fmla="*/ 11592233 h 11803851"/>
                <a:gd name="connsiteX4" fmla="*/ 12539886 w 12539927"/>
                <a:gd name="connsiteY4" fmla="*/ 9026013 h 11803851"/>
                <a:gd name="connsiteX5" fmla="*/ 12539886 w 12539927"/>
                <a:gd name="connsiteY5" fmla="*/ 1917291 h 11803851"/>
                <a:gd name="connsiteX6" fmla="*/ 9531215 w 12539927"/>
                <a:gd name="connsiteY6" fmla="*/ 0 h 11803851"/>
                <a:gd name="connsiteX0" fmla="*/ 9531215 w 12539931"/>
                <a:gd name="connsiteY0" fmla="*/ 0 h 11815528"/>
                <a:gd name="connsiteX1" fmla="*/ 1213125 w 12539931"/>
                <a:gd name="connsiteY1" fmla="*/ 6046370 h 11815528"/>
                <a:gd name="connsiteX2" fmla="*/ 1478596 w 12539931"/>
                <a:gd name="connsiteY2" fmla="*/ 9395425 h 11815528"/>
                <a:gd name="connsiteX3" fmla="*/ 8262854 w 12539931"/>
                <a:gd name="connsiteY3" fmla="*/ 11592233 h 11815528"/>
                <a:gd name="connsiteX4" fmla="*/ 12539886 w 12539931"/>
                <a:gd name="connsiteY4" fmla="*/ 9026013 h 11815528"/>
                <a:gd name="connsiteX5" fmla="*/ 12539886 w 12539931"/>
                <a:gd name="connsiteY5" fmla="*/ 1917291 h 11815528"/>
                <a:gd name="connsiteX6" fmla="*/ 9531215 w 12539931"/>
                <a:gd name="connsiteY6" fmla="*/ 0 h 11815528"/>
                <a:gd name="connsiteX0" fmla="*/ 9531215 w 12539931"/>
                <a:gd name="connsiteY0" fmla="*/ 0 h 11795278"/>
                <a:gd name="connsiteX1" fmla="*/ 1213125 w 12539931"/>
                <a:gd name="connsiteY1" fmla="*/ 6046370 h 11795278"/>
                <a:gd name="connsiteX2" fmla="*/ 1478596 w 12539931"/>
                <a:gd name="connsiteY2" fmla="*/ 9395425 h 11795278"/>
                <a:gd name="connsiteX3" fmla="*/ 8262854 w 12539931"/>
                <a:gd name="connsiteY3" fmla="*/ 11592233 h 11795278"/>
                <a:gd name="connsiteX4" fmla="*/ 12539886 w 12539931"/>
                <a:gd name="connsiteY4" fmla="*/ 9026013 h 11795278"/>
                <a:gd name="connsiteX5" fmla="*/ 12539886 w 12539931"/>
                <a:gd name="connsiteY5" fmla="*/ 1917291 h 11795278"/>
                <a:gd name="connsiteX6" fmla="*/ 9531215 w 12539931"/>
                <a:gd name="connsiteY6" fmla="*/ 0 h 11795278"/>
                <a:gd name="connsiteX0" fmla="*/ 9531215 w 12539886"/>
                <a:gd name="connsiteY0" fmla="*/ 0 h 11798207"/>
                <a:gd name="connsiteX1" fmla="*/ 1213125 w 12539886"/>
                <a:gd name="connsiteY1" fmla="*/ 6046370 h 11798207"/>
                <a:gd name="connsiteX2" fmla="*/ 1478596 w 12539886"/>
                <a:gd name="connsiteY2" fmla="*/ 9395425 h 11798207"/>
                <a:gd name="connsiteX3" fmla="*/ 8262854 w 12539886"/>
                <a:gd name="connsiteY3" fmla="*/ 11592233 h 11798207"/>
                <a:gd name="connsiteX4" fmla="*/ 12539886 w 12539886"/>
                <a:gd name="connsiteY4" fmla="*/ 9026013 h 11798207"/>
                <a:gd name="connsiteX5" fmla="*/ 12539886 w 12539886"/>
                <a:gd name="connsiteY5" fmla="*/ 1917291 h 11798207"/>
                <a:gd name="connsiteX6" fmla="*/ 9531215 w 12539886"/>
                <a:gd name="connsiteY6" fmla="*/ 0 h 11798207"/>
                <a:gd name="connsiteX0" fmla="*/ 9531215 w 12539886"/>
                <a:gd name="connsiteY0" fmla="*/ 0 h 11753495"/>
                <a:gd name="connsiteX1" fmla="*/ 1213125 w 12539886"/>
                <a:gd name="connsiteY1" fmla="*/ 6046370 h 11753495"/>
                <a:gd name="connsiteX2" fmla="*/ 1478596 w 12539886"/>
                <a:gd name="connsiteY2" fmla="*/ 9395425 h 11753495"/>
                <a:gd name="connsiteX3" fmla="*/ 8262854 w 12539886"/>
                <a:gd name="connsiteY3" fmla="*/ 11592233 h 11753495"/>
                <a:gd name="connsiteX4" fmla="*/ 12539886 w 12539886"/>
                <a:gd name="connsiteY4" fmla="*/ 9026013 h 11753495"/>
                <a:gd name="connsiteX5" fmla="*/ 12539886 w 12539886"/>
                <a:gd name="connsiteY5" fmla="*/ 1917291 h 11753495"/>
                <a:gd name="connsiteX6" fmla="*/ 9531215 w 12539886"/>
                <a:gd name="connsiteY6" fmla="*/ 0 h 11753495"/>
                <a:gd name="connsiteX0" fmla="*/ 9531215 w 12539886"/>
                <a:gd name="connsiteY0" fmla="*/ 292726 h 12046221"/>
                <a:gd name="connsiteX1" fmla="*/ 1213125 w 12539886"/>
                <a:gd name="connsiteY1" fmla="*/ 6339096 h 12046221"/>
                <a:gd name="connsiteX2" fmla="*/ 1478596 w 12539886"/>
                <a:gd name="connsiteY2" fmla="*/ 9688151 h 12046221"/>
                <a:gd name="connsiteX3" fmla="*/ 8262854 w 12539886"/>
                <a:gd name="connsiteY3" fmla="*/ 11884959 h 12046221"/>
                <a:gd name="connsiteX4" fmla="*/ 12539886 w 12539886"/>
                <a:gd name="connsiteY4" fmla="*/ 9318739 h 12046221"/>
                <a:gd name="connsiteX5" fmla="*/ 12539886 w 12539886"/>
                <a:gd name="connsiteY5" fmla="*/ 2210017 h 12046221"/>
                <a:gd name="connsiteX6" fmla="*/ 9531215 w 12539886"/>
                <a:gd name="connsiteY6" fmla="*/ 292726 h 12046221"/>
                <a:gd name="connsiteX0" fmla="*/ 9531215 w 12540315"/>
                <a:gd name="connsiteY0" fmla="*/ 423759 h 12177254"/>
                <a:gd name="connsiteX1" fmla="*/ 1213125 w 12540315"/>
                <a:gd name="connsiteY1" fmla="*/ 6470129 h 12177254"/>
                <a:gd name="connsiteX2" fmla="*/ 1478596 w 12540315"/>
                <a:gd name="connsiteY2" fmla="*/ 9819184 h 12177254"/>
                <a:gd name="connsiteX3" fmla="*/ 8262854 w 12540315"/>
                <a:gd name="connsiteY3" fmla="*/ 12015992 h 12177254"/>
                <a:gd name="connsiteX4" fmla="*/ 12539886 w 12540315"/>
                <a:gd name="connsiteY4" fmla="*/ 9449772 h 12177254"/>
                <a:gd name="connsiteX5" fmla="*/ 12539886 w 12540315"/>
                <a:gd name="connsiteY5" fmla="*/ 2341050 h 12177254"/>
                <a:gd name="connsiteX6" fmla="*/ 9531215 w 12540315"/>
                <a:gd name="connsiteY6" fmla="*/ 423759 h 12177254"/>
                <a:gd name="connsiteX0" fmla="*/ 9531215 w 12540385"/>
                <a:gd name="connsiteY0" fmla="*/ 454901 h 12208396"/>
                <a:gd name="connsiteX1" fmla="*/ 1213125 w 12540385"/>
                <a:gd name="connsiteY1" fmla="*/ 6501271 h 12208396"/>
                <a:gd name="connsiteX2" fmla="*/ 1478596 w 12540385"/>
                <a:gd name="connsiteY2" fmla="*/ 9850326 h 12208396"/>
                <a:gd name="connsiteX3" fmla="*/ 8262854 w 12540385"/>
                <a:gd name="connsiteY3" fmla="*/ 12047134 h 12208396"/>
                <a:gd name="connsiteX4" fmla="*/ 12539886 w 12540385"/>
                <a:gd name="connsiteY4" fmla="*/ 9480914 h 12208396"/>
                <a:gd name="connsiteX5" fmla="*/ 12539886 w 12540385"/>
                <a:gd name="connsiteY5" fmla="*/ 2372192 h 12208396"/>
                <a:gd name="connsiteX6" fmla="*/ 9531215 w 12540385"/>
                <a:gd name="connsiteY6" fmla="*/ 454901 h 12208396"/>
                <a:gd name="connsiteX0" fmla="*/ 9531215 w 12545748"/>
                <a:gd name="connsiteY0" fmla="*/ 485658 h 12239153"/>
                <a:gd name="connsiteX1" fmla="*/ 1213125 w 12545748"/>
                <a:gd name="connsiteY1" fmla="*/ 6532028 h 12239153"/>
                <a:gd name="connsiteX2" fmla="*/ 1478596 w 12545748"/>
                <a:gd name="connsiteY2" fmla="*/ 9881083 h 12239153"/>
                <a:gd name="connsiteX3" fmla="*/ 8262854 w 12545748"/>
                <a:gd name="connsiteY3" fmla="*/ 12077891 h 12239153"/>
                <a:gd name="connsiteX4" fmla="*/ 12539886 w 12545748"/>
                <a:gd name="connsiteY4" fmla="*/ 9511671 h 12239153"/>
                <a:gd name="connsiteX5" fmla="*/ 12539886 w 12545748"/>
                <a:gd name="connsiteY5" fmla="*/ 2402949 h 12239153"/>
                <a:gd name="connsiteX6" fmla="*/ 9531215 w 12545748"/>
                <a:gd name="connsiteY6" fmla="*/ 485658 h 12239153"/>
                <a:gd name="connsiteX0" fmla="*/ 9531215 w 12545622"/>
                <a:gd name="connsiteY0" fmla="*/ 510983 h 12264478"/>
                <a:gd name="connsiteX1" fmla="*/ 1213125 w 12545622"/>
                <a:gd name="connsiteY1" fmla="*/ 6557353 h 12264478"/>
                <a:gd name="connsiteX2" fmla="*/ 1478596 w 12545622"/>
                <a:gd name="connsiteY2" fmla="*/ 9906408 h 12264478"/>
                <a:gd name="connsiteX3" fmla="*/ 8262854 w 12545622"/>
                <a:gd name="connsiteY3" fmla="*/ 12103216 h 12264478"/>
                <a:gd name="connsiteX4" fmla="*/ 12539886 w 12545622"/>
                <a:gd name="connsiteY4" fmla="*/ 9536996 h 12264478"/>
                <a:gd name="connsiteX5" fmla="*/ 12539886 w 12545622"/>
                <a:gd name="connsiteY5" fmla="*/ 2428274 h 12264478"/>
                <a:gd name="connsiteX6" fmla="*/ 9531215 w 12545622"/>
                <a:gd name="connsiteY6" fmla="*/ 510983 h 12264478"/>
                <a:gd name="connsiteX0" fmla="*/ 9531215 w 12545444"/>
                <a:gd name="connsiteY0" fmla="*/ 523657 h 12277152"/>
                <a:gd name="connsiteX1" fmla="*/ 1213125 w 12545444"/>
                <a:gd name="connsiteY1" fmla="*/ 6570027 h 12277152"/>
                <a:gd name="connsiteX2" fmla="*/ 1478596 w 12545444"/>
                <a:gd name="connsiteY2" fmla="*/ 9919082 h 12277152"/>
                <a:gd name="connsiteX3" fmla="*/ 8262854 w 12545444"/>
                <a:gd name="connsiteY3" fmla="*/ 12115890 h 12277152"/>
                <a:gd name="connsiteX4" fmla="*/ 12539886 w 12545444"/>
                <a:gd name="connsiteY4" fmla="*/ 9549670 h 12277152"/>
                <a:gd name="connsiteX5" fmla="*/ 12539886 w 12545444"/>
                <a:gd name="connsiteY5" fmla="*/ 2440948 h 12277152"/>
                <a:gd name="connsiteX6" fmla="*/ 9531215 w 12545444"/>
                <a:gd name="connsiteY6" fmla="*/ 523657 h 122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5444" h="12277152">
                  <a:moveTo>
                    <a:pt x="9531215" y="523657"/>
                  </a:moveTo>
                  <a:lnTo>
                    <a:pt x="1213125" y="6570027"/>
                  </a:lnTo>
                  <a:cubicBezTo>
                    <a:pt x="-643300" y="7957312"/>
                    <a:pt x="-220980" y="9301054"/>
                    <a:pt x="1478596" y="9919082"/>
                  </a:cubicBezTo>
                  <a:lnTo>
                    <a:pt x="8262854" y="12115890"/>
                  </a:lnTo>
                  <a:cubicBezTo>
                    <a:pt x="10036874" y="12668369"/>
                    <a:pt x="12507581" y="11798448"/>
                    <a:pt x="12539886" y="9549670"/>
                  </a:cubicBezTo>
                  <a:lnTo>
                    <a:pt x="12539886" y="2440948"/>
                  </a:lnTo>
                  <a:cubicBezTo>
                    <a:pt x="12640082" y="466538"/>
                    <a:pt x="11375934" y="-753131"/>
                    <a:pt x="9531215" y="52365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57">
              <a:extLst>
                <a:ext uri="{FF2B5EF4-FFF2-40B4-BE49-F238E27FC236}">
                  <a16:creationId xmlns:a16="http://schemas.microsoft.com/office/drawing/2014/main" id="{0544B23F-3621-4529-D4CD-2D10CC740E95}"/>
                </a:ext>
              </a:extLst>
            </p:cNvPr>
            <p:cNvSpPr txBox="1"/>
            <p:nvPr/>
          </p:nvSpPr>
          <p:spPr>
            <a:xfrm>
              <a:off x="1513191" y="2856458"/>
              <a:ext cx="1469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MONITORIZAÇÃO ESTRATÉGICA</a:t>
              </a:r>
              <a:endParaRPr kumimoji="0" lang="pt" sz="12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Form 4">
              <a:hlinkClick r:id="" action="ppaction://noaction"/>
              <a:extLst>
                <a:ext uri="{FF2B5EF4-FFF2-40B4-BE49-F238E27FC236}">
                  <a16:creationId xmlns:a16="http://schemas.microsoft.com/office/drawing/2014/main" id="{7F9AF26D-6053-3CBD-E385-361605AFDB8D}"/>
                </a:ext>
              </a:extLst>
            </p:cNvPr>
            <p:cNvSpPr/>
            <p:nvPr/>
          </p:nvSpPr>
          <p:spPr>
            <a:xfrm flipH="1">
              <a:off x="3162880" y="2079234"/>
              <a:ext cx="1726967" cy="1690035"/>
            </a:xfrm>
            <a:custGeom>
              <a:avLst/>
              <a:gdLst>
                <a:gd name="connsiteX0" fmla="*/ 8318090 w 11326761"/>
                <a:gd name="connsiteY0" fmla="*/ 0 h 11592233"/>
                <a:gd name="connsiteX1" fmla="*/ 8760542 w 11326761"/>
                <a:gd name="connsiteY1" fmla="*/ 0 h 11592233"/>
                <a:gd name="connsiteX2" fmla="*/ 0 w 11326761"/>
                <a:gd name="connsiteY2" fmla="*/ 6017342 h 11592233"/>
                <a:gd name="connsiteX3" fmla="*/ 265471 w 11326761"/>
                <a:gd name="connsiteY3" fmla="*/ 9438968 h 11592233"/>
                <a:gd name="connsiteX4" fmla="*/ 7049729 w 11326761"/>
                <a:gd name="connsiteY4" fmla="*/ 11592233 h 11592233"/>
                <a:gd name="connsiteX5" fmla="*/ 11326761 w 11326761"/>
                <a:gd name="connsiteY5" fmla="*/ 9026013 h 11592233"/>
                <a:gd name="connsiteX6" fmla="*/ 11326761 w 11326761"/>
                <a:gd name="connsiteY6" fmla="*/ 1917291 h 11592233"/>
                <a:gd name="connsiteX7" fmla="*/ 8318090 w 11326761"/>
                <a:gd name="connsiteY7" fmla="*/ 0 h 11592233"/>
                <a:gd name="connsiteX0" fmla="*/ 8318090 w 11326761"/>
                <a:gd name="connsiteY0" fmla="*/ 0 h 11592233"/>
                <a:gd name="connsiteX1" fmla="*/ 0 w 11326761"/>
                <a:gd name="connsiteY1" fmla="*/ 6017342 h 11592233"/>
                <a:gd name="connsiteX2" fmla="*/ 265471 w 11326761"/>
                <a:gd name="connsiteY2" fmla="*/ 9438968 h 11592233"/>
                <a:gd name="connsiteX3" fmla="*/ 7049729 w 11326761"/>
                <a:gd name="connsiteY3" fmla="*/ 11592233 h 11592233"/>
                <a:gd name="connsiteX4" fmla="*/ 11326761 w 11326761"/>
                <a:gd name="connsiteY4" fmla="*/ 9026013 h 11592233"/>
                <a:gd name="connsiteX5" fmla="*/ 11326761 w 11326761"/>
                <a:gd name="connsiteY5" fmla="*/ 1917291 h 11592233"/>
                <a:gd name="connsiteX6" fmla="*/ 8318090 w 11326761"/>
                <a:gd name="connsiteY6" fmla="*/ 0 h 11592233"/>
                <a:gd name="connsiteX0" fmla="*/ 8318090 w 11326761"/>
                <a:gd name="connsiteY0" fmla="*/ 0 h 11592233"/>
                <a:gd name="connsiteX1" fmla="*/ 0 w 11326761"/>
                <a:gd name="connsiteY1" fmla="*/ 6017342 h 11592233"/>
                <a:gd name="connsiteX2" fmla="*/ 265471 w 11326761"/>
                <a:gd name="connsiteY2" fmla="*/ 9395425 h 11592233"/>
                <a:gd name="connsiteX3" fmla="*/ 7049729 w 11326761"/>
                <a:gd name="connsiteY3" fmla="*/ 11592233 h 11592233"/>
                <a:gd name="connsiteX4" fmla="*/ 11326761 w 11326761"/>
                <a:gd name="connsiteY4" fmla="*/ 9026013 h 11592233"/>
                <a:gd name="connsiteX5" fmla="*/ 11326761 w 11326761"/>
                <a:gd name="connsiteY5" fmla="*/ 1917291 h 11592233"/>
                <a:gd name="connsiteX6" fmla="*/ 8318090 w 11326761"/>
                <a:gd name="connsiteY6" fmla="*/ 0 h 11592233"/>
                <a:gd name="connsiteX0" fmla="*/ 8796775 w 11805446"/>
                <a:gd name="connsiteY0" fmla="*/ 0 h 11592233"/>
                <a:gd name="connsiteX1" fmla="*/ 478685 w 11805446"/>
                <a:gd name="connsiteY1" fmla="*/ 6017342 h 11592233"/>
                <a:gd name="connsiteX2" fmla="*/ 744156 w 11805446"/>
                <a:gd name="connsiteY2" fmla="*/ 9395425 h 11592233"/>
                <a:gd name="connsiteX3" fmla="*/ 7528414 w 11805446"/>
                <a:gd name="connsiteY3" fmla="*/ 11592233 h 11592233"/>
                <a:gd name="connsiteX4" fmla="*/ 11805446 w 11805446"/>
                <a:gd name="connsiteY4" fmla="*/ 9026013 h 11592233"/>
                <a:gd name="connsiteX5" fmla="*/ 11805446 w 11805446"/>
                <a:gd name="connsiteY5" fmla="*/ 1917291 h 11592233"/>
                <a:gd name="connsiteX6" fmla="*/ 8796775 w 11805446"/>
                <a:gd name="connsiteY6" fmla="*/ 0 h 11592233"/>
                <a:gd name="connsiteX0" fmla="*/ 8796775 w 11805446"/>
                <a:gd name="connsiteY0" fmla="*/ 0 h 11592233"/>
                <a:gd name="connsiteX1" fmla="*/ 478685 w 11805446"/>
                <a:gd name="connsiteY1" fmla="*/ 6046370 h 11592233"/>
                <a:gd name="connsiteX2" fmla="*/ 744156 w 11805446"/>
                <a:gd name="connsiteY2" fmla="*/ 9395425 h 11592233"/>
                <a:gd name="connsiteX3" fmla="*/ 7528414 w 11805446"/>
                <a:gd name="connsiteY3" fmla="*/ 11592233 h 11592233"/>
                <a:gd name="connsiteX4" fmla="*/ 11805446 w 11805446"/>
                <a:gd name="connsiteY4" fmla="*/ 9026013 h 11592233"/>
                <a:gd name="connsiteX5" fmla="*/ 11805446 w 11805446"/>
                <a:gd name="connsiteY5" fmla="*/ 1917291 h 11592233"/>
                <a:gd name="connsiteX6" fmla="*/ 8796775 w 11805446"/>
                <a:gd name="connsiteY6" fmla="*/ 0 h 11592233"/>
                <a:gd name="connsiteX0" fmla="*/ 9483180 w 12491851"/>
                <a:gd name="connsiteY0" fmla="*/ 0 h 11592233"/>
                <a:gd name="connsiteX1" fmla="*/ 1165090 w 12491851"/>
                <a:gd name="connsiteY1" fmla="*/ 6046370 h 11592233"/>
                <a:gd name="connsiteX2" fmla="*/ 1430561 w 12491851"/>
                <a:gd name="connsiteY2" fmla="*/ 9395425 h 11592233"/>
                <a:gd name="connsiteX3" fmla="*/ 8214819 w 12491851"/>
                <a:gd name="connsiteY3" fmla="*/ 11592233 h 11592233"/>
                <a:gd name="connsiteX4" fmla="*/ 12491851 w 12491851"/>
                <a:gd name="connsiteY4" fmla="*/ 9026013 h 11592233"/>
                <a:gd name="connsiteX5" fmla="*/ 12491851 w 12491851"/>
                <a:gd name="connsiteY5" fmla="*/ 1917291 h 11592233"/>
                <a:gd name="connsiteX6" fmla="*/ 9483180 w 12491851"/>
                <a:gd name="connsiteY6" fmla="*/ 0 h 11592233"/>
                <a:gd name="connsiteX0" fmla="*/ 9526344 w 12535015"/>
                <a:gd name="connsiteY0" fmla="*/ 0 h 11592233"/>
                <a:gd name="connsiteX1" fmla="*/ 1208254 w 12535015"/>
                <a:gd name="connsiteY1" fmla="*/ 6046370 h 11592233"/>
                <a:gd name="connsiteX2" fmla="*/ 1473725 w 12535015"/>
                <a:gd name="connsiteY2" fmla="*/ 9395425 h 11592233"/>
                <a:gd name="connsiteX3" fmla="*/ 8257983 w 12535015"/>
                <a:gd name="connsiteY3" fmla="*/ 11592233 h 11592233"/>
                <a:gd name="connsiteX4" fmla="*/ 12535015 w 12535015"/>
                <a:gd name="connsiteY4" fmla="*/ 9026013 h 11592233"/>
                <a:gd name="connsiteX5" fmla="*/ 12535015 w 12535015"/>
                <a:gd name="connsiteY5" fmla="*/ 1917291 h 11592233"/>
                <a:gd name="connsiteX6" fmla="*/ 9526344 w 12535015"/>
                <a:gd name="connsiteY6" fmla="*/ 0 h 11592233"/>
                <a:gd name="connsiteX0" fmla="*/ 9531215 w 12539886"/>
                <a:gd name="connsiteY0" fmla="*/ 0 h 11592233"/>
                <a:gd name="connsiteX1" fmla="*/ 1213125 w 12539886"/>
                <a:gd name="connsiteY1" fmla="*/ 6046370 h 11592233"/>
                <a:gd name="connsiteX2" fmla="*/ 1478596 w 12539886"/>
                <a:gd name="connsiteY2" fmla="*/ 9395425 h 11592233"/>
                <a:gd name="connsiteX3" fmla="*/ 8262854 w 12539886"/>
                <a:gd name="connsiteY3" fmla="*/ 11592233 h 11592233"/>
                <a:gd name="connsiteX4" fmla="*/ 12539886 w 12539886"/>
                <a:gd name="connsiteY4" fmla="*/ 9026013 h 11592233"/>
                <a:gd name="connsiteX5" fmla="*/ 12539886 w 12539886"/>
                <a:gd name="connsiteY5" fmla="*/ 1917291 h 11592233"/>
                <a:gd name="connsiteX6" fmla="*/ 9531215 w 12539886"/>
                <a:gd name="connsiteY6" fmla="*/ 0 h 11592233"/>
                <a:gd name="connsiteX0" fmla="*/ 9531215 w 12539886"/>
                <a:gd name="connsiteY0" fmla="*/ 0 h 11701115"/>
                <a:gd name="connsiteX1" fmla="*/ 1213125 w 12539886"/>
                <a:gd name="connsiteY1" fmla="*/ 6046370 h 11701115"/>
                <a:gd name="connsiteX2" fmla="*/ 1478596 w 12539886"/>
                <a:gd name="connsiteY2" fmla="*/ 9395425 h 11701115"/>
                <a:gd name="connsiteX3" fmla="*/ 8262854 w 12539886"/>
                <a:gd name="connsiteY3" fmla="*/ 11592233 h 11701115"/>
                <a:gd name="connsiteX4" fmla="*/ 12539886 w 12539886"/>
                <a:gd name="connsiteY4" fmla="*/ 9026013 h 11701115"/>
                <a:gd name="connsiteX5" fmla="*/ 12539886 w 12539886"/>
                <a:gd name="connsiteY5" fmla="*/ 1917291 h 11701115"/>
                <a:gd name="connsiteX6" fmla="*/ 9531215 w 12539886"/>
                <a:gd name="connsiteY6" fmla="*/ 0 h 11701115"/>
                <a:gd name="connsiteX0" fmla="*/ 9531215 w 12539927"/>
                <a:gd name="connsiteY0" fmla="*/ 0 h 11803851"/>
                <a:gd name="connsiteX1" fmla="*/ 1213125 w 12539927"/>
                <a:gd name="connsiteY1" fmla="*/ 6046370 h 11803851"/>
                <a:gd name="connsiteX2" fmla="*/ 1478596 w 12539927"/>
                <a:gd name="connsiteY2" fmla="*/ 9395425 h 11803851"/>
                <a:gd name="connsiteX3" fmla="*/ 8262854 w 12539927"/>
                <a:gd name="connsiteY3" fmla="*/ 11592233 h 11803851"/>
                <a:gd name="connsiteX4" fmla="*/ 12539886 w 12539927"/>
                <a:gd name="connsiteY4" fmla="*/ 9026013 h 11803851"/>
                <a:gd name="connsiteX5" fmla="*/ 12539886 w 12539927"/>
                <a:gd name="connsiteY5" fmla="*/ 1917291 h 11803851"/>
                <a:gd name="connsiteX6" fmla="*/ 9531215 w 12539927"/>
                <a:gd name="connsiteY6" fmla="*/ 0 h 11803851"/>
                <a:gd name="connsiteX0" fmla="*/ 9531215 w 12539931"/>
                <a:gd name="connsiteY0" fmla="*/ 0 h 11815528"/>
                <a:gd name="connsiteX1" fmla="*/ 1213125 w 12539931"/>
                <a:gd name="connsiteY1" fmla="*/ 6046370 h 11815528"/>
                <a:gd name="connsiteX2" fmla="*/ 1478596 w 12539931"/>
                <a:gd name="connsiteY2" fmla="*/ 9395425 h 11815528"/>
                <a:gd name="connsiteX3" fmla="*/ 8262854 w 12539931"/>
                <a:gd name="connsiteY3" fmla="*/ 11592233 h 11815528"/>
                <a:gd name="connsiteX4" fmla="*/ 12539886 w 12539931"/>
                <a:gd name="connsiteY4" fmla="*/ 9026013 h 11815528"/>
                <a:gd name="connsiteX5" fmla="*/ 12539886 w 12539931"/>
                <a:gd name="connsiteY5" fmla="*/ 1917291 h 11815528"/>
                <a:gd name="connsiteX6" fmla="*/ 9531215 w 12539931"/>
                <a:gd name="connsiteY6" fmla="*/ 0 h 11815528"/>
                <a:gd name="connsiteX0" fmla="*/ 9531215 w 12539931"/>
                <a:gd name="connsiteY0" fmla="*/ 0 h 11795278"/>
                <a:gd name="connsiteX1" fmla="*/ 1213125 w 12539931"/>
                <a:gd name="connsiteY1" fmla="*/ 6046370 h 11795278"/>
                <a:gd name="connsiteX2" fmla="*/ 1478596 w 12539931"/>
                <a:gd name="connsiteY2" fmla="*/ 9395425 h 11795278"/>
                <a:gd name="connsiteX3" fmla="*/ 8262854 w 12539931"/>
                <a:gd name="connsiteY3" fmla="*/ 11592233 h 11795278"/>
                <a:gd name="connsiteX4" fmla="*/ 12539886 w 12539931"/>
                <a:gd name="connsiteY4" fmla="*/ 9026013 h 11795278"/>
                <a:gd name="connsiteX5" fmla="*/ 12539886 w 12539931"/>
                <a:gd name="connsiteY5" fmla="*/ 1917291 h 11795278"/>
                <a:gd name="connsiteX6" fmla="*/ 9531215 w 12539931"/>
                <a:gd name="connsiteY6" fmla="*/ 0 h 11795278"/>
                <a:gd name="connsiteX0" fmla="*/ 9531215 w 12539886"/>
                <a:gd name="connsiteY0" fmla="*/ 0 h 11798207"/>
                <a:gd name="connsiteX1" fmla="*/ 1213125 w 12539886"/>
                <a:gd name="connsiteY1" fmla="*/ 6046370 h 11798207"/>
                <a:gd name="connsiteX2" fmla="*/ 1478596 w 12539886"/>
                <a:gd name="connsiteY2" fmla="*/ 9395425 h 11798207"/>
                <a:gd name="connsiteX3" fmla="*/ 8262854 w 12539886"/>
                <a:gd name="connsiteY3" fmla="*/ 11592233 h 11798207"/>
                <a:gd name="connsiteX4" fmla="*/ 12539886 w 12539886"/>
                <a:gd name="connsiteY4" fmla="*/ 9026013 h 11798207"/>
                <a:gd name="connsiteX5" fmla="*/ 12539886 w 12539886"/>
                <a:gd name="connsiteY5" fmla="*/ 1917291 h 11798207"/>
                <a:gd name="connsiteX6" fmla="*/ 9531215 w 12539886"/>
                <a:gd name="connsiteY6" fmla="*/ 0 h 11798207"/>
                <a:gd name="connsiteX0" fmla="*/ 9531215 w 12539886"/>
                <a:gd name="connsiteY0" fmla="*/ 0 h 11753495"/>
                <a:gd name="connsiteX1" fmla="*/ 1213125 w 12539886"/>
                <a:gd name="connsiteY1" fmla="*/ 6046370 h 11753495"/>
                <a:gd name="connsiteX2" fmla="*/ 1478596 w 12539886"/>
                <a:gd name="connsiteY2" fmla="*/ 9395425 h 11753495"/>
                <a:gd name="connsiteX3" fmla="*/ 8262854 w 12539886"/>
                <a:gd name="connsiteY3" fmla="*/ 11592233 h 11753495"/>
                <a:gd name="connsiteX4" fmla="*/ 12539886 w 12539886"/>
                <a:gd name="connsiteY4" fmla="*/ 9026013 h 11753495"/>
                <a:gd name="connsiteX5" fmla="*/ 12539886 w 12539886"/>
                <a:gd name="connsiteY5" fmla="*/ 1917291 h 11753495"/>
                <a:gd name="connsiteX6" fmla="*/ 9531215 w 12539886"/>
                <a:gd name="connsiteY6" fmla="*/ 0 h 11753495"/>
                <a:gd name="connsiteX0" fmla="*/ 9531215 w 12539886"/>
                <a:gd name="connsiteY0" fmla="*/ 292726 h 12046221"/>
                <a:gd name="connsiteX1" fmla="*/ 1213125 w 12539886"/>
                <a:gd name="connsiteY1" fmla="*/ 6339096 h 12046221"/>
                <a:gd name="connsiteX2" fmla="*/ 1478596 w 12539886"/>
                <a:gd name="connsiteY2" fmla="*/ 9688151 h 12046221"/>
                <a:gd name="connsiteX3" fmla="*/ 8262854 w 12539886"/>
                <a:gd name="connsiteY3" fmla="*/ 11884959 h 12046221"/>
                <a:gd name="connsiteX4" fmla="*/ 12539886 w 12539886"/>
                <a:gd name="connsiteY4" fmla="*/ 9318739 h 12046221"/>
                <a:gd name="connsiteX5" fmla="*/ 12539886 w 12539886"/>
                <a:gd name="connsiteY5" fmla="*/ 2210017 h 12046221"/>
                <a:gd name="connsiteX6" fmla="*/ 9531215 w 12539886"/>
                <a:gd name="connsiteY6" fmla="*/ 292726 h 12046221"/>
                <a:gd name="connsiteX0" fmla="*/ 9531215 w 12540315"/>
                <a:gd name="connsiteY0" fmla="*/ 423759 h 12177254"/>
                <a:gd name="connsiteX1" fmla="*/ 1213125 w 12540315"/>
                <a:gd name="connsiteY1" fmla="*/ 6470129 h 12177254"/>
                <a:gd name="connsiteX2" fmla="*/ 1478596 w 12540315"/>
                <a:gd name="connsiteY2" fmla="*/ 9819184 h 12177254"/>
                <a:gd name="connsiteX3" fmla="*/ 8262854 w 12540315"/>
                <a:gd name="connsiteY3" fmla="*/ 12015992 h 12177254"/>
                <a:gd name="connsiteX4" fmla="*/ 12539886 w 12540315"/>
                <a:gd name="connsiteY4" fmla="*/ 9449772 h 12177254"/>
                <a:gd name="connsiteX5" fmla="*/ 12539886 w 12540315"/>
                <a:gd name="connsiteY5" fmla="*/ 2341050 h 12177254"/>
                <a:gd name="connsiteX6" fmla="*/ 9531215 w 12540315"/>
                <a:gd name="connsiteY6" fmla="*/ 423759 h 12177254"/>
                <a:gd name="connsiteX0" fmla="*/ 9531215 w 12540385"/>
                <a:gd name="connsiteY0" fmla="*/ 454901 h 12208396"/>
                <a:gd name="connsiteX1" fmla="*/ 1213125 w 12540385"/>
                <a:gd name="connsiteY1" fmla="*/ 6501271 h 12208396"/>
                <a:gd name="connsiteX2" fmla="*/ 1478596 w 12540385"/>
                <a:gd name="connsiteY2" fmla="*/ 9850326 h 12208396"/>
                <a:gd name="connsiteX3" fmla="*/ 8262854 w 12540385"/>
                <a:gd name="connsiteY3" fmla="*/ 12047134 h 12208396"/>
                <a:gd name="connsiteX4" fmla="*/ 12539886 w 12540385"/>
                <a:gd name="connsiteY4" fmla="*/ 9480914 h 12208396"/>
                <a:gd name="connsiteX5" fmla="*/ 12539886 w 12540385"/>
                <a:gd name="connsiteY5" fmla="*/ 2372192 h 12208396"/>
                <a:gd name="connsiteX6" fmla="*/ 9531215 w 12540385"/>
                <a:gd name="connsiteY6" fmla="*/ 454901 h 12208396"/>
                <a:gd name="connsiteX0" fmla="*/ 9531215 w 12545748"/>
                <a:gd name="connsiteY0" fmla="*/ 485658 h 12239153"/>
                <a:gd name="connsiteX1" fmla="*/ 1213125 w 12545748"/>
                <a:gd name="connsiteY1" fmla="*/ 6532028 h 12239153"/>
                <a:gd name="connsiteX2" fmla="*/ 1478596 w 12545748"/>
                <a:gd name="connsiteY2" fmla="*/ 9881083 h 12239153"/>
                <a:gd name="connsiteX3" fmla="*/ 8262854 w 12545748"/>
                <a:gd name="connsiteY3" fmla="*/ 12077891 h 12239153"/>
                <a:gd name="connsiteX4" fmla="*/ 12539886 w 12545748"/>
                <a:gd name="connsiteY4" fmla="*/ 9511671 h 12239153"/>
                <a:gd name="connsiteX5" fmla="*/ 12539886 w 12545748"/>
                <a:gd name="connsiteY5" fmla="*/ 2402949 h 12239153"/>
                <a:gd name="connsiteX6" fmla="*/ 9531215 w 12545748"/>
                <a:gd name="connsiteY6" fmla="*/ 485658 h 12239153"/>
                <a:gd name="connsiteX0" fmla="*/ 9531215 w 12545622"/>
                <a:gd name="connsiteY0" fmla="*/ 510983 h 12264478"/>
                <a:gd name="connsiteX1" fmla="*/ 1213125 w 12545622"/>
                <a:gd name="connsiteY1" fmla="*/ 6557353 h 12264478"/>
                <a:gd name="connsiteX2" fmla="*/ 1478596 w 12545622"/>
                <a:gd name="connsiteY2" fmla="*/ 9906408 h 12264478"/>
                <a:gd name="connsiteX3" fmla="*/ 8262854 w 12545622"/>
                <a:gd name="connsiteY3" fmla="*/ 12103216 h 12264478"/>
                <a:gd name="connsiteX4" fmla="*/ 12539886 w 12545622"/>
                <a:gd name="connsiteY4" fmla="*/ 9536996 h 12264478"/>
                <a:gd name="connsiteX5" fmla="*/ 12539886 w 12545622"/>
                <a:gd name="connsiteY5" fmla="*/ 2428274 h 12264478"/>
                <a:gd name="connsiteX6" fmla="*/ 9531215 w 12545622"/>
                <a:gd name="connsiteY6" fmla="*/ 510983 h 12264478"/>
                <a:gd name="connsiteX0" fmla="*/ 9531215 w 12545444"/>
                <a:gd name="connsiteY0" fmla="*/ 523657 h 12277152"/>
                <a:gd name="connsiteX1" fmla="*/ 1213125 w 12545444"/>
                <a:gd name="connsiteY1" fmla="*/ 6570027 h 12277152"/>
                <a:gd name="connsiteX2" fmla="*/ 1478596 w 12545444"/>
                <a:gd name="connsiteY2" fmla="*/ 9919082 h 12277152"/>
                <a:gd name="connsiteX3" fmla="*/ 8262854 w 12545444"/>
                <a:gd name="connsiteY3" fmla="*/ 12115890 h 12277152"/>
                <a:gd name="connsiteX4" fmla="*/ 12539886 w 12545444"/>
                <a:gd name="connsiteY4" fmla="*/ 9549670 h 12277152"/>
                <a:gd name="connsiteX5" fmla="*/ 12539886 w 12545444"/>
                <a:gd name="connsiteY5" fmla="*/ 2440948 h 12277152"/>
                <a:gd name="connsiteX6" fmla="*/ 9531215 w 12545444"/>
                <a:gd name="connsiteY6" fmla="*/ 523657 h 122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5444" h="12277152">
                  <a:moveTo>
                    <a:pt x="9531215" y="523657"/>
                  </a:moveTo>
                  <a:lnTo>
                    <a:pt x="1213125" y="6570027"/>
                  </a:lnTo>
                  <a:cubicBezTo>
                    <a:pt x="-643300" y="7957312"/>
                    <a:pt x="-220980" y="9301054"/>
                    <a:pt x="1478596" y="9919082"/>
                  </a:cubicBezTo>
                  <a:lnTo>
                    <a:pt x="8262854" y="12115890"/>
                  </a:lnTo>
                  <a:cubicBezTo>
                    <a:pt x="10036874" y="12668369"/>
                    <a:pt x="12507581" y="11798448"/>
                    <a:pt x="12539886" y="9549670"/>
                  </a:cubicBezTo>
                  <a:lnTo>
                    <a:pt x="12539886" y="2440948"/>
                  </a:lnTo>
                  <a:cubicBezTo>
                    <a:pt x="12640082" y="466538"/>
                    <a:pt x="11375934" y="-753131"/>
                    <a:pt x="9531215" y="52365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orm 2">
              <a:hlinkClick r:id="" action="ppaction://noaction"/>
              <a:extLst>
                <a:ext uri="{FF2B5EF4-FFF2-40B4-BE49-F238E27FC236}">
                  <a16:creationId xmlns:a16="http://schemas.microsoft.com/office/drawing/2014/main" id="{11BB36F2-937D-CA59-917B-C9AF453B3C8B}"/>
                </a:ext>
              </a:extLst>
            </p:cNvPr>
            <p:cNvSpPr/>
            <p:nvPr/>
          </p:nvSpPr>
          <p:spPr>
            <a:xfrm rot="4255266" flipH="1">
              <a:off x="3645300" y="3510740"/>
              <a:ext cx="1703721" cy="1946322"/>
            </a:xfrm>
            <a:custGeom>
              <a:avLst/>
              <a:gdLst>
                <a:gd name="connsiteX0" fmla="*/ 8318090 w 11326761"/>
                <a:gd name="connsiteY0" fmla="*/ 0 h 11592233"/>
                <a:gd name="connsiteX1" fmla="*/ 8760542 w 11326761"/>
                <a:gd name="connsiteY1" fmla="*/ 0 h 11592233"/>
                <a:gd name="connsiteX2" fmla="*/ 0 w 11326761"/>
                <a:gd name="connsiteY2" fmla="*/ 6017342 h 11592233"/>
                <a:gd name="connsiteX3" fmla="*/ 265471 w 11326761"/>
                <a:gd name="connsiteY3" fmla="*/ 9438968 h 11592233"/>
                <a:gd name="connsiteX4" fmla="*/ 7049729 w 11326761"/>
                <a:gd name="connsiteY4" fmla="*/ 11592233 h 11592233"/>
                <a:gd name="connsiteX5" fmla="*/ 11326761 w 11326761"/>
                <a:gd name="connsiteY5" fmla="*/ 9026013 h 11592233"/>
                <a:gd name="connsiteX6" fmla="*/ 11326761 w 11326761"/>
                <a:gd name="connsiteY6" fmla="*/ 1917291 h 11592233"/>
                <a:gd name="connsiteX7" fmla="*/ 8318090 w 11326761"/>
                <a:gd name="connsiteY7" fmla="*/ 0 h 11592233"/>
                <a:gd name="connsiteX0" fmla="*/ 8318090 w 11326761"/>
                <a:gd name="connsiteY0" fmla="*/ 0 h 11592233"/>
                <a:gd name="connsiteX1" fmla="*/ 0 w 11326761"/>
                <a:gd name="connsiteY1" fmla="*/ 6017342 h 11592233"/>
                <a:gd name="connsiteX2" fmla="*/ 265471 w 11326761"/>
                <a:gd name="connsiteY2" fmla="*/ 9438968 h 11592233"/>
                <a:gd name="connsiteX3" fmla="*/ 7049729 w 11326761"/>
                <a:gd name="connsiteY3" fmla="*/ 11592233 h 11592233"/>
                <a:gd name="connsiteX4" fmla="*/ 11326761 w 11326761"/>
                <a:gd name="connsiteY4" fmla="*/ 9026013 h 11592233"/>
                <a:gd name="connsiteX5" fmla="*/ 11326761 w 11326761"/>
                <a:gd name="connsiteY5" fmla="*/ 1917291 h 11592233"/>
                <a:gd name="connsiteX6" fmla="*/ 8318090 w 11326761"/>
                <a:gd name="connsiteY6" fmla="*/ 0 h 11592233"/>
                <a:gd name="connsiteX0" fmla="*/ 8318090 w 11326761"/>
                <a:gd name="connsiteY0" fmla="*/ 0 h 11592233"/>
                <a:gd name="connsiteX1" fmla="*/ 0 w 11326761"/>
                <a:gd name="connsiteY1" fmla="*/ 6017342 h 11592233"/>
                <a:gd name="connsiteX2" fmla="*/ 265471 w 11326761"/>
                <a:gd name="connsiteY2" fmla="*/ 9395425 h 11592233"/>
                <a:gd name="connsiteX3" fmla="*/ 7049729 w 11326761"/>
                <a:gd name="connsiteY3" fmla="*/ 11592233 h 11592233"/>
                <a:gd name="connsiteX4" fmla="*/ 11326761 w 11326761"/>
                <a:gd name="connsiteY4" fmla="*/ 9026013 h 11592233"/>
                <a:gd name="connsiteX5" fmla="*/ 11326761 w 11326761"/>
                <a:gd name="connsiteY5" fmla="*/ 1917291 h 11592233"/>
                <a:gd name="connsiteX6" fmla="*/ 8318090 w 11326761"/>
                <a:gd name="connsiteY6" fmla="*/ 0 h 11592233"/>
                <a:gd name="connsiteX0" fmla="*/ 8796775 w 11805446"/>
                <a:gd name="connsiteY0" fmla="*/ 0 h 11592233"/>
                <a:gd name="connsiteX1" fmla="*/ 478685 w 11805446"/>
                <a:gd name="connsiteY1" fmla="*/ 6017342 h 11592233"/>
                <a:gd name="connsiteX2" fmla="*/ 744156 w 11805446"/>
                <a:gd name="connsiteY2" fmla="*/ 9395425 h 11592233"/>
                <a:gd name="connsiteX3" fmla="*/ 7528414 w 11805446"/>
                <a:gd name="connsiteY3" fmla="*/ 11592233 h 11592233"/>
                <a:gd name="connsiteX4" fmla="*/ 11805446 w 11805446"/>
                <a:gd name="connsiteY4" fmla="*/ 9026013 h 11592233"/>
                <a:gd name="connsiteX5" fmla="*/ 11805446 w 11805446"/>
                <a:gd name="connsiteY5" fmla="*/ 1917291 h 11592233"/>
                <a:gd name="connsiteX6" fmla="*/ 8796775 w 11805446"/>
                <a:gd name="connsiteY6" fmla="*/ 0 h 11592233"/>
                <a:gd name="connsiteX0" fmla="*/ 8796775 w 11805446"/>
                <a:gd name="connsiteY0" fmla="*/ 0 h 11592233"/>
                <a:gd name="connsiteX1" fmla="*/ 478685 w 11805446"/>
                <a:gd name="connsiteY1" fmla="*/ 6046370 h 11592233"/>
                <a:gd name="connsiteX2" fmla="*/ 744156 w 11805446"/>
                <a:gd name="connsiteY2" fmla="*/ 9395425 h 11592233"/>
                <a:gd name="connsiteX3" fmla="*/ 7528414 w 11805446"/>
                <a:gd name="connsiteY3" fmla="*/ 11592233 h 11592233"/>
                <a:gd name="connsiteX4" fmla="*/ 11805446 w 11805446"/>
                <a:gd name="connsiteY4" fmla="*/ 9026013 h 11592233"/>
                <a:gd name="connsiteX5" fmla="*/ 11805446 w 11805446"/>
                <a:gd name="connsiteY5" fmla="*/ 1917291 h 11592233"/>
                <a:gd name="connsiteX6" fmla="*/ 8796775 w 11805446"/>
                <a:gd name="connsiteY6" fmla="*/ 0 h 11592233"/>
                <a:gd name="connsiteX0" fmla="*/ 9483180 w 12491851"/>
                <a:gd name="connsiteY0" fmla="*/ 0 h 11592233"/>
                <a:gd name="connsiteX1" fmla="*/ 1165090 w 12491851"/>
                <a:gd name="connsiteY1" fmla="*/ 6046370 h 11592233"/>
                <a:gd name="connsiteX2" fmla="*/ 1430561 w 12491851"/>
                <a:gd name="connsiteY2" fmla="*/ 9395425 h 11592233"/>
                <a:gd name="connsiteX3" fmla="*/ 8214819 w 12491851"/>
                <a:gd name="connsiteY3" fmla="*/ 11592233 h 11592233"/>
                <a:gd name="connsiteX4" fmla="*/ 12491851 w 12491851"/>
                <a:gd name="connsiteY4" fmla="*/ 9026013 h 11592233"/>
                <a:gd name="connsiteX5" fmla="*/ 12491851 w 12491851"/>
                <a:gd name="connsiteY5" fmla="*/ 1917291 h 11592233"/>
                <a:gd name="connsiteX6" fmla="*/ 9483180 w 12491851"/>
                <a:gd name="connsiteY6" fmla="*/ 0 h 11592233"/>
                <a:gd name="connsiteX0" fmla="*/ 9526344 w 12535015"/>
                <a:gd name="connsiteY0" fmla="*/ 0 h 11592233"/>
                <a:gd name="connsiteX1" fmla="*/ 1208254 w 12535015"/>
                <a:gd name="connsiteY1" fmla="*/ 6046370 h 11592233"/>
                <a:gd name="connsiteX2" fmla="*/ 1473725 w 12535015"/>
                <a:gd name="connsiteY2" fmla="*/ 9395425 h 11592233"/>
                <a:gd name="connsiteX3" fmla="*/ 8257983 w 12535015"/>
                <a:gd name="connsiteY3" fmla="*/ 11592233 h 11592233"/>
                <a:gd name="connsiteX4" fmla="*/ 12535015 w 12535015"/>
                <a:gd name="connsiteY4" fmla="*/ 9026013 h 11592233"/>
                <a:gd name="connsiteX5" fmla="*/ 12535015 w 12535015"/>
                <a:gd name="connsiteY5" fmla="*/ 1917291 h 11592233"/>
                <a:gd name="connsiteX6" fmla="*/ 9526344 w 12535015"/>
                <a:gd name="connsiteY6" fmla="*/ 0 h 11592233"/>
                <a:gd name="connsiteX0" fmla="*/ 9531215 w 12539886"/>
                <a:gd name="connsiteY0" fmla="*/ 0 h 11592233"/>
                <a:gd name="connsiteX1" fmla="*/ 1213125 w 12539886"/>
                <a:gd name="connsiteY1" fmla="*/ 6046370 h 11592233"/>
                <a:gd name="connsiteX2" fmla="*/ 1478596 w 12539886"/>
                <a:gd name="connsiteY2" fmla="*/ 9395425 h 11592233"/>
                <a:gd name="connsiteX3" fmla="*/ 8262854 w 12539886"/>
                <a:gd name="connsiteY3" fmla="*/ 11592233 h 11592233"/>
                <a:gd name="connsiteX4" fmla="*/ 12539886 w 12539886"/>
                <a:gd name="connsiteY4" fmla="*/ 9026013 h 11592233"/>
                <a:gd name="connsiteX5" fmla="*/ 12539886 w 12539886"/>
                <a:gd name="connsiteY5" fmla="*/ 1917291 h 11592233"/>
                <a:gd name="connsiteX6" fmla="*/ 9531215 w 12539886"/>
                <a:gd name="connsiteY6" fmla="*/ 0 h 11592233"/>
                <a:gd name="connsiteX0" fmla="*/ 9531215 w 12539886"/>
                <a:gd name="connsiteY0" fmla="*/ 0 h 11701115"/>
                <a:gd name="connsiteX1" fmla="*/ 1213125 w 12539886"/>
                <a:gd name="connsiteY1" fmla="*/ 6046370 h 11701115"/>
                <a:gd name="connsiteX2" fmla="*/ 1478596 w 12539886"/>
                <a:gd name="connsiteY2" fmla="*/ 9395425 h 11701115"/>
                <a:gd name="connsiteX3" fmla="*/ 8262854 w 12539886"/>
                <a:gd name="connsiteY3" fmla="*/ 11592233 h 11701115"/>
                <a:gd name="connsiteX4" fmla="*/ 12539886 w 12539886"/>
                <a:gd name="connsiteY4" fmla="*/ 9026013 h 11701115"/>
                <a:gd name="connsiteX5" fmla="*/ 12539886 w 12539886"/>
                <a:gd name="connsiteY5" fmla="*/ 1917291 h 11701115"/>
                <a:gd name="connsiteX6" fmla="*/ 9531215 w 12539886"/>
                <a:gd name="connsiteY6" fmla="*/ 0 h 11701115"/>
                <a:gd name="connsiteX0" fmla="*/ 9531215 w 12539927"/>
                <a:gd name="connsiteY0" fmla="*/ 0 h 11803851"/>
                <a:gd name="connsiteX1" fmla="*/ 1213125 w 12539927"/>
                <a:gd name="connsiteY1" fmla="*/ 6046370 h 11803851"/>
                <a:gd name="connsiteX2" fmla="*/ 1478596 w 12539927"/>
                <a:gd name="connsiteY2" fmla="*/ 9395425 h 11803851"/>
                <a:gd name="connsiteX3" fmla="*/ 8262854 w 12539927"/>
                <a:gd name="connsiteY3" fmla="*/ 11592233 h 11803851"/>
                <a:gd name="connsiteX4" fmla="*/ 12539886 w 12539927"/>
                <a:gd name="connsiteY4" fmla="*/ 9026013 h 11803851"/>
                <a:gd name="connsiteX5" fmla="*/ 12539886 w 12539927"/>
                <a:gd name="connsiteY5" fmla="*/ 1917291 h 11803851"/>
                <a:gd name="connsiteX6" fmla="*/ 9531215 w 12539927"/>
                <a:gd name="connsiteY6" fmla="*/ 0 h 11803851"/>
                <a:gd name="connsiteX0" fmla="*/ 9531215 w 12539931"/>
                <a:gd name="connsiteY0" fmla="*/ 0 h 11815528"/>
                <a:gd name="connsiteX1" fmla="*/ 1213125 w 12539931"/>
                <a:gd name="connsiteY1" fmla="*/ 6046370 h 11815528"/>
                <a:gd name="connsiteX2" fmla="*/ 1478596 w 12539931"/>
                <a:gd name="connsiteY2" fmla="*/ 9395425 h 11815528"/>
                <a:gd name="connsiteX3" fmla="*/ 8262854 w 12539931"/>
                <a:gd name="connsiteY3" fmla="*/ 11592233 h 11815528"/>
                <a:gd name="connsiteX4" fmla="*/ 12539886 w 12539931"/>
                <a:gd name="connsiteY4" fmla="*/ 9026013 h 11815528"/>
                <a:gd name="connsiteX5" fmla="*/ 12539886 w 12539931"/>
                <a:gd name="connsiteY5" fmla="*/ 1917291 h 11815528"/>
                <a:gd name="connsiteX6" fmla="*/ 9531215 w 12539931"/>
                <a:gd name="connsiteY6" fmla="*/ 0 h 11815528"/>
                <a:gd name="connsiteX0" fmla="*/ 9531215 w 12539931"/>
                <a:gd name="connsiteY0" fmla="*/ 0 h 11795278"/>
                <a:gd name="connsiteX1" fmla="*/ 1213125 w 12539931"/>
                <a:gd name="connsiteY1" fmla="*/ 6046370 h 11795278"/>
                <a:gd name="connsiteX2" fmla="*/ 1478596 w 12539931"/>
                <a:gd name="connsiteY2" fmla="*/ 9395425 h 11795278"/>
                <a:gd name="connsiteX3" fmla="*/ 8262854 w 12539931"/>
                <a:gd name="connsiteY3" fmla="*/ 11592233 h 11795278"/>
                <a:gd name="connsiteX4" fmla="*/ 12539886 w 12539931"/>
                <a:gd name="connsiteY4" fmla="*/ 9026013 h 11795278"/>
                <a:gd name="connsiteX5" fmla="*/ 12539886 w 12539931"/>
                <a:gd name="connsiteY5" fmla="*/ 1917291 h 11795278"/>
                <a:gd name="connsiteX6" fmla="*/ 9531215 w 12539931"/>
                <a:gd name="connsiteY6" fmla="*/ 0 h 11795278"/>
                <a:gd name="connsiteX0" fmla="*/ 9531215 w 12539886"/>
                <a:gd name="connsiteY0" fmla="*/ 0 h 11798207"/>
                <a:gd name="connsiteX1" fmla="*/ 1213125 w 12539886"/>
                <a:gd name="connsiteY1" fmla="*/ 6046370 h 11798207"/>
                <a:gd name="connsiteX2" fmla="*/ 1478596 w 12539886"/>
                <a:gd name="connsiteY2" fmla="*/ 9395425 h 11798207"/>
                <a:gd name="connsiteX3" fmla="*/ 8262854 w 12539886"/>
                <a:gd name="connsiteY3" fmla="*/ 11592233 h 11798207"/>
                <a:gd name="connsiteX4" fmla="*/ 12539886 w 12539886"/>
                <a:gd name="connsiteY4" fmla="*/ 9026013 h 11798207"/>
                <a:gd name="connsiteX5" fmla="*/ 12539886 w 12539886"/>
                <a:gd name="connsiteY5" fmla="*/ 1917291 h 11798207"/>
                <a:gd name="connsiteX6" fmla="*/ 9531215 w 12539886"/>
                <a:gd name="connsiteY6" fmla="*/ 0 h 11798207"/>
                <a:gd name="connsiteX0" fmla="*/ 9531215 w 12539886"/>
                <a:gd name="connsiteY0" fmla="*/ 0 h 11753495"/>
                <a:gd name="connsiteX1" fmla="*/ 1213125 w 12539886"/>
                <a:gd name="connsiteY1" fmla="*/ 6046370 h 11753495"/>
                <a:gd name="connsiteX2" fmla="*/ 1478596 w 12539886"/>
                <a:gd name="connsiteY2" fmla="*/ 9395425 h 11753495"/>
                <a:gd name="connsiteX3" fmla="*/ 8262854 w 12539886"/>
                <a:gd name="connsiteY3" fmla="*/ 11592233 h 11753495"/>
                <a:gd name="connsiteX4" fmla="*/ 12539886 w 12539886"/>
                <a:gd name="connsiteY4" fmla="*/ 9026013 h 11753495"/>
                <a:gd name="connsiteX5" fmla="*/ 12539886 w 12539886"/>
                <a:gd name="connsiteY5" fmla="*/ 1917291 h 11753495"/>
                <a:gd name="connsiteX6" fmla="*/ 9531215 w 12539886"/>
                <a:gd name="connsiteY6" fmla="*/ 0 h 11753495"/>
                <a:gd name="connsiteX0" fmla="*/ 9531215 w 12539886"/>
                <a:gd name="connsiteY0" fmla="*/ 292726 h 12046221"/>
                <a:gd name="connsiteX1" fmla="*/ 1213125 w 12539886"/>
                <a:gd name="connsiteY1" fmla="*/ 6339096 h 12046221"/>
                <a:gd name="connsiteX2" fmla="*/ 1478596 w 12539886"/>
                <a:gd name="connsiteY2" fmla="*/ 9688151 h 12046221"/>
                <a:gd name="connsiteX3" fmla="*/ 8262854 w 12539886"/>
                <a:gd name="connsiteY3" fmla="*/ 11884959 h 12046221"/>
                <a:gd name="connsiteX4" fmla="*/ 12539886 w 12539886"/>
                <a:gd name="connsiteY4" fmla="*/ 9318739 h 12046221"/>
                <a:gd name="connsiteX5" fmla="*/ 12539886 w 12539886"/>
                <a:gd name="connsiteY5" fmla="*/ 2210017 h 12046221"/>
                <a:gd name="connsiteX6" fmla="*/ 9531215 w 12539886"/>
                <a:gd name="connsiteY6" fmla="*/ 292726 h 12046221"/>
                <a:gd name="connsiteX0" fmla="*/ 9531215 w 12540315"/>
                <a:gd name="connsiteY0" fmla="*/ 423759 h 12177254"/>
                <a:gd name="connsiteX1" fmla="*/ 1213125 w 12540315"/>
                <a:gd name="connsiteY1" fmla="*/ 6470129 h 12177254"/>
                <a:gd name="connsiteX2" fmla="*/ 1478596 w 12540315"/>
                <a:gd name="connsiteY2" fmla="*/ 9819184 h 12177254"/>
                <a:gd name="connsiteX3" fmla="*/ 8262854 w 12540315"/>
                <a:gd name="connsiteY3" fmla="*/ 12015992 h 12177254"/>
                <a:gd name="connsiteX4" fmla="*/ 12539886 w 12540315"/>
                <a:gd name="connsiteY4" fmla="*/ 9449772 h 12177254"/>
                <a:gd name="connsiteX5" fmla="*/ 12539886 w 12540315"/>
                <a:gd name="connsiteY5" fmla="*/ 2341050 h 12177254"/>
                <a:gd name="connsiteX6" fmla="*/ 9531215 w 12540315"/>
                <a:gd name="connsiteY6" fmla="*/ 423759 h 12177254"/>
                <a:gd name="connsiteX0" fmla="*/ 9531215 w 12540385"/>
                <a:gd name="connsiteY0" fmla="*/ 454901 h 12208396"/>
                <a:gd name="connsiteX1" fmla="*/ 1213125 w 12540385"/>
                <a:gd name="connsiteY1" fmla="*/ 6501271 h 12208396"/>
                <a:gd name="connsiteX2" fmla="*/ 1478596 w 12540385"/>
                <a:gd name="connsiteY2" fmla="*/ 9850326 h 12208396"/>
                <a:gd name="connsiteX3" fmla="*/ 8262854 w 12540385"/>
                <a:gd name="connsiteY3" fmla="*/ 12047134 h 12208396"/>
                <a:gd name="connsiteX4" fmla="*/ 12539886 w 12540385"/>
                <a:gd name="connsiteY4" fmla="*/ 9480914 h 12208396"/>
                <a:gd name="connsiteX5" fmla="*/ 12539886 w 12540385"/>
                <a:gd name="connsiteY5" fmla="*/ 2372192 h 12208396"/>
                <a:gd name="connsiteX6" fmla="*/ 9531215 w 12540385"/>
                <a:gd name="connsiteY6" fmla="*/ 454901 h 12208396"/>
                <a:gd name="connsiteX0" fmla="*/ 9531215 w 12545748"/>
                <a:gd name="connsiteY0" fmla="*/ 485658 h 12239153"/>
                <a:gd name="connsiteX1" fmla="*/ 1213125 w 12545748"/>
                <a:gd name="connsiteY1" fmla="*/ 6532028 h 12239153"/>
                <a:gd name="connsiteX2" fmla="*/ 1478596 w 12545748"/>
                <a:gd name="connsiteY2" fmla="*/ 9881083 h 12239153"/>
                <a:gd name="connsiteX3" fmla="*/ 8262854 w 12545748"/>
                <a:gd name="connsiteY3" fmla="*/ 12077891 h 12239153"/>
                <a:gd name="connsiteX4" fmla="*/ 12539886 w 12545748"/>
                <a:gd name="connsiteY4" fmla="*/ 9511671 h 12239153"/>
                <a:gd name="connsiteX5" fmla="*/ 12539886 w 12545748"/>
                <a:gd name="connsiteY5" fmla="*/ 2402949 h 12239153"/>
                <a:gd name="connsiteX6" fmla="*/ 9531215 w 12545748"/>
                <a:gd name="connsiteY6" fmla="*/ 485658 h 12239153"/>
                <a:gd name="connsiteX0" fmla="*/ 9531215 w 12545622"/>
                <a:gd name="connsiteY0" fmla="*/ 510983 h 12264478"/>
                <a:gd name="connsiteX1" fmla="*/ 1213125 w 12545622"/>
                <a:gd name="connsiteY1" fmla="*/ 6557353 h 12264478"/>
                <a:gd name="connsiteX2" fmla="*/ 1478596 w 12545622"/>
                <a:gd name="connsiteY2" fmla="*/ 9906408 h 12264478"/>
                <a:gd name="connsiteX3" fmla="*/ 8262854 w 12545622"/>
                <a:gd name="connsiteY3" fmla="*/ 12103216 h 12264478"/>
                <a:gd name="connsiteX4" fmla="*/ 12539886 w 12545622"/>
                <a:gd name="connsiteY4" fmla="*/ 9536996 h 12264478"/>
                <a:gd name="connsiteX5" fmla="*/ 12539886 w 12545622"/>
                <a:gd name="connsiteY5" fmla="*/ 2428274 h 12264478"/>
                <a:gd name="connsiteX6" fmla="*/ 9531215 w 12545622"/>
                <a:gd name="connsiteY6" fmla="*/ 510983 h 12264478"/>
                <a:gd name="connsiteX0" fmla="*/ 9531215 w 12545444"/>
                <a:gd name="connsiteY0" fmla="*/ 523657 h 12277152"/>
                <a:gd name="connsiteX1" fmla="*/ 1213125 w 12545444"/>
                <a:gd name="connsiteY1" fmla="*/ 6570027 h 12277152"/>
                <a:gd name="connsiteX2" fmla="*/ 1478596 w 12545444"/>
                <a:gd name="connsiteY2" fmla="*/ 9919082 h 12277152"/>
                <a:gd name="connsiteX3" fmla="*/ 8262854 w 12545444"/>
                <a:gd name="connsiteY3" fmla="*/ 12115890 h 12277152"/>
                <a:gd name="connsiteX4" fmla="*/ 12539886 w 12545444"/>
                <a:gd name="connsiteY4" fmla="*/ 9549670 h 12277152"/>
                <a:gd name="connsiteX5" fmla="*/ 12539886 w 12545444"/>
                <a:gd name="connsiteY5" fmla="*/ 2440948 h 12277152"/>
                <a:gd name="connsiteX6" fmla="*/ 9531215 w 12545444"/>
                <a:gd name="connsiteY6" fmla="*/ 523657 h 122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5444" h="12277152">
                  <a:moveTo>
                    <a:pt x="9531215" y="523657"/>
                  </a:moveTo>
                  <a:lnTo>
                    <a:pt x="1213125" y="6570027"/>
                  </a:lnTo>
                  <a:cubicBezTo>
                    <a:pt x="-643300" y="7957312"/>
                    <a:pt x="-220980" y="9301054"/>
                    <a:pt x="1478596" y="9919082"/>
                  </a:cubicBezTo>
                  <a:lnTo>
                    <a:pt x="8262854" y="12115890"/>
                  </a:lnTo>
                  <a:cubicBezTo>
                    <a:pt x="10036874" y="12668369"/>
                    <a:pt x="12507581" y="11798448"/>
                    <a:pt x="12539886" y="9549670"/>
                  </a:cubicBezTo>
                  <a:lnTo>
                    <a:pt x="12539886" y="2440948"/>
                  </a:lnTo>
                  <a:cubicBezTo>
                    <a:pt x="12640082" y="466538"/>
                    <a:pt x="11375934" y="-753131"/>
                    <a:pt x="9531215" y="523657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55">
              <a:extLst>
                <a:ext uri="{FF2B5EF4-FFF2-40B4-BE49-F238E27FC236}">
                  <a16:creationId xmlns:a16="http://schemas.microsoft.com/office/drawing/2014/main" id="{5A97E1EB-25B4-5D75-4E49-EBF982ED7665}"/>
                </a:ext>
              </a:extLst>
            </p:cNvPr>
            <p:cNvSpPr txBox="1"/>
            <p:nvPr/>
          </p:nvSpPr>
          <p:spPr>
            <a:xfrm>
              <a:off x="3480592" y="3804429"/>
              <a:ext cx="172696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3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MONITORIZAÇÃO DO SECRETARIADO</a:t>
              </a:r>
              <a:endParaRPr kumimoji="0" lang="pt" sz="13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TextBox 58">
              <a:extLst>
                <a:ext uri="{FF2B5EF4-FFF2-40B4-BE49-F238E27FC236}">
                  <a16:creationId xmlns:a16="http://schemas.microsoft.com/office/drawing/2014/main" id="{D0D302BF-1CD8-2AF9-2AD9-3140CE23529A}"/>
                </a:ext>
              </a:extLst>
            </p:cNvPr>
            <p:cNvSpPr txBox="1"/>
            <p:nvPr/>
          </p:nvSpPr>
          <p:spPr>
            <a:xfrm>
              <a:off x="3189978" y="2530736"/>
              <a:ext cx="143119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pt" sz="130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pt" sz="13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AVALIAÇÃO ESTRATÉGICA E TEMÁTICA</a:t>
              </a:r>
            </a:p>
          </p:txBody>
        </p:sp>
        <p:sp>
          <p:nvSpPr>
            <p:cNvPr id="28" name="Isosceles Triangle 22">
              <a:extLst>
                <a:ext uri="{FF2B5EF4-FFF2-40B4-BE49-F238E27FC236}">
                  <a16:creationId xmlns:a16="http://schemas.microsoft.com/office/drawing/2014/main" id="{2F3E8A03-4664-D56B-0BA2-6EEF8ACAB216}"/>
                </a:ext>
              </a:extLst>
            </p:cNvPr>
            <p:cNvSpPr/>
            <p:nvPr/>
          </p:nvSpPr>
          <p:spPr>
            <a:xfrm rot="20453684">
              <a:off x="3652268" y="3496299"/>
              <a:ext cx="863885" cy="23023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Isosceles Triangle 1">
              <a:extLst>
                <a:ext uri="{FF2B5EF4-FFF2-40B4-BE49-F238E27FC236}">
                  <a16:creationId xmlns:a16="http://schemas.microsoft.com/office/drawing/2014/main" id="{49D43C1F-3082-3CB9-E002-384F1138221C}"/>
                </a:ext>
              </a:extLst>
            </p:cNvPr>
            <p:cNvSpPr/>
            <p:nvPr/>
          </p:nvSpPr>
          <p:spPr>
            <a:xfrm rot="1118271">
              <a:off x="1713787" y="3513906"/>
              <a:ext cx="863885" cy="230239"/>
            </a:xfrm>
            <a:prstGeom prst="triangle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Isosceles Triangle 25">
              <a:extLst>
                <a:ext uri="{FF2B5EF4-FFF2-40B4-BE49-F238E27FC236}">
                  <a16:creationId xmlns:a16="http://schemas.microsoft.com/office/drawing/2014/main" id="{74A0930C-55B1-ED7D-6101-0FB6FD295A33}"/>
                </a:ext>
              </a:extLst>
            </p:cNvPr>
            <p:cNvSpPr/>
            <p:nvPr/>
          </p:nvSpPr>
          <p:spPr>
            <a:xfrm rot="5400000">
              <a:off x="2826925" y="2490972"/>
              <a:ext cx="641587" cy="212719"/>
            </a:xfrm>
            <a:prstGeom prst="triangle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Isosceles Triangle 27">
              <a:extLst>
                <a:ext uri="{FF2B5EF4-FFF2-40B4-BE49-F238E27FC236}">
                  <a16:creationId xmlns:a16="http://schemas.microsoft.com/office/drawing/2014/main" id="{612E8A00-B27B-D558-6C0A-33F45C609917}"/>
                </a:ext>
              </a:extLst>
            </p:cNvPr>
            <p:cNvSpPr/>
            <p:nvPr/>
          </p:nvSpPr>
          <p:spPr>
            <a:xfrm rot="18360293">
              <a:off x="1994523" y="4526792"/>
              <a:ext cx="863885" cy="230239"/>
            </a:xfrm>
            <a:prstGeom prst="triangle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Isosceles Triangle 29">
              <a:extLst>
                <a:ext uri="{FF2B5EF4-FFF2-40B4-BE49-F238E27FC236}">
                  <a16:creationId xmlns:a16="http://schemas.microsoft.com/office/drawing/2014/main" id="{35640201-DBAD-C171-9DDB-4215283FDC87}"/>
                </a:ext>
              </a:extLst>
            </p:cNvPr>
            <p:cNvSpPr/>
            <p:nvPr/>
          </p:nvSpPr>
          <p:spPr>
            <a:xfrm rot="3132523">
              <a:off x="3342218" y="4570497"/>
              <a:ext cx="863885" cy="23023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Isosceles Triangle 30">
              <a:extLst>
                <a:ext uri="{FF2B5EF4-FFF2-40B4-BE49-F238E27FC236}">
                  <a16:creationId xmlns:a16="http://schemas.microsoft.com/office/drawing/2014/main" id="{16F052AC-DEA2-2F09-2E46-B5FAE9682398}"/>
                </a:ext>
              </a:extLst>
            </p:cNvPr>
            <p:cNvSpPr/>
            <p:nvPr/>
          </p:nvSpPr>
          <p:spPr>
            <a:xfrm rot="16200000">
              <a:off x="2734059" y="2944446"/>
              <a:ext cx="641587" cy="212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Ellipse 55">
            <a:extLst>
              <a:ext uri="{FF2B5EF4-FFF2-40B4-BE49-F238E27FC236}">
                <a16:creationId xmlns:a16="http://schemas.microsoft.com/office/drawing/2014/main" id="{5D4BBCE9-7FC1-B53B-54C4-6D4FB1057259}"/>
              </a:ext>
            </a:extLst>
          </p:cNvPr>
          <p:cNvSpPr/>
          <p:nvPr/>
        </p:nvSpPr>
        <p:spPr>
          <a:xfrm>
            <a:off x="8507869" y="3244696"/>
            <a:ext cx="1144898" cy="1144898"/>
          </a:xfrm>
          <a:prstGeom prst="ellipse">
            <a:avLst/>
          </a:prstGeom>
          <a:solidFill>
            <a:srgbClr val="000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" dirty="0"/>
          </a:p>
        </p:txBody>
      </p:sp>
      <p:sp>
        <p:nvSpPr>
          <p:cNvPr id="35" name="ZoneTexte 56">
            <a:extLst>
              <a:ext uri="{FF2B5EF4-FFF2-40B4-BE49-F238E27FC236}">
                <a16:creationId xmlns:a16="http://schemas.microsoft.com/office/drawing/2014/main" id="{C7D5699D-3701-9F72-737F-C5E842534663}"/>
              </a:ext>
            </a:extLst>
          </p:cNvPr>
          <p:cNvSpPr txBox="1"/>
          <p:nvPr/>
        </p:nvSpPr>
        <p:spPr>
          <a:xfrm>
            <a:off x="8449199" y="3553982"/>
            <a:ext cx="1276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kumimoji="0" lang="pt" sz="11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RESULTADOS DA</a:t>
            </a:r>
            <a:br>
              <a:rPr kumimoji="0" lang="pt" sz="11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pt" sz="11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ESTRATÉGIA</a:t>
            </a:r>
            <a:endParaRPr kumimoji="0" lang="p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702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2"/>
  <p:tag name="GUTTERCOL" val="0.6 cm"/>
  <p:tag name="GUTTERROW" val="0.6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4"/>
  <p:tag name="GUIDEROWS" val="1"/>
  <p:tag name="GUTTERCOL" val="0.6 cm"/>
  <p:tag name="GUTTERROW" val="0.6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1"/>
  <p:tag name="GUTTERCOL" val="0.6 cm"/>
  <p:tag name="GUTTERROW" val="0.6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heme/theme1.xml><?xml version="1.0" encoding="utf-8"?>
<a:theme xmlns:a="http://schemas.openxmlformats.org/drawingml/2006/main" name="1_Office Theme">
  <a:themeElements>
    <a:clrScheme name="__Global Fund">
      <a:dk1>
        <a:sysClr val="windowText" lastClr="000000"/>
      </a:dk1>
      <a:lt1>
        <a:sysClr val="window" lastClr="FFFFFF"/>
      </a:lt1>
      <a:dk2>
        <a:srgbClr val="939393"/>
      </a:dk2>
      <a:lt2>
        <a:srgbClr val="D1D3D4"/>
      </a:lt2>
      <a:accent1>
        <a:srgbClr val="EE0C3D"/>
      </a:accent1>
      <a:accent2>
        <a:srgbClr val="2E4DF9"/>
      </a:accent2>
      <a:accent3>
        <a:srgbClr val="FAD90D"/>
      </a:accent3>
      <a:accent4>
        <a:srgbClr val="44CC36"/>
      </a:accent4>
      <a:accent5>
        <a:srgbClr val="FC9B00"/>
      </a:accent5>
      <a:accent6>
        <a:srgbClr val="8C29D3"/>
      </a:accent6>
      <a:hlink>
        <a:srgbClr val="EE0C3D"/>
      </a:hlink>
      <a:folHlink>
        <a:srgbClr val="2E4DF9"/>
      </a:folHlink>
    </a:clrScheme>
    <a:fontScheme name="The Global Fun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0E450436-E164-4C98-91D5-B61F304C1443}" vid="{06F56BEF-E294-4202-A558-926633D5E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C9986C8-27DA-43A1-8022-339572DF8931}">
  <we:reference id="f1abd87f-a3ba-42fb-91d5-100000000000" version="1.0.0.6" store="EXCatalog" storeType="EXCatalog"/>
  <we:alternateReferences>
    <we:reference id="WA104380278" version="1.0.0.6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c097f1e6-5941-48e7-ac45-8c5509127d4f" ContentTypeId="0x0101008F0044CEADCF41C5B42F2D77188AD488" PreviousValue="false"/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575427400395078","enableDocumentContentUpdater":true,"version":"1.10"}]]></TemplafySlideTemplateConfiguration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588447712134006","enableDocumentContentUpdater":true,"version":"1.10"}]]></TemplafySlideTemplateConfiguration>
</file>

<file path=customXml/item9.xml><?xml version="1.0" encoding="utf-8"?>
<ct:contentTypeSchema xmlns:ct="http://schemas.microsoft.com/office/2006/metadata/contentType" xmlns:ma="http://schemas.microsoft.com/office/2006/metadata/properties/metaAttributes" ct:_="" ma:_="" ma:contentTypeName="Working Presentation" ma:contentTypeID="0x0101008F0044CEADCF41C5B42F2D77188AD488003B2ED04B26607E40B0B5A1E1CDEA5458" ma:contentTypeVersion="113" ma:contentTypeDescription="A work in progress PowerPoint presentation. &#10;Retention period upon archiving: 0 years." ma:contentTypeScope="" ma:versionID="1322fd30b961fe99f9f52c604bb0d7c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c69d66028963e8a337e84ba540dfb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3188AA-FA26-460D-879A-0F383BE22C80}">
  <ds:schemaRefs/>
</ds:datastoreItem>
</file>

<file path=customXml/itemProps2.xml><?xml version="1.0" encoding="utf-8"?>
<ds:datastoreItem xmlns:ds="http://schemas.openxmlformats.org/officeDocument/2006/customXml" ds:itemID="{4572D55E-0D59-4248-8F0C-C82E52EBB8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5A9B24-FF75-486F-942C-A721F0ADE5EB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D9E4621-3ECE-4CD8-B100-C5147E981615}">
  <ds:schemaRefs/>
</ds:datastoreItem>
</file>

<file path=customXml/itemProps5.xml><?xml version="1.0" encoding="utf-8"?>
<ds:datastoreItem xmlns:ds="http://schemas.openxmlformats.org/officeDocument/2006/customXml" ds:itemID="{FF372B18-D9C8-4B96-A2BA-64C659802801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B2D73F0E-5442-45ED-B7ED-24848D9E939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7.xml><?xml version="1.0" encoding="utf-8"?>
<ds:datastoreItem xmlns:ds="http://schemas.openxmlformats.org/officeDocument/2006/customXml" ds:itemID="{1EAB723E-2D88-4077-980A-5123C58F1868}">
  <ds:schemaRefs/>
</ds:datastoreItem>
</file>

<file path=customXml/itemProps8.xml><?xml version="1.0" encoding="utf-8"?>
<ds:datastoreItem xmlns:ds="http://schemas.openxmlformats.org/officeDocument/2006/customXml" ds:itemID="{DECB9970-6711-446A-8542-9D309B55874F}">
  <ds:schemaRefs/>
</ds:datastoreItem>
</file>

<file path=customXml/itemProps9.xml><?xml version="1.0" encoding="utf-8"?>
<ds:datastoreItem xmlns:ds="http://schemas.openxmlformats.org/officeDocument/2006/customXml" ds:itemID="{0ED7040B-B1B6-494B-AF83-F7CAAE2E10F7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8742</Words>
  <PresentationFormat>Widescreen</PresentationFormat>
  <Paragraphs>405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Courier New</vt:lpstr>
      <vt:lpstr>Segoe UI</vt:lpstr>
      <vt:lpstr>1_Office Theme</vt:lpstr>
      <vt:lpstr>Combater as pandemias e construir um mundo mais saudável e equitativo  Panorâmica da nova Estratégia do Fundo Global</vt:lpstr>
      <vt:lpstr>Contexto</vt:lpstr>
      <vt:lpstr>Caraterísticas de alto nível da nova estratégia</vt:lpstr>
      <vt:lpstr>O Quadro da Estratégia do Fundo Global</vt:lpstr>
      <vt:lpstr>O Quadro da Estratégia do Fundo Global Objetivo principal</vt:lpstr>
      <vt:lpstr>O Quadro da Estratégia do Fundo Global Reforço mútuo dos objetivos contributivos</vt:lpstr>
      <vt:lpstr>O Quadro da Estratégia do Fundo Global  Objetivo evolutivo</vt:lpstr>
      <vt:lpstr>O Quadro da Estratégia do Fundo Global Facilitadores da parceria e quadro de M&amp;A</vt:lpstr>
      <vt:lpstr>A Estratégia do Fundo Global Quadro de Monitorização e Avaliação</vt:lpstr>
      <vt:lpstr>O que existe de diferente nesta nova Estratégia? </vt:lpstr>
      <vt:lpstr>Etapas seguintes</vt:lpstr>
      <vt:lpstr>Anexo</vt:lpstr>
      <vt:lpstr>Etapas seguintes: o que significa a nova Estratégia para os MCP? </vt:lpstr>
      <vt:lpstr>Etapas seguintes: o que significa a nova Estratégia para as comunidades e a sociedade civil?</vt:lpstr>
      <vt:lpstr>Etapas seguintes: o que significa a nova Estratégia para os parceiros do desenvolvimento?</vt:lpstr>
      <vt:lpstr>Etapas seguintes: o que significa a nova Estratégia para os implementadores? </vt:lpstr>
      <vt:lpstr>Etapas seguintes: o que significa a nova Estratégia para os ALF? </vt:lpstr>
      <vt:lpstr>Etapas seguintes: o que significa a nova Estratégia para o sector privado?</vt:lpstr>
      <vt:lpstr>Etapas seguintes: o que significa a nova Estratégia para os parceiros técnicos?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2021-11-29T13:00:10Z</dcterms:created>
  <dcterms:modified xsi:type="dcterms:W3CDTF">2023-05-16T15:08:17Z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0x0101008F0044CEADCF41C5B42F2D77188AD488003B2ED04B26607E40B0B5A1E1CDEA5458</vt:lpwstr>
  </property>
</Properties>
</file>