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0"/>
  </p:sldMasterIdLst>
  <p:notesMasterIdLst>
    <p:notesMasterId r:id="rId30"/>
  </p:notesMasterIdLst>
  <p:sldIdLst>
    <p:sldId id="275" r:id="rId11"/>
    <p:sldId id="2141411676" r:id="rId12"/>
    <p:sldId id="2141411671" r:id="rId13"/>
    <p:sldId id="2141411686" r:id="rId14"/>
    <p:sldId id="287" r:id="rId15"/>
    <p:sldId id="288" r:id="rId16"/>
    <p:sldId id="289" r:id="rId17"/>
    <p:sldId id="290" r:id="rId18"/>
    <p:sldId id="2141411685" r:id="rId19"/>
    <p:sldId id="2141411665" r:id="rId20"/>
    <p:sldId id="2141411664" r:id="rId21"/>
    <p:sldId id="274" r:id="rId22"/>
    <p:sldId id="2141411677" r:id="rId23"/>
    <p:sldId id="2141411679" r:id="rId24"/>
    <p:sldId id="2141411678" r:id="rId25"/>
    <p:sldId id="2141411680" r:id="rId26"/>
    <p:sldId id="2141411681" r:id="rId27"/>
    <p:sldId id="2141411682" r:id="rId28"/>
    <p:sldId id="21414116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87725F-AAD0-D168-1757-483CEBF554D5}" name="Hannah Grant" initials="HG" userId="Hannah Grant" providerId="None"/>
  <p188:author id="{A9DCFA7A-D326-4E9D-D885-0AA1244F7E13}" name="Hannah Grant" initials="HG" userId="S::hannah.grant@theglobalfund.org::e0df7165-88d1-4ab3-a53b-64f08777b6f7" providerId="AD"/>
  <p188:author id="{FDCB9786-0322-DAAD-2CDA-4B234D3D0776}" name="Jack Macallister" initials="JM" userId="S::Jack.Macallister@theglobalfund.org::f7745711-d978-45ff-b275-26226902e32c" providerId="AD"/>
  <p188:author id="{EC41F398-D300-EB88-F143-186D5FB567E6}" name="John Fairhurst" initials="JF" userId="S::John.Fairhurst@theglobalfund.org::e5283237-cebc-4f5f-8fb4-c497bd267a26" providerId="AD"/>
  <p188:author id="{394A56E6-6437-4F4E-BB3E-A4FBC18BB956}" name="Claudia Ahumada" initials="CA" userId="S::claudia.ahumada@theglobalfund.org::160db08f-b458-4882-82af-3b738bc3e0a8" providerId="AD"/>
  <p188:author id="{A9B66EE9-239B-D0FF-36B7-215EB5C354DE}" name="Erin Liepa" initials="EL" userId="S::erin.liepa@theglobalfund.org::27348c1d-ba9f-41b2-80d1-2e7444fb388f" providerId="AD"/>
  <p188:author id="{B0F2EBF9-1D1F-B6D5-4819-77E281310EDE}" name="David Ennis" initials="DE" userId="S::David.Ennis@theglobalfund.org::6623bf5e-0467-4803-9610-7cca44ac88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Liepa" initials="EL" lastIdx="31" clrIdx="0">
    <p:extLst>
      <p:ext uri="{19B8F6BF-5375-455C-9EA6-DF929625EA0E}">
        <p15:presenceInfo xmlns:p15="http://schemas.microsoft.com/office/powerpoint/2012/main" userId="Erin Liepa" providerId="None"/>
      </p:ext>
    </p:extLst>
  </p:cmAuthor>
  <p:cmAuthor id="2" name="Hannah Grant" initials="HG" lastIdx="8" clrIdx="1">
    <p:extLst>
      <p:ext uri="{19B8F6BF-5375-455C-9EA6-DF929625EA0E}">
        <p15:presenceInfo xmlns:p15="http://schemas.microsoft.com/office/powerpoint/2012/main" userId="Hannah Gra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7"/>
    <a:srgbClr val="000000"/>
    <a:srgbClr val="DEEBF7"/>
    <a:srgbClr val="F2F2F2"/>
    <a:srgbClr val="203864"/>
    <a:srgbClr val="648099"/>
    <a:srgbClr val="DCE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5" autoAdjust="0"/>
    <p:restoredTop sz="77203" autoAdjust="0"/>
  </p:normalViewPr>
  <p:slideViewPr>
    <p:cSldViewPr snapToGrid="0">
      <p:cViewPr varScale="1">
        <p:scale>
          <a:sx n="84" d="100"/>
          <a:sy n="84" d="100"/>
        </p:scale>
        <p:origin x="1848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8/10/relationships/authors" Target="author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0CFAB-4953-4292-9F15-A90EB34CC802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96653-1C84-41DF-A5EB-9B0D045A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2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59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этой таблице показано резюме 10 новых элементов Стратегии.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Достижение воздействия в этих областях потребует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некоторых значительных изменений в отношении того, на чем мы фокусируем внимание и каким образом мы работаем сообща как партнерство. Эти области находятся в центре внимания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реализации новой Стратегии.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[Совет докладчику: либо скажите, что вы не будете зачитывать каждую из этих областей, поскольку они уже были выделены в презентации/ либо предложите аудитории прочесть эти области в удобное для слушателей время и продолжите презентацию/ либо зачитайте 10 областей очень кратко.]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Сейчас важно, чтобы все заинтересованные стороны партнерства Глобального фонда рассмотрели, какие изменения они могут внести для реализации новой Стратегии.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помогает сделать раздел Стратегии «Механизмы партнерства», в котором описаны функции и обязанности всех заинтересованных сторон в реализации Стратегии. Мы настоятельно рекомендуем вам внимательно ознакомиться с новым стратегическим документом, чтобы вам было легче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определить свою роль в его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Секретариат обновил соответствующих мер политики, руководящих принципов, информационных материалов и инструментов для грантового цикла в рамках новой Стратегии, который начнется в 2024 г.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помочь вам подготовиться и ознакомить ваши группы заинтересованных сторон с приоритетами Стратегии, имеются такие ресурсы, как эта презентация, документ, содержащий резюме Стратегии, сама Стратегия и обзор Рамочной стратегии, доступные на веб-сайте Глобального фонда на многих языках, как показано внизу слайда.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рассчитываем на совместную работу, чтобы коллективно использовать наши сильные стороны для осуществления Стратегии и реализации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видения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нашего партнерства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мира, свободного от бремени СПИДа, туберкулеза и малярии, с более эффективным и более справедливым медицинским обслуживанием для всех.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5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87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СКК играют важную роль в выполнении приоритетных задач новой Стратегии партнерства Глобального фонда.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100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1" u="sng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касается укрепления </a:t>
            </a:r>
            <a:r>
              <a:rPr lang="ru-Ru" sz="1100" b="0" i="1" u="sng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руководящей роли СКК: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Важной областью внимания в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новой Стратегии является укрепление СКК для обеспечения сбалансированного и инклюзивного принятия решений в отношении использования ресурсов Глобального фонда – в частности, для обеспечения того, чтобы сообщества, в том числе ключевые группы населения, были полностью вовлечены и могли играть равноправную роль в принятии решений.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весьма важно для обеспечения того, чтобы сообщества определяли, каким образом программы могут быть адаптированы для наилучшего удовлетворения их потребностей, и, следовательно, повышения эффективности программ.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Стратегии также подчеркивается важность ускорения оптимального позиционирования и согласования действий СКК на самом высоком уровне принятия решений в рамках национальных структур и существующих органов управления.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важно для поддержки эффективной реализации приоритетов Стратегии, таких как предоставление комплексных, ориентированных на потребности людей качественных услуг, поддержка готовности к пандемии, а также для обеспечения долгосрочной устойчивости программ Глобального фонда при сохранении таких ключевых принципов, как инклюзивность, прозрачность и соблюдение прав.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1" u="sng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касается </a:t>
            </a:r>
            <a:r>
              <a:rPr lang="ru-Ru" sz="1100" b="0" i="1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поддержки принятия решений в отношении новых приоритетов Стратегии: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Новая Стратегия гораздо конкретнее определяет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приоритетные области, в которых должны быть сосредоточены ресурсы Глобального фонда и усилия партнерства, для улучшения качества программ и ускорения темпов достижения целевых показателей в период до 2030 г.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СКК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будет играть ключевую роль в доведении приоритетов новой Стратегии до сведения заинтересованных сторон в странах и в руководстве процессами жизненного цикла грантов, такими как составление запросов на финансирование, назначение основных реципиентов (ОР) и субреципиентов (СР), выделение грантов, мониторинг и корректировка программ, чтобы поддерживать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концентрацию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внимания на этих ключевых областях в целях повышения воздействия.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СКК играет также важную роль в продвижении новых партнерских отношений и связей для реализации приоритетов Стратегии, таких как: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сотрудничество с соответствующими национальными секторами, такими как образование и социальная защита, для устранения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структурных факторов, влияющих на долгосрочные результаты программ по ВИЧ, туберкулезу и малярии, и расширение доступа к высококачественным медицинским услугам для ключевых групп населения;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с заинтересованными сторонами по обеспечению готовности к пандемиям для обеспечения эффективного использования ресурсов Глобального фонда в целях устранения угроз, связанных с инфекционными заболеваниями с множественными патогенами, помимо ВИЧ, туберкулеза и малярии; 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отношении условий реализации – привлечение частного сектора для повышения долгосрочных результатов программ, когда люди обращаются за медицинской помощью в частный сектор; и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установление новых связей, например с заинтересованными сторонами в секторе здравоохранения, а также между национальными, общинными и частными поставщиками медицинских услуг, чтобы обеспечить распределение ресурсов Глобального фонда таким образом, чтобы они поддерживали комплексные, ориентированные на потребности людей качественные услуги.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обеспечения того, чтобы СКК обладали опытом, необходимым для реализации программ в этих областях, будет также важно рассмотреть возможность корректировки временного или постоянного членства (например, путем обновления устава и состава подкомитетов) в целях привлечения соответствующих заинтересованных сторон и экспертов для работы в новых областях или тех областях, которым уделяется более пристальное внимание в новой Стратегии.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1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Ресурсы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Существует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ряд доступных ресурсов,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которые помогут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СКК донести приоритеты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Стратегии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сведения заинтересованных сторон, такие как эта презентация, документ, содержащий резюме Стратегии, сама Стратегия и обзор Рамочной стратегии – все они доступны на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веб–сайте Глобального фонда на многих языках, как показано внизу слайда.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рассчитываем на совместную работу, чтобы коллективно использовать наши сильные стороны для осуществления Стратегии и реализации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видения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нашего партнерства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мира, свободного от бремени СПИДа, туберкулеза и малярии, с более эффективным и более справедливым медицинским обслуживанием для всех.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1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Сообщества и гражданское общество играют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важную роль в выполнении приоритетных задач новой Стратегии партнерства Глобального фонда.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Действительно, сообщества находятся в центре внимания этой новой Стратегии, поскольку те, кто в наибольшей степени затронут тремя заболеваниями, лучше всего подходят для того, чтобы руководить тем, как программы могут эффективнее удовлетворить их потребности, а в ряде случаев лучше всего подходят также для проведения мониторинга воздействия программ, например, для ключевых и уязвимых групп населения.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Роль сообществ и гражданского общества в реализации следующей Стратегии включает: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принятию решений СКК на протяжении всего жизненного цикла гранта, чтобы обеспечить наилучшие возможности для осуществления программ в целях реализации приоритетов Стратегии и удовлетворения потребностей людей и сообществ, в том числе ключевых и уязвимых групп населения, а также недопредставленных групп населения.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в качестве исполнителей программ, в которых сообщества или гражданское общество имеет наилучшие возможности для удовлетворения потребностей людей – на уровне ОР, СР, ССР и на низовом уровне.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Акцентирование внимания на важности мониторинга под руководством сообществ для укрепления надзора и подотчетности за результаты, и на технической поддержке, оказываемой сообществами и гражданским обществом для управления эффективной реализацией программ.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 систем сообществ и партнерского сотрудничества с государственными, частными и другими поставщиками медицинских услуг в целях интеграции услуг и предоставления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ориентированной на потребности людей медицинской помощи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которые на комплексной основе удовлетворяют медицинские потребности людей, в том числе в отношении коинфекций и сопутствующих заболеваний, связанных с ВИЧ, туберкулезом и малярией, и в смежных областях здравоохранения, таких как сексуальное и репродуктивное здоровье и права.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Поддержка сотрудничества между секторами и устранение губительных законов, политики и практики для преодоления структурных факторов, влияющих на долгосрочные результаты программ по ВИЧ, туберкулезу и малярии, включая барьеры в области прав человека (такие как стигматизация и дискриминация), гендерные барьеры и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несправедливость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также продвижение программ, учитывающих интересы молодежи/ молодых людей из ключевых групп населения.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новых партнерств с участием сообществ и гражданского общества в целях осуществления Стратегии, в том числе с сообществами людей с ограниченными возможностями и психическими нарушениями, а также с теми группами населения, которые должны участвовать в дискуссиях по вопросам готовности к пандемиям.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100" b="0" i="1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Ресурсы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Существует ряд доступных ресурсов, которые помогут в этом и в доведении приоритетов Стратегии до ваших заинтересованных сторон, такие как эта презентация, документ, содержащий резюме Стратегии, сама Стратегия и обзор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Рамочной стратегии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все они доступны на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веб–сайте Глобального фонда на многих языках, как показано внизу слайда. </a:t>
            </a:r>
            <a:endParaRPr lang="ru-R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рассчитываем на совместную работу, чтобы коллективно использовать наши сильные стороны для осуществления Стратегии и реализации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видения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нашего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партнерства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мира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свободного от бремени СПИДа, туберкулеза и малярии, с более эффективным и более справедливым медицинским обслуживанием для всех. 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33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контексте Глобального фонда партнерами в области развития являются двусторонние и многосторонние организации, предоставляющие ресурсы и экспертные знания для осуществления новой Стратегии. В их число входят доноры Глобального фонда, доноры двусторонних программ и организации, предоставляющие экспертные знания на местах, а также на глобальном и региональном уровнях. В их число не входят технические партнеры Глобального фонда, составляющие отдельную категорию заинтересованных сторон.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Партнеры в области развития играют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важную роль в выполнении приоритетных задач новой Стратегии партнерства Глобального фонда.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Роль партнеров в области развития в осуществлении следующей Стратегии: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Согласование поддержки с устойчивыми страновыми планами и общими приоритетами, например в отношении инвестиций в комплексные, ориентированные на потребности людей качественные услуги и системы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данных, или устранение структурных факторов, влияющих на долгосрочные результаты программ по ВИЧ, туберкулезу и малярии.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Сотрудничество в целях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привлечения увеличенного объема внутренних и дополнительных донорских средств, повышения эффективности использования денежных средств и устойчивого воздействия на здоровье, в том числе путем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участия в совместном финансировании и осуществления совместного финансирования смешанных финансовых и инновационных финансовых моделей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Сотрудничество на ранних этапах в целях содействия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ускорению и расширению эффективных инноваций, в т.ч. посредством целевых инвестиций, гарантийных обязательств и усилий по формированию рынка.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использованию дипломатического потенциала партнерства Глобального фонда для оспаривания губительных законов, политики и практики.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1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Ресурсы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Существует ряд доступных ресурсов, которые помогут в этом и в доведении приоритетов Стратегии до ваших групп заинтересованных сторон, такие как эта презентация, документ, содержащий резюме Стратегии, сама Стратегия и обзор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Рамочной стратегии– все они доступны на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веб–сайте Глобального фонда на многих языках, как показано внизу слайда.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рассчитываем на совместную работу, чтобы коллективно использовать наши сильные стороны для осуществления Стратегии и реализации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видения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нашего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партнерства </a:t>
            </a:r>
            <a:r>
              <a:rPr lang="ru-Ru" sz="18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мира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свободного от бремени СПИДа, туберкулеза и малярии, с более эффективным и более справедливым медицинским обслуживанием для всех.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39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Исполнителями являются организации и правительства, которые осуществляют программы, поддерживаемые Глобальным фондом, и они играют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важную роль в выполнении приоритетных задач новой стратегии партнерства Глобального фонда.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Роль исполнителей в осуществлении следующей Стратегии: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и реализация странами своих планов по осуществлению качественных программ, которые эффективно, действенно и справедливо обеспечивают выполнение подзадач Стратегии в области ВИЧ, туберкулеза и малярии, созданию комплексных качественных услуг, ориентированных на потребности людей, расширению участия наиболее затронутых сообществ, обеспечению справедливости, прав человека и гендерного равенства, а также обеспечению готовности к пандемиям.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Мобилизация увеличенного объема внутренних ресурсов на цели здравоохранения и борьбы с тремя заболеваниями для обеспечения устойчивости программ и широкого охвата программами, а также повышение внимания к вопросам качества и эффективного использования денежных средств в национальных стратегических планах, при разработке и осуществлении программ.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 сотрудничества между соответствующими секторами и поставщиками экспертных знаний и налаживание новых связей, например для устранения структурных барьеров в области достижения долгосрочных результатов программ по ВИЧ, туберкулезу и малярии, для интеграции национального сектора здравоохранения, сообществ, частного сектора и других систем для сохранения здоровья, для обеспечения ориентации услуг на потребности людей или для достижения целей в сфере готовности к пандемиям.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благоприятных условий для внедрения инноваций и обеспечение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справедливого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доступа к новым подходам в целях повышения долгосрочных результатов программ.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полноценного участия сообществ, в том числе ключевых групп населения, и других соответствующих субъектов и экспертов в разработке, предоставлении и мониторинге услуг в целях обеспечения наилучшего удовлетворения потребностей людей.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содействие использованию дипломатического потенциала партнерства Глобального фонда для оспаривания губительных законов, политики и практики.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800" b="0" i="1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Ресурсы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Существует ряд доступных ресурсов, которые помогут в этом и в доведении приоритетов Стратегии до ваших групп заинтересованных сторон, такие как эта презентация, документ, содержащий резюме Стратегии, сама Стратегия и обзор </a:t>
            </a:r>
            <a:r>
              <a:rPr lang="ru-Ru" sz="18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Рамочной стратегии– все они доступны на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веб–сайте Глобального фонда на многих языках, как показано внизу слайда.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рассчитываем на совместную работу, чтобы коллективно использовать наши сильные стороны для осуществления Стратегии и реализации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видения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нашего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партнерства </a:t>
            </a:r>
            <a:r>
              <a:rPr lang="ru-Ru" sz="18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мира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свободного от бремени СПИДа, туберкулеза и малярии, с более эффективным и более справедливым медицинским обслуживанием для всех.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17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МАФ играют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важную роль в выполнении приоритетных задач новой Стратегии партнерства Глобального фонда.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Роль МАФ в осуществлении следующей Стратегии: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Оказание помощи Глобальному фонду в обеспечении эффективной и действенной реализации программ в целях выполнения приоритетных задач Стратегии.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 сотрудничества между соответствующими секторами и поставщиками экспертных знаний и налаживание новых связей, например для устранения структурных барьеров в области достижения долгосрочных результатов программ по ВИЧ, туберкулезу и малярии, для интеграции национального сектора здравоохранения, сообществ, частного сектора и других систем для сохранения здоровья, для обеспечения ориентации услуг на потребности людей или для достижения целей в сфере готовности к пандемиям.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Оказание помощи в мониторинге полноценного участия всех заинтересованных сторон в принятии решений СКК на протяжении всего жизненного цикла гранта, особенно это касается сообществ, в том числе ключевых групп населения.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созданию благоприятных условий для внедрения инноваций в целях ускорения достижения целей Стратегии.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1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Ресурсы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Существует ряд доступных ресурсов, которые помогут в этом и в доведении приоритетов Стратегии до ваших групп заинтересованных сторон, такие как эта презентация, документ, содержащий резюме Стратегии, сама Стратегия и обзор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Рамочной стратегии – все они доступны на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веб–сайте Глобального фонда на многих языках, как показано внизу слайда.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рассчитываем на совместную работу, чтобы коллективно использовать наши сильные стороны для осуществления Стратегии и реализации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видения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нашего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партнерства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мира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свободного от бремени СПИДа, туберкулеза и малярии, с более эффективным и более справедливым медицинским обслуживанием для всех.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19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Частный сектор играет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важную роль в выполнении приоритетных задач новой Стратегии партнерства Глобального фонда.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100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 algn="l" rtl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достижения нашей цели по искоренению СПИДа, туберкулеза и малярии потребуется расширить справедливый доступ к качественным и недорогостоящим услугам везде, где люди обращаются за медицинской помощью. В ряде важных обстоятельств значительный объем медицинской помощи запрашивается через частный сектор.</a:t>
            </a:r>
            <a:endParaRPr lang="ru-Ru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Поэтому улучшение порядка взаимодействия, заключения контрактов и координации с </a:t>
            </a:r>
            <a:r>
              <a:rPr lang="ru-Ru" sz="1100" b="0" i="0" u="sng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поставщиками услуг в частном секторе на страновом уровне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будет иметь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важнейшее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значение для решения следующих задач:</a:t>
            </a:r>
            <a:endParaRPr lang="ru-Ru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Улучшение результатов в области здравоохранения путем повышения качества и расширения доступа к недорогим, экономически эффективным, справедливым, основанным на соблюдении прав человека медицинским услугам, согласованным с национальными стандартами качества и механизмами обеспечения качества.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Сотрудничество с национальными, местными и другими поставщиками медицинских услуг в целях интеграции услуг и соответствующих данных для предоставления качественной медицинской помощи, ориентированной на потребности людей.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Поставщики технической поддержки и помощи по наращиванию потенциала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могут поддержать эти действия посредством следующих мер: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 качественной поддержки и создание возможностей для укрепления национального и регионального потенциала в таких областях, как лабораторные услуги, цепочки поставок, технологические услуги, цифровое здравоохранение, логистика – обеспечение соответствия национальным стандартам, новейшие эффективные инновации и интеграция в национальные системы.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Частный сектор играет также важную роль во внедрении инноваций и расширении масштабов инновационных решений, что будет иметь решающее значение для ускорения значение для ускорения воздействия.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Поэтому </a:t>
            </a:r>
            <a:r>
              <a:rPr lang="ru-Ru" sz="1100" b="0" i="0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разработчики, производители и поставщики продукции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могут поддержать эти действия посредством следующих мер: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новых и более эффективных методов диагностики, лекарственных средств, схем лечения и вакцин и поддержки справедливого широкого доступа к недорогим продуктам и инновациям.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Налаживание партнерских отношений в целях использования соответствующих продуктовых цепочек, сроков и цен для быстрого внедрения и справедливого расширения масштабов; и обеспечение надежной цепочки поставок качественной продукции с соответствующими сроками годности.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И, конечно же, частные доноры могут поддержать эти действия и общие усилия по осуществлению Стратегии посредством следующих мер: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Увеличение финансовых и нефинансовых взносов и поддержка инновационных моделей финансирования.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1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Ресурсы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Существует ряд доступных ресурсов, которые помогут в этом и в доведении приоритетов Стратегии до ваших групп заинтересованных сторон, такие как эта презентация, документ, содержащий резюме Стратегии, сама Стратегия и обзор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Рамочной стратегии – все они доступны на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веб–сайте Глобального фонда на многих языках, как показано внизу слайда.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рассчитываем на совместную работу, чтобы коллективно использовать наши сильные стороны для осуществления Стратегии и реализации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видения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нашего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партнерства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мира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свободного от бремени СПИДа, туберкулеза и малярии, с более эффективным и более справедливым медицинским обслуживанием для всех.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21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партнеры играют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важную роль в выполнении приоритетных задач новой Стратегии партнерства Глобального фонда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Роль технических партнеров в осуществлении следующей Стратегии: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новых и своевременный пересмотр нормативных руководств и порядка определения приоритетов на основе последних имеющихся фактических данных для управления разработкой более эффективных программ, в том числе в сфере профилактики ВИЧ и лечения малярии, в новых областях Стратегии, а также в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соответствующих областях участия частного сектора, управления и стандартов качества. 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Поддержка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усилий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переносу технических руководящих материалов в плоскость эффективного осуществления на страновом уровне путем разработки эффективных инструментов, которые могут быть адаптированы к условиям страны и увязаны с поддающимися измерению результатами, например для поддержки внедрения инноваций и более широкого применения эффективных моделей предоставления услуг или для поддержки внедрения Международных медико-санитарных правил.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Усиление технической поддержки и наращивания потенциала на основе подготовленного странами описания потребностей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стандартов качества технической поддержки и наращивания потенциала, включая своевременность, согласованность, прозрачность и подотчетность.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Поддержка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усилий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подготовке и распространению обновленной информации в отношении оперативных исследований, фактических данных и передовой практики в целях укрепления мер реагирования на ВИЧ, туберкулез и малярию и внедрения надежных комплексных качественных услуг, ориентированных на потребности людей, а также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для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готовности стран к внедрению новых медицинских продуктов и инноваций.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Оказание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 поддержки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странам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 в укреплении национальных информационных систем и эффективном использовании данных для принятия решений на всех уровнях, включая повышение внимания сбору данных, цифровым инструментам, обеспечению качества, анализу, интерпретации и использованию данных.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Поддержка эффективных партнерских отношений между государственными и негосударственными субъектами и содействие использованию дипломатических возможностей партнерства Глобального фонда, чтобы противодействовать губительным законам, мерам политики и практике.</a:t>
            </a:r>
            <a:endParaRPr lang="ru-Ru" sz="1100" b="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1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Ресурсы 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Существует ряд доступных ресурсов, которые помогут в этом и в доведении приоритетов Стратегии до ваших групп заинтересованных сторон, такие как эта презентация, документ, содержащий резюме Стратегии, сама Стратегия и обзор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Рамочной стратегии – все они доступны на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веб–сайте Глобального фонда на многих языках, как показано внизу слайда.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рассчитываем на совместную работу, чтобы коллективно использовать наши сильные стороны для осуществления Стратегии и реализации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видения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нашего 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партнерства </a:t>
            </a:r>
            <a:r>
              <a:rPr lang="ru-Ru" sz="11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мира</a:t>
            </a: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свободного от бремени СПИДа, туберкулеза и малярии, с более эффективным и более справедливым медицинским обслуживанием для всех. 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3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сегодняшний день партнерство Глобального фонда добилось невероятных результатов в борьбе против ВИЧ, туберкулеза и малярии (ВТМ) и в содействии улучшению состояния здоровья населения в странах, в которых оно поддерживает программы – к настоящему времени спасено более 44 миллионов жизней.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Однако мировое сообщество отстает от графика достижения </a:t>
            </a: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запланированных</a:t>
            </a: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целевых показателей ЦУР на период до 2030 г., и в быстро меняющейся глобальной обстановке в области здравоохранения в связи с новой пандемией необходима новая Стратегия Глобального фонда, которая направит наши коллективные усилия на то, чтобы вернуть ситуацию в нужное русло.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Именно на это и направлена новая Стратегия Глобального фонда «</a:t>
            </a:r>
            <a:r>
              <a:rPr lang="ru-Ru" sz="12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Борьба с пандемиями и построение более здорового и справедливого мира</a:t>
            </a: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Она была разработана в ходе широкого консультативного процесса и определяет, как партнерство Глобального фонда может работать сообща для ускорения воздействия в период до 2030 г.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Видение Стратегии – мир, свободный от бремени СПИДа, туберкулеза и малярии, с более эффективным и более справедливым медицинским обслуживанием для всех.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Слово «справедливый» добавлено в концепцию Глобального фонда на этот период, чтобы подчеркнуть приверженность партнерства решению проблемы несправедливости для достижения наших целей.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Новая Стратегия будет направлять усилия партнерства Глобального фонда в период с 2023 по 2028 г., а ее воздействие будет измеряться в 2030 г. вместе с ЦУР–2030.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sz="1400" b="1" i="0" u="none" kern="1200" baseline="0" dirty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0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этом заключается новая Рамочная стратегия. Её главная цель – покончить со СПИДом, туберкулезом и малярией.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поддержки </a:t>
            </a:r>
            <a:r>
              <a:rPr lang="ru-Ru" sz="1200" b="0" i="0" u="none" baseline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усилий по достижению этой главной цели в Стратегию включены 4 взаимоусиливающие и взаимодополняющие задачи и одна эволюционирующая задача.</a:t>
            </a:r>
            <a:endParaRPr lang="ru-Ru" sz="1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Взаимоусиливающие и взаимодополняющие задачи заключаются в том, чтобы повысить эффективность комплексных, ориентированных на потребности человека систем для сохранения здоровья, расширить участие и руководящую роль наиболее затронутых сообществ</a:t>
            </a: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укрепить справедливость в области здравоохранения, гендерного равенства и прав человека, а также мобилизовать дополнительные ресурсы.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Эволюционирующая задача направлена на использование опыта и инклюзивной модели партнерства Глобального фонда для содействия обеспечению глобальной готовности и реагирования на пандемии.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Стратегия содержит также раздел, посвященный механизмам партнерства, в котором указаны функции и обязанности всех заинтересованных сторон в достижении целей Стратегии.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2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 увидите, что в основе Стратегии лежит работа с людьми и сообществами и удовлетворение их потребностей. Это обусловлено тем, что сообщества, в наибольшей степени затронутые тремя заболеваниями, лучше всего подходят для того, чтобы определять, каким образом программы могут наиболее эффективно удовлетворить их потребности и – в ряде случаев – как следует осуществлять программы в области здравоохранения и вести мониторинг воздействия программ, таких как программы для ключевых и уязвимых групп населения.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6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уже говорилось, главная цель Стратегии состоит в том, чтобы покончить со СПИДом, туберкулезом и малярией.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достижения этой цели особое внимание в Стратегии уделяется стимулирующим инвестициям, ориентированным на потребности людей, и использованию инноваций, чтобы ускорить прогресс в прекращении эпидемий этих трех заболеваний.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первых двух пунктах в верхней части слайда «Покончить со СПИДом, туберкулезом и малярией» вы увидите, что основное внимание уделяется снижению заболеваемости и устранению структурных барьеров, препятствующих достижению долгосрочных результатов в противодействии ВИЧ, туберкулезу и малярии, поскольку это – две области, в которых необходимо добиться наибольшего прогресса для достижения наших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коллективных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для каждого из трех заболеваний, как вы увидите, существуют конкретные подзадачи (выделенные пункты на этом слайде), чтобы направить усилия нашего партнерства на профилактику, лечение и уход за людьми, живущими с ВИЧ, туберкулезом и малярией и затронутыми ими.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ru-Ru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 докладчику: можете привлечь внимание к конкретным подзадачам, актуальным для конкретной аудитории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.]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Достижение главной цели Стратегии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Покончить со СПИДом, туберкулезом и малярией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подкрепляется четырьмя взаимоусиливающими и взаимодополняющими задачами, которые должны решаться одновременно и на синергетической основе для достижения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целей нашего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партнерства.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уже упоминалось, первая задача заключается в том, чтобы повысить эффективность комплексных систем для сохранения здоровья, ориентирова</a:t>
            </a:r>
            <a:r>
              <a:rPr lang="ru-Ru" sz="1800" b="0" i="0" u="none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нных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потребности людей. Партнерство Глобального фонда будет поддерживать инвестиции в ЖУССЗ, которые выполняют каталитическую роль в соответствии с условиями в странах, ориентированы на потребности людей и интегрированы в деятельность поставщиков услуг в целях комплексного удовлетворения потребностей людей в сфере здравоохранения и для достижения долгосрочных результатов в борьбе против ВИЧ, туберкулеза и малярии, а также в смежных областях здравоохранения, таких как борьба с инфекциями 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болезнями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сопутствующими трем заболеваниям.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Вторая задача заключается в расширении участия и повышении руководящей роли наиболее затронутых сообществ, чтобы никого не оставить без внимания, обеспечить принятие решений на сбалансированной и инклюзивной основе в отношении ресурсов Глобального фонда и поддержать сообщества в управлении программами в тех случаях, когда они имеют наилучшие возможности для обеспечения воздействия и справедливости.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Третья задача заключается в укреплении справедливости в сфере охраны здоровья, гендерного равенства и прав человека. Весьма важно, чтобы эти ключевые области были полностью интегрированы в поддерживаемые Глобальным фондом программы в качестве основных элементов, чтобы повысить долгосрочные результаты программ по ВИЧ, туберкулезу и малярии; обеспечить осуществление инвестиций с учетом прав человека и гендерных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факторов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обеспечить более справедливый доступ к медицинским услугам и удержание пациентов в системе услуг; и обеспечить эффективное и долгосрочное воздействие на всех, включая наиболее маргинализированные группы населения.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Четвертая задача заключается в мобилизации дополнительных ресурсов – как внутренних, так и дополнительных международных ресурсов. Учитывая огромные финансовые проблемы, возникшие во всем мире в связи с COVID-19, инновации и эффективная адаптация требований Глобального фонда в отношении совместного финансирования будут иметь важное значение для увеличения ресурсов, необходимых для достижения наших целей, а также для повышения внимания к эффективному использованию денежных средств (включая аспекты справедливости) и устойчивости инвестиций Глобального фонда.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ru-Ru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 докладчику: в отношении каждой из этих целей можете привлечь внимание к конкретным подзадачам, актуальным для конкретной аудитории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.]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1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новой Стратегии непосредственно учтены кардинальные изменения в области охраны здоровья во всем мире и ставится эволюционирующая задача – обеспечить готовность к пандемиям и реагирование на них (ГПР).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 задача направлена на использование опыта и инклюзивной модели партнерства Глобального фонда для содействия реализации этого глобального приоритета наряду с важной работой наших партнеров.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Задача описывается как «эволюционирующая», поскольку Глобальному фонду потребуется сохранять свою гибкость для адаптации к условиям в течение срока действия Стратегии в связи с тем, что мировая и глобальная архитектура здравоохранения продолжают эволюционировать в ответ на глобальную пандемию.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касается готовности к пандемиям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 Глобальный фонд имеет уникальные возможности для оказания поддержки странам в укреплении их потенциала по обеспечению готовности к пандемиям путем создания инклюзивных, жизнеспособных и устойчивых систем доя сохранения здоровья и разработки программ по ВИЧ, туберкулезу и малярии, которые способны эффективнее предотвращать и выявлять новые угрозы инфекционных болезней и реагировать на них.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Глобальный фонд внесет вклад в укрепление потенциала стран по обеспечению готовности к пандемиям посредством инвестиций, в частности в такие области, как укрепление лабораторий, средства диагностики, поддержка медицинских работников и консультантов-сверстников, укрепление систем сообществ и борьба с устойчивостью к противомикробным препаратам, и в других областях.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Глобальный фонд разрабатывает информацию и рекомендации в отношении объема этих инвестиций, с тем чтобы можно было приступить к работе по осуществлению следующего грантового цикла, который начнется в 2024 г.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sng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касается реагирования на пандемию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 работа Глобального фонда уже четко определена существующими программами и Механизмом реагирования Глобального фонда на COVID-19 (C19RM), и Глобальный фонд продолжит целенаправленную мобилизацию ресурсов для этих усилий по мере необходимости.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7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Модель Глобального фонда строится на основных принципах страновой ответственности и партнерства, и поэтому достижение целей и задач Стратегии зависит от сотрудничества всех партнеров, работающих сообща, каждый из которых выполняет свои собственные различные, взаимодополняющие функции и обязанности для достижения наилучших результатов.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Функции и обязанности правительств-исполнителей, сообществ, гражданского общества, технических партнеров и партнеров в области развития, частного сектора и других заинтересованных сторон описаны в разделе Стратегии «Механизмы партнерства».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этом разделе Стратегии описываются также важные области, в которых необходимо усилить работу партнерства в целях осуществления Стратегии: от ускорения справедливого внедрения и применения инноваций до улучшения сбалансированности финансовых и программных рисков, чтобы создать благоприятные условия для достижения воздействия; до укрепления СКК, чтобы обеспечить полноценное участие сообществ; и многие другие области. </a:t>
            </a:r>
            <a:endParaRPr lang="fr-CH" sz="1800" b="0" i="0" u="none" baseline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60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Достижение целей </a:t>
            </a:r>
            <a:r>
              <a:rPr lang="ru-Ru" sz="1800" b="0" i="0" u="none" baseline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Стратегии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измеряется с помощью всеобъемлющей и подотчетной Системы мониторинга </a:t>
            </a:r>
            <a:r>
              <a:rPr lang="ru-Ru" sz="1800" b="0" i="0" u="none" baseline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и 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оценки </a:t>
            </a:r>
            <a:r>
              <a:rPr lang="ru-Ru" sz="1800" b="0" i="0" u="none" baseline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(МиО),</a:t>
            </a:r>
            <a:r>
              <a:rPr lang="ru-Ru" sz="1800" b="0" i="0" u="none" baseline="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в которую входят ключевые показатели эффективности, а также с помощью глобальных партнерских планов и задач и целевых показателей ЦУР-3.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800" b="0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Целью Системы МиО является содействие управлению эффективностью, непрерывному обучению и совершенствованию процесса принятия решений путем предоставления актуальной, всеобъемлющей, полной и своевременной информации для повышения качества программ в области здравоохранения, их действенности и, следовательно, воздействия инвестиций Глобального фонда.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800" b="0" i="0" u="none" strike="noStrik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Система МиО включает в себя 4 взаимосвязанных компонента; каждый компонент содержит взаимосвязанные параметры, механизмы и инструменты измерения, позволяющие получать данные и доказательства, которые служат различным целям и аудиториям в рамках грантов Глобального фонда и </a:t>
            </a:r>
            <a:r>
              <a:rPr lang="ru-Ru" sz="1800" b="0" i="0" u="non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жизненного цикла</a:t>
            </a:r>
            <a:r>
              <a:rPr lang="ru-Ru" sz="1800" b="0" i="0" u="none" strike="noStrik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Стратегии. Основные механизмы и инструменты в рамках компонентов включают систему ключевых показателей эффективности Стратегии, многолетний календарь оценки, параметры оценки эффективности грантов и системы мониторинга на уровне Секретариата.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800" b="0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Источником информации и/или дополнением к каждому компоненту служат также сведения, получаемые из отчетов партнеров, исследования и другие фактические данные.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800" b="0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 совокупности информация, поступающая по четырем компонентам Системы МиО, создает всеобъемлющую картину прогресса в достижении долгосрочных целевых показателей Стратегии и показывает, насколько эффективно Глобальный фонд выполняет свой мандат.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8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8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4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6184FD-CBC9-4FF3-9E0A-C45F5639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057044104" name="image" descr="{&quot;templafy&quot;:{&quot;id&quot;:&quot;c7672d33-47b6-4be3-b456-8927a68abd3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3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9EA47E-6C41-451E-8DD8-8768C8368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6D06E-260D-4306-8191-C5566E18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426C92-CA81-4B45-B228-1C41F86F2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49187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947863"/>
            <a:ext cx="5626100" cy="4002087"/>
          </a:xfrm>
        </p:spPr>
        <p:txBody>
          <a:bodyPr numCol="1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4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 numCol="2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5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367089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3639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3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-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1947325"/>
            <a:ext cx="3678237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4500" y="1947324"/>
            <a:ext cx="7575999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F7134-E454-4438-88AC-D186E1F59979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A72D3E-ED9E-487D-8E75-BDE8764D0F2A}"/>
              </a:ext>
            </a:extLst>
          </p:cNvPr>
          <p:cNvCxnSpPr>
            <a:cxnSpLocks/>
          </p:cNvCxnSpPr>
          <p:nvPr userDrawn="1"/>
        </p:nvCxnSpPr>
        <p:spPr>
          <a:xfrm>
            <a:off x="4254500" y="1798911"/>
            <a:ext cx="75790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3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15900-5670-4A00-8CEC-6DFA5D57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5" y="69469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95C7-8261-4980-A6A7-1FCF4A6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A73A4EF-33F6-433B-9F35-5BB6B3C7B2A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990725"/>
            <a:ext cx="5626100" cy="1779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001" y="4179088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4001" y="1992089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4001" y="4179088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C6F75-47E5-4F2E-92C5-475D6C76AD3D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E475C4-5A0E-470E-B51E-CEBEB03A703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203950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138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2375">
          <p15:clr>
            <a:srgbClr val="FF96FF"/>
          </p15:clr>
        </p15:guide>
        <p15:guide id="5" orient="horz" pos="2511">
          <p15:clr>
            <a:srgbClr val="FF96FF"/>
          </p15:clr>
        </p15:guide>
        <p15:guide id="6" orient="horz" pos="3753">
          <p15:clr>
            <a:srgbClr val="FF96FF"/>
          </p15:clr>
        </p15:guide>
        <p15:guide id="7" pos="226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69875"/>
            <a:ext cx="8549050" cy="5688125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/>
              <a:t>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31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1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3463301"/>
            <a:ext cx="3678237" cy="143820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36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53776" y="3463301"/>
            <a:ext cx="3678237" cy="14457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4500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47189" y="3463301"/>
            <a:ext cx="3678237" cy="14657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4791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2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58775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147189" y="3256236"/>
            <a:ext cx="3686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256088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89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435765145" name="image" descr="{&quot;templafy&quot;:{&quot;id&quot;:&quot;5c9d2f43-b9a6-4823-86ee-e9a8a147dd4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29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363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3951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6539" y="1797051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775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1363" y="3027362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2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3950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24950" y="3027361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176269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0905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0242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42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50" y="0"/>
            <a:ext cx="5988050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464" y="1947863"/>
            <a:ext cx="5627999" cy="401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6AFC1A-7411-46B5-810D-D905542FAEA1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5627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2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 and 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17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5116513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4382-B193-4639-B430-DDBDD3C02A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65E8-94C5-4A7B-9132-01DCD11487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6C4400-E6ED-4D35-8BA3-E01FDEC0B4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0" y="5276850"/>
            <a:ext cx="5627688" cy="681038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Add notes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833C665-39F1-4A75-BF27-CE9EADE6B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171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1FC172-A618-4D33-986D-4DB159A4068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22B339-6A22-4BE5-A2CA-235B2C90E22F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550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24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6858000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A74B35-B540-4B3C-9D8F-817164847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24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64633-7D3D-4F87-8DBB-3884A55B8BA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6F7B9-AC7A-43B8-8EA2-35264308E6E0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930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579B-417E-4225-9C3E-B7DC3D5A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AE293D12-3575-4044-B77C-740363754EDD}"/>
              </a:ext>
            </a:extLst>
          </p:cNvPr>
          <p:cNvSpPr/>
          <p:nvPr userDrawn="1"/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665364-8FDD-4EEB-8935-38E9CC0C0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215230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06638" y="0"/>
            <a:ext cx="9885362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18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449177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276" y="4890575"/>
            <a:ext cx="1732000" cy="1067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099276" y="47127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03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sp>
        <p:nvSpPr>
          <p:cNvPr id="296" name="Picture Placeholder 295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80845" y="352425"/>
            <a:ext cx="9611155" cy="650557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39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675" y="4875751"/>
            <a:ext cx="1732000" cy="10517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◄</a:t>
            </a:r>
          </a:p>
        </p:txBody>
      </p:sp>
      <p:sp>
        <p:nvSpPr>
          <p:cNvPr id="151" name="Picture Placeholder 150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1"/>
            <a:ext cx="10560573" cy="632204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340" name="Slide Number Placeholder 339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099675" y="470271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7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5736" y="0"/>
            <a:ext cx="6616264" cy="68580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1798638"/>
            <a:ext cx="5068888" cy="496887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3641952"/>
            <a:ext cx="5068888" cy="2315936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295525"/>
            <a:ext cx="5068888" cy="113347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767502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B111059-DBC4-45AB-8F17-173A4FC28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583166315" name="image" descr="{&quot;templafy&quot;:{&quot;id&quot;:&quot;d0164e93-7f5a-48f2-a347-a735194afd4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99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9465" y="47627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086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2053" y="47555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4641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4416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1363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3951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23726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80674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79985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03951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262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23726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23037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281363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202362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124950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58775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281363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202362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124950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73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18E97-E055-4F98-9C60-8B7FFD3F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EA91-65AB-4D32-8B12-19D2BEE96493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0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4065C1A-9875-427F-A08A-6281CACC8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59D94-1A4B-4ADA-9DA1-168B73BC0C09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1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4294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7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9"/>
            <a:ext cx="11474450" cy="18716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400031720" name="image" descr="{&quot;templafy&quot;:{&quot;id&quot;:&quot;ca4b44cf-499c-4283-9535-f041fbf092f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6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981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B44933-F307-4411-8D48-0B57B3056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8"/>
            <a:ext cx="11474450" cy="1728787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867462441" name="image" descr="{&quot;templafy&quot;:{&quot;id&quot;:&quot;9c1588e2-fa53-49ec-9184-ab61cb34c3a5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1CC8A8-179D-4E05-89A7-90C0DCAD9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82503526" name="image" descr="{&quot;templafy&quot;:{&quot;id&quot;:&quot;72f1e09f-7db7-401f-9445-22f64d4766cb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1031124851" name="image" descr="{&quot;templafy&quot;:{&quot;id&quot;:&quot;45083550-8110-4737-ad16-6fb05131ca4f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04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Express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7"/>
            <a:ext cx="11474450" cy="1528762"/>
          </a:xfrm>
        </p:spPr>
        <p:txBody>
          <a:bodyPr/>
          <a:lstStyle>
            <a:lvl1pPr marL="0" indent="0"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833761249" name="image" descr="{&quot;templafy&quot;:{&quot;id&quot;:&quot;c17a790e-0caa-445d-ba68-0e9e2b3fd090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43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BFF792-994D-4763-9021-2FEF7589E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47904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8D014-E3E3-471F-8933-C27D84BED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527261314" name="image" descr="{&quot;templafy&quot;:{&quot;id&quot;:&quot;57aeae59-9cb6-45cb-b2ae-d61fa8a61d0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0" y="274721"/>
            <a:ext cx="7511638" cy="1477444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C5257-9E4F-4CA0-9178-9F39848BB3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8638"/>
            <a:ext cx="12192000" cy="505936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pic>
        <p:nvPicPr>
          <p:cNvPr id="1122788031" name="image" descr="{&quot;templafy&quot;:{&quot;id&quot;:&quot;9cb4acbc-63fd-4675-a42b-9742906a7eb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9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561925" y="1"/>
            <a:ext cx="6630075" cy="68580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4A15FC-D2AD-44A4-AC62-1D8C94F6F7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5627689" cy="2173288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BC2EDC-359D-4273-A170-21DF97254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392000"/>
            <a:ext cx="562768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889016793" name="image" descr="{&quot;templafy&quot;:{&quot;id&quot;:&quot;9b056a12-9ac7-43ee-8054-d6dd5349fa8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6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77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71309d-0768-4190-a45c-bed4e597ec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93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2B16E6D-59F7-4872-A428-2EF0EB00A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38279" cy="217328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B62067-628B-460A-AB62-DBF00E583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51299023" name="image" descr="{&quot;templafy&quot;:{&quot;id&quot;:&quot;579cf485-bc44-4ede-aeb7-a7b30dae181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81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75C42-C7F3-45E4-8897-3483B6DC5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15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96686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67BDF81-EFA1-4C8C-B966-25B68D665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8351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360000" y="270001"/>
            <a:ext cx="11472000" cy="939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45"/>
            </p:custDataLst>
          </p:nvPr>
        </p:nvSpPr>
        <p:spPr>
          <a:xfrm>
            <a:off x="360000" y="1800001"/>
            <a:ext cx="11472000" cy="415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7950" y="6203950"/>
            <a:ext cx="69056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50434846" name="image" descr="{&quot;templafy&quot;:{&quot;id&quot;:&quot;b3ce98cf-b02d-49e2-b296-1f88f1e3e823&quot;}}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60000" y="6427332"/>
            <a:ext cx="1623600" cy="1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9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.xml"/><Relationship Id="rId5" Type="http://schemas.openxmlformats.org/officeDocument/2006/relationships/image" Target="../media/image2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4.xml"/><Relationship Id="rId5" Type="http://schemas.openxmlformats.org/officeDocument/2006/relationships/image" Target="../media/image35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https://www.theglobalfund.org/en/strategy/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3.sv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image" Target="../media/image42.png"/><Relationship Id="rId30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image" Target="../media/image35.jpg"/><Relationship Id="rId4" Type="http://schemas.openxmlformats.org/officeDocument/2006/relationships/slide" Target="slide14.xml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mailto:ccm@theglobalfund.org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2.pn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31" Type="http://schemas.openxmlformats.org/officeDocument/2006/relationships/image" Target="../media/image35.jpg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hyperlink" Target="https://www.theglobalfund.org/en/strategy/" TargetMode="External"/><Relationship Id="rId30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https://www.theglobalfund.org/en/strategy/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3.sv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image" Target="../media/image42.png"/><Relationship Id="rId30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https://www.theglobalfund.org/en/strategy/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3.sv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image" Target="../media/image42.png"/><Relationship Id="rId30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https://data.theglobalfund.org/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2.pn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31" Type="http://schemas.openxmlformats.org/officeDocument/2006/relationships/image" Target="../media/image35.jpg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hyperlink" Target="https://www.theglobalfund.org/en/strategy/" TargetMode="External"/><Relationship Id="rId30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mailto:lfacoordinationteam@theglobalfund.org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2.pn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31" Type="http://schemas.openxmlformats.org/officeDocument/2006/relationships/image" Target="../media/image35.jpg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hyperlink" Target="https://www.theglobalfund.org/en/strategy/" TargetMode="External"/><Relationship Id="rId30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mailto:privatesector@theglobalfund.org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2.pn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31" Type="http://schemas.openxmlformats.org/officeDocument/2006/relationships/image" Target="../media/image35.jpg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hyperlink" Target="https://www.theglobalfund.org/en/strategy/" TargetMode="External"/><Relationship Id="rId30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https://www.theglobalfund.org/en/strategy/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3.sv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image" Target="../media/image42.png"/><Relationship Id="rId30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E622-B484-4C5E-9FA1-B84DACEEB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3" y="1798637"/>
            <a:ext cx="9592623" cy="2173288"/>
          </a:xfrm>
        </p:spPr>
        <p:txBody>
          <a:bodyPr/>
          <a:lstStyle/>
          <a:p>
            <a:pPr algn="l" rtl="0">
              <a:lnSpc>
                <a:spcPct val="130000"/>
              </a:lnSpc>
              <a:spcAft>
                <a:spcPts val="600"/>
              </a:spcAft>
            </a:pPr>
            <a:r>
              <a:rPr lang="ru-Ru" sz="3200" b="0" i="0" u="none" baseline="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Борьба с пандемиями и построение более здорового и справедливого мира</a:t>
            </a:r>
            <a:b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8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Обзор Рамочной стратегии Глобального фонда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AFC8C-067F-4462-89BD-CA42D043C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Вставьте название встречи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/>
            <a:r>
              <a:rPr lang="ru-Ru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[Укажите дату]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6B16B-D381-4958-9988-D518056A75AB}"/>
              </a:ext>
            </a:extLst>
          </p:cNvPr>
          <p:cNvSpPr txBox="1"/>
          <p:nvPr/>
        </p:nvSpPr>
        <p:spPr>
          <a:xfrm>
            <a:off x="10564236" y="6456172"/>
            <a:ext cx="1627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200" b="0" i="0" u="none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Март 2022 г.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337305-DB0F-4122-A17C-50B4D85FF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0" y="241577"/>
            <a:ext cx="3880892" cy="120884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8533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66FF0E-6EEB-4726-8259-4A09F325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В чем отличие этой новой Стратегии?</a:t>
            </a:r>
            <a:br>
              <a:rPr lang="ru-Ru"/>
            </a:br>
            <a:endParaRPr lang="ru-Ru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4DCC385-92B2-46D3-8B92-F7642F21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6203950"/>
            <a:ext cx="897300" cy="365125"/>
          </a:xfrm>
        </p:spPr>
        <p:txBody>
          <a:bodyPr/>
          <a:lstStyle/>
          <a:p>
            <a:pPr algn="r" rtl="0"/>
            <a:fld id="{DCCF19E6-0AFE-4CD6-AF5E-0E70B26414FC}" type="slidenum">
              <a:rPr/>
              <a:t>10</a:t>
            </a:fld>
            <a:endParaRPr lang="ru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171AC7-9AE8-46A7-865E-9EB837504E70}"/>
              </a:ext>
            </a:extLst>
          </p:cNvPr>
          <p:cNvGrpSpPr/>
          <p:nvPr/>
        </p:nvGrpSpPr>
        <p:grpSpPr>
          <a:xfrm>
            <a:off x="382861" y="839930"/>
            <a:ext cx="11449139" cy="5255322"/>
            <a:chOff x="382861" y="839930"/>
            <a:chExt cx="11449139" cy="5255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CBE5F1E-58BF-4013-B9B9-289ABA8CD8E8}"/>
                </a:ext>
              </a:extLst>
            </p:cNvPr>
            <p:cNvGrpSpPr/>
            <p:nvPr/>
          </p:nvGrpSpPr>
          <p:grpSpPr>
            <a:xfrm>
              <a:off x="382861" y="839930"/>
              <a:ext cx="5595028" cy="914400"/>
              <a:chOff x="382861" y="1170671"/>
              <a:chExt cx="5595028" cy="9144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15873C-A219-4BD8-9CD6-C7316C026445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8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67B932-1D73-44BA-B090-FF64376ED214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0" i="0" u="none" baseline="0">
                    <a:solidFill>
                      <a:sysClr val="windowText" lastClr="000000"/>
                    </a:solidFill>
                    <a:latin typeface="+mj-lt"/>
                    <a:ea typeface="+mj-lt"/>
                    <a:cs typeface="+mj-lt"/>
                  </a:rPr>
                  <a:t>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25857B-D663-4DDE-9032-0938C12F977D}"/>
                  </a:ext>
                </a:extLst>
              </p:cNvPr>
              <p:cNvSpPr txBox="1"/>
              <p:nvPr/>
            </p:nvSpPr>
            <p:spPr>
              <a:xfrm>
                <a:off x="861422" y="1304706"/>
                <a:ext cx="5116467" cy="7463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0" marR="0" lvl="0" indent="0" algn="l" defTabSz="914400" rtl="0" eaLnBrk="1" latinLnBrk="0" hangingPunct="1">
                  <a:lnSpc>
                    <a:spcPts val="1700"/>
                  </a:lnSpc>
                  <a:spcBef>
                    <a:spcPts val="0"/>
                  </a:spcBef>
                  <a:buFont typeface="+mj-lt"/>
                  <a:buNone/>
                </a:pPr>
                <a:r>
                  <a:rPr lang="ru-Ru" sz="1800" b="1" i="0" u="none" kern="1200" baseline="0" dirty="0">
                    <a:solidFill>
                      <a:schemeClr val="tx1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Повышенное внимание профилактике</a:t>
                </a:r>
                <a:r>
                  <a:rPr lang="ru-Ru" sz="1800" b="0" i="0" u="none" kern="1200" baseline="0" dirty="0">
                    <a:solidFill>
                      <a:schemeClr val="tx1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в области борьбы против всех трех заболеваний.</a:t>
                </a:r>
                <a:r>
                  <a:rPr lang="ru-Ru" sz="1800" b="1" i="0" u="none" kern="1200" baseline="0" dirty="0">
                    <a:solidFill>
                      <a:schemeClr val="tx1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800" b="0" kern="1200" dirty="0">
                  <a:solidFill>
                    <a:schemeClr val="tx1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35761B-0F2C-4011-8A35-A9113A8CEB03}"/>
                </a:ext>
              </a:extLst>
            </p:cNvPr>
            <p:cNvGrpSpPr/>
            <p:nvPr/>
          </p:nvGrpSpPr>
          <p:grpSpPr>
            <a:xfrm>
              <a:off x="382861" y="1925161"/>
              <a:ext cx="5595028" cy="914400"/>
              <a:chOff x="382861" y="1194120"/>
              <a:chExt cx="5595028" cy="13727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9D16EE-58BE-4D86-BA59-E6F55D6FD184}"/>
                  </a:ext>
                </a:extLst>
              </p:cNvPr>
              <p:cNvSpPr/>
              <p:nvPr/>
            </p:nvSpPr>
            <p:spPr>
              <a:xfrm>
                <a:off x="535261" y="1194120"/>
                <a:ext cx="5442628" cy="137275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6D1FFB-9378-405B-8FE6-1A7E9A7A3680}"/>
                  </a:ext>
                </a:extLst>
              </p:cNvPr>
              <p:cNvSpPr/>
              <p:nvPr/>
            </p:nvSpPr>
            <p:spPr>
              <a:xfrm>
                <a:off x="382861" y="1194120"/>
                <a:ext cx="455339" cy="137275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0" i="0" u="none" baseline="0">
                    <a:solidFill>
                      <a:sysClr val="windowText" lastClr="000000"/>
                    </a:solidFill>
                    <a:latin typeface="+mj-lt"/>
                    <a:ea typeface="+mj-lt"/>
                    <a:cs typeface="+mj-lt"/>
                  </a:rPr>
                  <a:t>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2F9C32-4E3F-44AB-8E06-242791ABA4CB}"/>
                  </a:ext>
                </a:extLst>
              </p:cNvPr>
              <p:cNvSpPr txBox="1"/>
              <p:nvPr/>
            </p:nvSpPr>
            <p:spPr>
              <a:xfrm>
                <a:off x="861422" y="1395342"/>
                <a:ext cx="5116467" cy="1120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ts val="1700"/>
                  </a:lnSpc>
                  <a:defRPr/>
                </a:pPr>
                <a:r>
                  <a:rPr lang="ru-Ru" b="0" i="0" u="none" baseline="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Гораздо </a:t>
                </a:r>
                <a:r>
                  <a:rPr lang="ru-Ru" b="1" i="0" u="none" baseline="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больше внимания комплексным услугам, ориентированным на потребности людей</a:t>
                </a:r>
                <a:r>
                  <a:rPr lang="ru-Ru" b="0" i="0" u="none" baseline="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6350737-FC4D-4D29-B580-58D70D378310}"/>
                </a:ext>
              </a:extLst>
            </p:cNvPr>
            <p:cNvGrpSpPr/>
            <p:nvPr/>
          </p:nvGrpSpPr>
          <p:grpSpPr>
            <a:xfrm>
              <a:off x="382861" y="3010392"/>
              <a:ext cx="5595029" cy="914400"/>
              <a:chOff x="382861" y="1170671"/>
              <a:chExt cx="5595029" cy="9144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AAFB54-2C49-44D1-8AF9-417F007615E8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252BE5-6797-4B59-8AA0-6DF2656CF97F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0" i="0" u="none" baseline="0">
                    <a:solidFill>
                      <a:sysClr val="windowText" lastClr="000000"/>
                    </a:solidFill>
                    <a:latin typeface="+mj-lt"/>
                    <a:ea typeface="+mj-lt"/>
                    <a:cs typeface="+mj-lt"/>
                  </a:rPr>
                  <a:t>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811AE5-E89D-46B1-B956-F9C6FD380D72}"/>
                  </a:ext>
                </a:extLst>
              </p:cNvPr>
              <p:cNvSpPr txBox="1"/>
              <p:nvPr/>
            </p:nvSpPr>
            <p:spPr>
              <a:xfrm>
                <a:off x="851716" y="1254692"/>
                <a:ext cx="5112657" cy="746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ts val="1700"/>
                  </a:lnSpc>
                  <a:defRPr/>
                </a:pPr>
                <a:r>
                  <a:rPr kumimoji="0" lang="ru-Ru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Более системный подход к </a:t>
                </a:r>
                <a:r>
                  <a:rPr kumimoji="0" lang="ru-Ru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поддержке развития и интеграции общинных систем для сохранения здоровья</a:t>
                </a:r>
                <a:r>
                  <a:rPr kumimoji="0" lang="ru-Ru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.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739199-F537-42A0-BAE0-8E62F5475581}"/>
                </a:ext>
              </a:extLst>
            </p:cNvPr>
            <p:cNvGrpSpPr/>
            <p:nvPr/>
          </p:nvGrpSpPr>
          <p:grpSpPr>
            <a:xfrm>
              <a:off x="382861" y="4095623"/>
              <a:ext cx="5618251" cy="914400"/>
              <a:chOff x="382861" y="1170671"/>
              <a:chExt cx="5618251" cy="9144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92EAF26-BC7F-43D0-AE7E-BDFCF4A0EEA7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6B83C3-1912-4E1B-8F1D-7317F12FEB01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0" i="0" u="none" baseline="0">
                    <a:solidFill>
                      <a:sysClr val="windowText" lastClr="000000"/>
                    </a:solidFill>
                    <a:latin typeface="+mj-lt"/>
                    <a:ea typeface="+mj-lt"/>
                    <a:cs typeface="+mj-lt"/>
                  </a:rPr>
                  <a:t>4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8B8FF5-0B84-4D14-B501-27B13E12A8A5}"/>
                  </a:ext>
                </a:extLst>
              </p:cNvPr>
              <p:cNvSpPr txBox="1"/>
              <p:nvPr/>
            </p:nvSpPr>
            <p:spPr>
              <a:xfrm>
                <a:off x="861422" y="1304706"/>
                <a:ext cx="513969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>
                  <a:defRPr/>
                </a:pPr>
                <a:r>
                  <a:rPr kumimoji="0" lang="ru-Ru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Усиление роли и голоса сообществ</a:t>
                </a:r>
                <a:r>
                  <a:rPr kumimoji="0" lang="ru-Ru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, живущих с заболеваниями и затронутых ими.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5A553A-D68D-47B7-939A-B5F7F3AB4A10}"/>
                </a:ext>
              </a:extLst>
            </p:cNvPr>
            <p:cNvGrpSpPr/>
            <p:nvPr/>
          </p:nvGrpSpPr>
          <p:grpSpPr>
            <a:xfrm>
              <a:off x="382861" y="5180852"/>
              <a:ext cx="5595028" cy="914400"/>
              <a:chOff x="382861" y="1170671"/>
              <a:chExt cx="5595028" cy="9144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CA37449-31BD-4032-B9C4-A138F0B86E0D}"/>
                  </a:ext>
                </a:extLst>
              </p:cNvPr>
              <p:cNvSpPr/>
              <p:nvPr/>
            </p:nvSpPr>
            <p:spPr>
              <a:xfrm>
                <a:off x="535260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90A0351-1B58-41DA-A693-1D3856008362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0" i="0" u="none" baseline="0">
                    <a:solidFill>
                      <a:sysClr val="windowText" lastClr="000000"/>
                    </a:solidFill>
                    <a:latin typeface="+mj-lt"/>
                    <a:ea typeface="+mj-lt"/>
                    <a:cs typeface="+mj-lt"/>
                  </a:rPr>
                  <a:t>5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533923-CE88-4031-BCAB-704E030EF169}"/>
                  </a:ext>
                </a:extLst>
              </p:cNvPr>
              <p:cNvSpPr txBox="1"/>
              <p:nvPr/>
            </p:nvSpPr>
            <p:spPr>
              <a:xfrm>
                <a:off x="838199" y="1270701"/>
                <a:ext cx="5139689" cy="746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ts val="1700"/>
                  </a:lnSpc>
                  <a:defRPr/>
                </a:pPr>
                <a:r>
                  <a:rPr kumimoji="0" lang="ru-Ru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Активизация действий по </a:t>
                </a:r>
                <a:r>
                  <a:rPr kumimoji="0" lang="ru-Ru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устранению несправедливости, барьеров в области прав человека и гендерных барьеров</a:t>
                </a:r>
                <a:r>
                  <a:rPr kumimoji="0" lang="ru-Ru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ru-Ru" dirty="0">
                  <a:solidFill>
                    <a:prstClr val="black"/>
                  </a:solidFill>
                  <a:ea typeface="Calibri" panose="020F0502020204030204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F2BEA02-DA28-48A2-AB0C-44E7B766D3E5}"/>
                </a:ext>
              </a:extLst>
            </p:cNvPr>
            <p:cNvGrpSpPr/>
            <p:nvPr/>
          </p:nvGrpSpPr>
          <p:grpSpPr>
            <a:xfrm>
              <a:off x="6236971" y="839930"/>
              <a:ext cx="5595028" cy="914400"/>
              <a:chOff x="382861" y="1170671"/>
              <a:chExt cx="5595028" cy="9144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73A4843-846C-44AF-9318-755295A3F29B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8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DDA8571-ED69-47B9-ACCE-825C03E0479D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0" i="0" u="none" baseline="0">
                    <a:solidFill>
                      <a:sysClr val="windowText" lastClr="000000"/>
                    </a:solidFill>
                    <a:latin typeface="+mj-lt"/>
                    <a:ea typeface="+mj-lt"/>
                    <a:cs typeface="+mj-lt"/>
                  </a:rPr>
                  <a:t>6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8D823FC-70CA-4DDA-84E9-64640DB500F5}"/>
                  </a:ext>
                </a:extLst>
              </p:cNvPr>
              <p:cNvSpPr txBox="1"/>
              <p:nvPr/>
            </p:nvSpPr>
            <p:spPr>
              <a:xfrm>
                <a:off x="861422" y="1304706"/>
                <a:ext cx="5116467" cy="7463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l" rtl="0">
                  <a:lnSpc>
                    <a:spcPts val="1700"/>
                  </a:lnSpc>
                  <a:defRPr/>
                </a:pPr>
                <a:r>
                  <a:rPr kumimoji="0" lang="ru-Ru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Повышение внимания вопросам программной и финансовой устойчивости</a:t>
                </a:r>
                <a:r>
                  <a:rPr kumimoji="0" lang="ru-Ru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.</a:t>
                </a:r>
                <a:r>
                  <a:rPr kumimoji="0" lang="ru-Ru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 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A10E0E-481B-4F30-8841-89C1ED78878A}"/>
                </a:ext>
              </a:extLst>
            </p:cNvPr>
            <p:cNvGrpSpPr/>
            <p:nvPr/>
          </p:nvGrpSpPr>
          <p:grpSpPr>
            <a:xfrm>
              <a:off x="6236971" y="1925161"/>
              <a:ext cx="5595028" cy="914400"/>
              <a:chOff x="382861" y="1194120"/>
              <a:chExt cx="5595028" cy="13727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6AB5BF5-3D54-4991-B08B-5E2DB767A61E}"/>
                  </a:ext>
                </a:extLst>
              </p:cNvPr>
              <p:cNvSpPr/>
              <p:nvPr/>
            </p:nvSpPr>
            <p:spPr>
              <a:xfrm>
                <a:off x="535261" y="1194120"/>
                <a:ext cx="5442628" cy="137275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ADA0154-CB54-4770-9A63-7886C5DC3187}"/>
                  </a:ext>
                </a:extLst>
              </p:cNvPr>
              <p:cNvSpPr/>
              <p:nvPr/>
            </p:nvSpPr>
            <p:spPr>
              <a:xfrm>
                <a:off x="382861" y="1194120"/>
                <a:ext cx="455339" cy="137275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0" i="0" u="none" baseline="0">
                    <a:solidFill>
                      <a:sysClr val="windowText" lastClr="000000"/>
                    </a:solidFill>
                    <a:latin typeface="+mj-lt"/>
                    <a:ea typeface="+mj-lt"/>
                    <a:cs typeface="+mj-lt"/>
                  </a:rPr>
                  <a:t>7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4F762C-D5A8-4164-A093-4A90F655049C}"/>
                  </a:ext>
                </a:extLst>
              </p:cNvPr>
              <p:cNvSpPr txBox="1"/>
              <p:nvPr/>
            </p:nvSpPr>
            <p:spPr>
              <a:xfrm>
                <a:off x="861422" y="1395342"/>
                <a:ext cx="5116467" cy="1120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ts val="1700"/>
                  </a:lnSpc>
                  <a:defRPr/>
                </a:pPr>
                <a:r>
                  <a:rPr lang="ru-Ru" b="0" i="0" u="none" baseline="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Повышение внимания </a:t>
                </a:r>
                <a:r>
                  <a:rPr lang="ru-Ru" b="1" i="0" u="none" baseline="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ускорению внедрения инноваций и обеспечению доступа к ним на справедливой основе</a:t>
                </a:r>
                <a:r>
                  <a:rPr lang="ru-Ru" b="0" i="0" u="none" baseline="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67D5814-C651-4916-8B31-CDBC88B63C7C}"/>
                </a:ext>
              </a:extLst>
            </p:cNvPr>
            <p:cNvGrpSpPr/>
            <p:nvPr/>
          </p:nvGrpSpPr>
          <p:grpSpPr>
            <a:xfrm>
              <a:off x="6236971" y="3010392"/>
              <a:ext cx="5595029" cy="914400"/>
              <a:chOff x="382861" y="1170671"/>
              <a:chExt cx="5595029" cy="9144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F642DBA-1C92-40B2-8F41-2D20D7D6B33A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9615D91-666E-4044-B8B5-E58C44DB2EE0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0" i="0" u="none" baseline="0">
                    <a:solidFill>
                      <a:sysClr val="windowText" lastClr="000000"/>
                    </a:solidFill>
                    <a:latin typeface="+mj-lt"/>
                    <a:ea typeface="+mj-lt"/>
                    <a:cs typeface="+mj-lt"/>
                  </a:rPr>
                  <a:t>8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80E37BE-5658-401F-B61A-30DBF7D0F628}"/>
                  </a:ext>
                </a:extLst>
              </p:cNvPr>
              <p:cNvSpPr txBox="1"/>
              <p:nvPr/>
            </p:nvSpPr>
            <p:spPr>
              <a:xfrm>
                <a:off x="861422" y="1304706"/>
                <a:ext cx="47011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ts val="600"/>
                  </a:spcBef>
                  <a:defRPr/>
                </a:pPr>
                <a:r>
                  <a:rPr kumimoji="0" lang="ru-Ru" b="0" i="0" u="none" strike="noStrike" kern="120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Значительное повышение </a:t>
                </a:r>
                <a:r>
                  <a:rPr kumimoji="0" lang="ru-Ru" b="1" i="0" u="none" strike="noStrike" kern="120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акцента на принятие решений на основе данных.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840AE91-7D25-45EA-BFF9-7BBF1203695D}"/>
                </a:ext>
              </a:extLst>
            </p:cNvPr>
            <p:cNvGrpSpPr/>
            <p:nvPr/>
          </p:nvGrpSpPr>
          <p:grpSpPr>
            <a:xfrm>
              <a:off x="6236971" y="4095623"/>
              <a:ext cx="5595029" cy="964367"/>
              <a:chOff x="382861" y="1170671"/>
              <a:chExt cx="5595029" cy="964367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7D23B22-6595-4D53-A626-5EB7226BC9BE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BEB3120-22A9-47F3-8A18-D85CBAD03075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0" i="0" u="none" baseline="0">
                    <a:solidFill>
                      <a:sysClr val="windowText" lastClr="000000"/>
                    </a:solidFill>
                    <a:latin typeface="+mj-lt"/>
                    <a:ea typeface="+mj-lt"/>
                    <a:cs typeface="+mj-lt"/>
                  </a:rPr>
                  <a:t>9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8A5ADD-5987-461D-9F76-F9ACC20614FE}"/>
                  </a:ext>
                </a:extLst>
              </p:cNvPr>
              <p:cNvSpPr txBox="1"/>
              <p:nvPr/>
            </p:nvSpPr>
            <p:spPr>
              <a:xfrm>
                <a:off x="861422" y="1170671"/>
                <a:ext cx="5116106" cy="964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ts val="1700"/>
                  </a:lnSpc>
                  <a:defRPr/>
                </a:pPr>
                <a:r>
                  <a:rPr kumimoji="0" lang="ru-Ru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Прямое признание роли, которую </a:t>
                </a:r>
                <a:r>
                  <a:rPr kumimoji="0" lang="ru-Ru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партнерство Глобального фонда</a:t>
                </a:r>
                <a:r>
                  <a:rPr kumimoji="0" lang="ru-Ru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 может и должно играть в обеспечении </a:t>
                </a:r>
                <a:r>
                  <a:rPr kumimoji="0" lang="ru-Ru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готовности и реагирования на пандемии</a:t>
                </a:r>
                <a:r>
                  <a:rPr kumimoji="0" lang="ru-Ru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.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2F54CBF-1B83-4EB4-B618-B1DCF417F3DD}"/>
                </a:ext>
              </a:extLst>
            </p:cNvPr>
            <p:cNvGrpSpPr/>
            <p:nvPr/>
          </p:nvGrpSpPr>
          <p:grpSpPr>
            <a:xfrm>
              <a:off x="6236971" y="5180852"/>
              <a:ext cx="5595028" cy="914400"/>
              <a:chOff x="382861" y="1170671"/>
              <a:chExt cx="5595028" cy="9144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EE2674-A1AA-4C94-937A-9EDABE09D471}"/>
                  </a:ext>
                </a:extLst>
              </p:cNvPr>
              <p:cNvSpPr/>
              <p:nvPr/>
            </p:nvSpPr>
            <p:spPr>
              <a:xfrm>
                <a:off x="535260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A4E075E-B300-46F1-AE55-750EFD68A3B3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0" i="0" u="none" baseline="0">
                    <a:solidFill>
                      <a:sysClr val="windowText" lastClr="000000"/>
                    </a:solidFill>
                    <a:latin typeface="+mj-lt"/>
                    <a:ea typeface="+mj-lt"/>
                    <a:cs typeface="+mj-lt"/>
                  </a:rPr>
                  <a:t>10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7CFB30-9020-4CEB-B9A5-261929E2C88C}"/>
                  </a:ext>
                </a:extLst>
              </p:cNvPr>
              <p:cNvSpPr txBox="1"/>
              <p:nvPr/>
            </p:nvSpPr>
            <p:spPr>
              <a:xfrm>
                <a:off x="861422" y="1221702"/>
                <a:ext cx="5116106" cy="746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ts val="1700"/>
                  </a:lnSpc>
                  <a:defRPr/>
                </a:pPr>
                <a:r>
                  <a:rPr kumimoji="0" lang="ru-Ru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Четкое определение функций и обязанностей </a:t>
                </a:r>
                <a:r>
                  <a:rPr kumimoji="0" lang="ru-Ru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rPr>
                  <a:t>партнеров Глобального фонда во всех аспектах.</a:t>
                </a:r>
              </a:p>
            </p:txBody>
          </p:sp>
        </p:grpSp>
      </p:grpSp>
      <p:pic>
        <p:nvPicPr>
          <p:cNvPr id="53" name="Image 52">
            <a:extLst>
              <a:ext uri="{FF2B5EF4-FFF2-40B4-BE49-F238E27FC236}">
                <a16:creationId xmlns:a16="http://schemas.microsoft.com/office/drawing/2014/main" id="{7207D6C1-3695-4D71-B794-E69CE097E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4998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11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ru-Ru" sz="3200" b="0" i="0" u="none" baseline="0" dirty="0">
                <a:latin typeface="Arial Black" panose="020B0A04020102020204" pitchFamily="34" charset="0"/>
                <a:cs typeface="Arial" panose="020B0604020202020204" pitchFamily="34" charset="0"/>
              </a:rPr>
              <a:t>Дальнейшие действия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ACC23-73AD-44DC-8675-4513A943FB57}"/>
              </a:ext>
            </a:extLst>
          </p:cNvPr>
          <p:cNvSpPr txBox="1"/>
          <p:nvPr/>
        </p:nvSpPr>
        <p:spPr>
          <a:xfrm>
            <a:off x="2299447" y="1162038"/>
            <a:ext cx="9532191" cy="3945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24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Важно, чтобы </a:t>
            </a:r>
            <a:r>
              <a:rPr lang="ru-Ru" sz="24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заинтересованные стороны</a:t>
            </a:r>
            <a:r>
              <a:rPr lang="ru-Ru" sz="24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партнерства Глобального фонда рассмотрели, </a:t>
            </a:r>
            <a:r>
              <a:rPr lang="ru-Ru" sz="24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какие изменения они могут внести</a:t>
            </a:r>
            <a:r>
              <a:rPr lang="ru-Ru" sz="24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достижения целей и выполнения задач нашей Стратегии с учетом функций и обязанностей, указанных в разделе «Механизмы партнерства».</a:t>
            </a:r>
          </a:p>
          <a:p>
            <a:pPr marR="0" lvl="0" algn="l" rtl="0">
              <a:lnSpc>
                <a:spcPts val="2000"/>
              </a:lnSpc>
            </a:pPr>
            <a:endParaRPr lang="ru-Ru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24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Секретариат обнов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</a:t>
            </a:r>
            <a:r>
              <a:rPr lang="ru-Ru" sz="24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соответствующие меры политики, руководящие принципы, информационные материалы и инструменты</a:t>
            </a:r>
            <a:r>
              <a:rPr lang="ru-Ru" sz="24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следующего грантового цикла, который начнется в 2024 г.</a:t>
            </a:r>
          </a:p>
          <a:p>
            <a:pPr marR="0" lvl="0" algn="l" rtl="0">
              <a:lnSpc>
                <a:spcPts val="2000"/>
              </a:lnSpc>
            </a:pPr>
            <a:endParaRPr lang="ru-Ru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24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рассчитываем на </a:t>
            </a:r>
            <a:r>
              <a:rPr lang="ru-Ru" sz="24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совместную работу по реализации нашего видения</a:t>
            </a:r>
            <a:r>
              <a:rPr lang="ru-Ru" sz="24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мира, свободного от бремени СПИДа, туберкулеза и малярии, с более эффективным и более справедливым медицинским обслуживанием для всех</a:t>
            </a:r>
            <a:r>
              <a:rPr lang="ru-Ru" sz="20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241950-B221-4208-9538-4DB23E94FCC8}"/>
              </a:ext>
            </a:extLst>
          </p:cNvPr>
          <p:cNvCxnSpPr>
            <a:cxnSpLocks/>
          </p:cNvCxnSpPr>
          <p:nvPr/>
        </p:nvCxnSpPr>
        <p:spPr>
          <a:xfrm>
            <a:off x="2417401" y="1044217"/>
            <a:ext cx="9418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AEC91F-8487-4E3C-A6C7-D084E80B8387}"/>
              </a:ext>
            </a:extLst>
          </p:cNvPr>
          <p:cNvGrpSpPr/>
          <p:nvPr/>
        </p:nvGrpSpPr>
        <p:grpSpPr>
          <a:xfrm>
            <a:off x="2413318" y="5177603"/>
            <a:ext cx="9418320" cy="1243260"/>
            <a:chOff x="2417401" y="815617"/>
            <a:chExt cx="9418320" cy="124326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4D9CBDF-87FE-438A-B7A9-55B283C54522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156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44BA1A7-4B32-41AD-AB51-9E0C3AA7B8B4}"/>
                </a:ext>
              </a:extLst>
            </p:cNvPr>
            <p:cNvSpPr/>
            <p:nvPr/>
          </p:nvSpPr>
          <p:spPr>
            <a:xfrm>
              <a:off x="2417401" y="883665"/>
              <a:ext cx="9414237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rtl="0">
                <a:spcAft>
                  <a:spcPts val="200"/>
                </a:spcAft>
              </a:pPr>
              <a:r>
                <a:rPr lang="ru-Ru" sz="1600" b="0" i="0" u="none" baseline="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Ресурсы</a:t>
              </a:r>
              <a:endParaRPr lang="ru-Ru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 algn="l" rtl="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Стратегия Глобального фонда (2023-2028 гг.): 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Резюме: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9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0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1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2" tooltip="Combattere le pandemie e costruire un mondo più sano ed equo - La Strategia del Fondo Globale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Italiano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3" tooltip="パンデミックと闘い より公平で健康な 世界を構築 - グローバルファンド戦略（2023－2028年）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日本語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4" tooltip="Combater as pandemias e construir um mundo mais saudável e equitativo - 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6" tooltip="Pandemien bekämpfen – für eine gesündere und gerechtere Welt - Die Strategie des Globalen Fonds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Deutsch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1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ru-Ru" sz="1200" b="1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1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none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中文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endParaRPr lang="ru-Ru" sz="1200" dirty="0">
                <a:solidFill>
                  <a:schemeClr val="accent2"/>
                </a:solidFill>
                <a:highlight>
                  <a:srgbClr val="FFFFFF"/>
                </a:highlight>
              </a:endParaRPr>
            </a:p>
            <a:p>
              <a:pPr marL="285750" indent="-285750" algn="l" rtl="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Рамочная стратегия: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Система МиО</a:t>
              </a:r>
              <a:r>
                <a:rPr lang="en-US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lang="en-US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2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Дополнительную информацию см. по адресу: 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https://www.theglobalfund.org/en/strategy/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75F4D7-F1DD-4F2C-B390-3CEC0F0DE29E}"/>
              </a:ext>
            </a:extLst>
          </p:cNvPr>
          <p:cNvGrpSpPr/>
          <p:nvPr/>
        </p:nvGrpSpPr>
        <p:grpSpPr>
          <a:xfrm>
            <a:off x="371114" y="1322395"/>
            <a:ext cx="1828800" cy="1896405"/>
            <a:chOff x="371114" y="764233"/>
            <a:chExt cx="1828800" cy="189640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7E5F62-78E4-4C7C-A2ED-F690D216E786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5" name="Graphic 14" descr="Ячейка с однотонной заливкой">
                <a:extLst>
                  <a:ext uri="{FF2B5EF4-FFF2-40B4-BE49-F238E27FC236}">
                    <a16:creationId xmlns:a16="http://schemas.microsoft.com/office/drawing/2014/main" id="{8DFF7095-6EA3-49CE-B21C-D45B0E059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3FDD8B-2ECA-4562-AAB8-54AAF156EDC5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E48EB1F-27C3-4B65-9208-D725330FC443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4" name="Picture 2" descr="Проект перевода метаданных ЦУР - Проект перевода метаданных ЦУР">
              <a:extLst>
                <a:ext uri="{FF2B5EF4-FFF2-40B4-BE49-F238E27FC236}">
                  <a16:creationId xmlns:a16="http://schemas.microsoft.com/office/drawing/2014/main" id="{BB30CF53-349F-4942-A356-ED274C22A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02E7277-33C6-47F8-BE72-20D765859A0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3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9A650A-61A9-4446-93F5-0118589AADE7}"/>
              </a:ext>
            </a:extLst>
          </p:cNvPr>
          <p:cNvSpPr/>
          <p:nvPr/>
        </p:nvSpPr>
        <p:spPr>
          <a:xfrm>
            <a:off x="0" y="911860"/>
            <a:ext cx="12192000" cy="4904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9B0E6-8928-4B92-8B25-BD4DB5E5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12</a:t>
            </a:fld>
            <a:endParaRPr lang="ru-R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AC97C4-5E62-41C4-AFEA-082A2A89514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9999" y="1147763"/>
            <a:ext cx="11705001" cy="4002087"/>
          </a:xfrm>
        </p:spPr>
        <p:txBody>
          <a:bodyPr/>
          <a:lstStyle/>
          <a:p>
            <a:pPr marL="0" indent="0" algn="ctr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Слайды «</a:t>
            </a:r>
            <a:r>
              <a:rPr lang="ru-RU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Дальнейшие</a:t>
            </a:r>
            <a:r>
              <a:rPr lang="ru-Ru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действия» адаптированы для различных </a:t>
            </a:r>
            <a:br>
              <a:rPr lang="ru-Ru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заинтересованных аудиторий.</a:t>
            </a:r>
          </a:p>
          <a:p>
            <a:pPr marL="0" indent="0" algn="ctr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(Для использования вместо слайда 11)</a:t>
            </a:r>
          </a:p>
          <a:p>
            <a:pPr marL="0" indent="0" algn="l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indent="0" algn="l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В следующем разделе представлены специально подготовленные слайды, которые могут быть использованы со следующими заинтересованными аудиториями:</a:t>
            </a:r>
          </a:p>
          <a:p>
            <a:pPr marL="342900" indent="-342900" algn="l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СКК</a:t>
            </a:r>
            <a:endParaRPr lang="ru-Ru" sz="20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Сообщества и гражданское общество</a:t>
            </a:r>
            <a:endParaRPr lang="ru-Ru" sz="20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Партнеры в области развития</a:t>
            </a:r>
            <a:r>
              <a:rPr lang="ru-Ru" sz="2000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 (двусторонние и многосторонние организации, предоставляющие ресурсы и экспертные знания)</a:t>
            </a:r>
          </a:p>
          <a:p>
            <a:pPr marL="342900" indent="-342900" algn="l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Исполнители</a:t>
            </a:r>
            <a:endParaRPr lang="ru-Ru" sz="20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МАФ</a:t>
            </a:r>
            <a:endParaRPr lang="ru-Ru" sz="20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Частный сектор</a:t>
            </a:r>
            <a:endParaRPr lang="ru-Ru" sz="20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 rtl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Технические партнеры</a:t>
            </a:r>
            <a:endParaRPr lang="ru-Ru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ru-Ru" sz="3200" b="0" i="0" u="none" baseline="0">
                <a:latin typeface="Arial Black" panose="020B0A04020102020204" pitchFamily="34" charset="0"/>
                <a:cs typeface="Arial" panose="020B0604020202020204" pitchFamily="34" charset="0"/>
              </a:rPr>
              <a:t>Приложение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9A9545-5AFB-411B-8BB6-4020BC8C81A6}"/>
              </a:ext>
            </a:extLst>
          </p:cNvPr>
          <p:cNvSpPr txBox="1">
            <a:spLocks/>
          </p:cNvSpPr>
          <p:nvPr/>
        </p:nvSpPr>
        <p:spPr>
          <a:xfrm>
            <a:off x="914238" y="4727873"/>
            <a:ext cx="12097751" cy="4529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721226-50C3-4DF4-AD2B-3A99062E71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13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ru-RU" sz="2800" b="0" i="0" u="none" baseline="0" dirty="0">
                <a:latin typeface="Arial Black" panose="020B0A04020102020204" pitchFamily="34" charset="0"/>
                <a:cs typeface="Arial" panose="020B0604020202020204" pitchFamily="34" charset="0"/>
              </a:rPr>
              <a:t>Дальнейшие</a:t>
            </a:r>
            <a:r>
              <a:rPr lang="ru-Ru" sz="2800" b="0" i="0" u="none" baseline="0" dirty="0">
                <a:latin typeface="Arial Black" panose="020B0A04020102020204" pitchFamily="34" charset="0"/>
                <a:cs typeface="Arial" panose="020B0604020202020204" pitchFamily="34" charset="0"/>
              </a:rPr>
              <a:t> действия</a:t>
            </a:r>
            <a:r>
              <a:rPr lang="ru-Ru" sz="2800" dirty="0">
                <a:latin typeface="Arial Black" panose="020B0A04020102020204" pitchFamily="34" charset="0"/>
                <a:cs typeface="Arial" panose="020B0604020202020204" pitchFamily="34" charset="0"/>
              </a:rPr>
              <a:t>: что новая Стратегия означает для СКК?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832877-82D6-474D-8B5D-0289EB1DB7F8}"/>
              </a:ext>
            </a:extLst>
          </p:cNvPr>
          <p:cNvSpPr txBox="1"/>
          <p:nvPr/>
        </p:nvSpPr>
        <p:spPr>
          <a:xfrm>
            <a:off x="2018245" y="1460349"/>
            <a:ext cx="10069284" cy="4197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ts val="1600"/>
              </a:lnSpc>
              <a:spcAft>
                <a:spcPts val="0"/>
              </a:spcAft>
            </a:pPr>
            <a:r>
              <a:rPr lang="ru-Ru" b="1" i="0" u="none" baseline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Укрепление руководящей роли странового координационного комитета</a:t>
            </a:r>
          </a:p>
          <a:p>
            <a:pPr marL="285750" marR="0" lvl="0" indent="-285750" algn="l" rtl="0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сбалансированного и инклюзивного принятия решений в отношении использования ресурсов Глобального фонда, особенно полноценного участия сообществ, в том числе ключевых групп населения. </a:t>
            </a:r>
          </a:p>
          <a:p>
            <a:pPr marL="285750" marR="0" lvl="0" indent="-285750" algn="l" rtl="0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 позиций СКК и согласование с национальными структурами в целях повышения эффективности реализации приоритетных задач Стратегии (например, ЖУССЗ, ГПР) и обеспечения устойчивости.</a:t>
            </a:r>
          </a:p>
          <a:p>
            <a:pPr marR="0" lvl="0" algn="l" rtl="0">
              <a:lnSpc>
                <a:spcPts val="16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rtl="0">
              <a:lnSpc>
                <a:spcPts val="1600"/>
              </a:lnSpc>
              <a:spcAft>
                <a:spcPts val="0"/>
              </a:spcAft>
            </a:pPr>
            <a:r>
              <a:rPr lang="ru-Ru" b="1" i="0" u="none" baseline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Поддержка процессов принятия решений в отношении приоритетов новой Стратегии</a:t>
            </a:r>
            <a:r>
              <a:rPr lang="ru-Ru" b="0" i="0" u="none" baseline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rtl="0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Доведение приоритетов Стратегии до сведения заинтересованных сторон и обеспечение их включения в гранты и процессы жизненного цикла грантов Глобального фонда. </a:t>
            </a:r>
          </a:p>
          <a:p>
            <a:pPr marL="285750" marR="0" lvl="0" indent="-285750" algn="l" rtl="0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Поощрение новых партнерских отношений (например, на межсекторальном уровне для устранения структурных барьеров на пути достижения долгосрочных результатов программ по </a:t>
            </a:r>
            <a:r>
              <a:rPr lang="ru-RU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ВИЧ,ТБ и малярии</a:t>
            </a:r>
            <a:r>
              <a:rPr lang="ru-Ru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рамках мер по ГПР или в сотрудничестве с заинтересованными сторонами из частного сектора) и новых связей (например, для создания комплексных, ориентированных на потребности люд</a:t>
            </a:r>
            <a:r>
              <a:rPr lang="ru-Ru" i="0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ей </a:t>
            </a:r>
            <a:r>
              <a:rPr lang="ru-Ru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качественных услуг) для достижения целей Стратегии.</a:t>
            </a:r>
          </a:p>
          <a:p>
            <a:pPr marL="285750" marR="0" lvl="0" indent="-285750" algn="l" rtl="0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Изучение возможности внесения изменений в состав СКК в целях привлечения соответствующих новых специалистов.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490EFC-4688-475B-82B1-599477A4CE02}"/>
              </a:ext>
            </a:extLst>
          </p:cNvPr>
          <p:cNvGrpSpPr/>
          <p:nvPr/>
        </p:nvGrpSpPr>
        <p:grpSpPr>
          <a:xfrm>
            <a:off x="2158966" y="5575475"/>
            <a:ext cx="9791925" cy="1210662"/>
            <a:chOff x="2043796" y="815617"/>
            <a:chExt cx="9791925" cy="121066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CD2640-027D-4376-B590-2010485A2D3D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156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5F81FA5-C85F-440C-8127-64216FB4BD66}"/>
                </a:ext>
              </a:extLst>
            </p:cNvPr>
            <p:cNvSpPr/>
            <p:nvPr/>
          </p:nvSpPr>
          <p:spPr>
            <a:xfrm>
              <a:off x="2043796" y="851067"/>
              <a:ext cx="9791925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rtl="0">
                <a:lnSpc>
                  <a:spcPts val="1300"/>
                </a:lnSpc>
                <a:spcAft>
                  <a:spcPts val="100"/>
                </a:spcAft>
              </a:pPr>
              <a:r>
                <a:rPr lang="ru-Ru" sz="1600" b="0" i="0" u="none" baseline="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Ресурсы</a:t>
              </a:r>
              <a:endPara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Стратегия Глобального фонда  (2023-2028 гг.):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endParaRPr lang="ru-Ru"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Резюме: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9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0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1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2" tooltip="Combattere le pandemie e costruire un mondo più sano ed equo - La Strategia del Fondo Globale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Italiano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3" tooltip="パンデミックと闘い より公平で健康な 世界を構築 - グローバルファンド戦略（2023－2028年）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日本語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4" tooltip="Combater as pandemias e construir um mundo mais saudável e equitativo - 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6" tooltip="Pandemien bekämpfen – für eine gesündere und gerechtere Welt - Die Strategie des Globalen Fonds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Deutsch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1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ru-Ru" sz="1200" b="1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1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none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中文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endParaRPr lang="ru-Ru" sz="1200" u="sng" dirty="0">
                <a:solidFill>
                  <a:schemeClr val="accent2"/>
                </a:solidFill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Рамочная стратегия: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lnSpc>
                  <a:spcPts val="13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Система МиО</a:t>
              </a:r>
              <a:r>
                <a:rPr lang="en-US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lang="en-US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2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Контакты: 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ccm@theglobalfund.org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или </a:t>
              </a: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дополнительная информация: 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2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</a:t>
              </a:r>
              <a:r>
                <a:rPr lang="ru-Ru" sz="1200" b="0" i="0" u="none" baseline="0" dirty="0">
                  <a:solidFill>
                    <a:schemeClr val="accent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2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/strategy/</a:t>
              </a:r>
              <a:r>
                <a:rPr lang="ru-Ru" sz="1200" b="0" i="0" u="none" baseline="0" dirty="0">
                  <a:solidFill>
                    <a:schemeClr val="accent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5FE6E-5392-4097-9396-ABBB93709865}"/>
              </a:ext>
            </a:extLst>
          </p:cNvPr>
          <p:cNvGrpSpPr/>
          <p:nvPr/>
        </p:nvGrpSpPr>
        <p:grpSpPr>
          <a:xfrm>
            <a:off x="360000" y="1716166"/>
            <a:ext cx="1675630" cy="1821691"/>
            <a:chOff x="371114" y="764233"/>
            <a:chExt cx="1828800" cy="18964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98EED2D-4DC2-4463-9152-8ABA767350BA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6" name="Graphic 15" descr="Ячейка с однотонной заливкой">
                <a:extLst>
                  <a:ext uri="{FF2B5EF4-FFF2-40B4-BE49-F238E27FC236}">
                    <a16:creationId xmlns:a16="http://schemas.microsoft.com/office/drawing/2014/main" id="{89697116-09B6-4B9C-979A-60244D524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D88F7FE-E47B-44F7-8EC2-4D6EA5D4EBEE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4279D25-48E7-405D-84E5-36ADB1F07FEF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5" name="Picture 2" descr="Проект перевода метаданных ЦУР - Проект перевода метаданных ЦУР">
              <a:extLst>
                <a:ext uri="{FF2B5EF4-FFF2-40B4-BE49-F238E27FC236}">
                  <a16:creationId xmlns:a16="http://schemas.microsoft.com/office/drawing/2014/main" id="{B860A462-2B55-47E6-8388-3F408F57D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B0589E-22F7-4A39-9304-3BE21E4CB555}"/>
              </a:ext>
            </a:extLst>
          </p:cNvPr>
          <p:cNvSpPr txBox="1"/>
          <p:nvPr/>
        </p:nvSpPr>
        <p:spPr>
          <a:xfrm>
            <a:off x="355917" y="686808"/>
            <a:ext cx="1140613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baseline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СКК играют важную роль в выполнении приоритетных задач новой Стратегии партнерства Глобального фонда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CB96B59-79A9-48B1-BDAF-8C4CDF84FA9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14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8401"/>
            <a:ext cx="11471638" cy="468000"/>
          </a:xfrm>
        </p:spPr>
        <p:txBody>
          <a:bodyPr>
            <a:noAutofit/>
          </a:bodyPr>
          <a:lstStyle/>
          <a:p>
            <a:pPr algn="l" rtl="0"/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Дальнейшие</a:t>
            </a:r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действия: что новая Стратегия означает для сообществ и гражданского общества?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9114A-9D1C-48C7-89B3-75EEC45C4E99}"/>
              </a:ext>
            </a:extLst>
          </p:cNvPr>
          <p:cNvSpPr txBox="1"/>
          <p:nvPr/>
        </p:nvSpPr>
        <p:spPr>
          <a:xfrm>
            <a:off x="266700" y="1009638"/>
            <a:ext cx="1178242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 b="0" i="0" u="none" baseline="0"/>
              <a:t>Сообщества и гражданское общество играют важную роль в осуществлении новой Стратегии партнерства Глобального фонда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4CD58F-1D59-4577-9B3D-85B7C04043E3}"/>
              </a:ext>
            </a:extLst>
          </p:cNvPr>
          <p:cNvSpPr txBox="1"/>
          <p:nvPr/>
        </p:nvSpPr>
        <p:spPr>
          <a:xfrm>
            <a:off x="1261798" y="1716918"/>
            <a:ext cx="10930204" cy="387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принятию решений СКК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чтобы обеспечить наилучшие возможности для осуществления программ в целях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 приоритетов Стратегии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удовлетворения потребностей сообществ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том числе ключевых и уязвимых групп населения, а также недопредставленных групп населения.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программами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которых сообщества или гражданское общество имеют наилучшие возможности для удовлетворения потребностей людей – на уровне ОР, СР, ССР и на низовом уровне.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Акцентирование внимания на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важности </a:t>
            </a:r>
            <a:r>
              <a:rPr lang="ru-Ru" sz="1600" b="1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мониторинга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руководством сообществ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технической поддержки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b="1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оказываемой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сообществами и гражданским обществом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управлении эффективной реализацией программ.</a:t>
            </a:r>
            <a:r>
              <a:rPr lang="ru-Ru" sz="16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 систем сообществ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партнерского сотрудничества с государственными, частными и другими поставщиками медицинских услуг в целях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интеграции услуг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предоставления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ухода, ориентированного на потребности людей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сотрудничества между секторами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устранение губительных законов, политики и практики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преодоления структурных факторов, влияющих на долгосрочные результаты программ по 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ВИЧ,ТБ и малярии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включая барьеры в области прав человека, гендерные барьеры и несправедливость, а также продвижение программ, учитывающих интересы молодежи/ молодых людей из ключевых групп населения. </a:t>
            </a:r>
          </a:p>
          <a:p>
            <a:pPr marL="342900" indent="-342900" algn="l" rtl="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новых партнерств с участием сообществ и гражданского общества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целях осуществления Стратегии, в том числе с сообществами людей с ограниченными возможностями и психическими нарушениями, </a:t>
            </a:r>
            <a:r>
              <a:rPr lang="ru-Ru" sz="16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которые 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являются 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неотъемлемыми участниками 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 по обеспечению готовности к пандемиям.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939ED7-BFAB-4AAB-BD2A-78BC327F332E}"/>
              </a:ext>
            </a:extLst>
          </p:cNvPr>
          <p:cNvCxnSpPr>
            <a:cxnSpLocks/>
          </p:cNvCxnSpPr>
          <p:nvPr/>
        </p:nvCxnSpPr>
        <p:spPr>
          <a:xfrm>
            <a:off x="2413318" y="5619357"/>
            <a:ext cx="9418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C6AAEB3-D360-41D2-87E9-65233CAC2633}"/>
              </a:ext>
            </a:extLst>
          </p:cNvPr>
          <p:cNvSpPr/>
          <p:nvPr/>
        </p:nvSpPr>
        <p:spPr>
          <a:xfrm>
            <a:off x="2061120" y="5682788"/>
            <a:ext cx="9770518" cy="117521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rtl="0">
              <a:lnSpc>
                <a:spcPts val="1300"/>
              </a:lnSpc>
              <a:spcAft>
                <a:spcPts val="100"/>
              </a:spcAft>
            </a:pPr>
            <a:r>
              <a:rPr lang="ru-Ru" b="0" i="0" u="none" baseline="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Ресурсы</a:t>
            </a:r>
            <a:endParaRPr lang="ru-Ru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 rtl="0">
              <a:lnSpc>
                <a:spcPts val="13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200" b="0" i="0" u="none" baseline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Стратегия Глобального фонда (2023-2028 гг.): </a:t>
            </a:r>
            <a:r>
              <a:rPr lang="ru-Ru" sz="1200" b="0" i="0" u="sng" baseline="0" dirty="0">
                <a:solidFill>
                  <a:schemeClr val="accent2"/>
                </a:solidFill>
                <a:highlight>
                  <a:srgbClr val="FFFFFF"/>
                </a:highlight>
              </a:rPr>
              <a:t> </a:t>
            </a:r>
            <a:r>
              <a:rPr lang="ru-Ru" sz="1200" b="0" i="0" u="sng" baseline="0" dirty="0" err="1">
                <a:solidFill>
                  <a:schemeClr val="accent2"/>
                </a:solidFill>
                <a:highlight>
                  <a:srgbClr val="FFFFFF"/>
                </a:highlight>
                <a:hlinkClick r:id="rId3" tooltip="strategy_globalfund2023-2028_narrative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4" tooltip="Fighting Pandemics and Building a Healthier and More Equitable World - Global Fund Strategy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5" tooltip="Luchar contra las pandemias y construir un mundo más saludable y equitativo -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6" tooltip="Combattre les pandémies et bâtir un monde plus sain et plus équitable - Stratégie du Fonds mo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u="sng" dirty="0" err="1">
                <a:solidFill>
                  <a:schemeClr val="accent2"/>
                </a:solidFill>
                <a:highlight>
                  <a:srgbClr val="FFFFFF"/>
                </a:highlight>
                <a:hlinkClick r:id="rId7" tooltip="Combater as pandemias e construir um mundo mais saudável e equitativo -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8" tooltip="Борьба с пандемиями и построение более здорового и справедливого мира - Стратегия Глобального фонда (2023–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endParaRPr lang="ru-Ru" sz="120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marL="285750" indent="-285750" algn="l" rtl="0">
              <a:lnSpc>
                <a:spcPts val="13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200" b="0" i="0" u="none" baseline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Резюме: 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9" tooltip="Fighting Pandemics and Building a Healthier and More Equitable World - Global Fund Strategy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0" tooltip="Luchar contra las pandemias y construir un mundo más saludable y equitativo -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1" tooltip="Combattre les pandémies et bâtir un monde plus sain et plus équitable - Stratégie du Fonds mo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2" tooltip="Combattere le pandemie e costruire un mondo più sano ed equo - La Strategia del Fondo Globale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Italiano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3" tooltip="パンデミックと闘い より公平で健康な 世界を構築 - グローバルファンド戦略（2023－2028年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日本語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4" tooltip="Combater as pandemias e construir um mundo mais saudável e equitativo - A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6" tooltip="Pandemien bekämpfen – für eine gesündere und gerechtere Welt - Die Strategie des Globalen Fonds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Deutsch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</a:t>
            </a:r>
            <a:r>
              <a:rPr lang="ru-Ru" sz="1200" b="1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7" tooltip="مكافحة الأوبئة وبناء عالمٍ أكثر صحةً وإنصافا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7" tooltip="مكافحة الأوبئة وبناء عالمٍ أكثر صحةً وإنصافا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lang="ru-Ru" sz="1200" b="1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lang="ru-Ru" sz="1200" b="0" i="0" u="sng" baseline="0" dirty="0" err="1">
                <a:solidFill>
                  <a:schemeClr val="accent2"/>
                </a:solidFill>
                <a:highlight>
                  <a:srgbClr val="FFFFFF"/>
                </a:highlight>
                <a:hlinkClick r:id="rId18" tooltip="抗击大流行病，建设一个更健康、更公平的世界 - 全球基金2023-2028年战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8" tooltip="抗击大流行病，建设一个更健康、更公平的世界 - 全球基金2023-2028年战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文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endParaRPr lang="ru-Ru" sz="1200" dirty="0">
              <a:solidFill>
                <a:schemeClr val="accent2"/>
              </a:solidFill>
              <a:highlight>
                <a:srgbClr val="FFFFFF"/>
              </a:highlight>
              <a:cs typeface="Arial" panose="020B0604020202020204" pitchFamily="34" charset="0"/>
            </a:endParaRPr>
          </a:p>
          <a:p>
            <a:pPr marL="285750" indent="-285750" algn="l" rtl="0">
              <a:lnSpc>
                <a:spcPts val="13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200" b="0" i="0" u="none" baseline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Рамочная стратегия: </a:t>
            </a:r>
            <a:r>
              <a:rPr lang="ru-Ru" sz="1200" b="0" i="0" u="sng" baseline="0" dirty="0" err="1">
                <a:solidFill>
                  <a:schemeClr val="accent2"/>
                </a:solidFill>
                <a:highlight>
                  <a:srgbClr val="FFFFFF"/>
                </a:highlight>
                <a:hlinkClick r:id="rId19" tooltip="strategy_globalfund2023-2028_framework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lang="ru-Ru" sz="1200" b="0" i="0" u="sng" baseline="0" dirty="0">
                <a:solidFill>
                  <a:schemeClr val="accent2"/>
                </a:solidFill>
                <a:highlight>
                  <a:srgbClr val="FFFFFF"/>
                </a:highlight>
              </a:rPr>
              <a:t>  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20" tooltip="The Global Fund 2023-2028 Strategy Framew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21" tooltip="Marco de la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| 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22" tooltip="Cadre stratégique du Fonds mondial 2023 20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23" tooltip="O Quadro da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24" tooltip="Рамочная стратегия Глобального фонда (2023-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endParaRPr lang="ru-Ru" sz="1200" b="0" i="0" u="sng" baseline="0" dirty="0">
              <a:solidFill>
                <a:schemeClr val="accent2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ts val="13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altLang="en-US" sz="1200"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Система МиО</a:t>
            </a:r>
            <a:r>
              <a:rPr lang="en-US" altLang="en-US" sz="1200"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: </a:t>
            </a:r>
            <a:r>
              <a:rPr lang="en-US" altLang="en-US" sz="1200" dirty="0">
                <a:solidFill>
                  <a:srgbClr val="2E4DF9"/>
                </a:solidFill>
                <a:highlight>
                  <a:srgbClr val="FFFFFF"/>
                </a:highlight>
                <a:cs typeface="Arial" panose="020B0604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https://www.theglobalfund.org/en/monitoring-evaluation/</a:t>
            </a:r>
            <a:endParaRPr kumimoji="0" lang="ru-Ru" altLang="en-US" sz="12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marL="285750" indent="-285750" algn="l" rtl="0">
              <a:lnSpc>
                <a:spcPts val="13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200" b="0" i="0" u="none" baseline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Дополнительную информацию см. по адресу: </a:t>
            </a:r>
            <a:r>
              <a:rPr lang="ru-Ru" sz="1200" b="0" i="0" u="none" baseline="0" dirty="0">
                <a:solidFill>
                  <a:schemeClr val="accent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https://www.theglobalfund.org/en/strategy/</a:t>
            </a:r>
            <a:r>
              <a:rPr lang="ru-Ru" sz="1200" b="0" i="0" u="none" baseline="0" dirty="0">
                <a:solidFill>
                  <a:schemeClr val="accent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en-US" sz="1200" i="0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highlight>
                <a:srgbClr val="FFFFFF"/>
              </a:highlight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7F8AD3-4105-4C1A-82AF-94AD367E4F61}"/>
              </a:ext>
            </a:extLst>
          </p:cNvPr>
          <p:cNvGrpSpPr/>
          <p:nvPr/>
        </p:nvGrpSpPr>
        <p:grpSpPr>
          <a:xfrm>
            <a:off x="0" y="2197666"/>
            <a:ext cx="1432018" cy="1539945"/>
            <a:chOff x="371114" y="764233"/>
            <a:chExt cx="1828800" cy="189640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B8FA3D4-E1D9-4504-BF48-06F883DE9C80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23" name="Graphic 22" descr="Ячейка с однотонной заливкой">
                <a:extLst>
                  <a:ext uri="{FF2B5EF4-FFF2-40B4-BE49-F238E27FC236}">
                    <a16:creationId xmlns:a16="http://schemas.microsoft.com/office/drawing/2014/main" id="{4ADC4AA2-A6EA-458B-897D-BE1D0E80B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B665EC-7015-471B-B768-CED64BE5E8DD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F89687D-6949-4130-9548-35F039B0A1AA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22" name="Picture 2" descr="Проект перевода метаданных ЦУР - Проект перевода метаданных ЦУР">
              <a:extLst>
                <a:ext uri="{FF2B5EF4-FFF2-40B4-BE49-F238E27FC236}">
                  <a16:creationId xmlns:a16="http://schemas.microsoft.com/office/drawing/2014/main" id="{26E1FE10-3F24-4DE4-8119-99E5966AC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F2F83EA6-114E-432D-A076-946329AB18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3196" y="6285053"/>
            <a:ext cx="897300" cy="365125"/>
          </a:xfrm>
        </p:spPr>
        <p:txBody>
          <a:bodyPr/>
          <a:lstStyle/>
          <a:p>
            <a:pPr algn="r" rtl="0"/>
            <a:r>
              <a:rPr lang="fr-CH" dirty="0"/>
              <a:t>15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55701"/>
            <a:ext cx="11471638" cy="468000"/>
          </a:xfrm>
        </p:spPr>
        <p:txBody>
          <a:bodyPr>
            <a:noAutofit/>
          </a:bodyPr>
          <a:lstStyle/>
          <a:p>
            <a:pPr algn="l" rtl="0"/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Дальнейшие</a:t>
            </a:r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действия: что новая Стратегия означает для партнеров в области развития?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583316-3698-4A75-92FE-FCDAB2366810}"/>
              </a:ext>
            </a:extLst>
          </p:cNvPr>
          <p:cNvSpPr txBox="1"/>
          <p:nvPr/>
        </p:nvSpPr>
        <p:spPr>
          <a:xfrm>
            <a:off x="2138625" y="6202611"/>
            <a:ext cx="9591049" cy="5155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l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50" b="0" i="0" u="none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050" b="0" i="0" u="none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Двусторонние и многосторонние организации, предоставляющие ресурсы и экспертные знания (и зачастую реализационный потенциал на местах), включая доноров Глобального фонда, доноров двусторонних программ и организации, предоставляющие свой опыт и знания</a:t>
            </a:r>
            <a:r>
              <a:rPr lang="ru-Ru" sz="105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В число партнеров в области развития не входят технические партнеры Глобального фонда, составляющие отдельную категорию заинтересованных сторон.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F3FC02-04ED-4CD8-8612-AEB52223B1EB}"/>
              </a:ext>
            </a:extLst>
          </p:cNvPr>
          <p:cNvSpPr txBox="1"/>
          <p:nvPr/>
        </p:nvSpPr>
        <p:spPr>
          <a:xfrm>
            <a:off x="371114" y="973033"/>
            <a:ext cx="1167801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 b="0" i="0" u="none" baseline="0" dirty="0"/>
              <a:t>Сообщества и партнеры в области развития</a:t>
            </a:r>
            <a:r>
              <a:rPr lang="ru-Ru" sz="2100" b="0" i="0" u="none" baseline="30000" dirty="0"/>
              <a:t>1</a:t>
            </a:r>
            <a:r>
              <a:rPr lang="ru-Ru" b="0" i="0" u="none" baseline="0" dirty="0"/>
              <a:t> играют важную роль в осуществлении новой Стратегии партнерства Глобального фонда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3FA848-9D48-4407-9FF4-DDD5EE7CA509}"/>
              </a:ext>
            </a:extLst>
          </p:cNvPr>
          <p:cNvSpPr txBox="1"/>
          <p:nvPr/>
        </p:nvSpPr>
        <p:spPr>
          <a:xfrm>
            <a:off x="1976134" y="1705632"/>
            <a:ext cx="10072991" cy="322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ts val="17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Согласование поддержки с устойчивыми страновыми планами и общими приоритетами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например в отношении инвестиций в комплексные, ориентированные на потребности лю</a:t>
            </a:r>
            <a:r>
              <a:rPr lang="ru-Ru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</a:t>
            </a:r>
            <a:r>
              <a:rPr lang="ru-Ru" b="1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качественные услуги и системы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данных, или устранение структурных факторов, влияющих на долгосрочные результаты программ по 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ВИЧ,ТБ и малярии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ts val="17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Сотрудничество в целях </a:t>
            </a:r>
            <a:r>
              <a:rPr lang="ru-Ru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привлечения увеличенного объема внутренних и дополнительных донорских средств, повышения эффективности использования денежных средств и устойчивого воздействия на здоровье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в том числе путем 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участия в совместном финансировании и осуществления совместного финансирования </a:t>
            </a:r>
            <a:r>
              <a:rPr lang="ru-Ru" dirty="0"/>
              <a:t>смешанных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финансовых и инновационных финансовых моделей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ts val="17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Сотрудничество на ранних этапах в целях содействия </a:t>
            </a:r>
            <a:r>
              <a:rPr lang="ru-Ru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ускорению и расширению эффективных инноваций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т.ч. посредством целевых инвестиций, гарантийных обязательств и усилий по формированию рынка.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ts val="17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использованию </a:t>
            </a:r>
            <a:r>
              <a:rPr lang="ru-Ru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дипломатического потенциала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партнерства Глобального фонда для </a:t>
            </a:r>
            <a:r>
              <a:rPr lang="ru-Ru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оспаривания губительных законов, политики и практики</a:t>
            </a:r>
            <a:r>
              <a:rPr lang="ru-Ru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59A84C-6480-4B04-A0E8-C72294A66620}"/>
              </a:ext>
            </a:extLst>
          </p:cNvPr>
          <p:cNvGrpSpPr/>
          <p:nvPr/>
        </p:nvGrpSpPr>
        <p:grpSpPr>
          <a:xfrm>
            <a:off x="2085601" y="4942730"/>
            <a:ext cx="9697096" cy="1191434"/>
            <a:chOff x="2417401" y="815617"/>
            <a:chExt cx="9418320" cy="119143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A795B1-921D-440A-B126-F7A93E2338F8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156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D36B2C-2C87-4AB5-9555-35C75D2EE94D}"/>
                </a:ext>
              </a:extLst>
            </p:cNvPr>
            <p:cNvSpPr/>
            <p:nvPr/>
          </p:nvSpPr>
          <p:spPr>
            <a:xfrm>
              <a:off x="2417401" y="831839"/>
              <a:ext cx="9414237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rtl="0">
                <a:lnSpc>
                  <a:spcPts val="1500"/>
                </a:lnSpc>
                <a:spcAft>
                  <a:spcPts val="100"/>
                </a:spcAft>
              </a:pPr>
              <a:r>
                <a:rPr lang="ru-Ru" b="0" i="0" u="none" baseline="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Ресурсы</a:t>
              </a:r>
              <a:endPara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 algn="l" rtl="0">
                <a:lnSpc>
                  <a:spcPts val="15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Стратегия Глобального фонда (2023-2028 гг.): 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5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Резюме: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9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0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1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2" tooltip="Combattere le pandemie e costruire un mondo più sano ed equo - La Strategia del Fondo Globale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Italiano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3" tooltip="パンデミックと闘い より公平で健康な 世界を構築 - グローバルファンド戦略（2023－2028年）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日本語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4" tooltip="Combater as pandemias e construir um mundo mais saudável e equitativo - 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6" tooltip="Pandemien bekämpfen – für eine gesündere und gerechtere Welt - Die Strategie des Globalen Fonds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Deutsch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1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ru-Ru" sz="1200" b="1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1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none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中文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endParaRPr lang="ru-Ru" sz="1200" u="sng" dirty="0">
                <a:solidFill>
                  <a:schemeClr val="accent2"/>
                </a:solidFill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5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Рамочная стратегия: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lnSpc>
                  <a:spcPts val="15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Система МиО</a:t>
              </a:r>
              <a:r>
                <a:rPr lang="en-US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lang="en-US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2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5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Дополнительную информацию см. по адресу: 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https://www.theglobalfund.org/en/strategy/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0D2F8A-E97F-449D-9A94-D8B9392A7EF2}"/>
              </a:ext>
            </a:extLst>
          </p:cNvPr>
          <p:cNvGrpSpPr/>
          <p:nvPr/>
        </p:nvGrpSpPr>
        <p:grpSpPr>
          <a:xfrm>
            <a:off x="235419" y="1982893"/>
            <a:ext cx="1740715" cy="1845940"/>
            <a:chOff x="371114" y="764233"/>
            <a:chExt cx="1828800" cy="18964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745EFC1-296A-4048-8AAA-EA371091C0D3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20" name="Graphic 19" descr="Ячейка с однотонной заливкой">
                <a:extLst>
                  <a:ext uri="{FF2B5EF4-FFF2-40B4-BE49-F238E27FC236}">
                    <a16:creationId xmlns:a16="http://schemas.microsoft.com/office/drawing/2014/main" id="{A32DB08C-8AB4-4D38-BC71-10E51DD09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85F2E0-F36C-4C03-91DC-8AB803EA6BEF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36D5898-3C90-432A-9A44-14FA2585829B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9" name="Picture 2" descr="Проект перевода метаданных ЦУР - Проект перевода метаданных ЦУР">
              <a:extLst>
                <a:ext uri="{FF2B5EF4-FFF2-40B4-BE49-F238E27FC236}">
                  <a16:creationId xmlns:a16="http://schemas.microsoft.com/office/drawing/2014/main" id="{C32ED204-B6D4-4600-A91D-27AA893CC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407246E9-D6EA-4D57-B2E3-4237BF6A3C1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16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00" y="244601"/>
            <a:ext cx="11997100" cy="514212"/>
          </a:xfrm>
        </p:spPr>
        <p:txBody>
          <a:bodyPr>
            <a:noAutofit/>
          </a:bodyPr>
          <a:lstStyle/>
          <a:p>
            <a:pPr algn="l" rtl="0"/>
            <a:r>
              <a:rPr lang="ru-RU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Дальнейшие</a:t>
            </a:r>
            <a:r>
              <a:rPr lang="ru-Ru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действия: что новая Стратегия означает для исполнителей?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CFD76F-A60B-4C14-9B59-3008D3874019}"/>
              </a:ext>
            </a:extLst>
          </p:cNvPr>
          <p:cNvSpPr txBox="1"/>
          <p:nvPr/>
        </p:nvSpPr>
        <p:spPr>
          <a:xfrm>
            <a:off x="296500" y="664694"/>
            <a:ext cx="1168912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 b="0" i="0" u="none" baseline="0" dirty="0"/>
              <a:t>Исполнители играют важную роль в выполнении приоритетных задач новой Стратегии партнерства Глобального фонда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B31CEA-EB9C-45BE-864C-8FD355C45165}"/>
              </a:ext>
            </a:extLst>
          </p:cNvPr>
          <p:cNvSpPr txBox="1"/>
          <p:nvPr/>
        </p:nvSpPr>
        <p:spPr>
          <a:xfrm>
            <a:off x="1905126" y="1417052"/>
            <a:ext cx="10286875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marR="0" lvl="0" indent="-342900" algn="l" rtl="0">
              <a:lnSpc>
                <a:spcPts val="16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7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и реализация </a:t>
            </a:r>
            <a:r>
              <a:rPr lang="ru-Ru" sz="17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странами своих планов по осуществлению </a:t>
            </a:r>
            <a:r>
              <a:rPr lang="ru-Ru" sz="17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качественных программ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которые эффективно, действенно и справедливо обеспечивают выполнение подзадач Стратегии в области борьбы против 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ВИЧ,ТБ и малярии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созданию комплексных качественных услуг, ориентированных на потребности людей, расширению участия наиболее затронутых сообществ, обеспечению справедливости, прав человека и гендерного равенства, </a:t>
            </a:r>
            <a:b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также обеспечению ГПР.</a:t>
            </a:r>
          </a:p>
          <a:p>
            <a:pPr marL="347472" marR="0" lvl="0" indent="-342900" algn="l" rtl="0">
              <a:lnSpc>
                <a:spcPts val="16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7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Мобилизация увеличенного объема внутренних ресурсов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цели здравоохранения и борьбы с тремя заболеваниями, а также </a:t>
            </a:r>
            <a:r>
              <a:rPr lang="ru-Ru" sz="17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внимания к вопросам качества и эффективного использования денежных средств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7472" marR="0" lvl="0" indent="-285750" algn="l" rtl="0">
              <a:lnSpc>
                <a:spcPts val="16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700" b="1" i="0" u="none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Поощрение новых партнерских отношений</a:t>
            </a:r>
            <a:r>
              <a:rPr lang="ru-Ru" sz="1700" b="0" i="0" u="none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(например, на межсекторальном уровне для устранения структурных барьеров в сотрудничестве с заинтересованными сторонами, участвующими в принятии мер ГПР, и частным сектором) и </a:t>
            </a:r>
            <a:r>
              <a:rPr lang="ru-Ru" sz="1700" b="1" i="0" u="none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новых связей</a:t>
            </a:r>
            <a:r>
              <a:rPr lang="ru-Ru" sz="1700" b="0" i="0" u="none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(например, для создания 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комплексных, ориентированных на потребности люд</a:t>
            </a:r>
            <a:r>
              <a:rPr lang="ru-Ru" sz="1700" i="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ей 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качественных услуг) для достижения целей Стратегии.</a:t>
            </a:r>
          </a:p>
          <a:p>
            <a:pPr marL="347472" indent="-285750" algn="l" rtl="0">
              <a:lnSpc>
                <a:spcPts val="16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17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благоприятных условий для внедрения инноваций и обеспечение справедливого доступа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 ним.</a:t>
            </a:r>
          </a:p>
          <a:p>
            <a:pPr marL="347472" indent="-285750" algn="l" rtl="0">
              <a:lnSpc>
                <a:spcPts val="16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7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полноценного участия сообществ, в том числе ключевых групп населения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 других соответствующих экспертов в разработке, предоставлении и мониторинге услуг.</a:t>
            </a:r>
          </a:p>
          <a:p>
            <a:pPr marL="347472" indent="-285750" algn="l" rtl="0">
              <a:lnSpc>
                <a:spcPts val="16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использованию </a:t>
            </a:r>
            <a:r>
              <a:rPr lang="ru-Ru" sz="17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дипломатического потенциала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партнерства Глобального фонда для </a:t>
            </a:r>
            <a:r>
              <a:rPr lang="ru-Ru" sz="17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оспаривания губительных законов, политики и практики</a:t>
            </a:r>
            <a:r>
              <a:rPr lang="ru-Ru" sz="17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CB37377-C305-46E6-B331-969F1E0268B8}"/>
              </a:ext>
            </a:extLst>
          </p:cNvPr>
          <p:cNvCxnSpPr>
            <a:cxnSpLocks/>
          </p:cNvCxnSpPr>
          <p:nvPr/>
        </p:nvCxnSpPr>
        <p:spPr>
          <a:xfrm>
            <a:off x="2417401" y="5704666"/>
            <a:ext cx="9418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6F07C76-E992-483D-890D-915464E04218}"/>
              </a:ext>
            </a:extLst>
          </p:cNvPr>
          <p:cNvSpPr/>
          <p:nvPr/>
        </p:nvSpPr>
        <p:spPr>
          <a:xfrm>
            <a:off x="2068286" y="5712795"/>
            <a:ext cx="9673000" cy="117521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rtl="0">
              <a:lnSpc>
                <a:spcPts val="1200"/>
              </a:lnSpc>
            </a:pPr>
            <a:r>
              <a:rPr lang="ru-Ru" b="0" i="0" u="none" baseline="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Ресурсы</a:t>
            </a:r>
            <a:endParaRPr lang="ru-Ru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 rtl="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ru-Ru" sz="1200" b="0" i="0" u="none" baseline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Стратегия Глобального фонда (2023-2028 гг.): </a:t>
            </a:r>
            <a:r>
              <a:rPr lang="ru-Ru" sz="1200" b="0" i="0" u="sng" baseline="0" dirty="0">
                <a:solidFill>
                  <a:schemeClr val="accent2"/>
                </a:solidFill>
                <a:highlight>
                  <a:srgbClr val="FFFFFF"/>
                </a:highlight>
              </a:rPr>
              <a:t> </a:t>
            </a:r>
            <a:r>
              <a:rPr lang="ru-Ru" sz="1200" b="0" i="0" u="sng" baseline="0" dirty="0" err="1">
                <a:solidFill>
                  <a:schemeClr val="accent2"/>
                </a:solidFill>
                <a:highlight>
                  <a:srgbClr val="FFFFFF"/>
                </a:highlight>
                <a:hlinkClick r:id="rId3" tooltip="strategy_globalfund2023-2028_narrative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4" tooltip="Fighting Pandemics and Building a Healthier and More Equitable World - Global Fund Strategy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5" tooltip="Luchar contra las pandemias y construir un mundo más saludable y equitativo -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6" tooltip="Combattre les pandémies et bâtir un monde plus sain et plus équitable - Stratégie du Fonds mo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lang="ru-Ru" sz="1200" b="0" i="0" u="none" baseline="0" dirty="0">
                <a:effectLst/>
                <a:highlight>
                  <a:srgbClr val="FFFFFF"/>
                </a:highlight>
              </a:rPr>
              <a:t> </a:t>
            </a:r>
            <a:r>
              <a:rPr lang="ru-Ru" sz="1200" u="sng" dirty="0" err="1">
                <a:solidFill>
                  <a:schemeClr val="accent2"/>
                </a:solidFill>
                <a:highlight>
                  <a:srgbClr val="FFFFFF"/>
                </a:highlight>
                <a:hlinkClick r:id="rId7" tooltip="Combater as pandemias e construir um mundo mais saudável e equitativo -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8" tooltip="Борьба с пандемиями и построение более здорового и справедливого мира - Стратегия Глобального фонда (2023–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endParaRPr lang="ru-Ru" sz="120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marL="285750" indent="-285750" algn="l" rtl="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ru-Ru" sz="1200" b="0" i="0" u="none" baseline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Резюме: 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9" tooltip="Fighting Pandemics and Building a Healthier and More Equitable World - Global Fund Strategy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0" tooltip="Luchar contra las pandemias y construir un mundo más saludable y equitativo -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1" tooltip="Combattre les pandémies et bâtir un monde plus sain et plus équitable - Stratégie du Fonds mo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2" tooltip="Combattere le pandemie e costruire un mondo più sano ed equo - La Strategia del Fondo Globale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Italiano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3" tooltip="パンデミックと闘い より公平で健康な 世界を構築 - グローバルファンド戦略（2023－2028年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日本語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4" tooltip="Combater as pandemias e construir um mundo mais saudável e equitativo - A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6" tooltip="Pandemien bekämpfen – für eine gesündere und gerechtere Welt - Die Strategie des Globalen Fonds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Deutsch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</a:t>
            </a:r>
            <a:r>
              <a:rPr lang="ru-Ru" sz="1200" b="1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7" tooltip="مكافحة الأوبئة وبناء عالمٍ أكثر صحةً وإنصافا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7" tooltip="مكافحة الأوبئة وبناء عالمٍ أكثر صحةً وإنصافا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lang="ru-Ru" sz="1200" b="1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lang="ru-Ru" sz="1200" b="0" i="0" u="sng" baseline="0" dirty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ru-Ru" sz="1200" b="0" i="0" u="sng" baseline="0" dirty="0" err="1">
                <a:solidFill>
                  <a:schemeClr val="accent2"/>
                </a:solidFill>
                <a:highlight>
                  <a:srgbClr val="FFFFFF"/>
                </a:highlight>
                <a:hlinkClick r:id="rId18" tooltip="抗击大流行病，建设一个更健康、更公平的世界 - 全球基金2023-2028年战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8" tooltip="抗击大流行病，建设一个更健康、更公平的世界 - 全球基金2023-2028年战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文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endParaRPr lang="ru-Ru" sz="1200" dirty="0">
              <a:solidFill>
                <a:schemeClr val="accent2"/>
              </a:solidFill>
              <a:highlight>
                <a:srgbClr val="FFFFFF"/>
              </a:highlight>
              <a:cs typeface="Arial" panose="020B0604020202020204" pitchFamily="34" charset="0"/>
            </a:endParaRPr>
          </a:p>
          <a:p>
            <a:pPr marL="285750" indent="-285750" algn="l" rtl="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ru-Ru" sz="1200" b="0" i="0" u="none" baseline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Рамочная стратегия: </a:t>
            </a:r>
            <a:r>
              <a:rPr lang="ru-Ru" sz="1200" b="0" i="0" u="sng" baseline="0" dirty="0" err="1">
                <a:solidFill>
                  <a:schemeClr val="accent2"/>
                </a:solidFill>
                <a:highlight>
                  <a:srgbClr val="FFFFFF"/>
                </a:highlight>
                <a:hlinkClick r:id="rId19" tooltip="strategy_globalfund2023-2028_framework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lang="ru-Ru" sz="1200" b="0" i="0" u="sng" baseline="0" dirty="0">
                <a:solidFill>
                  <a:schemeClr val="accent2"/>
                </a:solidFill>
                <a:highlight>
                  <a:srgbClr val="FFFFFF"/>
                </a:highlight>
              </a:rPr>
              <a:t>  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20" tooltip="The Global Fund 2023-2028 Strategy Framew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21" tooltip="Marco de la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lang="ru-Ru" sz="1200" b="0" i="0" u="none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| 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22" tooltip="Cadre stratégique du Fonds mondial 2023 20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23" tooltip="O Quadro da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lang="ru-Ru" sz="1200" b="0" i="0" u="none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24" tooltip="Рамочная стратегия Глобального фонда (2023-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endParaRPr lang="ru-Ru" sz="1200" b="0" i="0" u="sng" baseline="0" dirty="0">
              <a:solidFill>
                <a:schemeClr val="accent2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ru-RU" altLang="en-US" sz="1200"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Система МиО</a:t>
            </a:r>
            <a:r>
              <a:rPr lang="en-US" altLang="en-US" sz="1200"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: </a:t>
            </a:r>
            <a:r>
              <a:rPr lang="en-US" altLang="en-US" sz="1200" dirty="0">
                <a:solidFill>
                  <a:srgbClr val="2E4DF9"/>
                </a:solidFill>
                <a:highlight>
                  <a:srgbClr val="FFFFFF"/>
                </a:highlight>
                <a:cs typeface="Arial" panose="020B0604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https://www.theglobalfund.org/en/monitoring-evaluation/</a:t>
            </a:r>
            <a:endParaRPr kumimoji="0" lang="ru-Ru" altLang="en-US" sz="12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marL="285750" indent="-285750" algn="l" rtl="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ru-Ru" sz="1200" b="0" i="0" u="none" baseline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ru-Ru" sz="1200" b="0" i="0" u="none" baseline="0" dirty="0">
                <a:solidFill>
                  <a:schemeClr val="accent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i="0" u="none" baseline="0" dirty="0">
                <a:solidFill>
                  <a:schemeClr val="accent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ваш менеджер портфолио Фонда </a:t>
            </a:r>
            <a:r>
              <a:rPr lang="ru-Ru" sz="1200" b="0" i="0" u="none" baseline="0" dirty="0">
                <a:solidFill>
                  <a:schemeClr val="accent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0" i="0" u="none" baseline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МПФ) или </a:t>
            </a:r>
            <a:r>
              <a:rPr lang="ru-Ru" sz="1200" b="0" i="0" u="none" baseline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см. дополнительную информацию по адресу: </a:t>
            </a:r>
            <a:r>
              <a:rPr lang="ru-Ru" sz="1200" b="0" i="0" u="none" baseline="0" dirty="0">
                <a:solidFill>
                  <a:schemeClr val="accent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https://www.theglobalfund.org/en/strategy/</a:t>
            </a:r>
            <a:r>
              <a:rPr lang="ru-Ru" sz="1200" b="0" i="0" u="none" baseline="0" dirty="0">
                <a:solidFill>
                  <a:schemeClr val="accent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en-US" sz="1200" i="0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highlight>
                <a:srgbClr val="FFFFFF"/>
              </a:highlight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32D15C-8E93-43B8-8640-AFADD7C4E9B5}"/>
              </a:ext>
            </a:extLst>
          </p:cNvPr>
          <p:cNvGrpSpPr/>
          <p:nvPr/>
        </p:nvGrpSpPr>
        <p:grpSpPr>
          <a:xfrm>
            <a:off x="371114" y="1730018"/>
            <a:ext cx="1697172" cy="1829612"/>
            <a:chOff x="371114" y="764233"/>
            <a:chExt cx="1828800" cy="18964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D035CB-3F9E-47FA-AB9F-8864365E5EEA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9" name="Graphic 18" descr="Ячейка с однотонной заливкой">
                <a:extLst>
                  <a:ext uri="{FF2B5EF4-FFF2-40B4-BE49-F238E27FC236}">
                    <a16:creationId xmlns:a16="http://schemas.microsoft.com/office/drawing/2014/main" id="{764EEDF6-F254-49AA-A3EA-69B656127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767DED-2A88-4FBD-A330-0173340400C2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DCDDF-B46B-4AD9-81D8-CE057759A0D4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8" name="Picture 2" descr="Проект перевода метаданных ЦУР - Проект перевода метаданных ЦУР">
              <a:extLst>
                <a:ext uri="{FF2B5EF4-FFF2-40B4-BE49-F238E27FC236}">
                  <a16:creationId xmlns:a16="http://schemas.microsoft.com/office/drawing/2014/main" id="{AAAAA309-45BA-4A51-98F5-CFB458A74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8CCB2E7D-0866-4CBD-BBA1-64546AC650B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4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17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ru-RU" sz="32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Дальнейшие</a:t>
            </a:r>
            <a:r>
              <a:rPr lang="ru-Ru" sz="32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действия: что новая Стратегия означает для местных агентов Фонда?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85BF8C-9C86-4772-9F7E-BE42BDBFD464}"/>
              </a:ext>
            </a:extLst>
          </p:cNvPr>
          <p:cNvSpPr txBox="1"/>
          <p:nvPr/>
        </p:nvSpPr>
        <p:spPr>
          <a:xfrm>
            <a:off x="371115" y="1031863"/>
            <a:ext cx="1146052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 b="0" i="0" u="none" baseline="0"/>
              <a:t>МАФ играют важную роль в выполнении приоритетных задач новой Стратегии партнерства Глобального фонда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AC22F6-80E7-43DA-B72E-BAE74A7E90E8}"/>
              </a:ext>
            </a:extLst>
          </p:cNvPr>
          <p:cNvSpPr txBox="1"/>
          <p:nvPr/>
        </p:nvSpPr>
        <p:spPr>
          <a:xfrm>
            <a:off x="2228534" y="1742318"/>
            <a:ext cx="9887266" cy="3443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marR="0" lvl="0" indent="-342900" algn="l" rtl="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помощи Глобальному фонду в </a:t>
            </a:r>
            <a:r>
              <a:rPr lang="ru-Ru" sz="20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обеспечении </a:t>
            </a:r>
            <a:r>
              <a:rPr lang="ru-Ru" sz="20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эффективной и действенной реализации программ в целях выполнения </a:t>
            </a:r>
            <a:r>
              <a:rPr lang="ru-Ru" sz="20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приоритетных задач Стратегии.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marR="0" lvl="0" indent="-285750" algn="l" rtl="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b="1" i="0" u="none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Поощрение </a:t>
            </a:r>
            <a:r>
              <a:rPr lang="ru-Ru" sz="20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новых </a:t>
            </a:r>
            <a:r>
              <a:rPr lang="ru-Ru" sz="2000" b="1" i="0" u="none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партнерских отношений</a:t>
            </a:r>
            <a:r>
              <a:rPr lang="ru-Ru" sz="2000" b="0" i="0" u="none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(например, </a:t>
            </a:r>
            <a:r>
              <a:rPr lang="ru-Ru" sz="20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межсекторальном уровне для устранения структурных барьеров в сотрудничестве с заинтересованными сторонами, участвующими в принятии мер ГПР, и частным сектором) и </a:t>
            </a:r>
            <a:r>
              <a:rPr lang="ru-Ru" sz="2000" b="1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новых связей</a:t>
            </a:r>
            <a:r>
              <a:rPr lang="ru-Ru" sz="20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(например, для создания </a:t>
            </a:r>
            <a:r>
              <a:rPr lang="ru-Ru" sz="20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комплексных, ориентированных на потребности люд</a:t>
            </a:r>
            <a:r>
              <a:rPr lang="ru-Ru" sz="200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ей </a:t>
            </a:r>
            <a:r>
              <a:rPr lang="ru-Ru" sz="20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качественных услуг) для достижения целей Стратегии.</a:t>
            </a:r>
          </a:p>
          <a:p>
            <a:pPr marL="347472" marR="0" lvl="0" indent="-342900" algn="l" rtl="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помощи в</a:t>
            </a:r>
            <a:r>
              <a:rPr lang="ru-Ru" sz="20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мониторинге полноценного участия всех заинтересованных сторон в принятии решений СКК</a:t>
            </a:r>
            <a:r>
              <a:rPr lang="ru-Ru" sz="20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протяжении всего жизненного цикла гранта, особенно это касается сообществ, в том числе ключевых групп населения.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indent="-285750" algn="l" rtl="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созданию </a:t>
            </a:r>
            <a:r>
              <a:rPr lang="ru-Ru" sz="20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благоприятных условий для внедрения инноваций </a:t>
            </a:r>
            <a:r>
              <a:rPr lang="ru-Ru" sz="200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</a:t>
            </a:r>
            <a:r>
              <a:rPr lang="ru-Ru" sz="20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ускорения достижения целей Стратегии. 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5E8240-3ED0-4889-8D55-2ED9EB50BD5A}"/>
              </a:ext>
            </a:extLst>
          </p:cNvPr>
          <p:cNvGrpSpPr/>
          <p:nvPr/>
        </p:nvGrpSpPr>
        <p:grpSpPr>
          <a:xfrm>
            <a:off x="2228534" y="5185633"/>
            <a:ext cx="10239578" cy="1264690"/>
            <a:chOff x="2417401" y="815617"/>
            <a:chExt cx="10038279" cy="126469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71929F4-D8FF-4F89-895A-13E63B8C99A1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156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90891D-CCF6-4425-8A21-06D797845E7A}"/>
                </a:ext>
              </a:extLst>
            </p:cNvPr>
            <p:cNvSpPr/>
            <p:nvPr/>
          </p:nvSpPr>
          <p:spPr>
            <a:xfrm>
              <a:off x="2425557" y="905095"/>
              <a:ext cx="10030123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rtl="0">
                <a:lnSpc>
                  <a:spcPts val="1500"/>
                </a:lnSpc>
                <a:spcAft>
                  <a:spcPts val="200"/>
                </a:spcAft>
              </a:pPr>
              <a:r>
                <a:rPr lang="ru-Ru" b="0" i="0" u="none" baseline="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Ресурсы</a:t>
              </a:r>
              <a:endPara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 algn="l" rtl="0">
                <a:lnSpc>
                  <a:spcPts val="15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Стратегия Глобального фонда (2023-2028 гг.): 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r>
                <a:rPr lang="ru-Ru" sz="1200" u="sng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5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Резюме: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9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0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1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2" tooltip="Combattere le pandemie e costruire un mondo più sano ed equo - La Strategia del Fondo Globale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Italiano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3" tooltip="パンデミックと闘い より公平で健康な 世界を構築 - グローバルファンド戦略（2023－2028年）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日本語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4" tooltip="Combater as pandemias e construir um mundo mais saudável e equitativo - 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6" tooltip="Pandemien bekämpfen – für eine gesündere und gerechtere Welt - Die Strategie des Globalen Fonds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Deutsch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1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ru-Ru" sz="1200" b="1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1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none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中文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endParaRPr lang="ru-Ru" sz="1200" u="sng" dirty="0">
                <a:solidFill>
                  <a:schemeClr val="accent2"/>
                </a:solidFill>
                <a:highlight>
                  <a:srgbClr val="FFFFFF"/>
                </a:highlight>
              </a:endParaRPr>
            </a:p>
            <a:p>
              <a:pPr marL="285750" indent="-285750">
                <a:lnSpc>
                  <a:spcPts val="15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Рамочная стратегия: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lnSpc>
                  <a:spcPts val="15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Система МиО</a:t>
              </a:r>
              <a:r>
                <a:rPr lang="en-US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lang="en-US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2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5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Контакты: 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lfacoordinationteam@theglobalfund.org</a:t>
              </a: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или см. дополнительную информацию по адресу: 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2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www.theglobalfund.org/en/innovativefinancing/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FDBF80-8EAB-42BE-AA56-2629FDF7E75E}"/>
              </a:ext>
            </a:extLst>
          </p:cNvPr>
          <p:cNvGrpSpPr/>
          <p:nvPr/>
        </p:nvGrpSpPr>
        <p:grpSpPr>
          <a:xfrm>
            <a:off x="371115" y="1742318"/>
            <a:ext cx="1762485" cy="1795539"/>
            <a:chOff x="371114" y="764233"/>
            <a:chExt cx="1828800" cy="18964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C6F786-90C0-4952-8784-72CFB4EEF1D6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9" name="Graphic 18" descr="Ячейка с однотонной заливкой">
                <a:extLst>
                  <a:ext uri="{FF2B5EF4-FFF2-40B4-BE49-F238E27FC236}">
                    <a16:creationId xmlns:a16="http://schemas.microsoft.com/office/drawing/2014/main" id="{29D98C0F-980B-46BD-A47C-05DE7663B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3035CF-B2EB-4EBF-A9E0-0B8D1393FA28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D86DA1-94EC-432C-A9A0-1BAEA5F62313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8" name="Picture 2" descr="Проект перевода метаданных ЦУР - Проект перевода метаданных ЦУР">
              <a:extLst>
                <a:ext uri="{FF2B5EF4-FFF2-40B4-BE49-F238E27FC236}">
                  <a16:creationId xmlns:a16="http://schemas.microsoft.com/office/drawing/2014/main" id="{0D7FB3CD-10B4-48F8-8D08-D96EAAB3F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5FF7DA89-5B94-4B16-9C63-753021F1361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18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43001"/>
            <a:ext cx="11471638" cy="468000"/>
          </a:xfrm>
        </p:spPr>
        <p:txBody>
          <a:bodyPr>
            <a:noAutofit/>
          </a:bodyPr>
          <a:lstStyle/>
          <a:p>
            <a:pPr algn="l" rtl="0"/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Дальнейшие</a:t>
            </a:r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действия: что новая Стратегия означает для частного сектора?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6ADB09-B687-4508-B3F2-4227C3EED954}"/>
              </a:ext>
            </a:extLst>
          </p:cNvPr>
          <p:cNvSpPr txBox="1"/>
          <p:nvPr/>
        </p:nvSpPr>
        <p:spPr>
          <a:xfrm>
            <a:off x="360000" y="880466"/>
            <a:ext cx="1168912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 b="0" i="0" u="none" baseline="0" dirty="0"/>
              <a:t>Частный сектор играет важную роль в выполнении приоритетных задач новой Стратегии партнерства Глобального фонда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883A61-BB71-4EA2-B64F-9A1B9FFF37CE}"/>
              </a:ext>
            </a:extLst>
          </p:cNvPr>
          <p:cNvSpPr txBox="1"/>
          <p:nvPr/>
        </p:nvSpPr>
        <p:spPr>
          <a:xfrm>
            <a:off x="1775012" y="1638453"/>
            <a:ext cx="104078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ts val="1500"/>
              </a:lnSpc>
              <a:spcAft>
                <a:spcPts val="200"/>
              </a:spcAft>
            </a:pPr>
            <a:r>
              <a:rPr lang="ru-Ru" sz="1600" b="0" i="0" u="none" baseline="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Поставщики услуг на страновом уровне</a:t>
            </a:r>
            <a:endParaRPr lang="ru-Ru" sz="1600" b="0" i="0" u="none" baseline="0" dirty="0"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ea typeface="Calibri" panose="020F0502020204030204" pitchFamily="34" charset="0"/>
                <a:cs typeface="Arial" panose="020B0604020202020204" pitchFamily="34" charset="0"/>
              </a:rPr>
              <a:t>Улучшение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долгосрочных </a:t>
            </a:r>
            <a:r>
              <a:rPr lang="ru-Ru" sz="1600" b="1" dirty="0">
                <a:ea typeface="Calibri" panose="020F0502020204030204" pitchFamily="34" charset="0"/>
                <a:cs typeface="Arial" panose="020B0604020202020204" pitchFamily="34" charset="0"/>
              </a:rPr>
              <a:t>результатов в области здравоохранения</a:t>
            </a: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 путем </a:t>
            </a:r>
            <a:r>
              <a:rPr lang="ru-Ru" sz="1600" b="1" dirty="0">
                <a:ea typeface="Calibri" panose="020F0502020204030204" pitchFamily="34" charset="0"/>
                <a:cs typeface="Arial" panose="020B0604020202020204" pitchFamily="34" charset="0"/>
              </a:rPr>
              <a:t>повышения качества услуг</a:t>
            </a: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 и расширения </a:t>
            </a:r>
            <a:r>
              <a:rPr lang="ru-Ru" sz="1600" b="1" dirty="0">
                <a:ea typeface="Calibri" panose="020F0502020204030204" pitchFamily="34" charset="0"/>
                <a:cs typeface="Arial" panose="020B0604020202020204" pitchFamily="34" charset="0"/>
              </a:rPr>
              <a:t>доступа</a:t>
            </a: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 к недорогим, экономически эффективным, справедливым и основанным на соблюдении прав человека медицинским услугам.</a:t>
            </a:r>
          </a:p>
          <a:p>
            <a:pPr marL="285750" lvl="0" indent="-28575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Сотрудничество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ea typeface="Calibri" panose="020F0502020204030204" pitchFamily="34" charset="0"/>
                <a:cs typeface="Arial" panose="020B0604020202020204" pitchFamily="34" charset="0"/>
              </a:rPr>
              <a:t>национальными, местными и другими поставщиками медицинских услуг в целях интеграции услуг и соответствующих данных</a:t>
            </a: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 для предоставления качественной медицинской помощи, ориентированной на потребности людей.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500"/>
              </a:lnSpc>
              <a:spcAft>
                <a:spcPts val="200"/>
              </a:spcAft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Поставщики технической поддержки и помощи по наращиванию потенциала</a:t>
            </a:r>
            <a:endParaRPr lang="ru-Ru" sz="1600" b="0" i="0" u="none" baseline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600" b="1" dirty="0">
                <a:ea typeface="Calibri" panose="020F0502020204030204" pitchFamily="34" charset="0"/>
                <a:cs typeface="Arial" panose="020B0604020202020204" pitchFamily="34" charset="0"/>
              </a:rPr>
              <a:t>национального/ регионального потенциала </a:t>
            </a: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в таких областях, как лабораторные услуги, цепочки поставок, технологические услуги, цифровое здравоохранение, логистика – обеспечение соответствия национальным стандартам.</a:t>
            </a:r>
            <a:endParaRPr lang="ru-Ru" sz="1600" b="0" i="0" u="none" baseline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l" rtl="0">
              <a:lnSpc>
                <a:spcPts val="1500"/>
              </a:lnSpc>
              <a:spcAft>
                <a:spcPts val="200"/>
              </a:spcAft>
            </a:pPr>
            <a:r>
              <a:rPr lang="ru-Ru" sz="1600" b="0" i="0" u="none" baseline="0" dirty="0">
                <a:latin typeface="+mj-lt"/>
                <a:cs typeface="Arial" panose="020B0604020202020204" pitchFamily="34" charset="0"/>
              </a:rPr>
              <a:t>Разработчики, производители и поставщики продукции</a:t>
            </a:r>
          </a:p>
          <a:p>
            <a:pPr marL="342900" marR="0" lvl="0" indent="-342900" algn="l" rtl="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Разработка</a:t>
            </a:r>
            <a:r>
              <a:rPr lang="ru-Ru" sz="1600" b="1" i="0" u="none" baseline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новых</a:t>
            </a:r>
            <a:r>
              <a:rPr lang="ru-Ru" sz="1600" b="1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более эффективных </a:t>
            </a:r>
            <a:r>
              <a:rPr lang="ru-Ru" sz="1600" b="0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методов диагностики, лекарственных средств, схем лечения и вакцин и поддержка </a:t>
            </a:r>
            <a:r>
              <a:rPr lang="ru-Ru" sz="1600" b="1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справедливого широкого доступа к недорогим инновациям</a:t>
            </a:r>
            <a:r>
              <a:rPr lang="ru-Ru" sz="1600" b="0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rtl="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Налаживание партнерских отношений</a:t>
            </a:r>
            <a:r>
              <a:rPr lang="ru-Ru" sz="1600" b="0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в целях использования соответствующих продуктовых </a:t>
            </a:r>
            <a:r>
              <a:rPr lang="ru-Ru" sz="1600" b="1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цепочек, сроков и цен</a:t>
            </a:r>
            <a:r>
              <a:rPr lang="ru-Ru" sz="1600" b="0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l" rtl="0">
              <a:lnSpc>
                <a:spcPts val="1500"/>
              </a:lnSpc>
              <a:spcAft>
                <a:spcPts val="200"/>
              </a:spcAft>
            </a:pPr>
            <a:r>
              <a:rPr lang="ru-Ru" sz="1600" b="0" i="0" u="none" baseline="0" dirty="0">
                <a:latin typeface="+mj-lt"/>
                <a:cs typeface="Arial" panose="020B0604020202020204" pitchFamily="34" charset="0"/>
              </a:rPr>
              <a:t>Частные доноры</a:t>
            </a:r>
          </a:p>
          <a:p>
            <a:pPr marL="285750" marR="0" lvl="0" indent="-285750" algn="l" rtl="0">
              <a:lnSpc>
                <a:spcPts val="15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Увеличение финансовых/ нефинансовых взносов</a:t>
            </a:r>
            <a:r>
              <a:rPr lang="ru-Ru" sz="1600" b="0" i="0" u="none" baseline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поддержка инновационного финансирования.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B8A401-EDA4-4D4F-AF37-964C7B5698EA}"/>
              </a:ext>
            </a:extLst>
          </p:cNvPr>
          <p:cNvGrpSpPr/>
          <p:nvPr/>
        </p:nvGrpSpPr>
        <p:grpSpPr>
          <a:xfrm>
            <a:off x="2063743" y="5474206"/>
            <a:ext cx="10119111" cy="1317350"/>
            <a:chOff x="2318456" y="815617"/>
            <a:chExt cx="9874817" cy="131735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07CB12F-010E-42A6-9E20-0A237F38DB9F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156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A0E3CF-5E8C-41F5-BCE0-1136995AFFBB}"/>
                </a:ext>
              </a:extLst>
            </p:cNvPr>
            <p:cNvSpPr/>
            <p:nvPr/>
          </p:nvSpPr>
          <p:spPr>
            <a:xfrm>
              <a:off x="2318456" y="957755"/>
              <a:ext cx="9874817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rtl="0">
                <a:lnSpc>
                  <a:spcPts val="1300"/>
                </a:lnSpc>
                <a:spcAft>
                  <a:spcPts val="100"/>
                </a:spcAft>
              </a:pPr>
              <a:r>
                <a:rPr lang="ru-Ru" b="0" i="0" u="none" baseline="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Ресурсы</a:t>
              </a:r>
              <a:endPara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Стратегия Глобального фонда (2023-2028 гг.): 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accent2">
                      <a:lumMod val="75000"/>
                    </a:schemeClr>
                  </a:solidFill>
                  <a:effectLst/>
                  <a:highlight>
                    <a:srgbClr val="FFFFFF"/>
                  </a:highlight>
                </a:rPr>
                <a:t>| </a:t>
              </a:r>
              <a:r>
                <a:rPr lang="ru-Ru" sz="1200" b="0" i="0" u="sng" baseline="0" dirty="0" err="1">
                  <a:solidFill>
                    <a:schemeClr val="accent2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accent2">
                      <a:lumMod val="75000"/>
                    </a:schemeClr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Резюме: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9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0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1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2" tooltip="Combattere le pandemie e costruire un mondo più sano ed equo - La Strategia del Fondo Globale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Italiano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3" tooltip="パンデミックと闘い より公平で健康な 世界を構築 - グローバルファンド戦略（2023－2028年）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日本語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4" tooltip="Combater as pandemias e construir um mundo mais saudável e equitativo - 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6" tooltip="Pandemien bekämpfen – für eine gesündere und gerechtere Welt - Die Strategie des Globalen Fonds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Deutsch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1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ru-Ru" sz="1200" b="1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1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文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endParaRPr lang="ru-Ru" sz="1200" dirty="0">
                <a:solidFill>
                  <a:schemeClr val="accent2"/>
                </a:solidFill>
                <a:highlight>
                  <a:srgbClr val="FFFFFF"/>
                </a:highlight>
                <a:cs typeface="Arial" panose="020B0604020202020204" pitchFamily="34" charset="0"/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Рамочная стратегия: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lnSpc>
                  <a:spcPts val="13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Система МиО</a:t>
              </a:r>
              <a:r>
                <a:rPr lang="en-US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lang="en-US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2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Контакты: 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privatesector@theglobalfund.org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  </a:t>
              </a: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или </a:t>
              </a:r>
              <a:r>
                <a:rPr lang="ru-Ru" sz="1200" b="0" i="0" u="none" baseline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см. дополнительную информацию по адресу: </a:t>
              </a:r>
              <a:r>
                <a:rPr lang="ru-Ru" sz="1200" b="0" i="0" u="none" baseline="0" dirty="0">
                  <a:solidFill>
                    <a:schemeClr val="accent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2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https://www.theglobalfund.org/en/strategy/</a:t>
              </a:r>
              <a:r>
                <a:rPr lang="ru-Ru" sz="1200" b="0" i="0" u="none" baseline="0" dirty="0">
                  <a:solidFill>
                    <a:schemeClr val="accent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DD00E6-BF83-4049-BA20-5E2F4116A96B}"/>
              </a:ext>
            </a:extLst>
          </p:cNvPr>
          <p:cNvGrpSpPr/>
          <p:nvPr/>
        </p:nvGrpSpPr>
        <p:grpSpPr>
          <a:xfrm>
            <a:off x="371114" y="1920518"/>
            <a:ext cx="1697172" cy="1758854"/>
            <a:chOff x="371114" y="764233"/>
            <a:chExt cx="1828800" cy="18964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90F8643-8460-4D9D-BF3F-0E620FB95428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9" name="Graphic 18" descr="Ячейка с однотонной заливкой">
                <a:extLst>
                  <a:ext uri="{FF2B5EF4-FFF2-40B4-BE49-F238E27FC236}">
                    <a16:creationId xmlns:a16="http://schemas.microsoft.com/office/drawing/2014/main" id="{7F3D46B3-0501-4264-91D6-9749A45CF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E9E0A2-61C7-4249-8230-46698BA7BCB3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A1DAC0-5E9D-4906-B495-237BD73617A1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8" name="Picture 2" descr="Проект перевода метаданных ЦУР - Проект перевода метаданных ЦУР">
              <a:extLst>
                <a:ext uri="{FF2B5EF4-FFF2-40B4-BE49-F238E27FC236}">
                  <a16:creationId xmlns:a16="http://schemas.microsoft.com/office/drawing/2014/main" id="{108A5818-EBF5-4257-85E5-5822243B8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F912D37C-AFB7-41CE-9E17-CB5E2F3D55E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2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19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04901"/>
            <a:ext cx="11471638" cy="468000"/>
          </a:xfrm>
        </p:spPr>
        <p:txBody>
          <a:bodyPr>
            <a:noAutofit/>
          </a:bodyPr>
          <a:lstStyle/>
          <a:p>
            <a:pPr algn="l" rtl="0"/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Дальнейшие</a:t>
            </a:r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действия: что новая Стратегия означает для технических партнеров?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7D86F7-40CC-4DB6-8271-DB73556DB9D4}"/>
              </a:ext>
            </a:extLst>
          </p:cNvPr>
          <p:cNvSpPr txBox="1"/>
          <p:nvPr/>
        </p:nvSpPr>
        <p:spPr>
          <a:xfrm>
            <a:off x="360000" y="839436"/>
            <a:ext cx="1167801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 b="0" i="0" u="none" baseline="0" dirty="0"/>
              <a:t>Технические партнеры играют важную роль в выполнении приоритетных задач новой Стратегии партнерства Глобального фонда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252EC0-B65C-4A60-91EA-A131D2BAFF88}"/>
              </a:ext>
            </a:extLst>
          </p:cNvPr>
          <p:cNvSpPr txBox="1"/>
          <p:nvPr/>
        </p:nvSpPr>
        <p:spPr>
          <a:xfrm>
            <a:off x="2090056" y="1550654"/>
            <a:ext cx="10101944" cy="4054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ts val="17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Разработка новых и своевременный пересмотр нормативных руководств и порядка определения приоритетов</a:t>
            </a:r>
            <a:r>
              <a:rPr lang="ru-Ru" sz="16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 основе последних имеющихся фактических данных для 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управления разработкой более эффективных программ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ts val="17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Поддержка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усилий</a:t>
            </a:r>
            <a:r>
              <a:rPr lang="ru-Ru" sz="16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переносу </a:t>
            </a:r>
            <a:r>
              <a:rPr lang="ru-Ru" sz="1600" b="1" i="0" u="none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технических руководящих материалов в плоскость эффективного осуществления на страновом уровне</a:t>
            </a:r>
            <a:r>
              <a:rPr lang="ru-Ru" sz="1600" b="0" i="0" u="none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путем разработки эффективных инструментов, которые могут быть адаптированы к условиям страны и увязаны с поддающимися измерению результатами.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ts val="17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Усиление технической поддержки и наращивания потенциала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основе подготовленного странами описания потребностей</a:t>
            </a:r>
            <a:r>
              <a:rPr lang="ru-Ru" sz="16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стандартов качества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поддержки.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ts val="17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Поддержка</a:t>
            </a:r>
            <a:r>
              <a:rPr lang="ru-Ru" sz="16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усилий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</a:t>
            </a:r>
            <a:r>
              <a:rPr lang="ru-Ru" sz="16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подготовке и распространению обновленной информации в отношении оперативных исследований, фактических данных и передовой практики</a:t>
            </a:r>
            <a:r>
              <a:rPr lang="ru-Ru" sz="16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целях ускорения реализации Стратегии и поддержки </a:t>
            </a:r>
            <a:r>
              <a:rPr lang="ru-Ru" sz="1600" b="0" i="0" u="none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готовности стран к внедрению инноваций.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ts val="16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Оказание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 поддержки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странам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 в укреплении национальных информационных систем и эффективном использовании данных для принятия решений на всех уровнях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600" b="0" i="0" u="none" baseline="0" dirty="0">
                <a:effectLst/>
              </a:rPr>
              <a:t> 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ts val="17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Поддержка эффективных партнерских отношений</a:t>
            </a:r>
            <a:r>
              <a:rPr lang="ru-Ru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между государственными и негосударственными субъектами и содействие использованию </a:t>
            </a:r>
            <a:r>
              <a:rPr lang="ru-Ru" sz="1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дипломатических возможностей партнерства Глобального фонда, чтобы противодействовать губительным законам, мерам политики и практике.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5EC440-C8F5-40B1-9A18-B821E8A52DE0}"/>
              </a:ext>
            </a:extLst>
          </p:cNvPr>
          <p:cNvGrpSpPr/>
          <p:nvPr/>
        </p:nvGrpSpPr>
        <p:grpSpPr>
          <a:xfrm>
            <a:off x="2244179" y="5564821"/>
            <a:ext cx="9587821" cy="1197098"/>
            <a:chOff x="2417401" y="866417"/>
            <a:chExt cx="9418320" cy="119709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046081-608B-4685-B17B-B754523A41E4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664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C7A953-26C5-403A-AEDB-03424FD13B9D}"/>
                </a:ext>
              </a:extLst>
            </p:cNvPr>
            <p:cNvSpPr/>
            <p:nvPr/>
          </p:nvSpPr>
          <p:spPr>
            <a:xfrm>
              <a:off x="2417401" y="888303"/>
              <a:ext cx="9414237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rtl="0">
                <a:lnSpc>
                  <a:spcPts val="1300"/>
                </a:lnSpc>
                <a:spcAft>
                  <a:spcPts val="200"/>
                </a:spcAft>
              </a:pPr>
              <a:r>
                <a:rPr lang="ru-Ru" b="0" i="0" u="none" baseline="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Ресурсы</a:t>
              </a:r>
              <a:endPara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Стратегия Глобального фонда (2023-2028 гг.): 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lang="ru-Ru" sz="1200" b="0" i="0" u="none" baseline="0" dirty="0"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 err="1">
                  <a:solidFill>
                    <a:schemeClr val="accent2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Резюме: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9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0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1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2" tooltip="Combattere le pandemie e costruire un mondo più sano ed equo - La Strategia del Fondo Globale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Italiano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3" tooltip="パンデミックと闘い より公平で健康な 世界を構築 - グローバルファンド戦略（2023－2028年）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日本語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4" tooltip="Combater as pandemias e construir um mundo mais saudável e equitativo - 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6" tooltip="Pandemien bekämpfen – für eine gesündere und gerechtere Welt - Die Strategie des Globalen Fonds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Deutsch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lang="ru-Ru" sz="1200" b="1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ru-Ru" sz="1200" b="1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1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none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文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endParaRPr lang="ru-Ru" sz="1200" dirty="0">
                <a:solidFill>
                  <a:schemeClr val="accent2"/>
                </a:solidFill>
                <a:highlight>
                  <a:srgbClr val="FFFFFF"/>
                </a:highlight>
                <a:cs typeface="Arial" panose="020B0604020202020204" pitchFamily="34" charset="0"/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Рамочная стратегия: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lang="ru-Ru" sz="1200" b="0" i="0" u="sng" baseline="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lang="ru-Ru" sz="1200" b="0" i="0" u="none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lang="ru-Ru" sz="1200" b="0" i="0" u="none" baseline="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lang="ru-Ru" sz="1200" b="0" i="0" u="sng" baseline="0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ru-Ru" sz="1200" b="0" i="0" u="sng" baseline="0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lnSpc>
                  <a:spcPts val="13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Система МиО</a:t>
              </a:r>
              <a:r>
                <a:rPr lang="en-US" altLang="en-US" sz="1200"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lang="en-US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2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 algn="l" rtl="0">
                <a:lnSpc>
                  <a:spcPts val="13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200" b="0" i="0" u="none" baseline="0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Дополнительную информацию см. по адресу: </a:t>
              </a:r>
              <a:r>
                <a:rPr lang="ru-Ru" sz="1200" b="0" i="0" u="none" baseline="0" dirty="0">
                  <a:solidFill>
                    <a:schemeClr val="accent2"/>
                  </a:solidFill>
                  <a:highlight>
                    <a:srgbClr val="FFFFFF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</a:t>
              </a:r>
              <a:r>
                <a:rPr lang="ru-Ru" sz="1200" b="0" i="0" u="none" baseline="0" dirty="0">
                  <a:solidFill>
                    <a:schemeClr val="accent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www.theglobalfund.org/en/strategy/</a:t>
              </a:r>
              <a:r>
                <a:rPr lang="ru-Ru" sz="1200" b="0" i="0" u="none" baseline="0" dirty="0">
                  <a:solidFill>
                    <a:schemeClr val="accent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altLang="en-US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735937-574F-4A5D-A399-656F17B59C87}"/>
              </a:ext>
            </a:extLst>
          </p:cNvPr>
          <p:cNvGrpSpPr/>
          <p:nvPr/>
        </p:nvGrpSpPr>
        <p:grpSpPr>
          <a:xfrm>
            <a:off x="371114" y="1730017"/>
            <a:ext cx="1718943" cy="1698983"/>
            <a:chOff x="371114" y="764233"/>
            <a:chExt cx="1828800" cy="18964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A153B6-401D-4A75-BDB1-CFFE2818F3D6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9" name="Graphic 18" descr="Ячейка с однотонной заливкой">
                <a:extLst>
                  <a:ext uri="{FF2B5EF4-FFF2-40B4-BE49-F238E27FC236}">
                    <a16:creationId xmlns:a16="http://schemas.microsoft.com/office/drawing/2014/main" id="{AAA41DDC-B2C5-48B4-B510-A57F04D64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23BE5F-7C98-4FA5-8652-C29A0D4DAE83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99B4DB6-2227-4252-9C52-4733F45D6FE3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8" name="Picture 2" descr="Проект перевода метаданных ЦУР - Проект перевода метаданных ЦУР">
              <a:extLst>
                <a:ext uri="{FF2B5EF4-FFF2-40B4-BE49-F238E27FC236}">
                  <a16:creationId xmlns:a16="http://schemas.microsoft.com/office/drawing/2014/main" id="{BA478FAE-1DD6-4E08-8668-0B1FCA3A3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CF6F0FBD-F90D-4F08-AF48-783F44096CC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6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1B101-1404-4C56-A82E-AF8B651B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E2BE927-25C7-4379-86F1-C17ED9D2A7F2}" type="slidenum">
              <a:rPr/>
              <a:pPr/>
              <a:t>2</a:t>
            </a:fld>
            <a:endParaRPr lang="ru-R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F4B86-3619-4FD8-A5C7-9DF9C926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Общие сведения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B058158-36F1-40A5-9C5F-8BB7A98655BC}"/>
              </a:ext>
            </a:extLst>
          </p:cNvPr>
          <p:cNvSpPr txBox="1">
            <a:spLocks/>
          </p:cNvSpPr>
          <p:nvPr/>
        </p:nvSpPr>
        <p:spPr>
          <a:xfrm>
            <a:off x="4256000" y="1600612"/>
            <a:ext cx="3678237" cy="87788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endParaRPr lang="ru-Ru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4886BB-EA45-41C0-849B-C75A1F625B6D}"/>
              </a:ext>
            </a:extLst>
          </p:cNvPr>
          <p:cNvSpPr/>
          <p:nvPr/>
        </p:nvSpPr>
        <p:spPr>
          <a:xfrm>
            <a:off x="285750" y="1990660"/>
            <a:ext cx="3678237" cy="4213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 rtl="0">
              <a:spcBef>
                <a:spcPts val="0"/>
              </a:spcBef>
              <a:buNone/>
            </a:pPr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6C4E4E-02B2-41ED-A880-0FCC6EC443FF}"/>
              </a:ext>
            </a:extLst>
          </p:cNvPr>
          <p:cNvSpPr/>
          <p:nvPr/>
        </p:nvSpPr>
        <p:spPr>
          <a:xfrm>
            <a:off x="247923" y="1354320"/>
            <a:ext cx="3678237" cy="572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rtl="0">
              <a:spcBef>
                <a:spcPts val="0"/>
              </a:spcBef>
              <a:buNone/>
            </a:pPr>
            <a:r>
              <a:rPr lang="ru-Ru" sz="1800" b="0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Наши достижения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EACD40-04D0-4EC7-B9E0-2B08AFF9C769}"/>
              </a:ext>
            </a:extLst>
          </p:cNvPr>
          <p:cNvSpPr/>
          <p:nvPr/>
        </p:nvSpPr>
        <p:spPr>
          <a:xfrm>
            <a:off x="4143923" y="1990658"/>
            <a:ext cx="3678237" cy="421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 rtl="0">
              <a:spcBef>
                <a:spcPts val="0"/>
              </a:spcBef>
              <a:buNone/>
            </a:pPr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ED7221-71BF-424E-84CE-2A4ED2DC9046}"/>
              </a:ext>
            </a:extLst>
          </p:cNvPr>
          <p:cNvSpPr/>
          <p:nvPr/>
        </p:nvSpPr>
        <p:spPr>
          <a:xfrm>
            <a:off x="4143923" y="1354320"/>
            <a:ext cx="3678237" cy="572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rtl="0">
              <a:spcBef>
                <a:spcPts val="0"/>
              </a:spcBef>
              <a:buNone/>
            </a:pPr>
            <a:r>
              <a:rPr lang="ru-Ru" sz="1800" b="0" i="0" u="none" baseline="0">
                <a:solidFill>
                  <a:sysClr val="windowText" lastClr="000000"/>
                </a:solidFill>
                <a:latin typeface="+mj-lt"/>
                <a:ea typeface="+mj-lt"/>
                <a:cs typeface="+mj-lt"/>
              </a:rPr>
              <a:t>Где мы находимся сейчас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D0ADFD-D78F-4025-9322-A870CD24CE65}"/>
              </a:ext>
            </a:extLst>
          </p:cNvPr>
          <p:cNvSpPr/>
          <p:nvPr/>
        </p:nvSpPr>
        <p:spPr>
          <a:xfrm>
            <a:off x="8039923" y="1990658"/>
            <a:ext cx="3678237" cy="42132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 rtl="0">
              <a:spcBef>
                <a:spcPts val="0"/>
              </a:spcBef>
              <a:buNone/>
            </a:pPr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E899F-A3D1-4D61-8B5F-A7B73E02427E}"/>
              </a:ext>
            </a:extLst>
          </p:cNvPr>
          <p:cNvSpPr/>
          <p:nvPr/>
        </p:nvSpPr>
        <p:spPr>
          <a:xfrm>
            <a:off x="8039923" y="1354320"/>
            <a:ext cx="3678237" cy="572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rtl="0">
              <a:spcBef>
                <a:spcPts val="0"/>
              </a:spcBef>
              <a:buNone/>
            </a:pPr>
            <a:r>
              <a:rPr lang="ru-Ru" sz="1800" b="0" i="0" u="none" baseline="0">
                <a:solidFill>
                  <a:sysClr val="windowText" lastClr="000000"/>
                </a:solidFill>
                <a:latin typeface="+mj-lt"/>
                <a:ea typeface="+mj-lt"/>
                <a:cs typeface="+mj-lt"/>
              </a:rPr>
              <a:t>Наше будущее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532894-94E8-4E62-B89A-204B86D011F7}"/>
              </a:ext>
            </a:extLst>
          </p:cNvPr>
          <p:cNvSpPr txBox="1"/>
          <p:nvPr/>
        </p:nvSpPr>
        <p:spPr>
          <a:xfrm>
            <a:off x="194632" y="1990658"/>
            <a:ext cx="2970072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000"/>
              </a:lnSpc>
            </a:pPr>
            <a:r>
              <a:rPr lang="ru-Ru" sz="800" b="0" i="1" u="none" baseline="0" dirty="0"/>
              <a:t>По состоянию </a:t>
            </a:r>
            <a:br>
              <a:rPr lang="ru-Ru" sz="800" b="0" i="1" u="none" baseline="0" dirty="0"/>
            </a:br>
            <a:r>
              <a:rPr lang="ru-Ru" sz="800" b="0" i="1" u="none" baseline="0" dirty="0"/>
              <a:t>на конец 2020 г.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3E37F5-B840-416A-9D1A-1F342DA0A270}"/>
              </a:ext>
            </a:extLst>
          </p:cNvPr>
          <p:cNvGrpSpPr/>
          <p:nvPr/>
        </p:nvGrpSpPr>
        <p:grpSpPr>
          <a:xfrm>
            <a:off x="4181750" y="2270061"/>
            <a:ext cx="3621844" cy="3633420"/>
            <a:chOff x="4148297" y="5716943"/>
            <a:chExt cx="3621844" cy="3633420"/>
          </a:xfrm>
        </p:grpSpPr>
        <p:sp>
          <p:nvSpPr>
            <p:cNvPr id="5" name="Content Placeholder 7">
              <a:extLst>
                <a:ext uri="{FF2B5EF4-FFF2-40B4-BE49-F238E27FC236}">
                  <a16:creationId xmlns:a16="http://schemas.microsoft.com/office/drawing/2014/main" id="{B8199959-8441-4B22-B8A5-EE3F9EB9D8BA}"/>
                </a:ext>
              </a:extLst>
            </p:cNvPr>
            <p:cNvSpPr txBox="1">
              <a:spLocks/>
            </p:cNvSpPr>
            <p:nvPr/>
          </p:nvSpPr>
          <p:spPr>
            <a:xfrm>
              <a:off x="4148297" y="5716943"/>
              <a:ext cx="3621844" cy="1445742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Font typeface="Arial" panose="020B0604020202020204" pitchFamily="34" charset="0"/>
                <a:buNone/>
              </a:pPr>
              <a:r>
                <a:rPr lang="ru-Ru" sz="1800" b="0" i="0" u="none" baseline="0" dirty="0">
                  <a:latin typeface="+mn-lt"/>
                  <a:ea typeface="+mn-lt"/>
                  <a:cs typeface="+mn-lt"/>
                </a:rPr>
                <a:t>Мы отстаем от графика достижения </a:t>
              </a:r>
              <a:br>
                <a:rPr lang="fr-CH" sz="1800" b="0" i="0" u="none" baseline="0" dirty="0">
                  <a:latin typeface="+mn-lt"/>
                  <a:ea typeface="+mn-lt"/>
                  <a:cs typeface="+mn-lt"/>
                </a:rPr>
              </a:br>
              <a:r>
                <a:rPr lang="ru-Ru" sz="1800" b="1" i="0" u="none" baseline="0" dirty="0">
                  <a:latin typeface="+mn-lt"/>
                  <a:ea typeface="+mn-lt"/>
                  <a:cs typeface="+mn-lt"/>
                </a:rPr>
                <a:t>целевых показателей Цели 3 в области устойчивого развития (ЦУР)</a:t>
              </a:r>
              <a:r>
                <a:rPr lang="ru-Ru" sz="1800" i="0" u="none" baseline="0" dirty="0">
                  <a:latin typeface="+mn-lt"/>
                  <a:ea typeface="+mn-lt"/>
                  <a:cs typeface="+mn-lt"/>
                </a:rPr>
                <a:t>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A48F8F-F870-43E4-8C93-83148D5C4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6170" y="7157353"/>
              <a:ext cx="2306835" cy="219301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579F8D-CC0B-4439-ABDE-12EA84AC9D64}"/>
              </a:ext>
            </a:extLst>
          </p:cNvPr>
          <p:cNvGrpSpPr/>
          <p:nvPr/>
        </p:nvGrpSpPr>
        <p:grpSpPr>
          <a:xfrm>
            <a:off x="8039923" y="2270061"/>
            <a:ext cx="3678237" cy="3458844"/>
            <a:chOff x="8039923" y="6110643"/>
            <a:chExt cx="3678237" cy="3458844"/>
          </a:xfrm>
        </p:grpSpPr>
        <p:sp>
          <p:nvSpPr>
            <p:cNvPr id="6" name="Content Placeholder 9">
              <a:extLst>
                <a:ext uri="{FF2B5EF4-FFF2-40B4-BE49-F238E27FC236}">
                  <a16:creationId xmlns:a16="http://schemas.microsoft.com/office/drawing/2014/main" id="{60D3AE2D-B026-438B-B661-C792ACFF3B41}"/>
                </a:ext>
              </a:extLst>
            </p:cNvPr>
            <p:cNvSpPr txBox="1">
              <a:spLocks/>
            </p:cNvSpPr>
            <p:nvPr/>
          </p:nvSpPr>
          <p:spPr>
            <a:xfrm>
              <a:off x="8039923" y="6110643"/>
              <a:ext cx="3678237" cy="1465783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800" b="1" i="0" u="none" baseline="0" dirty="0">
                  <a:latin typeface="+mn-lt"/>
                  <a:ea typeface="+mn-lt"/>
                  <a:cs typeface="+mn-lt"/>
                </a:rPr>
                <a:t>Новая Стратегия Глобального фонда </a:t>
              </a:r>
              <a:r>
                <a:rPr lang="ru-Ru" sz="1600" b="0" i="0" u="none" baseline="0" dirty="0">
                  <a:latin typeface="+mj-lt"/>
                  <a:cs typeface="Arial" panose="020B0604020202020204" pitchFamily="34" charset="0"/>
                </a:rPr>
                <a:t>–</a:t>
              </a:r>
              <a:endParaRPr lang="ru-Ru" sz="1800" b="1" i="0" u="none" baseline="0" dirty="0">
                <a:latin typeface="+mn-lt"/>
                <a:ea typeface="+mn-lt"/>
                <a:cs typeface="+mn-lt"/>
              </a:endParaRPr>
            </a:p>
            <a:p>
              <a:pPr marL="0" indent="0" algn="l" rtl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800" b="0" i="0" u="none" baseline="0" dirty="0">
                  <a:latin typeface="+mn-lt"/>
                  <a:ea typeface="+mn-lt"/>
                  <a:cs typeface="+mn-lt"/>
                </a:rPr>
                <a:t>ускорить воздействие в период до 2030 г. </a:t>
              </a:r>
            </a:p>
            <a:p>
              <a:pPr marL="0" indent="0" algn="l" rtl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ru-Ru" sz="1800" dirty="0">
                <a:latin typeface="+mn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BD9D5-CAF5-4830-A8BB-A3388A24C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8373" y="7303265"/>
              <a:ext cx="2306835" cy="22662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22947A-C5D4-4D51-8AD8-24BAB5288FFD}"/>
              </a:ext>
            </a:extLst>
          </p:cNvPr>
          <p:cNvGrpSpPr/>
          <p:nvPr/>
        </p:nvGrpSpPr>
        <p:grpSpPr>
          <a:xfrm>
            <a:off x="307562" y="2075835"/>
            <a:ext cx="3635345" cy="2142827"/>
            <a:chOff x="291549" y="1824465"/>
            <a:chExt cx="3487192" cy="210837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B7A6E4D-27C3-4A42-BA12-25AD86582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4663" y="2029108"/>
              <a:ext cx="2164078" cy="120506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924873D-E08D-45A1-94E7-4342B88B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549" y="2029108"/>
              <a:ext cx="2164080" cy="1205070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A236D1-CFF6-47E3-B87C-A132C34AA974}"/>
                </a:ext>
              </a:extLst>
            </p:cNvPr>
            <p:cNvSpPr/>
            <p:nvPr/>
          </p:nvSpPr>
          <p:spPr>
            <a:xfrm>
              <a:off x="550629" y="1824465"/>
              <a:ext cx="2849032" cy="2108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73B3B83-84D1-4285-885F-E0FB36635B55}"/>
              </a:ext>
            </a:extLst>
          </p:cNvPr>
          <p:cNvGrpSpPr/>
          <p:nvPr/>
        </p:nvGrpSpPr>
        <p:grpSpPr>
          <a:xfrm>
            <a:off x="342341" y="3399847"/>
            <a:ext cx="3534960" cy="2735545"/>
            <a:chOff x="342341" y="3307381"/>
            <a:chExt cx="3534960" cy="273554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4C4E1A-688F-4710-8662-C798F045BC9F}"/>
                </a:ext>
              </a:extLst>
            </p:cNvPr>
            <p:cNvSpPr/>
            <p:nvPr/>
          </p:nvSpPr>
          <p:spPr>
            <a:xfrm>
              <a:off x="924908" y="3307381"/>
              <a:ext cx="2802750" cy="8929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ru-Ru" sz="1600" b="0" i="0" u="non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21,9 миллиона</a:t>
              </a:r>
              <a:r>
                <a:rPr lang="ru-Ru" sz="1600" b="0" i="0" u="none" baseline="0" dirty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человек получили антиретровирусное лечение от ВИЧ в 2020 г.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2B1EDB-5A24-46D4-AD70-04E51D00F3E2}"/>
                </a:ext>
              </a:extLst>
            </p:cNvPr>
            <p:cNvSpPr/>
            <p:nvPr/>
          </p:nvSpPr>
          <p:spPr>
            <a:xfrm>
              <a:off x="991552" y="4321050"/>
              <a:ext cx="2674092" cy="8929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ru-Ru" sz="1600" b="0" i="0" u="none" baseline="0" dirty="0">
                  <a:solidFill>
                    <a:schemeClr val="accent2"/>
                  </a:solidFill>
                  <a:latin typeface="+mj-lt"/>
                  <a:cs typeface="Arial" panose="020B0604020202020204" pitchFamily="34" charset="0"/>
                </a:rPr>
                <a:t>4,7 миллиона </a:t>
              </a:r>
              <a:r>
                <a:rPr lang="ru-Ru" sz="1600" b="0" i="0" u="none" baseline="0" dirty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человек с туберкулезом получили лечение в 2020 г.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894548B-6F5A-4CF9-B0CC-FC04816BD85B}"/>
                </a:ext>
              </a:extLst>
            </p:cNvPr>
            <p:cNvSpPr/>
            <p:nvPr/>
          </p:nvSpPr>
          <p:spPr>
            <a:xfrm>
              <a:off x="991552" y="5149957"/>
              <a:ext cx="2885749" cy="8929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ru-Ru" sz="1600" b="0" i="0" u="none" baseline="0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188 миллионов</a:t>
              </a:r>
              <a:r>
                <a:rPr lang="ru-Ru" sz="1600" b="0" i="0" u="none" baseline="0" dirty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противомоскитных сеток распространено в 2020 г.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06D6DA7B-C757-4F6B-81F1-1554F764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2341" y="3618587"/>
              <a:ext cx="640080" cy="640080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A2A9DAB-8F28-4D7A-933D-91E16C3D9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2341" y="4477466"/>
              <a:ext cx="640080" cy="640080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AC787FC8-4313-41FA-A7BA-A35F0626E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2341" y="5316399"/>
              <a:ext cx="640080" cy="640080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59C3882-FEF3-444B-8B8C-09A366C635BB}"/>
                </a:ext>
              </a:extLst>
            </p:cNvPr>
            <p:cNvCxnSpPr>
              <a:cxnSpLocks/>
            </p:cNvCxnSpPr>
            <p:nvPr/>
          </p:nvCxnSpPr>
          <p:spPr>
            <a:xfrm>
              <a:off x="342341" y="4353081"/>
              <a:ext cx="347472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B9E6E34-1B3A-45EB-A872-771C04A5B592}"/>
                </a:ext>
              </a:extLst>
            </p:cNvPr>
            <p:cNvCxnSpPr>
              <a:cxnSpLocks/>
            </p:cNvCxnSpPr>
            <p:nvPr/>
          </p:nvCxnSpPr>
          <p:spPr>
            <a:xfrm>
              <a:off x="342341" y="5181988"/>
              <a:ext cx="347472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261839F-8F66-42C2-A7E6-1776CA6E2D31}"/>
                </a:ext>
              </a:extLst>
            </p:cNvPr>
            <p:cNvCxnSpPr>
              <a:cxnSpLocks/>
            </p:cNvCxnSpPr>
            <p:nvPr/>
          </p:nvCxnSpPr>
          <p:spPr>
            <a:xfrm>
              <a:off x="342341" y="6010897"/>
              <a:ext cx="347472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94B6914-591E-4CFD-9669-329CAEF40FDC}"/>
              </a:ext>
            </a:extLst>
          </p:cNvPr>
          <p:cNvSpPr txBox="1"/>
          <p:nvPr/>
        </p:nvSpPr>
        <p:spPr>
          <a:xfrm>
            <a:off x="359540" y="2294036"/>
            <a:ext cx="3566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800" b="1" i="0" u="none" baseline="0" dirty="0">
                <a:latin typeface="+mj-lt"/>
                <a:cs typeface="Arial" panose="020B0604020202020204" pitchFamily="34" charset="0"/>
              </a:rPr>
              <a:t>44 </a:t>
            </a:r>
          </a:p>
          <a:p>
            <a:pPr algn="ctr" rtl="0"/>
            <a:r>
              <a:rPr lang="ru-Ru" sz="1800" b="1" i="0" u="none" baseline="0" dirty="0">
                <a:latin typeface="+mj-lt"/>
                <a:cs typeface="Arial" panose="020B0604020202020204" pitchFamily="34" charset="0"/>
              </a:rPr>
              <a:t>миллиона </a:t>
            </a:r>
          </a:p>
          <a:p>
            <a:pPr algn="ctr" rtl="0"/>
            <a:r>
              <a:rPr lang="ru-Ru" sz="1800" b="1" i="0" u="none" baseline="0" dirty="0">
                <a:latin typeface="+mj-lt"/>
                <a:cs typeface="Arial" panose="020B0604020202020204" pitchFamily="34" charset="0"/>
              </a:rPr>
              <a:t>жизней спасено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C0D287-8B01-43FB-B9F3-51D3DDD7DF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109C-381A-48AC-88CC-6A7B8A00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057" y="6152580"/>
            <a:ext cx="897300" cy="365125"/>
          </a:xfrm>
        </p:spPr>
        <p:txBody>
          <a:bodyPr/>
          <a:lstStyle/>
          <a:p>
            <a:pPr algn="r" rtl="0"/>
            <a:fld id="{9E2BE927-25C7-4379-86F1-C17ED9D2A7F2}" type="slidenum">
              <a:rPr/>
              <a:pPr/>
              <a:t>3</a:t>
            </a:fld>
            <a:endParaRPr lang="ru-R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67341-D0D6-446E-AA8B-36ECFA81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Основные особенности новой Стратегии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5BA01-9747-42AB-95E9-B7B6FE37DE4E}"/>
              </a:ext>
            </a:extLst>
          </p:cNvPr>
          <p:cNvSpPr txBox="1"/>
          <p:nvPr/>
        </p:nvSpPr>
        <p:spPr>
          <a:xfrm>
            <a:off x="359639" y="1370600"/>
            <a:ext cx="3506664" cy="445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400" b="0" i="0" u="none" baseline="0" dirty="0">
                <a:latin typeface="+mj-lt"/>
                <a:cs typeface="Arial" panose="020B0604020202020204" pitchFamily="34" charset="0"/>
              </a:rPr>
              <a:t>Видение Стратегии</a:t>
            </a:r>
          </a:p>
          <a:p>
            <a:pPr algn="ctr" rtl="0"/>
            <a:r>
              <a:rPr lang="ru-Ru" sz="2400" b="0" i="0" u="none" baseline="0" dirty="0"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ru-Ru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 rtl="0">
              <a:lnSpc>
                <a:spcPts val="2500"/>
              </a:lnSpc>
            </a:pPr>
            <a:r>
              <a:rPr lang="ru-Ru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«Мир, свободный от бремени СПИДа, туберкулеза и малярии, с более эффективным и более справедливым медицинским обслуживанием для всех».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81C654D-E33F-43AA-9FED-DF3CAA199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24221"/>
              </p:ext>
            </p:extLst>
          </p:nvPr>
        </p:nvGraphicFramePr>
        <p:xfrm>
          <a:off x="4327525" y="2441959"/>
          <a:ext cx="7160960" cy="308704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95120">
                  <a:extLst>
                    <a:ext uri="{9D8B030D-6E8A-4147-A177-3AD203B41FA5}">
                      <a16:colId xmlns:a16="http://schemas.microsoft.com/office/drawing/2014/main" val="417627091"/>
                    </a:ext>
                  </a:extLst>
                </a:gridCol>
                <a:gridCol w="895120">
                  <a:extLst>
                    <a:ext uri="{9D8B030D-6E8A-4147-A177-3AD203B41FA5}">
                      <a16:colId xmlns:a16="http://schemas.microsoft.com/office/drawing/2014/main" val="2267565315"/>
                    </a:ext>
                  </a:extLst>
                </a:gridCol>
                <a:gridCol w="895120">
                  <a:extLst>
                    <a:ext uri="{9D8B030D-6E8A-4147-A177-3AD203B41FA5}">
                      <a16:colId xmlns:a16="http://schemas.microsoft.com/office/drawing/2014/main" val="3150328121"/>
                    </a:ext>
                  </a:extLst>
                </a:gridCol>
                <a:gridCol w="895120">
                  <a:extLst>
                    <a:ext uri="{9D8B030D-6E8A-4147-A177-3AD203B41FA5}">
                      <a16:colId xmlns:a16="http://schemas.microsoft.com/office/drawing/2014/main" val="204473043"/>
                    </a:ext>
                  </a:extLst>
                </a:gridCol>
                <a:gridCol w="895120">
                  <a:extLst>
                    <a:ext uri="{9D8B030D-6E8A-4147-A177-3AD203B41FA5}">
                      <a16:colId xmlns:a16="http://schemas.microsoft.com/office/drawing/2014/main" val="1723770359"/>
                    </a:ext>
                  </a:extLst>
                </a:gridCol>
                <a:gridCol w="895120">
                  <a:extLst>
                    <a:ext uri="{9D8B030D-6E8A-4147-A177-3AD203B41FA5}">
                      <a16:colId xmlns:a16="http://schemas.microsoft.com/office/drawing/2014/main" val="2280202575"/>
                    </a:ext>
                  </a:extLst>
                </a:gridCol>
                <a:gridCol w="895120">
                  <a:extLst>
                    <a:ext uri="{9D8B030D-6E8A-4147-A177-3AD203B41FA5}">
                      <a16:colId xmlns:a16="http://schemas.microsoft.com/office/drawing/2014/main" val="3105843924"/>
                    </a:ext>
                  </a:extLst>
                </a:gridCol>
                <a:gridCol w="895120">
                  <a:extLst>
                    <a:ext uri="{9D8B030D-6E8A-4147-A177-3AD203B41FA5}">
                      <a16:colId xmlns:a16="http://schemas.microsoft.com/office/drawing/2014/main" val="2900277484"/>
                    </a:ext>
                  </a:extLst>
                </a:gridCol>
              </a:tblGrid>
              <a:tr h="427541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0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2023 г.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2024 г.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2025 г.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2026 г.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2027 г.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2028 г.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2029 г.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2030 г.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2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endParaRPr lang="ru-Ru" sz="5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21950"/>
                  </a:ext>
                </a:extLst>
              </a:tr>
              <a:tr h="85111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 Глобального фонда: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борьба с пандемиями и построение более здорового и справедливого мира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13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ru-Ru" sz="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97663"/>
                  </a:ext>
                </a:extLst>
              </a:tr>
              <a:tr h="692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Реализация гранта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Реализация гранта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156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endParaRPr lang="ru-Ru" sz="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endParaRPr lang="ru-Ru" sz="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/>
                      <a:endParaRPr lang="ru-Ru" sz="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25623"/>
                  </a:ext>
                </a:extLst>
              </a:tr>
              <a:tr h="692212">
                <a:tc>
                  <a:txBody>
                    <a:bodyPr/>
                    <a:lstStyle/>
                    <a:p>
                      <a:pPr algn="ctr" rtl="0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800" b="0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Измерение воздействия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800" b="0" i="0" u="non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Измерение воздействия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5937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EB822EB-FE24-4A3A-8BBE-4F08E4C7301B}"/>
              </a:ext>
            </a:extLst>
          </p:cNvPr>
          <p:cNvSpPr txBox="1"/>
          <p:nvPr/>
        </p:nvSpPr>
        <p:spPr>
          <a:xfrm>
            <a:off x="4152453" y="1370600"/>
            <a:ext cx="762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400" b="1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Воздействие Стратегии будет измеряться в 2030 г. одновременно с ЦУР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350F8A-4523-4B3C-B77F-AD47E171DD7A}"/>
              </a:ext>
            </a:extLst>
          </p:cNvPr>
          <p:cNvCxnSpPr>
            <a:cxnSpLocks/>
          </p:cNvCxnSpPr>
          <p:nvPr/>
        </p:nvCxnSpPr>
        <p:spPr>
          <a:xfrm>
            <a:off x="359639" y="1235780"/>
            <a:ext cx="310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CC72BC-3350-405B-894C-BC3B015247ED}"/>
              </a:ext>
            </a:extLst>
          </p:cNvPr>
          <p:cNvCxnSpPr>
            <a:cxnSpLocks/>
          </p:cNvCxnSpPr>
          <p:nvPr/>
        </p:nvCxnSpPr>
        <p:spPr>
          <a:xfrm>
            <a:off x="4100196" y="1235780"/>
            <a:ext cx="768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4F6B2-0AA4-4C9A-86FA-A0FD2C59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915" y="6146804"/>
            <a:ext cx="518343" cy="5035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33F677-BECA-4CCA-95CF-AA50A122E01A}"/>
              </a:ext>
            </a:extLst>
          </p:cNvPr>
          <p:cNvSpPr txBox="1"/>
          <p:nvPr/>
        </p:nvSpPr>
        <p:spPr>
          <a:xfrm>
            <a:off x="5875507" y="6258080"/>
            <a:ext cx="526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b="0" i="0" u="none" baseline="0" dirty="0">
                <a:latin typeface="+mj-lt"/>
                <a:cs typeface="Arial" panose="020B0604020202020204" pitchFamily="34" charset="0"/>
              </a:rPr>
              <a:t>Измерение достижения ЦУР–2030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510124-76FF-44D6-8A4C-53BD1EBB323A}"/>
              </a:ext>
            </a:extLst>
          </p:cNvPr>
          <p:cNvCxnSpPr>
            <a:cxnSpLocks/>
          </p:cNvCxnSpPr>
          <p:nvPr/>
        </p:nvCxnSpPr>
        <p:spPr>
          <a:xfrm flipH="1">
            <a:off x="11520634" y="2411137"/>
            <a:ext cx="0" cy="36576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5B55B0-7B78-4470-B27B-D2C9034FAD92}"/>
              </a:ext>
            </a:extLst>
          </p:cNvPr>
          <p:cNvCxnSpPr>
            <a:cxnSpLocks/>
          </p:cNvCxnSpPr>
          <p:nvPr/>
        </p:nvCxnSpPr>
        <p:spPr>
          <a:xfrm>
            <a:off x="429847" y="2251209"/>
            <a:ext cx="310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46CD8C-51F4-401A-B8E7-C90098944386}"/>
              </a:ext>
            </a:extLst>
          </p:cNvPr>
          <p:cNvCxnSpPr>
            <a:cxnSpLocks/>
          </p:cNvCxnSpPr>
          <p:nvPr/>
        </p:nvCxnSpPr>
        <p:spPr>
          <a:xfrm>
            <a:off x="4170404" y="2251209"/>
            <a:ext cx="768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A65D7739-AECE-45DE-A88D-140DC3FDF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6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5FD865-B185-4E22-B6C0-59DF470D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E2BE927-25C7-4379-86F1-C17ED9D2A7F2}" type="slidenum">
              <a:rPr/>
              <a:pPr algn="r" rtl="0"/>
              <a:t>4</a:t>
            </a:fld>
            <a:endParaRPr lang="ru-R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0DE4F2-AFCF-4F8B-AD6A-02371E88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9453"/>
            <a:ext cx="11471638" cy="468000"/>
          </a:xfrm>
        </p:spPr>
        <p:txBody>
          <a:bodyPr/>
          <a:lstStyle/>
          <a:p>
            <a:pPr algn="l" rtl="0"/>
            <a:r>
              <a:rPr lang="ru-Ru" b="0" i="0" u="none" baseline="0"/>
              <a:t>Рамочная стратегия Глобального фонда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A9A75-52C2-464C-A193-E3BE7DDC3FA4}"/>
              </a:ext>
            </a:extLst>
          </p:cNvPr>
          <p:cNvSpPr txBox="1"/>
          <p:nvPr/>
        </p:nvSpPr>
        <p:spPr>
          <a:xfrm>
            <a:off x="7556490" y="829443"/>
            <a:ext cx="466344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Главная цель Стратегии: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покончить со СПИДом, туберкулезом и малярией.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2000" b="1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 и сообщества находятся в центре внимания</a:t>
            </a:r>
            <a:r>
              <a:rPr lang="ru-Ru" sz="2000" b="0" i="0" u="none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нашей Стратегии.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Достижение главной цели </a:t>
            </a: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поддерживают </a:t>
            </a:r>
            <a:b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 взаимоусиливающие и взаимодополняющие задачи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эволюционирующая задача</a:t>
            </a:r>
            <a:r>
              <a:rPr lang="ru-Ru" sz="200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Механизмы партнерства определяют </a:t>
            </a: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функции и обязанности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всех заинтересованных сторон.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E4E1C22-168A-453F-8D50-293A7B05B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7B3E0-5E6F-3E63-3835-BACAA83B8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57" y="717453"/>
            <a:ext cx="6783624" cy="548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ru-Ru" sz="3200" b="0" i="0" u="none" baseline="0" dirty="0">
                <a:latin typeface="Arial Black" panose="020B0A04020102020204" pitchFamily="34" charset="0"/>
                <a:cs typeface="Arial" panose="020B0604020202020204" pitchFamily="34" charset="0"/>
              </a:rPr>
              <a:t>Рамочная стратегия Глобального фонда</a:t>
            </a:r>
            <a:b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b="0" i="0" u="none" baseline="0" dirty="0">
                <a:latin typeface="+mn-lt"/>
                <a:cs typeface="Arial" panose="020B0604020202020204" pitchFamily="34" charset="0"/>
              </a:rPr>
              <a:t>Главная цель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F24D10-686D-4D85-B3A2-DBA532AAE781}"/>
              </a:ext>
            </a:extLst>
          </p:cNvPr>
          <p:cNvSpPr txBox="1">
            <a:spLocks/>
          </p:cNvSpPr>
          <p:nvPr/>
        </p:nvSpPr>
        <p:spPr>
          <a:xfrm>
            <a:off x="130276" y="3387678"/>
            <a:ext cx="2841903" cy="2965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ts val="1800"/>
              </a:lnSpc>
            </a:pP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Главная цель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включает несколько </a:t>
            </a: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подзадач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(выделенные пункты), </a:t>
            </a: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которые описывают конкретные области деятельности, необходимые для достижения этой цели.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0A905D-423B-4529-AF6C-7113B69C0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179" y="1338262"/>
            <a:ext cx="9080121" cy="4703299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6B538135-14E4-40F0-9250-8F64EC80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6203950"/>
            <a:ext cx="897300" cy="365125"/>
          </a:xfrm>
        </p:spPr>
        <p:txBody>
          <a:bodyPr/>
          <a:lstStyle/>
          <a:p>
            <a:pPr algn="r" rtl="0"/>
            <a:fld id="{9E2BE927-25C7-4379-86F1-C17ED9D2A7F2}" type="slidenum">
              <a:rPr/>
              <a:pPr algn="r" rtl="0"/>
              <a:t>5</a:t>
            </a:fld>
            <a:endParaRPr lang="ru-Ru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786FD15-3627-44C1-8D2E-A1C105D9A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F25E1D3-5807-460D-97DB-D7CEEF3DB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5" y="1272775"/>
            <a:ext cx="2806234" cy="205555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0DFB02E-4A2F-4FEE-9A02-F7D0AE1DC8F4}"/>
              </a:ext>
            </a:extLst>
          </p:cNvPr>
          <p:cNvSpPr/>
          <p:nvPr/>
        </p:nvSpPr>
        <p:spPr>
          <a:xfrm>
            <a:off x="139700" y="1272775"/>
            <a:ext cx="2743099" cy="603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4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9F4287F-A70F-4F41-A155-C69D9C4B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ru-Ru" sz="3200" b="0" i="0" u="none" baseline="0">
                <a:latin typeface="Arial Black" panose="020B0A04020102020204" pitchFamily="34" charset="0"/>
                <a:cs typeface="Arial" panose="020B0604020202020204" pitchFamily="34" charset="0"/>
              </a:rPr>
              <a:t>Рамочная стратегия Глобального фонда</a:t>
            </a:r>
            <a:br>
              <a:rPr lang="ru-Ru" sz="320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b="0" i="0" u="none" baseline="0">
                <a:latin typeface="+mn-lt"/>
                <a:cs typeface="Arial" panose="020B0604020202020204" pitchFamily="34" charset="0"/>
              </a:rPr>
              <a:t>Взаимоусиливающие и взаимодополняющие задачи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AA60D8-474E-4E4B-B3FF-878142EE5734}"/>
              </a:ext>
            </a:extLst>
          </p:cNvPr>
          <p:cNvSpPr/>
          <p:nvPr/>
        </p:nvSpPr>
        <p:spPr>
          <a:xfrm>
            <a:off x="381913" y="1243826"/>
            <a:ext cx="2793877" cy="690578"/>
          </a:xfrm>
          <a:prstGeom prst="rect">
            <a:avLst/>
          </a:prstGeom>
          <a:solidFill>
            <a:srgbClr val="FFFFFF">
              <a:alpha val="4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D3ED6-B0EF-4720-A87A-D492B66B51FA}"/>
              </a:ext>
            </a:extLst>
          </p:cNvPr>
          <p:cNvSpPr txBox="1"/>
          <p:nvPr/>
        </p:nvSpPr>
        <p:spPr>
          <a:xfrm>
            <a:off x="154112" y="3530638"/>
            <a:ext cx="3273686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2100"/>
              </a:lnSpc>
            </a:pP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Достижение главной цели будет </a:t>
            </a: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опираться на </a:t>
            </a:r>
            <a:br>
              <a:rPr lang="fr-CH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 взаимоусиливающие и</a:t>
            </a:r>
            <a:r>
              <a:rPr lang="fr-CH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взаимодополняющие задачи,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которые следует решать параллельно и синергетически для достижения всех наших целей. 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BFC8FE80-AF42-4328-9E33-A13E95DC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898" y="6405436"/>
            <a:ext cx="897300" cy="365125"/>
          </a:xfrm>
        </p:spPr>
        <p:txBody>
          <a:bodyPr/>
          <a:lstStyle/>
          <a:p>
            <a:pPr algn="r" rtl="0"/>
            <a:fld id="{9E2BE927-25C7-4379-86F1-C17ED9D2A7F2}" type="slidenum">
              <a:rPr/>
              <a:pPr algn="r" rtl="0"/>
              <a:t>6</a:t>
            </a:fld>
            <a:endParaRPr lang="ru-Ru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D7269D-6BDE-4A03-9AC0-0D5B64D21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798" y="1243826"/>
            <a:ext cx="8534400" cy="53054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F2C70DA-559F-4454-8395-6CD13F446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B6A364-8EDA-4FA8-B411-E5DD25D51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15" y="1244511"/>
            <a:ext cx="2806234" cy="205555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C27D6111-B5EE-42E9-AF1D-8F2C24F2BDB7}"/>
              </a:ext>
            </a:extLst>
          </p:cNvPr>
          <p:cNvSpPr/>
          <p:nvPr/>
        </p:nvSpPr>
        <p:spPr>
          <a:xfrm>
            <a:off x="413758" y="1846554"/>
            <a:ext cx="2806234" cy="648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4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9201"/>
            <a:ext cx="11471638" cy="468000"/>
          </a:xfrm>
        </p:spPr>
        <p:txBody>
          <a:bodyPr>
            <a:noAutofit/>
          </a:bodyPr>
          <a:lstStyle/>
          <a:p>
            <a:pPr algn="l" rtl="0"/>
            <a:r>
              <a:rPr lang="ru-Ru" sz="3200" b="0" i="0" u="none" baseline="0">
                <a:latin typeface="Arial Black" panose="020B0A04020102020204" pitchFamily="34" charset="0"/>
                <a:cs typeface="Arial" panose="020B0604020202020204" pitchFamily="34" charset="0"/>
              </a:rPr>
              <a:t>Рамочная стратегия Глобального фонда </a:t>
            </a:r>
            <a:br>
              <a:rPr lang="ru-Ru" sz="320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b="0" i="0" u="none" baseline="0">
                <a:latin typeface="+mn-lt"/>
                <a:cs typeface="Arial" panose="020B0604020202020204" pitchFamily="34" charset="0"/>
              </a:rPr>
              <a:t>Эволюционирующая задача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EA2FF8C-306F-41E3-91EC-A90DEDA730BF}"/>
              </a:ext>
            </a:extLst>
          </p:cNvPr>
          <p:cNvSpPr txBox="1">
            <a:spLocks/>
          </p:cNvSpPr>
          <p:nvPr/>
        </p:nvSpPr>
        <p:spPr>
          <a:xfrm>
            <a:off x="3422017" y="1075415"/>
            <a:ext cx="8769983" cy="13887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ts val="1700"/>
              </a:lnSpc>
              <a:spcAft>
                <a:spcPts val="600"/>
              </a:spcAft>
            </a:pPr>
            <a:r>
              <a:rPr lang="ru-Ru" sz="18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 новой Стратегии </a:t>
            </a:r>
            <a:r>
              <a:rPr lang="ru-Ru" sz="1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непосредственно учтены кардинальные изменения в области охраны здоровья во всем мире </a:t>
            </a:r>
            <a:r>
              <a:rPr lang="ru-Ru" sz="18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 ставится</a:t>
            </a:r>
            <a:r>
              <a:rPr lang="ru-Ru" sz="1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эволюционирующая задача – обеспечить готовность к пандемиям и реагирование на них (ГПР).</a:t>
            </a:r>
            <a:r>
              <a:rPr lang="ru-Ru" sz="18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ts val="1700"/>
              </a:lnSpc>
              <a:spcAft>
                <a:spcPts val="600"/>
              </a:spcAft>
            </a:pPr>
            <a:r>
              <a:rPr lang="ru-Ru" sz="1800" b="0" i="0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Мы будем использовать опыт и инклюзивную модель партнерства Глобального фонда для содействия реализации этого глобального приоритета наряду с важной работой наших партнеров.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647E14-7B79-44C8-BDBB-37B8C8F479AB}"/>
              </a:ext>
            </a:extLst>
          </p:cNvPr>
          <p:cNvSpPr/>
          <p:nvPr/>
        </p:nvSpPr>
        <p:spPr>
          <a:xfrm>
            <a:off x="381913" y="1243826"/>
            <a:ext cx="2793877" cy="1315902"/>
          </a:xfrm>
          <a:prstGeom prst="rect">
            <a:avLst/>
          </a:prstGeom>
          <a:solidFill>
            <a:srgbClr val="FFFFFF">
              <a:alpha val="4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EB09A1-1CBA-4857-B2DA-0200C6C5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2297" y="6197437"/>
            <a:ext cx="897300" cy="365125"/>
          </a:xfrm>
        </p:spPr>
        <p:txBody>
          <a:bodyPr/>
          <a:lstStyle/>
          <a:p>
            <a:pPr algn="r" rtl="0"/>
            <a:fld id="{DCCF19E6-0AFE-4CD6-AF5E-0E70B26414FC}" type="slidenum">
              <a:rPr/>
              <a:t>7</a:t>
            </a:fld>
            <a:endParaRPr lang="ru-Ru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BE559E-7881-48EF-BE08-CAFB62346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61" y="2559997"/>
            <a:ext cx="7791450" cy="42767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6BED19B-2AA3-4511-866F-C0E5379D5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47DC9D-C5D0-459F-8A37-FCBF609D71ED}"/>
              </a:ext>
            </a:extLst>
          </p:cNvPr>
          <p:cNvSpPr txBox="1"/>
          <p:nvPr/>
        </p:nvSpPr>
        <p:spPr>
          <a:xfrm>
            <a:off x="235419" y="3357307"/>
            <a:ext cx="3827042" cy="31451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>
              <a:lnSpc>
                <a:spcPts val="18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sz="2000" b="0" i="0" u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Мы внесем свой вклад в повышение </a:t>
            </a:r>
            <a:r>
              <a:rPr lang="ru-Ru" sz="2000" b="1" i="0" u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готовности </a:t>
            </a:r>
            <a:br>
              <a:rPr lang="ru-Ru" sz="2000" b="1" i="0" u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b="1" i="0" u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 пандемиям</a:t>
            </a:r>
            <a:r>
              <a:rPr lang="ru-Ru" sz="2000" b="0" i="0" u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оказывая странам поддержку в повышении устойчивости их систем для сохранения здоровья и программ по ВИЧ,ТБ и малярии.</a:t>
            </a:r>
          </a:p>
          <a:p>
            <a:pPr algn="l" rtl="0">
              <a:lnSpc>
                <a:spcPts val="18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sz="2000" b="0" i="0" u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Наша работа в области </a:t>
            </a:r>
            <a:r>
              <a:rPr lang="ru-Ru" sz="2000" b="1" i="0" u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противодействия пандемии</a:t>
            </a:r>
            <a:r>
              <a:rPr lang="ru-Ru" sz="2000" b="0" i="0" u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четко определена существующими программами и Механизмом C19RM.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79C546-3C7C-4F5A-A34A-E67A6A13D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15" y="1244511"/>
            <a:ext cx="2806234" cy="2055554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D33C77E0-E793-4505-ABD8-ABC8F880F9DD}"/>
              </a:ext>
            </a:extLst>
          </p:cNvPr>
          <p:cNvSpPr/>
          <p:nvPr/>
        </p:nvSpPr>
        <p:spPr>
          <a:xfrm>
            <a:off x="410193" y="2464160"/>
            <a:ext cx="2793877" cy="1935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9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D2EE5-1A6E-4D83-AD93-DAF21A1B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8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EFB4EF-8473-4369-8A92-CB7AC9ED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sz="3200" b="0" i="0" u="none" baseline="0">
                <a:latin typeface="Arial Black" panose="020B0A04020102020204" pitchFamily="34" charset="0"/>
                <a:cs typeface="Arial" panose="020B0604020202020204" pitchFamily="34" charset="0"/>
              </a:rPr>
              <a:t>Рамочная стратегия Глобального фонда </a:t>
            </a:r>
            <a:br>
              <a:rPr lang="ru-Ru" sz="320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b="0" i="0" u="none" baseline="0">
                <a:latin typeface="+mn-lt"/>
                <a:cs typeface="Arial" panose="020B0604020202020204" pitchFamily="34" charset="0"/>
              </a:rPr>
              <a:t>Механизмы партнерства и Система МиО</a:t>
            </a:r>
            <a:endParaRPr lang="ru-Ru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99D6E3-1437-4345-B042-A1B581EAEF26}"/>
              </a:ext>
            </a:extLst>
          </p:cNvPr>
          <p:cNvSpPr/>
          <p:nvPr/>
        </p:nvSpPr>
        <p:spPr>
          <a:xfrm>
            <a:off x="3330799" y="1993439"/>
            <a:ext cx="8610190" cy="26231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182880" tIns="91440" rIns="45720" bIns="45720" rtlCol="0" anchor="t" anchorCtr="0"/>
          <a:lstStyle/>
          <a:p>
            <a:pPr marL="285750" indent="-285750" algn="l" rtl="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Глобального фонда основана на </a:t>
            </a: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основных принципах страновой ответственности и партнерства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 rtl="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Достижение целей и выполнение задач Стратегии зависит от сотрудничества </a:t>
            </a: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всех партнеров, работающих сообща, каждый из которых выполняет свои собственные различные, взаимодополняющие функции и обязанности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l" rtl="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Эти функции и обязанности </a:t>
            </a: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описаны в разделе Стратегии «Механизмы партнерства».</a:t>
            </a:r>
            <a:endParaRPr lang="ru-Ru" sz="11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056B05-28BD-41CC-8699-05B76B0DD01F}"/>
              </a:ext>
            </a:extLst>
          </p:cNvPr>
          <p:cNvSpPr/>
          <p:nvPr/>
        </p:nvSpPr>
        <p:spPr>
          <a:xfrm>
            <a:off x="3328209" y="1561159"/>
            <a:ext cx="8617249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strike="noStrike" kern="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CC7242-26E9-4780-BABA-AADB2F79ED3A}"/>
              </a:ext>
            </a:extLst>
          </p:cNvPr>
          <p:cNvSpPr/>
          <p:nvPr/>
        </p:nvSpPr>
        <p:spPr>
          <a:xfrm>
            <a:off x="5513646" y="1561159"/>
            <a:ext cx="4244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spcAft>
                <a:spcPts val="400"/>
              </a:spcAft>
              <a:defRPr/>
            </a:pPr>
            <a:r>
              <a:rPr lang="ru-Ru" sz="2000" b="1" i="0" u="none" kern="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Механизмы партнерства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F0C86AA-7192-47A6-AE32-C621782C7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F4851F8-8647-4C62-A8F8-C3E279B95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26" y="1561159"/>
            <a:ext cx="2806234" cy="2055554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1F55B46-5900-4635-9ACB-77239BCCB912}"/>
              </a:ext>
            </a:extLst>
          </p:cNvPr>
          <p:cNvSpPr/>
          <p:nvPr/>
        </p:nvSpPr>
        <p:spPr>
          <a:xfrm>
            <a:off x="359998" y="3055620"/>
            <a:ext cx="2793879" cy="5610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8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D2EE5-1A6E-4D83-AD93-DAF21A1B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9</a:t>
            </a:fld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EFB4EF-8473-4369-8A92-CB7AC9ED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70001"/>
            <a:ext cx="11471638" cy="951182"/>
          </a:xfrm>
        </p:spPr>
        <p:txBody>
          <a:bodyPr/>
          <a:lstStyle/>
          <a:p>
            <a:pPr algn="l" rtl="0"/>
            <a:r>
              <a:rPr lang="ru-Ru" sz="3200" b="0" i="0" u="none" baseline="0" dirty="0">
                <a:highlight>
                  <a:srgbClr val="FFFFFF"/>
                </a:highlight>
                <a:latin typeface="Arial Black"/>
                <a:cs typeface="Arial"/>
              </a:rPr>
              <a:t>Стратегия Глобального фонда</a:t>
            </a:r>
            <a:br>
              <a:rPr lang="ru-Ru" sz="3200" dirty="0">
                <a:highlight>
                  <a:srgbClr val="FFFFFF"/>
                </a:highligh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b="0" i="0" u="none" baseline="0" dirty="0">
                <a:highlight>
                  <a:srgbClr val="FFFFFF"/>
                </a:highlight>
                <a:latin typeface="+mn-lt"/>
                <a:cs typeface="Arial"/>
              </a:rPr>
              <a:t>Система мониторинга и оценки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A2748-9D0E-43B5-83A9-7985C3133648}"/>
              </a:ext>
            </a:extLst>
          </p:cNvPr>
          <p:cNvSpPr/>
          <p:nvPr/>
        </p:nvSpPr>
        <p:spPr>
          <a:xfrm>
            <a:off x="240632" y="2049965"/>
            <a:ext cx="6102521" cy="275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 rtl="0"/>
            <a:r>
              <a:rPr lang="ru-Ru" sz="2000" b="1" i="0" u="none" strike="noStrike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/>
                <a:ea typeface="Arial"/>
                <a:cs typeface="Arial"/>
              </a:rPr>
              <a:t>Достижение целей Стратегии </a:t>
            </a:r>
            <a:r>
              <a:rPr lang="ru-Ru" sz="2000" b="1" i="0" u="non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измеряется</a:t>
            </a:r>
            <a:r>
              <a:rPr lang="ru-Ru" sz="2000" b="1" i="0" u="none" strike="noStrike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/>
                <a:ea typeface="Arial"/>
                <a:cs typeface="Arial"/>
              </a:rPr>
              <a:t> с помощью всеобъемлющей и подотчетной </a:t>
            </a:r>
            <a:r>
              <a:rPr lang="ru-Ru" sz="2000" b="1" i="0" u="non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Системы мониторинга и оценки (</a:t>
            </a:r>
            <a:r>
              <a:rPr lang="ru-Ru" sz="2000" b="1" i="0" u="none" strike="noStrike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/>
                <a:ea typeface="Arial"/>
                <a:cs typeface="Arial"/>
              </a:rPr>
              <a:t>МиО</a:t>
            </a:r>
            <a:r>
              <a:rPr lang="ru-Ru" sz="2000" b="1" i="0" u="non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), </a:t>
            </a:r>
            <a:r>
              <a:rPr lang="ru-Ru" sz="2000" b="1" i="0" u="none" strike="noStrike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/>
                <a:ea typeface="Arial"/>
                <a:cs typeface="Arial"/>
              </a:rPr>
              <a:t>а также с помощью глобальных партнерских планов и задач и целевых показателей ЦУР-3.</a:t>
            </a:r>
          </a:p>
          <a:p>
            <a:endParaRPr lang="ru-Ru" sz="2000" b="1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/>
            </a:endParaRPr>
          </a:p>
          <a:p>
            <a:pPr algn="l" rtl="0"/>
            <a:r>
              <a:rPr lang="ru-Ru" b="0" i="0" u="none" strike="noStrike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/>
                <a:ea typeface="Arial"/>
                <a:cs typeface="Arial"/>
              </a:rPr>
              <a:t>Система МиО увязывает ключевые показатели эффективности Стратегии, многолетний календарь оценки, </a:t>
            </a:r>
            <a:r>
              <a:rPr lang="ru-Ru" b="0" i="0" u="non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мониторинг грантов</a:t>
            </a:r>
            <a:r>
              <a:rPr lang="ru-Ru" b="0" i="0" u="none" strike="noStrike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/>
                <a:ea typeface="Arial"/>
                <a:cs typeface="Arial"/>
              </a:rPr>
              <a:t> и мониторинг на уровне Секретариата в целях оценки прогресса в достижении целей Стратегии.</a:t>
            </a:r>
            <a:endParaRPr lang="ru-Ru" dirty="0">
              <a:solidFill>
                <a:schemeClr val="tx1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B6D88-DC56-F877-F64D-DC584D938307}"/>
              </a:ext>
            </a:extLst>
          </p:cNvPr>
          <p:cNvSpPr/>
          <p:nvPr/>
        </p:nvSpPr>
        <p:spPr>
          <a:xfrm>
            <a:off x="3771546" y="1292621"/>
            <a:ext cx="11580991" cy="481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A17FF6-1523-EF2F-6246-EBDE15662C4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581476" y="1544888"/>
            <a:ext cx="4736110" cy="4723790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A95E4C7E-48F5-7EE6-DE6F-28936D11B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182" y="1149495"/>
            <a:ext cx="5379705" cy="5364304"/>
          </a:xfrm>
          <a:prstGeom prst="ellipse">
            <a:avLst/>
          </a:prstGeom>
          <a:solidFill>
            <a:srgbClr val="0000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BF2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47">
            <a:extLst>
              <a:ext uri="{FF2B5EF4-FFF2-40B4-BE49-F238E27FC236}">
                <a16:creationId xmlns:a16="http://schemas.microsoft.com/office/drawing/2014/main" id="{F651704E-99B2-093B-DD2B-C2E3A53AD66A}"/>
              </a:ext>
            </a:extLst>
          </p:cNvPr>
          <p:cNvSpPr txBox="1"/>
          <p:nvPr/>
        </p:nvSpPr>
        <p:spPr>
          <a:xfrm>
            <a:off x="6636763" y="1343361"/>
            <a:ext cx="4990656" cy="497657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552273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Система МиО Глобального фонда для содействия обучению и подотчетности в целях повышения воздействия инвестиций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56A11EDE-3A01-E4E1-4625-FAE328A155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72978" y="1469752"/>
            <a:ext cx="4736110" cy="472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DCE19116-E7C0-1C73-BF1D-7BD12BC7DC66}"/>
              </a:ext>
            </a:extLst>
          </p:cNvPr>
          <p:cNvGrpSpPr/>
          <p:nvPr/>
        </p:nvGrpSpPr>
        <p:grpSpPr>
          <a:xfrm>
            <a:off x="6779138" y="1474397"/>
            <a:ext cx="4725359" cy="4737681"/>
            <a:chOff x="743252" y="1661329"/>
            <a:chExt cx="4725359" cy="4737681"/>
          </a:xfrm>
        </p:grpSpPr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60553D76-00D7-96F6-1DB2-317D7F7032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37092" y="1667489"/>
              <a:ext cx="4736110" cy="4723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6AC8315B-4965-15BB-2CB3-D981C000AF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8661" y="1669060"/>
              <a:ext cx="4736110" cy="4723790"/>
            </a:xfrm>
            <a:prstGeom prst="ellipse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5938AF8C-AF9B-693E-D871-133ECF59D524}"/>
              </a:ext>
            </a:extLst>
          </p:cNvPr>
          <p:cNvGrpSpPr/>
          <p:nvPr/>
        </p:nvGrpSpPr>
        <p:grpSpPr>
          <a:xfrm>
            <a:off x="6779138" y="1463592"/>
            <a:ext cx="4725359" cy="4737681"/>
            <a:chOff x="743252" y="1661329"/>
            <a:chExt cx="4725359" cy="4737681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C779B44E-4374-ED8C-9AD5-5D8189D5CF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37092" y="1667489"/>
              <a:ext cx="4736110" cy="4723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3B9A2E2B-22BF-F059-6928-0FA2A34757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8661" y="1669060"/>
              <a:ext cx="4736110" cy="4723790"/>
            </a:xfrm>
            <a:prstGeom prst="ellipse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45">
              <a:extLst>
                <a:ext uri="{FF2B5EF4-FFF2-40B4-BE49-F238E27FC236}">
                  <a16:creationId xmlns:a16="http://schemas.microsoft.com/office/drawing/2014/main" id="{A17AE93D-E79C-D286-977E-9112EFB7A823}"/>
                </a:ext>
              </a:extLst>
            </p:cNvPr>
            <p:cNvSpPr txBox="1"/>
            <p:nvPr/>
          </p:nvSpPr>
          <p:spPr>
            <a:xfrm>
              <a:off x="1884611" y="4966159"/>
              <a:ext cx="24231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i="0" u="none" baseline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Обоснованные и </a:t>
              </a:r>
              <a:r>
                <a:rPr kumimoji="0" lang="ru-Ru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дополненные </a:t>
              </a:r>
              <a:br>
                <a:rPr kumimoji="0" lang="ru-Ru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ru-Ru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техническими партнерами отчеты, исследования </a:t>
              </a:r>
              <a:br>
                <a:rPr kumimoji="0" lang="ru-Ru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ru-Ru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и другие фактические данные</a:t>
              </a:r>
              <a:endParaRPr kumimoji="0" lang="ru-Ru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DDE8B1BC-9DF0-8027-0EE5-D0038489E6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19967" y="2914073"/>
              <a:ext cx="1963522" cy="1999898"/>
            </a:xfrm>
            <a:prstGeom prst="ellipse">
              <a:avLst/>
            </a:prstGeom>
            <a:noFill/>
            <a:ln w="76200">
              <a:solidFill>
                <a:srgbClr val="66666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orm 1">
              <a:hlinkClick r:id="" action="ppaction://noaction"/>
              <a:extLst>
                <a:ext uri="{FF2B5EF4-FFF2-40B4-BE49-F238E27FC236}">
                  <a16:creationId xmlns:a16="http://schemas.microsoft.com/office/drawing/2014/main" id="{F146B14C-D99C-E1EF-B8CD-82BA8894E947}"/>
                </a:ext>
              </a:extLst>
            </p:cNvPr>
            <p:cNvSpPr/>
            <p:nvPr/>
          </p:nvSpPr>
          <p:spPr>
            <a:xfrm rot="2190606" flipV="1">
              <a:off x="861844" y="3483376"/>
              <a:ext cx="1726967" cy="1690035"/>
            </a:xfrm>
            <a:custGeom>
              <a:avLst/>
              <a:gdLst>
                <a:gd name="connsiteX0" fmla="*/ 8318090 w 11326761"/>
                <a:gd name="connsiteY0" fmla="*/ 0 h 11592233"/>
                <a:gd name="connsiteX1" fmla="*/ 8760542 w 11326761"/>
                <a:gd name="connsiteY1" fmla="*/ 0 h 11592233"/>
                <a:gd name="connsiteX2" fmla="*/ 0 w 11326761"/>
                <a:gd name="connsiteY2" fmla="*/ 6017342 h 11592233"/>
                <a:gd name="connsiteX3" fmla="*/ 265471 w 11326761"/>
                <a:gd name="connsiteY3" fmla="*/ 9438968 h 11592233"/>
                <a:gd name="connsiteX4" fmla="*/ 7049729 w 11326761"/>
                <a:gd name="connsiteY4" fmla="*/ 11592233 h 11592233"/>
                <a:gd name="connsiteX5" fmla="*/ 11326761 w 11326761"/>
                <a:gd name="connsiteY5" fmla="*/ 9026013 h 11592233"/>
                <a:gd name="connsiteX6" fmla="*/ 11326761 w 11326761"/>
                <a:gd name="connsiteY6" fmla="*/ 1917291 h 11592233"/>
                <a:gd name="connsiteX7" fmla="*/ 8318090 w 11326761"/>
                <a:gd name="connsiteY7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438968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395425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17342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46370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9483180 w 12491851"/>
                <a:gd name="connsiteY0" fmla="*/ 0 h 11592233"/>
                <a:gd name="connsiteX1" fmla="*/ 1165090 w 12491851"/>
                <a:gd name="connsiteY1" fmla="*/ 6046370 h 11592233"/>
                <a:gd name="connsiteX2" fmla="*/ 1430561 w 12491851"/>
                <a:gd name="connsiteY2" fmla="*/ 9395425 h 11592233"/>
                <a:gd name="connsiteX3" fmla="*/ 8214819 w 12491851"/>
                <a:gd name="connsiteY3" fmla="*/ 11592233 h 11592233"/>
                <a:gd name="connsiteX4" fmla="*/ 12491851 w 12491851"/>
                <a:gd name="connsiteY4" fmla="*/ 9026013 h 11592233"/>
                <a:gd name="connsiteX5" fmla="*/ 12491851 w 12491851"/>
                <a:gd name="connsiteY5" fmla="*/ 1917291 h 11592233"/>
                <a:gd name="connsiteX6" fmla="*/ 9483180 w 12491851"/>
                <a:gd name="connsiteY6" fmla="*/ 0 h 11592233"/>
                <a:gd name="connsiteX0" fmla="*/ 9526344 w 12535015"/>
                <a:gd name="connsiteY0" fmla="*/ 0 h 11592233"/>
                <a:gd name="connsiteX1" fmla="*/ 1208254 w 12535015"/>
                <a:gd name="connsiteY1" fmla="*/ 6046370 h 11592233"/>
                <a:gd name="connsiteX2" fmla="*/ 1473725 w 12535015"/>
                <a:gd name="connsiteY2" fmla="*/ 9395425 h 11592233"/>
                <a:gd name="connsiteX3" fmla="*/ 8257983 w 12535015"/>
                <a:gd name="connsiteY3" fmla="*/ 11592233 h 11592233"/>
                <a:gd name="connsiteX4" fmla="*/ 12535015 w 12535015"/>
                <a:gd name="connsiteY4" fmla="*/ 9026013 h 11592233"/>
                <a:gd name="connsiteX5" fmla="*/ 12535015 w 12535015"/>
                <a:gd name="connsiteY5" fmla="*/ 1917291 h 11592233"/>
                <a:gd name="connsiteX6" fmla="*/ 9526344 w 12535015"/>
                <a:gd name="connsiteY6" fmla="*/ 0 h 11592233"/>
                <a:gd name="connsiteX0" fmla="*/ 9531215 w 12539886"/>
                <a:gd name="connsiteY0" fmla="*/ 0 h 11592233"/>
                <a:gd name="connsiteX1" fmla="*/ 1213125 w 12539886"/>
                <a:gd name="connsiteY1" fmla="*/ 6046370 h 11592233"/>
                <a:gd name="connsiteX2" fmla="*/ 1478596 w 12539886"/>
                <a:gd name="connsiteY2" fmla="*/ 9395425 h 11592233"/>
                <a:gd name="connsiteX3" fmla="*/ 8262854 w 12539886"/>
                <a:gd name="connsiteY3" fmla="*/ 11592233 h 11592233"/>
                <a:gd name="connsiteX4" fmla="*/ 12539886 w 12539886"/>
                <a:gd name="connsiteY4" fmla="*/ 9026013 h 11592233"/>
                <a:gd name="connsiteX5" fmla="*/ 12539886 w 12539886"/>
                <a:gd name="connsiteY5" fmla="*/ 1917291 h 11592233"/>
                <a:gd name="connsiteX6" fmla="*/ 9531215 w 12539886"/>
                <a:gd name="connsiteY6" fmla="*/ 0 h 11592233"/>
                <a:gd name="connsiteX0" fmla="*/ 9531215 w 12539886"/>
                <a:gd name="connsiteY0" fmla="*/ 0 h 11701115"/>
                <a:gd name="connsiteX1" fmla="*/ 1213125 w 12539886"/>
                <a:gd name="connsiteY1" fmla="*/ 6046370 h 11701115"/>
                <a:gd name="connsiteX2" fmla="*/ 1478596 w 12539886"/>
                <a:gd name="connsiteY2" fmla="*/ 9395425 h 11701115"/>
                <a:gd name="connsiteX3" fmla="*/ 8262854 w 12539886"/>
                <a:gd name="connsiteY3" fmla="*/ 11592233 h 11701115"/>
                <a:gd name="connsiteX4" fmla="*/ 12539886 w 12539886"/>
                <a:gd name="connsiteY4" fmla="*/ 9026013 h 11701115"/>
                <a:gd name="connsiteX5" fmla="*/ 12539886 w 12539886"/>
                <a:gd name="connsiteY5" fmla="*/ 1917291 h 11701115"/>
                <a:gd name="connsiteX6" fmla="*/ 9531215 w 12539886"/>
                <a:gd name="connsiteY6" fmla="*/ 0 h 11701115"/>
                <a:gd name="connsiteX0" fmla="*/ 9531215 w 12539927"/>
                <a:gd name="connsiteY0" fmla="*/ 0 h 11803851"/>
                <a:gd name="connsiteX1" fmla="*/ 1213125 w 12539927"/>
                <a:gd name="connsiteY1" fmla="*/ 6046370 h 11803851"/>
                <a:gd name="connsiteX2" fmla="*/ 1478596 w 12539927"/>
                <a:gd name="connsiteY2" fmla="*/ 9395425 h 11803851"/>
                <a:gd name="connsiteX3" fmla="*/ 8262854 w 12539927"/>
                <a:gd name="connsiteY3" fmla="*/ 11592233 h 11803851"/>
                <a:gd name="connsiteX4" fmla="*/ 12539886 w 12539927"/>
                <a:gd name="connsiteY4" fmla="*/ 9026013 h 11803851"/>
                <a:gd name="connsiteX5" fmla="*/ 12539886 w 12539927"/>
                <a:gd name="connsiteY5" fmla="*/ 1917291 h 11803851"/>
                <a:gd name="connsiteX6" fmla="*/ 9531215 w 12539927"/>
                <a:gd name="connsiteY6" fmla="*/ 0 h 11803851"/>
                <a:gd name="connsiteX0" fmla="*/ 9531215 w 12539931"/>
                <a:gd name="connsiteY0" fmla="*/ 0 h 11815528"/>
                <a:gd name="connsiteX1" fmla="*/ 1213125 w 12539931"/>
                <a:gd name="connsiteY1" fmla="*/ 6046370 h 11815528"/>
                <a:gd name="connsiteX2" fmla="*/ 1478596 w 12539931"/>
                <a:gd name="connsiteY2" fmla="*/ 9395425 h 11815528"/>
                <a:gd name="connsiteX3" fmla="*/ 8262854 w 12539931"/>
                <a:gd name="connsiteY3" fmla="*/ 11592233 h 11815528"/>
                <a:gd name="connsiteX4" fmla="*/ 12539886 w 12539931"/>
                <a:gd name="connsiteY4" fmla="*/ 9026013 h 11815528"/>
                <a:gd name="connsiteX5" fmla="*/ 12539886 w 12539931"/>
                <a:gd name="connsiteY5" fmla="*/ 1917291 h 11815528"/>
                <a:gd name="connsiteX6" fmla="*/ 9531215 w 12539931"/>
                <a:gd name="connsiteY6" fmla="*/ 0 h 11815528"/>
                <a:gd name="connsiteX0" fmla="*/ 9531215 w 12539931"/>
                <a:gd name="connsiteY0" fmla="*/ 0 h 11795278"/>
                <a:gd name="connsiteX1" fmla="*/ 1213125 w 12539931"/>
                <a:gd name="connsiteY1" fmla="*/ 6046370 h 11795278"/>
                <a:gd name="connsiteX2" fmla="*/ 1478596 w 12539931"/>
                <a:gd name="connsiteY2" fmla="*/ 9395425 h 11795278"/>
                <a:gd name="connsiteX3" fmla="*/ 8262854 w 12539931"/>
                <a:gd name="connsiteY3" fmla="*/ 11592233 h 11795278"/>
                <a:gd name="connsiteX4" fmla="*/ 12539886 w 12539931"/>
                <a:gd name="connsiteY4" fmla="*/ 9026013 h 11795278"/>
                <a:gd name="connsiteX5" fmla="*/ 12539886 w 12539931"/>
                <a:gd name="connsiteY5" fmla="*/ 1917291 h 11795278"/>
                <a:gd name="connsiteX6" fmla="*/ 9531215 w 12539931"/>
                <a:gd name="connsiteY6" fmla="*/ 0 h 11795278"/>
                <a:gd name="connsiteX0" fmla="*/ 9531215 w 12539886"/>
                <a:gd name="connsiteY0" fmla="*/ 0 h 11798207"/>
                <a:gd name="connsiteX1" fmla="*/ 1213125 w 12539886"/>
                <a:gd name="connsiteY1" fmla="*/ 6046370 h 11798207"/>
                <a:gd name="connsiteX2" fmla="*/ 1478596 w 12539886"/>
                <a:gd name="connsiteY2" fmla="*/ 9395425 h 11798207"/>
                <a:gd name="connsiteX3" fmla="*/ 8262854 w 12539886"/>
                <a:gd name="connsiteY3" fmla="*/ 11592233 h 11798207"/>
                <a:gd name="connsiteX4" fmla="*/ 12539886 w 12539886"/>
                <a:gd name="connsiteY4" fmla="*/ 9026013 h 11798207"/>
                <a:gd name="connsiteX5" fmla="*/ 12539886 w 12539886"/>
                <a:gd name="connsiteY5" fmla="*/ 1917291 h 11798207"/>
                <a:gd name="connsiteX6" fmla="*/ 9531215 w 12539886"/>
                <a:gd name="connsiteY6" fmla="*/ 0 h 11798207"/>
                <a:gd name="connsiteX0" fmla="*/ 9531215 w 12539886"/>
                <a:gd name="connsiteY0" fmla="*/ 0 h 11753495"/>
                <a:gd name="connsiteX1" fmla="*/ 1213125 w 12539886"/>
                <a:gd name="connsiteY1" fmla="*/ 6046370 h 11753495"/>
                <a:gd name="connsiteX2" fmla="*/ 1478596 w 12539886"/>
                <a:gd name="connsiteY2" fmla="*/ 9395425 h 11753495"/>
                <a:gd name="connsiteX3" fmla="*/ 8262854 w 12539886"/>
                <a:gd name="connsiteY3" fmla="*/ 11592233 h 11753495"/>
                <a:gd name="connsiteX4" fmla="*/ 12539886 w 12539886"/>
                <a:gd name="connsiteY4" fmla="*/ 9026013 h 11753495"/>
                <a:gd name="connsiteX5" fmla="*/ 12539886 w 12539886"/>
                <a:gd name="connsiteY5" fmla="*/ 1917291 h 11753495"/>
                <a:gd name="connsiteX6" fmla="*/ 9531215 w 12539886"/>
                <a:gd name="connsiteY6" fmla="*/ 0 h 11753495"/>
                <a:gd name="connsiteX0" fmla="*/ 9531215 w 12539886"/>
                <a:gd name="connsiteY0" fmla="*/ 292726 h 12046221"/>
                <a:gd name="connsiteX1" fmla="*/ 1213125 w 12539886"/>
                <a:gd name="connsiteY1" fmla="*/ 6339096 h 12046221"/>
                <a:gd name="connsiteX2" fmla="*/ 1478596 w 12539886"/>
                <a:gd name="connsiteY2" fmla="*/ 9688151 h 12046221"/>
                <a:gd name="connsiteX3" fmla="*/ 8262854 w 12539886"/>
                <a:gd name="connsiteY3" fmla="*/ 11884959 h 12046221"/>
                <a:gd name="connsiteX4" fmla="*/ 12539886 w 12539886"/>
                <a:gd name="connsiteY4" fmla="*/ 9318739 h 12046221"/>
                <a:gd name="connsiteX5" fmla="*/ 12539886 w 12539886"/>
                <a:gd name="connsiteY5" fmla="*/ 2210017 h 12046221"/>
                <a:gd name="connsiteX6" fmla="*/ 9531215 w 12539886"/>
                <a:gd name="connsiteY6" fmla="*/ 292726 h 12046221"/>
                <a:gd name="connsiteX0" fmla="*/ 9531215 w 12540315"/>
                <a:gd name="connsiteY0" fmla="*/ 423759 h 12177254"/>
                <a:gd name="connsiteX1" fmla="*/ 1213125 w 12540315"/>
                <a:gd name="connsiteY1" fmla="*/ 6470129 h 12177254"/>
                <a:gd name="connsiteX2" fmla="*/ 1478596 w 12540315"/>
                <a:gd name="connsiteY2" fmla="*/ 9819184 h 12177254"/>
                <a:gd name="connsiteX3" fmla="*/ 8262854 w 12540315"/>
                <a:gd name="connsiteY3" fmla="*/ 12015992 h 12177254"/>
                <a:gd name="connsiteX4" fmla="*/ 12539886 w 12540315"/>
                <a:gd name="connsiteY4" fmla="*/ 9449772 h 12177254"/>
                <a:gd name="connsiteX5" fmla="*/ 12539886 w 12540315"/>
                <a:gd name="connsiteY5" fmla="*/ 2341050 h 12177254"/>
                <a:gd name="connsiteX6" fmla="*/ 9531215 w 12540315"/>
                <a:gd name="connsiteY6" fmla="*/ 423759 h 12177254"/>
                <a:gd name="connsiteX0" fmla="*/ 9531215 w 12540385"/>
                <a:gd name="connsiteY0" fmla="*/ 454901 h 12208396"/>
                <a:gd name="connsiteX1" fmla="*/ 1213125 w 12540385"/>
                <a:gd name="connsiteY1" fmla="*/ 6501271 h 12208396"/>
                <a:gd name="connsiteX2" fmla="*/ 1478596 w 12540385"/>
                <a:gd name="connsiteY2" fmla="*/ 9850326 h 12208396"/>
                <a:gd name="connsiteX3" fmla="*/ 8262854 w 12540385"/>
                <a:gd name="connsiteY3" fmla="*/ 12047134 h 12208396"/>
                <a:gd name="connsiteX4" fmla="*/ 12539886 w 12540385"/>
                <a:gd name="connsiteY4" fmla="*/ 9480914 h 12208396"/>
                <a:gd name="connsiteX5" fmla="*/ 12539886 w 12540385"/>
                <a:gd name="connsiteY5" fmla="*/ 2372192 h 12208396"/>
                <a:gd name="connsiteX6" fmla="*/ 9531215 w 12540385"/>
                <a:gd name="connsiteY6" fmla="*/ 454901 h 12208396"/>
                <a:gd name="connsiteX0" fmla="*/ 9531215 w 12545748"/>
                <a:gd name="connsiteY0" fmla="*/ 485658 h 12239153"/>
                <a:gd name="connsiteX1" fmla="*/ 1213125 w 12545748"/>
                <a:gd name="connsiteY1" fmla="*/ 6532028 h 12239153"/>
                <a:gd name="connsiteX2" fmla="*/ 1478596 w 12545748"/>
                <a:gd name="connsiteY2" fmla="*/ 9881083 h 12239153"/>
                <a:gd name="connsiteX3" fmla="*/ 8262854 w 12545748"/>
                <a:gd name="connsiteY3" fmla="*/ 12077891 h 12239153"/>
                <a:gd name="connsiteX4" fmla="*/ 12539886 w 12545748"/>
                <a:gd name="connsiteY4" fmla="*/ 9511671 h 12239153"/>
                <a:gd name="connsiteX5" fmla="*/ 12539886 w 12545748"/>
                <a:gd name="connsiteY5" fmla="*/ 2402949 h 12239153"/>
                <a:gd name="connsiteX6" fmla="*/ 9531215 w 12545748"/>
                <a:gd name="connsiteY6" fmla="*/ 485658 h 12239153"/>
                <a:gd name="connsiteX0" fmla="*/ 9531215 w 12545622"/>
                <a:gd name="connsiteY0" fmla="*/ 510983 h 12264478"/>
                <a:gd name="connsiteX1" fmla="*/ 1213125 w 12545622"/>
                <a:gd name="connsiteY1" fmla="*/ 6557353 h 12264478"/>
                <a:gd name="connsiteX2" fmla="*/ 1478596 w 12545622"/>
                <a:gd name="connsiteY2" fmla="*/ 9906408 h 12264478"/>
                <a:gd name="connsiteX3" fmla="*/ 8262854 w 12545622"/>
                <a:gd name="connsiteY3" fmla="*/ 12103216 h 12264478"/>
                <a:gd name="connsiteX4" fmla="*/ 12539886 w 12545622"/>
                <a:gd name="connsiteY4" fmla="*/ 9536996 h 12264478"/>
                <a:gd name="connsiteX5" fmla="*/ 12539886 w 12545622"/>
                <a:gd name="connsiteY5" fmla="*/ 2428274 h 12264478"/>
                <a:gd name="connsiteX6" fmla="*/ 9531215 w 12545622"/>
                <a:gd name="connsiteY6" fmla="*/ 510983 h 12264478"/>
                <a:gd name="connsiteX0" fmla="*/ 9531215 w 12545444"/>
                <a:gd name="connsiteY0" fmla="*/ 523657 h 12277152"/>
                <a:gd name="connsiteX1" fmla="*/ 1213125 w 12545444"/>
                <a:gd name="connsiteY1" fmla="*/ 6570027 h 12277152"/>
                <a:gd name="connsiteX2" fmla="*/ 1478596 w 12545444"/>
                <a:gd name="connsiteY2" fmla="*/ 9919082 h 12277152"/>
                <a:gd name="connsiteX3" fmla="*/ 8262854 w 12545444"/>
                <a:gd name="connsiteY3" fmla="*/ 12115890 h 12277152"/>
                <a:gd name="connsiteX4" fmla="*/ 12539886 w 12545444"/>
                <a:gd name="connsiteY4" fmla="*/ 9549670 h 12277152"/>
                <a:gd name="connsiteX5" fmla="*/ 12539886 w 12545444"/>
                <a:gd name="connsiteY5" fmla="*/ 2440948 h 12277152"/>
                <a:gd name="connsiteX6" fmla="*/ 9531215 w 12545444"/>
                <a:gd name="connsiteY6" fmla="*/ 523657 h 122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5444" h="12277152">
                  <a:moveTo>
                    <a:pt x="9531215" y="523657"/>
                  </a:moveTo>
                  <a:lnTo>
                    <a:pt x="1213125" y="6570027"/>
                  </a:lnTo>
                  <a:cubicBezTo>
                    <a:pt x="-643300" y="7957312"/>
                    <a:pt x="-220980" y="9301054"/>
                    <a:pt x="1478596" y="9919082"/>
                  </a:cubicBezTo>
                  <a:lnTo>
                    <a:pt x="8262854" y="12115890"/>
                  </a:lnTo>
                  <a:cubicBezTo>
                    <a:pt x="10036874" y="12668369"/>
                    <a:pt x="12507581" y="11798448"/>
                    <a:pt x="12539886" y="9549670"/>
                  </a:cubicBezTo>
                  <a:lnTo>
                    <a:pt x="12539886" y="2440948"/>
                  </a:lnTo>
                  <a:cubicBezTo>
                    <a:pt x="12640082" y="466538"/>
                    <a:pt x="11375934" y="-753131"/>
                    <a:pt x="9531215" y="52365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A5531DBA-4AC5-BE8A-FCBB-C30C388CBF31}"/>
                </a:ext>
              </a:extLst>
            </p:cNvPr>
            <p:cNvSpPr txBox="1"/>
            <p:nvPr/>
          </p:nvSpPr>
          <p:spPr>
            <a:xfrm>
              <a:off x="1246195" y="3938911"/>
              <a:ext cx="12798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Arial"/>
                  <a:cs typeface="Arial" panose="020B0604020202020204" pitchFamily="34" charset="0"/>
                </a:rPr>
                <a:t>МОНИТОРИНГ НА УРОВНЕ ПРОГРАММ</a:t>
              </a:r>
            </a:p>
          </p:txBody>
        </p:sp>
        <p:sp>
          <p:nvSpPr>
            <p:cNvPr id="22" name="Form 5">
              <a:hlinkClick r:id="" action="ppaction://noaction"/>
              <a:extLst>
                <a:ext uri="{FF2B5EF4-FFF2-40B4-BE49-F238E27FC236}">
                  <a16:creationId xmlns:a16="http://schemas.microsoft.com/office/drawing/2014/main" id="{EB571208-CBB8-084B-84BD-288B97EC859B}"/>
                </a:ext>
              </a:extLst>
            </p:cNvPr>
            <p:cNvSpPr/>
            <p:nvPr/>
          </p:nvSpPr>
          <p:spPr>
            <a:xfrm>
              <a:off x="1327884" y="2079234"/>
              <a:ext cx="1726967" cy="1690035"/>
            </a:xfrm>
            <a:custGeom>
              <a:avLst/>
              <a:gdLst>
                <a:gd name="connsiteX0" fmla="*/ 8318090 w 11326761"/>
                <a:gd name="connsiteY0" fmla="*/ 0 h 11592233"/>
                <a:gd name="connsiteX1" fmla="*/ 8760542 w 11326761"/>
                <a:gd name="connsiteY1" fmla="*/ 0 h 11592233"/>
                <a:gd name="connsiteX2" fmla="*/ 0 w 11326761"/>
                <a:gd name="connsiteY2" fmla="*/ 6017342 h 11592233"/>
                <a:gd name="connsiteX3" fmla="*/ 265471 w 11326761"/>
                <a:gd name="connsiteY3" fmla="*/ 9438968 h 11592233"/>
                <a:gd name="connsiteX4" fmla="*/ 7049729 w 11326761"/>
                <a:gd name="connsiteY4" fmla="*/ 11592233 h 11592233"/>
                <a:gd name="connsiteX5" fmla="*/ 11326761 w 11326761"/>
                <a:gd name="connsiteY5" fmla="*/ 9026013 h 11592233"/>
                <a:gd name="connsiteX6" fmla="*/ 11326761 w 11326761"/>
                <a:gd name="connsiteY6" fmla="*/ 1917291 h 11592233"/>
                <a:gd name="connsiteX7" fmla="*/ 8318090 w 11326761"/>
                <a:gd name="connsiteY7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438968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395425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17342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46370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9483180 w 12491851"/>
                <a:gd name="connsiteY0" fmla="*/ 0 h 11592233"/>
                <a:gd name="connsiteX1" fmla="*/ 1165090 w 12491851"/>
                <a:gd name="connsiteY1" fmla="*/ 6046370 h 11592233"/>
                <a:gd name="connsiteX2" fmla="*/ 1430561 w 12491851"/>
                <a:gd name="connsiteY2" fmla="*/ 9395425 h 11592233"/>
                <a:gd name="connsiteX3" fmla="*/ 8214819 w 12491851"/>
                <a:gd name="connsiteY3" fmla="*/ 11592233 h 11592233"/>
                <a:gd name="connsiteX4" fmla="*/ 12491851 w 12491851"/>
                <a:gd name="connsiteY4" fmla="*/ 9026013 h 11592233"/>
                <a:gd name="connsiteX5" fmla="*/ 12491851 w 12491851"/>
                <a:gd name="connsiteY5" fmla="*/ 1917291 h 11592233"/>
                <a:gd name="connsiteX6" fmla="*/ 9483180 w 12491851"/>
                <a:gd name="connsiteY6" fmla="*/ 0 h 11592233"/>
                <a:gd name="connsiteX0" fmla="*/ 9526344 w 12535015"/>
                <a:gd name="connsiteY0" fmla="*/ 0 h 11592233"/>
                <a:gd name="connsiteX1" fmla="*/ 1208254 w 12535015"/>
                <a:gd name="connsiteY1" fmla="*/ 6046370 h 11592233"/>
                <a:gd name="connsiteX2" fmla="*/ 1473725 w 12535015"/>
                <a:gd name="connsiteY2" fmla="*/ 9395425 h 11592233"/>
                <a:gd name="connsiteX3" fmla="*/ 8257983 w 12535015"/>
                <a:gd name="connsiteY3" fmla="*/ 11592233 h 11592233"/>
                <a:gd name="connsiteX4" fmla="*/ 12535015 w 12535015"/>
                <a:gd name="connsiteY4" fmla="*/ 9026013 h 11592233"/>
                <a:gd name="connsiteX5" fmla="*/ 12535015 w 12535015"/>
                <a:gd name="connsiteY5" fmla="*/ 1917291 h 11592233"/>
                <a:gd name="connsiteX6" fmla="*/ 9526344 w 12535015"/>
                <a:gd name="connsiteY6" fmla="*/ 0 h 11592233"/>
                <a:gd name="connsiteX0" fmla="*/ 9531215 w 12539886"/>
                <a:gd name="connsiteY0" fmla="*/ 0 h 11592233"/>
                <a:gd name="connsiteX1" fmla="*/ 1213125 w 12539886"/>
                <a:gd name="connsiteY1" fmla="*/ 6046370 h 11592233"/>
                <a:gd name="connsiteX2" fmla="*/ 1478596 w 12539886"/>
                <a:gd name="connsiteY2" fmla="*/ 9395425 h 11592233"/>
                <a:gd name="connsiteX3" fmla="*/ 8262854 w 12539886"/>
                <a:gd name="connsiteY3" fmla="*/ 11592233 h 11592233"/>
                <a:gd name="connsiteX4" fmla="*/ 12539886 w 12539886"/>
                <a:gd name="connsiteY4" fmla="*/ 9026013 h 11592233"/>
                <a:gd name="connsiteX5" fmla="*/ 12539886 w 12539886"/>
                <a:gd name="connsiteY5" fmla="*/ 1917291 h 11592233"/>
                <a:gd name="connsiteX6" fmla="*/ 9531215 w 12539886"/>
                <a:gd name="connsiteY6" fmla="*/ 0 h 11592233"/>
                <a:gd name="connsiteX0" fmla="*/ 9531215 w 12539886"/>
                <a:gd name="connsiteY0" fmla="*/ 0 h 11701115"/>
                <a:gd name="connsiteX1" fmla="*/ 1213125 w 12539886"/>
                <a:gd name="connsiteY1" fmla="*/ 6046370 h 11701115"/>
                <a:gd name="connsiteX2" fmla="*/ 1478596 w 12539886"/>
                <a:gd name="connsiteY2" fmla="*/ 9395425 h 11701115"/>
                <a:gd name="connsiteX3" fmla="*/ 8262854 w 12539886"/>
                <a:gd name="connsiteY3" fmla="*/ 11592233 h 11701115"/>
                <a:gd name="connsiteX4" fmla="*/ 12539886 w 12539886"/>
                <a:gd name="connsiteY4" fmla="*/ 9026013 h 11701115"/>
                <a:gd name="connsiteX5" fmla="*/ 12539886 w 12539886"/>
                <a:gd name="connsiteY5" fmla="*/ 1917291 h 11701115"/>
                <a:gd name="connsiteX6" fmla="*/ 9531215 w 12539886"/>
                <a:gd name="connsiteY6" fmla="*/ 0 h 11701115"/>
                <a:gd name="connsiteX0" fmla="*/ 9531215 w 12539927"/>
                <a:gd name="connsiteY0" fmla="*/ 0 h 11803851"/>
                <a:gd name="connsiteX1" fmla="*/ 1213125 w 12539927"/>
                <a:gd name="connsiteY1" fmla="*/ 6046370 h 11803851"/>
                <a:gd name="connsiteX2" fmla="*/ 1478596 w 12539927"/>
                <a:gd name="connsiteY2" fmla="*/ 9395425 h 11803851"/>
                <a:gd name="connsiteX3" fmla="*/ 8262854 w 12539927"/>
                <a:gd name="connsiteY3" fmla="*/ 11592233 h 11803851"/>
                <a:gd name="connsiteX4" fmla="*/ 12539886 w 12539927"/>
                <a:gd name="connsiteY4" fmla="*/ 9026013 h 11803851"/>
                <a:gd name="connsiteX5" fmla="*/ 12539886 w 12539927"/>
                <a:gd name="connsiteY5" fmla="*/ 1917291 h 11803851"/>
                <a:gd name="connsiteX6" fmla="*/ 9531215 w 12539927"/>
                <a:gd name="connsiteY6" fmla="*/ 0 h 11803851"/>
                <a:gd name="connsiteX0" fmla="*/ 9531215 w 12539931"/>
                <a:gd name="connsiteY0" fmla="*/ 0 h 11815528"/>
                <a:gd name="connsiteX1" fmla="*/ 1213125 w 12539931"/>
                <a:gd name="connsiteY1" fmla="*/ 6046370 h 11815528"/>
                <a:gd name="connsiteX2" fmla="*/ 1478596 w 12539931"/>
                <a:gd name="connsiteY2" fmla="*/ 9395425 h 11815528"/>
                <a:gd name="connsiteX3" fmla="*/ 8262854 w 12539931"/>
                <a:gd name="connsiteY3" fmla="*/ 11592233 h 11815528"/>
                <a:gd name="connsiteX4" fmla="*/ 12539886 w 12539931"/>
                <a:gd name="connsiteY4" fmla="*/ 9026013 h 11815528"/>
                <a:gd name="connsiteX5" fmla="*/ 12539886 w 12539931"/>
                <a:gd name="connsiteY5" fmla="*/ 1917291 h 11815528"/>
                <a:gd name="connsiteX6" fmla="*/ 9531215 w 12539931"/>
                <a:gd name="connsiteY6" fmla="*/ 0 h 11815528"/>
                <a:gd name="connsiteX0" fmla="*/ 9531215 w 12539931"/>
                <a:gd name="connsiteY0" fmla="*/ 0 h 11795278"/>
                <a:gd name="connsiteX1" fmla="*/ 1213125 w 12539931"/>
                <a:gd name="connsiteY1" fmla="*/ 6046370 h 11795278"/>
                <a:gd name="connsiteX2" fmla="*/ 1478596 w 12539931"/>
                <a:gd name="connsiteY2" fmla="*/ 9395425 h 11795278"/>
                <a:gd name="connsiteX3" fmla="*/ 8262854 w 12539931"/>
                <a:gd name="connsiteY3" fmla="*/ 11592233 h 11795278"/>
                <a:gd name="connsiteX4" fmla="*/ 12539886 w 12539931"/>
                <a:gd name="connsiteY4" fmla="*/ 9026013 h 11795278"/>
                <a:gd name="connsiteX5" fmla="*/ 12539886 w 12539931"/>
                <a:gd name="connsiteY5" fmla="*/ 1917291 h 11795278"/>
                <a:gd name="connsiteX6" fmla="*/ 9531215 w 12539931"/>
                <a:gd name="connsiteY6" fmla="*/ 0 h 11795278"/>
                <a:gd name="connsiteX0" fmla="*/ 9531215 w 12539886"/>
                <a:gd name="connsiteY0" fmla="*/ 0 h 11798207"/>
                <a:gd name="connsiteX1" fmla="*/ 1213125 w 12539886"/>
                <a:gd name="connsiteY1" fmla="*/ 6046370 h 11798207"/>
                <a:gd name="connsiteX2" fmla="*/ 1478596 w 12539886"/>
                <a:gd name="connsiteY2" fmla="*/ 9395425 h 11798207"/>
                <a:gd name="connsiteX3" fmla="*/ 8262854 w 12539886"/>
                <a:gd name="connsiteY3" fmla="*/ 11592233 h 11798207"/>
                <a:gd name="connsiteX4" fmla="*/ 12539886 w 12539886"/>
                <a:gd name="connsiteY4" fmla="*/ 9026013 h 11798207"/>
                <a:gd name="connsiteX5" fmla="*/ 12539886 w 12539886"/>
                <a:gd name="connsiteY5" fmla="*/ 1917291 h 11798207"/>
                <a:gd name="connsiteX6" fmla="*/ 9531215 w 12539886"/>
                <a:gd name="connsiteY6" fmla="*/ 0 h 11798207"/>
                <a:gd name="connsiteX0" fmla="*/ 9531215 w 12539886"/>
                <a:gd name="connsiteY0" fmla="*/ 0 h 11753495"/>
                <a:gd name="connsiteX1" fmla="*/ 1213125 w 12539886"/>
                <a:gd name="connsiteY1" fmla="*/ 6046370 h 11753495"/>
                <a:gd name="connsiteX2" fmla="*/ 1478596 w 12539886"/>
                <a:gd name="connsiteY2" fmla="*/ 9395425 h 11753495"/>
                <a:gd name="connsiteX3" fmla="*/ 8262854 w 12539886"/>
                <a:gd name="connsiteY3" fmla="*/ 11592233 h 11753495"/>
                <a:gd name="connsiteX4" fmla="*/ 12539886 w 12539886"/>
                <a:gd name="connsiteY4" fmla="*/ 9026013 h 11753495"/>
                <a:gd name="connsiteX5" fmla="*/ 12539886 w 12539886"/>
                <a:gd name="connsiteY5" fmla="*/ 1917291 h 11753495"/>
                <a:gd name="connsiteX6" fmla="*/ 9531215 w 12539886"/>
                <a:gd name="connsiteY6" fmla="*/ 0 h 11753495"/>
                <a:gd name="connsiteX0" fmla="*/ 9531215 w 12539886"/>
                <a:gd name="connsiteY0" fmla="*/ 292726 h 12046221"/>
                <a:gd name="connsiteX1" fmla="*/ 1213125 w 12539886"/>
                <a:gd name="connsiteY1" fmla="*/ 6339096 h 12046221"/>
                <a:gd name="connsiteX2" fmla="*/ 1478596 w 12539886"/>
                <a:gd name="connsiteY2" fmla="*/ 9688151 h 12046221"/>
                <a:gd name="connsiteX3" fmla="*/ 8262854 w 12539886"/>
                <a:gd name="connsiteY3" fmla="*/ 11884959 h 12046221"/>
                <a:gd name="connsiteX4" fmla="*/ 12539886 w 12539886"/>
                <a:gd name="connsiteY4" fmla="*/ 9318739 h 12046221"/>
                <a:gd name="connsiteX5" fmla="*/ 12539886 w 12539886"/>
                <a:gd name="connsiteY5" fmla="*/ 2210017 h 12046221"/>
                <a:gd name="connsiteX6" fmla="*/ 9531215 w 12539886"/>
                <a:gd name="connsiteY6" fmla="*/ 292726 h 12046221"/>
                <a:gd name="connsiteX0" fmla="*/ 9531215 w 12540315"/>
                <a:gd name="connsiteY0" fmla="*/ 423759 h 12177254"/>
                <a:gd name="connsiteX1" fmla="*/ 1213125 w 12540315"/>
                <a:gd name="connsiteY1" fmla="*/ 6470129 h 12177254"/>
                <a:gd name="connsiteX2" fmla="*/ 1478596 w 12540315"/>
                <a:gd name="connsiteY2" fmla="*/ 9819184 h 12177254"/>
                <a:gd name="connsiteX3" fmla="*/ 8262854 w 12540315"/>
                <a:gd name="connsiteY3" fmla="*/ 12015992 h 12177254"/>
                <a:gd name="connsiteX4" fmla="*/ 12539886 w 12540315"/>
                <a:gd name="connsiteY4" fmla="*/ 9449772 h 12177254"/>
                <a:gd name="connsiteX5" fmla="*/ 12539886 w 12540315"/>
                <a:gd name="connsiteY5" fmla="*/ 2341050 h 12177254"/>
                <a:gd name="connsiteX6" fmla="*/ 9531215 w 12540315"/>
                <a:gd name="connsiteY6" fmla="*/ 423759 h 12177254"/>
                <a:gd name="connsiteX0" fmla="*/ 9531215 w 12540385"/>
                <a:gd name="connsiteY0" fmla="*/ 454901 h 12208396"/>
                <a:gd name="connsiteX1" fmla="*/ 1213125 w 12540385"/>
                <a:gd name="connsiteY1" fmla="*/ 6501271 h 12208396"/>
                <a:gd name="connsiteX2" fmla="*/ 1478596 w 12540385"/>
                <a:gd name="connsiteY2" fmla="*/ 9850326 h 12208396"/>
                <a:gd name="connsiteX3" fmla="*/ 8262854 w 12540385"/>
                <a:gd name="connsiteY3" fmla="*/ 12047134 h 12208396"/>
                <a:gd name="connsiteX4" fmla="*/ 12539886 w 12540385"/>
                <a:gd name="connsiteY4" fmla="*/ 9480914 h 12208396"/>
                <a:gd name="connsiteX5" fmla="*/ 12539886 w 12540385"/>
                <a:gd name="connsiteY5" fmla="*/ 2372192 h 12208396"/>
                <a:gd name="connsiteX6" fmla="*/ 9531215 w 12540385"/>
                <a:gd name="connsiteY6" fmla="*/ 454901 h 12208396"/>
                <a:gd name="connsiteX0" fmla="*/ 9531215 w 12545748"/>
                <a:gd name="connsiteY0" fmla="*/ 485658 h 12239153"/>
                <a:gd name="connsiteX1" fmla="*/ 1213125 w 12545748"/>
                <a:gd name="connsiteY1" fmla="*/ 6532028 h 12239153"/>
                <a:gd name="connsiteX2" fmla="*/ 1478596 w 12545748"/>
                <a:gd name="connsiteY2" fmla="*/ 9881083 h 12239153"/>
                <a:gd name="connsiteX3" fmla="*/ 8262854 w 12545748"/>
                <a:gd name="connsiteY3" fmla="*/ 12077891 h 12239153"/>
                <a:gd name="connsiteX4" fmla="*/ 12539886 w 12545748"/>
                <a:gd name="connsiteY4" fmla="*/ 9511671 h 12239153"/>
                <a:gd name="connsiteX5" fmla="*/ 12539886 w 12545748"/>
                <a:gd name="connsiteY5" fmla="*/ 2402949 h 12239153"/>
                <a:gd name="connsiteX6" fmla="*/ 9531215 w 12545748"/>
                <a:gd name="connsiteY6" fmla="*/ 485658 h 12239153"/>
                <a:gd name="connsiteX0" fmla="*/ 9531215 w 12545622"/>
                <a:gd name="connsiteY0" fmla="*/ 510983 h 12264478"/>
                <a:gd name="connsiteX1" fmla="*/ 1213125 w 12545622"/>
                <a:gd name="connsiteY1" fmla="*/ 6557353 h 12264478"/>
                <a:gd name="connsiteX2" fmla="*/ 1478596 w 12545622"/>
                <a:gd name="connsiteY2" fmla="*/ 9906408 h 12264478"/>
                <a:gd name="connsiteX3" fmla="*/ 8262854 w 12545622"/>
                <a:gd name="connsiteY3" fmla="*/ 12103216 h 12264478"/>
                <a:gd name="connsiteX4" fmla="*/ 12539886 w 12545622"/>
                <a:gd name="connsiteY4" fmla="*/ 9536996 h 12264478"/>
                <a:gd name="connsiteX5" fmla="*/ 12539886 w 12545622"/>
                <a:gd name="connsiteY5" fmla="*/ 2428274 h 12264478"/>
                <a:gd name="connsiteX6" fmla="*/ 9531215 w 12545622"/>
                <a:gd name="connsiteY6" fmla="*/ 510983 h 12264478"/>
                <a:gd name="connsiteX0" fmla="*/ 9531215 w 12545444"/>
                <a:gd name="connsiteY0" fmla="*/ 523657 h 12277152"/>
                <a:gd name="connsiteX1" fmla="*/ 1213125 w 12545444"/>
                <a:gd name="connsiteY1" fmla="*/ 6570027 h 12277152"/>
                <a:gd name="connsiteX2" fmla="*/ 1478596 w 12545444"/>
                <a:gd name="connsiteY2" fmla="*/ 9919082 h 12277152"/>
                <a:gd name="connsiteX3" fmla="*/ 8262854 w 12545444"/>
                <a:gd name="connsiteY3" fmla="*/ 12115890 h 12277152"/>
                <a:gd name="connsiteX4" fmla="*/ 12539886 w 12545444"/>
                <a:gd name="connsiteY4" fmla="*/ 9549670 h 12277152"/>
                <a:gd name="connsiteX5" fmla="*/ 12539886 w 12545444"/>
                <a:gd name="connsiteY5" fmla="*/ 2440948 h 12277152"/>
                <a:gd name="connsiteX6" fmla="*/ 9531215 w 12545444"/>
                <a:gd name="connsiteY6" fmla="*/ 523657 h 122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5444" h="12277152">
                  <a:moveTo>
                    <a:pt x="9531215" y="523657"/>
                  </a:moveTo>
                  <a:lnTo>
                    <a:pt x="1213125" y="6570027"/>
                  </a:lnTo>
                  <a:cubicBezTo>
                    <a:pt x="-643300" y="7957312"/>
                    <a:pt x="-220980" y="9301054"/>
                    <a:pt x="1478596" y="9919082"/>
                  </a:cubicBezTo>
                  <a:lnTo>
                    <a:pt x="8262854" y="12115890"/>
                  </a:lnTo>
                  <a:cubicBezTo>
                    <a:pt x="10036874" y="12668369"/>
                    <a:pt x="12507581" y="11798448"/>
                    <a:pt x="12539886" y="9549670"/>
                  </a:cubicBezTo>
                  <a:lnTo>
                    <a:pt x="12539886" y="2440948"/>
                  </a:lnTo>
                  <a:cubicBezTo>
                    <a:pt x="12640082" y="466538"/>
                    <a:pt x="11375934" y="-753131"/>
                    <a:pt x="9531215" y="52365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57">
              <a:extLst>
                <a:ext uri="{FF2B5EF4-FFF2-40B4-BE49-F238E27FC236}">
                  <a16:creationId xmlns:a16="http://schemas.microsoft.com/office/drawing/2014/main" id="{0544B23F-3621-4529-D4CD-2D10CC740E95}"/>
                </a:ext>
              </a:extLst>
            </p:cNvPr>
            <p:cNvSpPr txBox="1"/>
            <p:nvPr/>
          </p:nvSpPr>
          <p:spPr>
            <a:xfrm>
              <a:off x="1670434" y="2818295"/>
              <a:ext cx="131646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МОНИТОРИНГ НА УРОВНЕ СТРАТЕГИИ</a:t>
              </a:r>
              <a:endParaRPr kumimoji="0" lang="ru-Ru" sz="11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orm 4">
              <a:hlinkClick r:id="" action="ppaction://noaction"/>
              <a:extLst>
                <a:ext uri="{FF2B5EF4-FFF2-40B4-BE49-F238E27FC236}">
                  <a16:creationId xmlns:a16="http://schemas.microsoft.com/office/drawing/2014/main" id="{7F9AF26D-6053-3CBD-E385-361605AFDB8D}"/>
                </a:ext>
              </a:extLst>
            </p:cNvPr>
            <p:cNvSpPr/>
            <p:nvPr/>
          </p:nvSpPr>
          <p:spPr>
            <a:xfrm flipH="1">
              <a:off x="3162880" y="2079234"/>
              <a:ext cx="1726967" cy="1690035"/>
            </a:xfrm>
            <a:custGeom>
              <a:avLst/>
              <a:gdLst>
                <a:gd name="connsiteX0" fmla="*/ 8318090 w 11326761"/>
                <a:gd name="connsiteY0" fmla="*/ 0 h 11592233"/>
                <a:gd name="connsiteX1" fmla="*/ 8760542 w 11326761"/>
                <a:gd name="connsiteY1" fmla="*/ 0 h 11592233"/>
                <a:gd name="connsiteX2" fmla="*/ 0 w 11326761"/>
                <a:gd name="connsiteY2" fmla="*/ 6017342 h 11592233"/>
                <a:gd name="connsiteX3" fmla="*/ 265471 w 11326761"/>
                <a:gd name="connsiteY3" fmla="*/ 9438968 h 11592233"/>
                <a:gd name="connsiteX4" fmla="*/ 7049729 w 11326761"/>
                <a:gd name="connsiteY4" fmla="*/ 11592233 h 11592233"/>
                <a:gd name="connsiteX5" fmla="*/ 11326761 w 11326761"/>
                <a:gd name="connsiteY5" fmla="*/ 9026013 h 11592233"/>
                <a:gd name="connsiteX6" fmla="*/ 11326761 w 11326761"/>
                <a:gd name="connsiteY6" fmla="*/ 1917291 h 11592233"/>
                <a:gd name="connsiteX7" fmla="*/ 8318090 w 11326761"/>
                <a:gd name="connsiteY7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438968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395425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17342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46370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9483180 w 12491851"/>
                <a:gd name="connsiteY0" fmla="*/ 0 h 11592233"/>
                <a:gd name="connsiteX1" fmla="*/ 1165090 w 12491851"/>
                <a:gd name="connsiteY1" fmla="*/ 6046370 h 11592233"/>
                <a:gd name="connsiteX2" fmla="*/ 1430561 w 12491851"/>
                <a:gd name="connsiteY2" fmla="*/ 9395425 h 11592233"/>
                <a:gd name="connsiteX3" fmla="*/ 8214819 w 12491851"/>
                <a:gd name="connsiteY3" fmla="*/ 11592233 h 11592233"/>
                <a:gd name="connsiteX4" fmla="*/ 12491851 w 12491851"/>
                <a:gd name="connsiteY4" fmla="*/ 9026013 h 11592233"/>
                <a:gd name="connsiteX5" fmla="*/ 12491851 w 12491851"/>
                <a:gd name="connsiteY5" fmla="*/ 1917291 h 11592233"/>
                <a:gd name="connsiteX6" fmla="*/ 9483180 w 12491851"/>
                <a:gd name="connsiteY6" fmla="*/ 0 h 11592233"/>
                <a:gd name="connsiteX0" fmla="*/ 9526344 w 12535015"/>
                <a:gd name="connsiteY0" fmla="*/ 0 h 11592233"/>
                <a:gd name="connsiteX1" fmla="*/ 1208254 w 12535015"/>
                <a:gd name="connsiteY1" fmla="*/ 6046370 h 11592233"/>
                <a:gd name="connsiteX2" fmla="*/ 1473725 w 12535015"/>
                <a:gd name="connsiteY2" fmla="*/ 9395425 h 11592233"/>
                <a:gd name="connsiteX3" fmla="*/ 8257983 w 12535015"/>
                <a:gd name="connsiteY3" fmla="*/ 11592233 h 11592233"/>
                <a:gd name="connsiteX4" fmla="*/ 12535015 w 12535015"/>
                <a:gd name="connsiteY4" fmla="*/ 9026013 h 11592233"/>
                <a:gd name="connsiteX5" fmla="*/ 12535015 w 12535015"/>
                <a:gd name="connsiteY5" fmla="*/ 1917291 h 11592233"/>
                <a:gd name="connsiteX6" fmla="*/ 9526344 w 12535015"/>
                <a:gd name="connsiteY6" fmla="*/ 0 h 11592233"/>
                <a:gd name="connsiteX0" fmla="*/ 9531215 w 12539886"/>
                <a:gd name="connsiteY0" fmla="*/ 0 h 11592233"/>
                <a:gd name="connsiteX1" fmla="*/ 1213125 w 12539886"/>
                <a:gd name="connsiteY1" fmla="*/ 6046370 h 11592233"/>
                <a:gd name="connsiteX2" fmla="*/ 1478596 w 12539886"/>
                <a:gd name="connsiteY2" fmla="*/ 9395425 h 11592233"/>
                <a:gd name="connsiteX3" fmla="*/ 8262854 w 12539886"/>
                <a:gd name="connsiteY3" fmla="*/ 11592233 h 11592233"/>
                <a:gd name="connsiteX4" fmla="*/ 12539886 w 12539886"/>
                <a:gd name="connsiteY4" fmla="*/ 9026013 h 11592233"/>
                <a:gd name="connsiteX5" fmla="*/ 12539886 w 12539886"/>
                <a:gd name="connsiteY5" fmla="*/ 1917291 h 11592233"/>
                <a:gd name="connsiteX6" fmla="*/ 9531215 w 12539886"/>
                <a:gd name="connsiteY6" fmla="*/ 0 h 11592233"/>
                <a:gd name="connsiteX0" fmla="*/ 9531215 w 12539886"/>
                <a:gd name="connsiteY0" fmla="*/ 0 h 11701115"/>
                <a:gd name="connsiteX1" fmla="*/ 1213125 w 12539886"/>
                <a:gd name="connsiteY1" fmla="*/ 6046370 h 11701115"/>
                <a:gd name="connsiteX2" fmla="*/ 1478596 w 12539886"/>
                <a:gd name="connsiteY2" fmla="*/ 9395425 h 11701115"/>
                <a:gd name="connsiteX3" fmla="*/ 8262854 w 12539886"/>
                <a:gd name="connsiteY3" fmla="*/ 11592233 h 11701115"/>
                <a:gd name="connsiteX4" fmla="*/ 12539886 w 12539886"/>
                <a:gd name="connsiteY4" fmla="*/ 9026013 h 11701115"/>
                <a:gd name="connsiteX5" fmla="*/ 12539886 w 12539886"/>
                <a:gd name="connsiteY5" fmla="*/ 1917291 h 11701115"/>
                <a:gd name="connsiteX6" fmla="*/ 9531215 w 12539886"/>
                <a:gd name="connsiteY6" fmla="*/ 0 h 11701115"/>
                <a:gd name="connsiteX0" fmla="*/ 9531215 w 12539927"/>
                <a:gd name="connsiteY0" fmla="*/ 0 h 11803851"/>
                <a:gd name="connsiteX1" fmla="*/ 1213125 w 12539927"/>
                <a:gd name="connsiteY1" fmla="*/ 6046370 h 11803851"/>
                <a:gd name="connsiteX2" fmla="*/ 1478596 w 12539927"/>
                <a:gd name="connsiteY2" fmla="*/ 9395425 h 11803851"/>
                <a:gd name="connsiteX3" fmla="*/ 8262854 w 12539927"/>
                <a:gd name="connsiteY3" fmla="*/ 11592233 h 11803851"/>
                <a:gd name="connsiteX4" fmla="*/ 12539886 w 12539927"/>
                <a:gd name="connsiteY4" fmla="*/ 9026013 h 11803851"/>
                <a:gd name="connsiteX5" fmla="*/ 12539886 w 12539927"/>
                <a:gd name="connsiteY5" fmla="*/ 1917291 h 11803851"/>
                <a:gd name="connsiteX6" fmla="*/ 9531215 w 12539927"/>
                <a:gd name="connsiteY6" fmla="*/ 0 h 11803851"/>
                <a:gd name="connsiteX0" fmla="*/ 9531215 w 12539931"/>
                <a:gd name="connsiteY0" fmla="*/ 0 h 11815528"/>
                <a:gd name="connsiteX1" fmla="*/ 1213125 w 12539931"/>
                <a:gd name="connsiteY1" fmla="*/ 6046370 h 11815528"/>
                <a:gd name="connsiteX2" fmla="*/ 1478596 w 12539931"/>
                <a:gd name="connsiteY2" fmla="*/ 9395425 h 11815528"/>
                <a:gd name="connsiteX3" fmla="*/ 8262854 w 12539931"/>
                <a:gd name="connsiteY3" fmla="*/ 11592233 h 11815528"/>
                <a:gd name="connsiteX4" fmla="*/ 12539886 w 12539931"/>
                <a:gd name="connsiteY4" fmla="*/ 9026013 h 11815528"/>
                <a:gd name="connsiteX5" fmla="*/ 12539886 w 12539931"/>
                <a:gd name="connsiteY5" fmla="*/ 1917291 h 11815528"/>
                <a:gd name="connsiteX6" fmla="*/ 9531215 w 12539931"/>
                <a:gd name="connsiteY6" fmla="*/ 0 h 11815528"/>
                <a:gd name="connsiteX0" fmla="*/ 9531215 w 12539931"/>
                <a:gd name="connsiteY0" fmla="*/ 0 h 11795278"/>
                <a:gd name="connsiteX1" fmla="*/ 1213125 w 12539931"/>
                <a:gd name="connsiteY1" fmla="*/ 6046370 h 11795278"/>
                <a:gd name="connsiteX2" fmla="*/ 1478596 w 12539931"/>
                <a:gd name="connsiteY2" fmla="*/ 9395425 h 11795278"/>
                <a:gd name="connsiteX3" fmla="*/ 8262854 w 12539931"/>
                <a:gd name="connsiteY3" fmla="*/ 11592233 h 11795278"/>
                <a:gd name="connsiteX4" fmla="*/ 12539886 w 12539931"/>
                <a:gd name="connsiteY4" fmla="*/ 9026013 h 11795278"/>
                <a:gd name="connsiteX5" fmla="*/ 12539886 w 12539931"/>
                <a:gd name="connsiteY5" fmla="*/ 1917291 h 11795278"/>
                <a:gd name="connsiteX6" fmla="*/ 9531215 w 12539931"/>
                <a:gd name="connsiteY6" fmla="*/ 0 h 11795278"/>
                <a:gd name="connsiteX0" fmla="*/ 9531215 w 12539886"/>
                <a:gd name="connsiteY0" fmla="*/ 0 h 11798207"/>
                <a:gd name="connsiteX1" fmla="*/ 1213125 w 12539886"/>
                <a:gd name="connsiteY1" fmla="*/ 6046370 h 11798207"/>
                <a:gd name="connsiteX2" fmla="*/ 1478596 w 12539886"/>
                <a:gd name="connsiteY2" fmla="*/ 9395425 h 11798207"/>
                <a:gd name="connsiteX3" fmla="*/ 8262854 w 12539886"/>
                <a:gd name="connsiteY3" fmla="*/ 11592233 h 11798207"/>
                <a:gd name="connsiteX4" fmla="*/ 12539886 w 12539886"/>
                <a:gd name="connsiteY4" fmla="*/ 9026013 h 11798207"/>
                <a:gd name="connsiteX5" fmla="*/ 12539886 w 12539886"/>
                <a:gd name="connsiteY5" fmla="*/ 1917291 h 11798207"/>
                <a:gd name="connsiteX6" fmla="*/ 9531215 w 12539886"/>
                <a:gd name="connsiteY6" fmla="*/ 0 h 11798207"/>
                <a:gd name="connsiteX0" fmla="*/ 9531215 w 12539886"/>
                <a:gd name="connsiteY0" fmla="*/ 0 h 11753495"/>
                <a:gd name="connsiteX1" fmla="*/ 1213125 w 12539886"/>
                <a:gd name="connsiteY1" fmla="*/ 6046370 h 11753495"/>
                <a:gd name="connsiteX2" fmla="*/ 1478596 w 12539886"/>
                <a:gd name="connsiteY2" fmla="*/ 9395425 h 11753495"/>
                <a:gd name="connsiteX3" fmla="*/ 8262854 w 12539886"/>
                <a:gd name="connsiteY3" fmla="*/ 11592233 h 11753495"/>
                <a:gd name="connsiteX4" fmla="*/ 12539886 w 12539886"/>
                <a:gd name="connsiteY4" fmla="*/ 9026013 h 11753495"/>
                <a:gd name="connsiteX5" fmla="*/ 12539886 w 12539886"/>
                <a:gd name="connsiteY5" fmla="*/ 1917291 h 11753495"/>
                <a:gd name="connsiteX6" fmla="*/ 9531215 w 12539886"/>
                <a:gd name="connsiteY6" fmla="*/ 0 h 11753495"/>
                <a:gd name="connsiteX0" fmla="*/ 9531215 w 12539886"/>
                <a:gd name="connsiteY0" fmla="*/ 292726 h 12046221"/>
                <a:gd name="connsiteX1" fmla="*/ 1213125 w 12539886"/>
                <a:gd name="connsiteY1" fmla="*/ 6339096 h 12046221"/>
                <a:gd name="connsiteX2" fmla="*/ 1478596 w 12539886"/>
                <a:gd name="connsiteY2" fmla="*/ 9688151 h 12046221"/>
                <a:gd name="connsiteX3" fmla="*/ 8262854 w 12539886"/>
                <a:gd name="connsiteY3" fmla="*/ 11884959 h 12046221"/>
                <a:gd name="connsiteX4" fmla="*/ 12539886 w 12539886"/>
                <a:gd name="connsiteY4" fmla="*/ 9318739 h 12046221"/>
                <a:gd name="connsiteX5" fmla="*/ 12539886 w 12539886"/>
                <a:gd name="connsiteY5" fmla="*/ 2210017 h 12046221"/>
                <a:gd name="connsiteX6" fmla="*/ 9531215 w 12539886"/>
                <a:gd name="connsiteY6" fmla="*/ 292726 h 12046221"/>
                <a:gd name="connsiteX0" fmla="*/ 9531215 w 12540315"/>
                <a:gd name="connsiteY0" fmla="*/ 423759 h 12177254"/>
                <a:gd name="connsiteX1" fmla="*/ 1213125 w 12540315"/>
                <a:gd name="connsiteY1" fmla="*/ 6470129 h 12177254"/>
                <a:gd name="connsiteX2" fmla="*/ 1478596 w 12540315"/>
                <a:gd name="connsiteY2" fmla="*/ 9819184 h 12177254"/>
                <a:gd name="connsiteX3" fmla="*/ 8262854 w 12540315"/>
                <a:gd name="connsiteY3" fmla="*/ 12015992 h 12177254"/>
                <a:gd name="connsiteX4" fmla="*/ 12539886 w 12540315"/>
                <a:gd name="connsiteY4" fmla="*/ 9449772 h 12177254"/>
                <a:gd name="connsiteX5" fmla="*/ 12539886 w 12540315"/>
                <a:gd name="connsiteY5" fmla="*/ 2341050 h 12177254"/>
                <a:gd name="connsiteX6" fmla="*/ 9531215 w 12540315"/>
                <a:gd name="connsiteY6" fmla="*/ 423759 h 12177254"/>
                <a:gd name="connsiteX0" fmla="*/ 9531215 w 12540385"/>
                <a:gd name="connsiteY0" fmla="*/ 454901 h 12208396"/>
                <a:gd name="connsiteX1" fmla="*/ 1213125 w 12540385"/>
                <a:gd name="connsiteY1" fmla="*/ 6501271 h 12208396"/>
                <a:gd name="connsiteX2" fmla="*/ 1478596 w 12540385"/>
                <a:gd name="connsiteY2" fmla="*/ 9850326 h 12208396"/>
                <a:gd name="connsiteX3" fmla="*/ 8262854 w 12540385"/>
                <a:gd name="connsiteY3" fmla="*/ 12047134 h 12208396"/>
                <a:gd name="connsiteX4" fmla="*/ 12539886 w 12540385"/>
                <a:gd name="connsiteY4" fmla="*/ 9480914 h 12208396"/>
                <a:gd name="connsiteX5" fmla="*/ 12539886 w 12540385"/>
                <a:gd name="connsiteY5" fmla="*/ 2372192 h 12208396"/>
                <a:gd name="connsiteX6" fmla="*/ 9531215 w 12540385"/>
                <a:gd name="connsiteY6" fmla="*/ 454901 h 12208396"/>
                <a:gd name="connsiteX0" fmla="*/ 9531215 w 12545748"/>
                <a:gd name="connsiteY0" fmla="*/ 485658 h 12239153"/>
                <a:gd name="connsiteX1" fmla="*/ 1213125 w 12545748"/>
                <a:gd name="connsiteY1" fmla="*/ 6532028 h 12239153"/>
                <a:gd name="connsiteX2" fmla="*/ 1478596 w 12545748"/>
                <a:gd name="connsiteY2" fmla="*/ 9881083 h 12239153"/>
                <a:gd name="connsiteX3" fmla="*/ 8262854 w 12545748"/>
                <a:gd name="connsiteY3" fmla="*/ 12077891 h 12239153"/>
                <a:gd name="connsiteX4" fmla="*/ 12539886 w 12545748"/>
                <a:gd name="connsiteY4" fmla="*/ 9511671 h 12239153"/>
                <a:gd name="connsiteX5" fmla="*/ 12539886 w 12545748"/>
                <a:gd name="connsiteY5" fmla="*/ 2402949 h 12239153"/>
                <a:gd name="connsiteX6" fmla="*/ 9531215 w 12545748"/>
                <a:gd name="connsiteY6" fmla="*/ 485658 h 12239153"/>
                <a:gd name="connsiteX0" fmla="*/ 9531215 w 12545622"/>
                <a:gd name="connsiteY0" fmla="*/ 510983 h 12264478"/>
                <a:gd name="connsiteX1" fmla="*/ 1213125 w 12545622"/>
                <a:gd name="connsiteY1" fmla="*/ 6557353 h 12264478"/>
                <a:gd name="connsiteX2" fmla="*/ 1478596 w 12545622"/>
                <a:gd name="connsiteY2" fmla="*/ 9906408 h 12264478"/>
                <a:gd name="connsiteX3" fmla="*/ 8262854 w 12545622"/>
                <a:gd name="connsiteY3" fmla="*/ 12103216 h 12264478"/>
                <a:gd name="connsiteX4" fmla="*/ 12539886 w 12545622"/>
                <a:gd name="connsiteY4" fmla="*/ 9536996 h 12264478"/>
                <a:gd name="connsiteX5" fmla="*/ 12539886 w 12545622"/>
                <a:gd name="connsiteY5" fmla="*/ 2428274 h 12264478"/>
                <a:gd name="connsiteX6" fmla="*/ 9531215 w 12545622"/>
                <a:gd name="connsiteY6" fmla="*/ 510983 h 12264478"/>
                <a:gd name="connsiteX0" fmla="*/ 9531215 w 12545444"/>
                <a:gd name="connsiteY0" fmla="*/ 523657 h 12277152"/>
                <a:gd name="connsiteX1" fmla="*/ 1213125 w 12545444"/>
                <a:gd name="connsiteY1" fmla="*/ 6570027 h 12277152"/>
                <a:gd name="connsiteX2" fmla="*/ 1478596 w 12545444"/>
                <a:gd name="connsiteY2" fmla="*/ 9919082 h 12277152"/>
                <a:gd name="connsiteX3" fmla="*/ 8262854 w 12545444"/>
                <a:gd name="connsiteY3" fmla="*/ 12115890 h 12277152"/>
                <a:gd name="connsiteX4" fmla="*/ 12539886 w 12545444"/>
                <a:gd name="connsiteY4" fmla="*/ 9549670 h 12277152"/>
                <a:gd name="connsiteX5" fmla="*/ 12539886 w 12545444"/>
                <a:gd name="connsiteY5" fmla="*/ 2440948 h 12277152"/>
                <a:gd name="connsiteX6" fmla="*/ 9531215 w 12545444"/>
                <a:gd name="connsiteY6" fmla="*/ 523657 h 122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5444" h="12277152">
                  <a:moveTo>
                    <a:pt x="9531215" y="523657"/>
                  </a:moveTo>
                  <a:lnTo>
                    <a:pt x="1213125" y="6570027"/>
                  </a:lnTo>
                  <a:cubicBezTo>
                    <a:pt x="-643300" y="7957312"/>
                    <a:pt x="-220980" y="9301054"/>
                    <a:pt x="1478596" y="9919082"/>
                  </a:cubicBezTo>
                  <a:lnTo>
                    <a:pt x="8262854" y="12115890"/>
                  </a:lnTo>
                  <a:cubicBezTo>
                    <a:pt x="10036874" y="12668369"/>
                    <a:pt x="12507581" y="11798448"/>
                    <a:pt x="12539886" y="9549670"/>
                  </a:cubicBezTo>
                  <a:lnTo>
                    <a:pt x="12539886" y="2440948"/>
                  </a:lnTo>
                  <a:cubicBezTo>
                    <a:pt x="12640082" y="466538"/>
                    <a:pt x="11375934" y="-753131"/>
                    <a:pt x="9531215" y="52365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orm 2">
              <a:hlinkClick r:id="" action="ppaction://noaction"/>
              <a:extLst>
                <a:ext uri="{FF2B5EF4-FFF2-40B4-BE49-F238E27FC236}">
                  <a16:creationId xmlns:a16="http://schemas.microsoft.com/office/drawing/2014/main" id="{11BB36F2-937D-CA59-917B-C9AF453B3C8B}"/>
                </a:ext>
              </a:extLst>
            </p:cNvPr>
            <p:cNvSpPr/>
            <p:nvPr/>
          </p:nvSpPr>
          <p:spPr>
            <a:xfrm rot="4255266" flipH="1">
              <a:off x="3553691" y="3639361"/>
              <a:ext cx="1703721" cy="1752451"/>
            </a:xfrm>
            <a:custGeom>
              <a:avLst/>
              <a:gdLst>
                <a:gd name="connsiteX0" fmla="*/ 8318090 w 11326761"/>
                <a:gd name="connsiteY0" fmla="*/ 0 h 11592233"/>
                <a:gd name="connsiteX1" fmla="*/ 8760542 w 11326761"/>
                <a:gd name="connsiteY1" fmla="*/ 0 h 11592233"/>
                <a:gd name="connsiteX2" fmla="*/ 0 w 11326761"/>
                <a:gd name="connsiteY2" fmla="*/ 6017342 h 11592233"/>
                <a:gd name="connsiteX3" fmla="*/ 265471 w 11326761"/>
                <a:gd name="connsiteY3" fmla="*/ 9438968 h 11592233"/>
                <a:gd name="connsiteX4" fmla="*/ 7049729 w 11326761"/>
                <a:gd name="connsiteY4" fmla="*/ 11592233 h 11592233"/>
                <a:gd name="connsiteX5" fmla="*/ 11326761 w 11326761"/>
                <a:gd name="connsiteY5" fmla="*/ 9026013 h 11592233"/>
                <a:gd name="connsiteX6" fmla="*/ 11326761 w 11326761"/>
                <a:gd name="connsiteY6" fmla="*/ 1917291 h 11592233"/>
                <a:gd name="connsiteX7" fmla="*/ 8318090 w 11326761"/>
                <a:gd name="connsiteY7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438968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395425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17342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46370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9483180 w 12491851"/>
                <a:gd name="connsiteY0" fmla="*/ 0 h 11592233"/>
                <a:gd name="connsiteX1" fmla="*/ 1165090 w 12491851"/>
                <a:gd name="connsiteY1" fmla="*/ 6046370 h 11592233"/>
                <a:gd name="connsiteX2" fmla="*/ 1430561 w 12491851"/>
                <a:gd name="connsiteY2" fmla="*/ 9395425 h 11592233"/>
                <a:gd name="connsiteX3" fmla="*/ 8214819 w 12491851"/>
                <a:gd name="connsiteY3" fmla="*/ 11592233 h 11592233"/>
                <a:gd name="connsiteX4" fmla="*/ 12491851 w 12491851"/>
                <a:gd name="connsiteY4" fmla="*/ 9026013 h 11592233"/>
                <a:gd name="connsiteX5" fmla="*/ 12491851 w 12491851"/>
                <a:gd name="connsiteY5" fmla="*/ 1917291 h 11592233"/>
                <a:gd name="connsiteX6" fmla="*/ 9483180 w 12491851"/>
                <a:gd name="connsiteY6" fmla="*/ 0 h 11592233"/>
                <a:gd name="connsiteX0" fmla="*/ 9526344 w 12535015"/>
                <a:gd name="connsiteY0" fmla="*/ 0 h 11592233"/>
                <a:gd name="connsiteX1" fmla="*/ 1208254 w 12535015"/>
                <a:gd name="connsiteY1" fmla="*/ 6046370 h 11592233"/>
                <a:gd name="connsiteX2" fmla="*/ 1473725 w 12535015"/>
                <a:gd name="connsiteY2" fmla="*/ 9395425 h 11592233"/>
                <a:gd name="connsiteX3" fmla="*/ 8257983 w 12535015"/>
                <a:gd name="connsiteY3" fmla="*/ 11592233 h 11592233"/>
                <a:gd name="connsiteX4" fmla="*/ 12535015 w 12535015"/>
                <a:gd name="connsiteY4" fmla="*/ 9026013 h 11592233"/>
                <a:gd name="connsiteX5" fmla="*/ 12535015 w 12535015"/>
                <a:gd name="connsiteY5" fmla="*/ 1917291 h 11592233"/>
                <a:gd name="connsiteX6" fmla="*/ 9526344 w 12535015"/>
                <a:gd name="connsiteY6" fmla="*/ 0 h 11592233"/>
                <a:gd name="connsiteX0" fmla="*/ 9531215 w 12539886"/>
                <a:gd name="connsiteY0" fmla="*/ 0 h 11592233"/>
                <a:gd name="connsiteX1" fmla="*/ 1213125 w 12539886"/>
                <a:gd name="connsiteY1" fmla="*/ 6046370 h 11592233"/>
                <a:gd name="connsiteX2" fmla="*/ 1478596 w 12539886"/>
                <a:gd name="connsiteY2" fmla="*/ 9395425 h 11592233"/>
                <a:gd name="connsiteX3" fmla="*/ 8262854 w 12539886"/>
                <a:gd name="connsiteY3" fmla="*/ 11592233 h 11592233"/>
                <a:gd name="connsiteX4" fmla="*/ 12539886 w 12539886"/>
                <a:gd name="connsiteY4" fmla="*/ 9026013 h 11592233"/>
                <a:gd name="connsiteX5" fmla="*/ 12539886 w 12539886"/>
                <a:gd name="connsiteY5" fmla="*/ 1917291 h 11592233"/>
                <a:gd name="connsiteX6" fmla="*/ 9531215 w 12539886"/>
                <a:gd name="connsiteY6" fmla="*/ 0 h 11592233"/>
                <a:gd name="connsiteX0" fmla="*/ 9531215 w 12539886"/>
                <a:gd name="connsiteY0" fmla="*/ 0 h 11701115"/>
                <a:gd name="connsiteX1" fmla="*/ 1213125 w 12539886"/>
                <a:gd name="connsiteY1" fmla="*/ 6046370 h 11701115"/>
                <a:gd name="connsiteX2" fmla="*/ 1478596 w 12539886"/>
                <a:gd name="connsiteY2" fmla="*/ 9395425 h 11701115"/>
                <a:gd name="connsiteX3" fmla="*/ 8262854 w 12539886"/>
                <a:gd name="connsiteY3" fmla="*/ 11592233 h 11701115"/>
                <a:gd name="connsiteX4" fmla="*/ 12539886 w 12539886"/>
                <a:gd name="connsiteY4" fmla="*/ 9026013 h 11701115"/>
                <a:gd name="connsiteX5" fmla="*/ 12539886 w 12539886"/>
                <a:gd name="connsiteY5" fmla="*/ 1917291 h 11701115"/>
                <a:gd name="connsiteX6" fmla="*/ 9531215 w 12539886"/>
                <a:gd name="connsiteY6" fmla="*/ 0 h 11701115"/>
                <a:gd name="connsiteX0" fmla="*/ 9531215 w 12539927"/>
                <a:gd name="connsiteY0" fmla="*/ 0 h 11803851"/>
                <a:gd name="connsiteX1" fmla="*/ 1213125 w 12539927"/>
                <a:gd name="connsiteY1" fmla="*/ 6046370 h 11803851"/>
                <a:gd name="connsiteX2" fmla="*/ 1478596 w 12539927"/>
                <a:gd name="connsiteY2" fmla="*/ 9395425 h 11803851"/>
                <a:gd name="connsiteX3" fmla="*/ 8262854 w 12539927"/>
                <a:gd name="connsiteY3" fmla="*/ 11592233 h 11803851"/>
                <a:gd name="connsiteX4" fmla="*/ 12539886 w 12539927"/>
                <a:gd name="connsiteY4" fmla="*/ 9026013 h 11803851"/>
                <a:gd name="connsiteX5" fmla="*/ 12539886 w 12539927"/>
                <a:gd name="connsiteY5" fmla="*/ 1917291 h 11803851"/>
                <a:gd name="connsiteX6" fmla="*/ 9531215 w 12539927"/>
                <a:gd name="connsiteY6" fmla="*/ 0 h 11803851"/>
                <a:gd name="connsiteX0" fmla="*/ 9531215 w 12539931"/>
                <a:gd name="connsiteY0" fmla="*/ 0 h 11815528"/>
                <a:gd name="connsiteX1" fmla="*/ 1213125 w 12539931"/>
                <a:gd name="connsiteY1" fmla="*/ 6046370 h 11815528"/>
                <a:gd name="connsiteX2" fmla="*/ 1478596 w 12539931"/>
                <a:gd name="connsiteY2" fmla="*/ 9395425 h 11815528"/>
                <a:gd name="connsiteX3" fmla="*/ 8262854 w 12539931"/>
                <a:gd name="connsiteY3" fmla="*/ 11592233 h 11815528"/>
                <a:gd name="connsiteX4" fmla="*/ 12539886 w 12539931"/>
                <a:gd name="connsiteY4" fmla="*/ 9026013 h 11815528"/>
                <a:gd name="connsiteX5" fmla="*/ 12539886 w 12539931"/>
                <a:gd name="connsiteY5" fmla="*/ 1917291 h 11815528"/>
                <a:gd name="connsiteX6" fmla="*/ 9531215 w 12539931"/>
                <a:gd name="connsiteY6" fmla="*/ 0 h 11815528"/>
                <a:gd name="connsiteX0" fmla="*/ 9531215 w 12539931"/>
                <a:gd name="connsiteY0" fmla="*/ 0 h 11795278"/>
                <a:gd name="connsiteX1" fmla="*/ 1213125 w 12539931"/>
                <a:gd name="connsiteY1" fmla="*/ 6046370 h 11795278"/>
                <a:gd name="connsiteX2" fmla="*/ 1478596 w 12539931"/>
                <a:gd name="connsiteY2" fmla="*/ 9395425 h 11795278"/>
                <a:gd name="connsiteX3" fmla="*/ 8262854 w 12539931"/>
                <a:gd name="connsiteY3" fmla="*/ 11592233 h 11795278"/>
                <a:gd name="connsiteX4" fmla="*/ 12539886 w 12539931"/>
                <a:gd name="connsiteY4" fmla="*/ 9026013 h 11795278"/>
                <a:gd name="connsiteX5" fmla="*/ 12539886 w 12539931"/>
                <a:gd name="connsiteY5" fmla="*/ 1917291 h 11795278"/>
                <a:gd name="connsiteX6" fmla="*/ 9531215 w 12539931"/>
                <a:gd name="connsiteY6" fmla="*/ 0 h 11795278"/>
                <a:gd name="connsiteX0" fmla="*/ 9531215 w 12539886"/>
                <a:gd name="connsiteY0" fmla="*/ 0 h 11798207"/>
                <a:gd name="connsiteX1" fmla="*/ 1213125 w 12539886"/>
                <a:gd name="connsiteY1" fmla="*/ 6046370 h 11798207"/>
                <a:gd name="connsiteX2" fmla="*/ 1478596 w 12539886"/>
                <a:gd name="connsiteY2" fmla="*/ 9395425 h 11798207"/>
                <a:gd name="connsiteX3" fmla="*/ 8262854 w 12539886"/>
                <a:gd name="connsiteY3" fmla="*/ 11592233 h 11798207"/>
                <a:gd name="connsiteX4" fmla="*/ 12539886 w 12539886"/>
                <a:gd name="connsiteY4" fmla="*/ 9026013 h 11798207"/>
                <a:gd name="connsiteX5" fmla="*/ 12539886 w 12539886"/>
                <a:gd name="connsiteY5" fmla="*/ 1917291 h 11798207"/>
                <a:gd name="connsiteX6" fmla="*/ 9531215 w 12539886"/>
                <a:gd name="connsiteY6" fmla="*/ 0 h 11798207"/>
                <a:gd name="connsiteX0" fmla="*/ 9531215 w 12539886"/>
                <a:gd name="connsiteY0" fmla="*/ 0 h 11753495"/>
                <a:gd name="connsiteX1" fmla="*/ 1213125 w 12539886"/>
                <a:gd name="connsiteY1" fmla="*/ 6046370 h 11753495"/>
                <a:gd name="connsiteX2" fmla="*/ 1478596 w 12539886"/>
                <a:gd name="connsiteY2" fmla="*/ 9395425 h 11753495"/>
                <a:gd name="connsiteX3" fmla="*/ 8262854 w 12539886"/>
                <a:gd name="connsiteY3" fmla="*/ 11592233 h 11753495"/>
                <a:gd name="connsiteX4" fmla="*/ 12539886 w 12539886"/>
                <a:gd name="connsiteY4" fmla="*/ 9026013 h 11753495"/>
                <a:gd name="connsiteX5" fmla="*/ 12539886 w 12539886"/>
                <a:gd name="connsiteY5" fmla="*/ 1917291 h 11753495"/>
                <a:gd name="connsiteX6" fmla="*/ 9531215 w 12539886"/>
                <a:gd name="connsiteY6" fmla="*/ 0 h 11753495"/>
                <a:gd name="connsiteX0" fmla="*/ 9531215 w 12539886"/>
                <a:gd name="connsiteY0" fmla="*/ 292726 h 12046221"/>
                <a:gd name="connsiteX1" fmla="*/ 1213125 w 12539886"/>
                <a:gd name="connsiteY1" fmla="*/ 6339096 h 12046221"/>
                <a:gd name="connsiteX2" fmla="*/ 1478596 w 12539886"/>
                <a:gd name="connsiteY2" fmla="*/ 9688151 h 12046221"/>
                <a:gd name="connsiteX3" fmla="*/ 8262854 w 12539886"/>
                <a:gd name="connsiteY3" fmla="*/ 11884959 h 12046221"/>
                <a:gd name="connsiteX4" fmla="*/ 12539886 w 12539886"/>
                <a:gd name="connsiteY4" fmla="*/ 9318739 h 12046221"/>
                <a:gd name="connsiteX5" fmla="*/ 12539886 w 12539886"/>
                <a:gd name="connsiteY5" fmla="*/ 2210017 h 12046221"/>
                <a:gd name="connsiteX6" fmla="*/ 9531215 w 12539886"/>
                <a:gd name="connsiteY6" fmla="*/ 292726 h 12046221"/>
                <a:gd name="connsiteX0" fmla="*/ 9531215 w 12540315"/>
                <a:gd name="connsiteY0" fmla="*/ 423759 h 12177254"/>
                <a:gd name="connsiteX1" fmla="*/ 1213125 w 12540315"/>
                <a:gd name="connsiteY1" fmla="*/ 6470129 h 12177254"/>
                <a:gd name="connsiteX2" fmla="*/ 1478596 w 12540315"/>
                <a:gd name="connsiteY2" fmla="*/ 9819184 h 12177254"/>
                <a:gd name="connsiteX3" fmla="*/ 8262854 w 12540315"/>
                <a:gd name="connsiteY3" fmla="*/ 12015992 h 12177254"/>
                <a:gd name="connsiteX4" fmla="*/ 12539886 w 12540315"/>
                <a:gd name="connsiteY4" fmla="*/ 9449772 h 12177254"/>
                <a:gd name="connsiteX5" fmla="*/ 12539886 w 12540315"/>
                <a:gd name="connsiteY5" fmla="*/ 2341050 h 12177254"/>
                <a:gd name="connsiteX6" fmla="*/ 9531215 w 12540315"/>
                <a:gd name="connsiteY6" fmla="*/ 423759 h 12177254"/>
                <a:gd name="connsiteX0" fmla="*/ 9531215 w 12540385"/>
                <a:gd name="connsiteY0" fmla="*/ 454901 h 12208396"/>
                <a:gd name="connsiteX1" fmla="*/ 1213125 w 12540385"/>
                <a:gd name="connsiteY1" fmla="*/ 6501271 h 12208396"/>
                <a:gd name="connsiteX2" fmla="*/ 1478596 w 12540385"/>
                <a:gd name="connsiteY2" fmla="*/ 9850326 h 12208396"/>
                <a:gd name="connsiteX3" fmla="*/ 8262854 w 12540385"/>
                <a:gd name="connsiteY3" fmla="*/ 12047134 h 12208396"/>
                <a:gd name="connsiteX4" fmla="*/ 12539886 w 12540385"/>
                <a:gd name="connsiteY4" fmla="*/ 9480914 h 12208396"/>
                <a:gd name="connsiteX5" fmla="*/ 12539886 w 12540385"/>
                <a:gd name="connsiteY5" fmla="*/ 2372192 h 12208396"/>
                <a:gd name="connsiteX6" fmla="*/ 9531215 w 12540385"/>
                <a:gd name="connsiteY6" fmla="*/ 454901 h 12208396"/>
                <a:gd name="connsiteX0" fmla="*/ 9531215 w 12545748"/>
                <a:gd name="connsiteY0" fmla="*/ 485658 h 12239153"/>
                <a:gd name="connsiteX1" fmla="*/ 1213125 w 12545748"/>
                <a:gd name="connsiteY1" fmla="*/ 6532028 h 12239153"/>
                <a:gd name="connsiteX2" fmla="*/ 1478596 w 12545748"/>
                <a:gd name="connsiteY2" fmla="*/ 9881083 h 12239153"/>
                <a:gd name="connsiteX3" fmla="*/ 8262854 w 12545748"/>
                <a:gd name="connsiteY3" fmla="*/ 12077891 h 12239153"/>
                <a:gd name="connsiteX4" fmla="*/ 12539886 w 12545748"/>
                <a:gd name="connsiteY4" fmla="*/ 9511671 h 12239153"/>
                <a:gd name="connsiteX5" fmla="*/ 12539886 w 12545748"/>
                <a:gd name="connsiteY5" fmla="*/ 2402949 h 12239153"/>
                <a:gd name="connsiteX6" fmla="*/ 9531215 w 12545748"/>
                <a:gd name="connsiteY6" fmla="*/ 485658 h 12239153"/>
                <a:gd name="connsiteX0" fmla="*/ 9531215 w 12545622"/>
                <a:gd name="connsiteY0" fmla="*/ 510983 h 12264478"/>
                <a:gd name="connsiteX1" fmla="*/ 1213125 w 12545622"/>
                <a:gd name="connsiteY1" fmla="*/ 6557353 h 12264478"/>
                <a:gd name="connsiteX2" fmla="*/ 1478596 w 12545622"/>
                <a:gd name="connsiteY2" fmla="*/ 9906408 h 12264478"/>
                <a:gd name="connsiteX3" fmla="*/ 8262854 w 12545622"/>
                <a:gd name="connsiteY3" fmla="*/ 12103216 h 12264478"/>
                <a:gd name="connsiteX4" fmla="*/ 12539886 w 12545622"/>
                <a:gd name="connsiteY4" fmla="*/ 9536996 h 12264478"/>
                <a:gd name="connsiteX5" fmla="*/ 12539886 w 12545622"/>
                <a:gd name="connsiteY5" fmla="*/ 2428274 h 12264478"/>
                <a:gd name="connsiteX6" fmla="*/ 9531215 w 12545622"/>
                <a:gd name="connsiteY6" fmla="*/ 510983 h 12264478"/>
                <a:gd name="connsiteX0" fmla="*/ 9531215 w 12545444"/>
                <a:gd name="connsiteY0" fmla="*/ 523657 h 12277152"/>
                <a:gd name="connsiteX1" fmla="*/ 1213125 w 12545444"/>
                <a:gd name="connsiteY1" fmla="*/ 6570027 h 12277152"/>
                <a:gd name="connsiteX2" fmla="*/ 1478596 w 12545444"/>
                <a:gd name="connsiteY2" fmla="*/ 9919082 h 12277152"/>
                <a:gd name="connsiteX3" fmla="*/ 8262854 w 12545444"/>
                <a:gd name="connsiteY3" fmla="*/ 12115890 h 12277152"/>
                <a:gd name="connsiteX4" fmla="*/ 12539886 w 12545444"/>
                <a:gd name="connsiteY4" fmla="*/ 9549670 h 12277152"/>
                <a:gd name="connsiteX5" fmla="*/ 12539886 w 12545444"/>
                <a:gd name="connsiteY5" fmla="*/ 2440948 h 12277152"/>
                <a:gd name="connsiteX6" fmla="*/ 9531215 w 12545444"/>
                <a:gd name="connsiteY6" fmla="*/ 523657 h 122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5444" h="12277152">
                  <a:moveTo>
                    <a:pt x="9531215" y="523657"/>
                  </a:moveTo>
                  <a:lnTo>
                    <a:pt x="1213125" y="6570027"/>
                  </a:lnTo>
                  <a:cubicBezTo>
                    <a:pt x="-643300" y="7957312"/>
                    <a:pt x="-220980" y="9301054"/>
                    <a:pt x="1478596" y="9919082"/>
                  </a:cubicBezTo>
                  <a:lnTo>
                    <a:pt x="8262854" y="12115890"/>
                  </a:lnTo>
                  <a:cubicBezTo>
                    <a:pt x="10036874" y="12668369"/>
                    <a:pt x="12507581" y="11798448"/>
                    <a:pt x="12539886" y="9549670"/>
                  </a:cubicBezTo>
                  <a:lnTo>
                    <a:pt x="12539886" y="2440948"/>
                  </a:lnTo>
                  <a:cubicBezTo>
                    <a:pt x="12640082" y="466538"/>
                    <a:pt x="11375934" y="-753131"/>
                    <a:pt x="9531215" y="52365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55">
              <a:extLst>
                <a:ext uri="{FF2B5EF4-FFF2-40B4-BE49-F238E27FC236}">
                  <a16:creationId xmlns:a16="http://schemas.microsoft.com/office/drawing/2014/main" id="{5A97E1EB-25B4-5D75-4E49-EBF982ED7665}"/>
                </a:ext>
              </a:extLst>
            </p:cNvPr>
            <p:cNvSpPr txBox="1"/>
            <p:nvPr/>
          </p:nvSpPr>
          <p:spPr>
            <a:xfrm>
              <a:off x="3482862" y="3953839"/>
              <a:ext cx="140487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Arial"/>
                  <a:cs typeface="Arial" panose="020B0604020202020204" pitchFamily="34" charset="0"/>
                </a:rPr>
                <a:t>МОНИТОРИНГ НА УРОВНЕ СЕКРЕТАРИАТА</a:t>
              </a:r>
            </a:p>
          </p:txBody>
        </p:sp>
        <p:sp>
          <p:nvSpPr>
            <p:cNvPr id="27" name="TextBox 58">
              <a:extLst>
                <a:ext uri="{FF2B5EF4-FFF2-40B4-BE49-F238E27FC236}">
                  <a16:creationId xmlns:a16="http://schemas.microsoft.com/office/drawing/2014/main" id="{D0D302BF-1CD8-2AF9-2AD9-3140CE23529A}"/>
                </a:ext>
              </a:extLst>
            </p:cNvPr>
            <p:cNvSpPr txBox="1"/>
            <p:nvPr/>
          </p:nvSpPr>
          <p:spPr>
            <a:xfrm>
              <a:off x="3084184" y="2816776"/>
              <a:ext cx="157524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Arial"/>
                  <a:cs typeface="Arial" panose="020B0604020202020204" pitchFamily="34" charset="0"/>
                </a:rPr>
                <a:t>СТРАТЕГИЧЕСКАЯ И ТЕМАТИЧЕСКАЯ </a:t>
              </a:r>
              <a:br>
                <a:rPr lang="ru-Ru" sz="1100" dirty="0">
                  <a:latin typeface="Arial"/>
                  <a:cs typeface="Arial" panose="020B0604020202020204" pitchFamily="34" charset="0"/>
                </a:rPr>
              </a:br>
              <a:r>
                <a:rPr lang="ru-Ru" sz="1100" dirty="0">
                  <a:latin typeface="Arial"/>
                  <a:cs typeface="Arial" panose="020B0604020202020204" pitchFamily="34" charset="0"/>
                </a:rPr>
                <a:t>ОЦЕНКИ</a:t>
              </a:r>
            </a:p>
          </p:txBody>
        </p:sp>
        <p:sp>
          <p:nvSpPr>
            <p:cNvPr id="28" name="Isosceles Triangle 22">
              <a:extLst>
                <a:ext uri="{FF2B5EF4-FFF2-40B4-BE49-F238E27FC236}">
                  <a16:creationId xmlns:a16="http://schemas.microsoft.com/office/drawing/2014/main" id="{2F3E8A03-4664-D56B-0BA2-6EEF8ACAB216}"/>
                </a:ext>
              </a:extLst>
            </p:cNvPr>
            <p:cNvSpPr/>
            <p:nvPr/>
          </p:nvSpPr>
          <p:spPr>
            <a:xfrm rot="20453684">
              <a:off x="3652268" y="3496299"/>
              <a:ext cx="863885" cy="23023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Isosceles Triangle 1">
              <a:extLst>
                <a:ext uri="{FF2B5EF4-FFF2-40B4-BE49-F238E27FC236}">
                  <a16:creationId xmlns:a16="http://schemas.microsoft.com/office/drawing/2014/main" id="{49D43C1F-3082-3CB9-E002-384F1138221C}"/>
                </a:ext>
              </a:extLst>
            </p:cNvPr>
            <p:cNvSpPr/>
            <p:nvPr/>
          </p:nvSpPr>
          <p:spPr>
            <a:xfrm rot="1118271">
              <a:off x="1713787" y="3513906"/>
              <a:ext cx="863885" cy="230239"/>
            </a:xfrm>
            <a:prstGeom prst="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Isosceles Triangle 25">
              <a:extLst>
                <a:ext uri="{FF2B5EF4-FFF2-40B4-BE49-F238E27FC236}">
                  <a16:creationId xmlns:a16="http://schemas.microsoft.com/office/drawing/2014/main" id="{74A0930C-55B1-ED7D-6101-0FB6FD295A33}"/>
                </a:ext>
              </a:extLst>
            </p:cNvPr>
            <p:cNvSpPr/>
            <p:nvPr/>
          </p:nvSpPr>
          <p:spPr>
            <a:xfrm rot="5400000">
              <a:off x="2826925" y="2490972"/>
              <a:ext cx="641587" cy="212719"/>
            </a:xfrm>
            <a:prstGeom prst="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Isosceles Triangle 27">
              <a:extLst>
                <a:ext uri="{FF2B5EF4-FFF2-40B4-BE49-F238E27FC236}">
                  <a16:creationId xmlns:a16="http://schemas.microsoft.com/office/drawing/2014/main" id="{612E8A00-B27B-D558-6C0A-33F45C609917}"/>
                </a:ext>
              </a:extLst>
            </p:cNvPr>
            <p:cNvSpPr/>
            <p:nvPr/>
          </p:nvSpPr>
          <p:spPr>
            <a:xfrm rot="18360293">
              <a:off x="1994523" y="4526792"/>
              <a:ext cx="863885" cy="230239"/>
            </a:xfrm>
            <a:prstGeom prst="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Isosceles Triangle 29">
              <a:extLst>
                <a:ext uri="{FF2B5EF4-FFF2-40B4-BE49-F238E27FC236}">
                  <a16:creationId xmlns:a16="http://schemas.microsoft.com/office/drawing/2014/main" id="{35640201-DBAD-C171-9DDB-4215283FDC87}"/>
                </a:ext>
              </a:extLst>
            </p:cNvPr>
            <p:cNvSpPr/>
            <p:nvPr/>
          </p:nvSpPr>
          <p:spPr>
            <a:xfrm rot="3132523">
              <a:off x="3342218" y="4570497"/>
              <a:ext cx="863885" cy="23023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Isosceles Triangle 30">
              <a:extLst>
                <a:ext uri="{FF2B5EF4-FFF2-40B4-BE49-F238E27FC236}">
                  <a16:creationId xmlns:a16="http://schemas.microsoft.com/office/drawing/2014/main" id="{16F052AC-DEA2-2F09-2E46-B5FAE9682398}"/>
                </a:ext>
              </a:extLst>
            </p:cNvPr>
            <p:cNvSpPr/>
            <p:nvPr/>
          </p:nvSpPr>
          <p:spPr>
            <a:xfrm rot="16200000">
              <a:off x="2734059" y="2944446"/>
              <a:ext cx="641587" cy="212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Ellipse 55">
            <a:extLst>
              <a:ext uri="{FF2B5EF4-FFF2-40B4-BE49-F238E27FC236}">
                <a16:creationId xmlns:a16="http://schemas.microsoft.com/office/drawing/2014/main" id="{5D4BBCE9-7FC1-B53B-54C4-6D4FB1057259}"/>
              </a:ext>
            </a:extLst>
          </p:cNvPr>
          <p:cNvSpPr/>
          <p:nvPr/>
        </p:nvSpPr>
        <p:spPr>
          <a:xfrm>
            <a:off x="8507869" y="3244696"/>
            <a:ext cx="1144898" cy="1144898"/>
          </a:xfrm>
          <a:prstGeom prst="ellipse">
            <a:avLst/>
          </a:prstGeom>
          <a:solidFill>
            <a:srgbClr val="000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5" name="ZoneTexte 56">
            <a:extLst>
              <a:ext uri="{FF2B5EF4-FFF2-40B4-BE49-F238E27FC236}">
                <a16:creationId xmlns:a16="http://schemas.microsoft.com/office/drawing/2014/main" id="{C7D5699D-3701-9F72-737F-C5E842534663}"/>
              </a:ext>
            </a:extLst>
          </p:cNvPr>
          <p:cNvSpPr txBox="1"/>
          <p:nvPr/>
        </p:nvSpPr>
        <p:spPr>
          <a:xfrm>
            <a:off x="8495771" y="3538648"/>
            <a:ext cx="113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kumimoji="0" lang="ru-Ru" sz="9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ДОЛГОСРОЧ-НЫЕ</a:t>
            </a:r>
            <a:br>
              <a:rPr kumimoji="0" lang="ru-Ru" sz="9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ru-Ru" sz="9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РЕЗУЛЬТАТЫ</a:t>
            </a:r>
            <a:br>
              <a:rPr kumimoji="0" lang="ru-Ru" sz="9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ru-Ru" sz="9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СТРАТЕГИИ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E2086E-D494-54C4-0249-7105AFCEA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9" y="6380000"/>
            <a:ext cx="1929717" cy="3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70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heme/theme1.xml><?xml version="1.0" encoding="utf-8"?>
<a:theme xmlns:a="http://schemas.openxmlformats.org/drawingml/2006/main" name="1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C9986C8-27DA-43A1-8022-339572DF8931}">
  <we:reference id="f1abd87f-a3ba-42fb-91d5-100000000000" version="1.0.0.6" store="EXCatalog" storeType="EXCatalog"/>
  <we:alternateReferences>
    <we:reference id="WA104380278" version="1.0.0.6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575427400395078","enableDocumentContentUpdater":true,"version":"1.10"}]]></TemplafySlide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haredContentType xmlns="Microsoft.SharePoint.Taxonomy.ContentTypeSync" SourceId="c097f1e6-5941-48e7-ac45-8c5509127d4f" ContentTypeId="0x0101008F0044CEADCF41C5B42F2D77188AD488" PreviousValue="false"/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588447712134006","enableDocumentContentUpdater":true,"version":"1.10"}]]></TemplafySlideTemplateConfiguration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TemplafySlideFormConfiguration><![CDATA[{"formFields":[],"formDataEntries":[]}]]></TemplafySlideForm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Working Presentation" ma:contentTypeID="0x0101008F0044CEADCF41C5B42F2D77188AD488003B2ED04B26607E40B0B5A1E1CDEA5458" ma:contentTypeVersion="113" ma:contentTypeDescription="A work in progress PowerPoint presentation. &#10;Retention period upon archiving: 0 years." ma:contentTypeScope="" ma:versionID="1322fd30b961fe99f9f52c604bb0d7c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c69d66028963e8a337e84ba540dfb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TemplafySlideFormConfiguration><![CDATA[{"formFields":[],"formDataEntries":[]}]]></TemplafySlideFormConfiguration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9E4621-3ECE-4CD8-B100-C5147E981615}">
  <ds:schemaRefs/>
</ds:datastoreItem>
</file>

<file path=customXml/itemProps2.xml><?xml version="1.0" encoding="utf-8"?>
<ds:datastoreItem xmlns:ds="http://schemas.openxmlformats.org/officeDocument/2006/customXml" ds:itemID="{B2D73F0E-5442-45ED-B7ED-24848D9E9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5A9B24-FF75-486F-942C-A721F0ADE5E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ECB9970-6711-446A-8542-9D309B55874F}">
  <ds:schemaRefs/>
</ds:datastoreItem>
</file>

<file path=customXml/itemProps5.xml><?xml version="1.0" encoding="utf-8"?>
<ds:datastoreItem xmlns:ds="http://schemas.openxmlformats.org/officeDocument/2006/customXml" ds:itemID="{FF372B18-D9C8-4B96-A2BA-64C659802801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1EAB723E-2D88-4077-980A-5123C58F1868}">
  <ds:schemaRefs/>
</ds:datastoreItem>
</file>

<file path=customXml/itemProps7.xml><?xml version="1.0" encoding="utf-8"?>
<ds:datastoreItem xmlns:ds="http://schemas.openxmlformats.org/officeDocument/2006/customXml" ds:itemID="{0ED7040B-B1B6-494B-AF83-F7CAAE2E10F7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2A3188AA-FA26-460D-879A-0F383BE22C80}">
  <ds:schemaRefs/>
</ds:datastoreItem>
</file>

<file path=customXml/itemProps9.xml><?xml version="1.0" encoding="utf-8"?>
<ds:datastoreItem xmlns:ds="http://schemas.openxmlformats.org/officeDocument/2006/customXml" ds:itemID="{4572D55E-0D59-4248-8F0C-C82E52EBB8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7821</Words>
  <PresentationFormat>Widescreen</PresentationFormat>
  <Paragraphs>406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Courier New</vt:lpstr>
      <vt:lpstr>Segoe UI</vt:lpstr>
      <vt:lpstr>1_Office Theme</vt:lpstr>
      <vt:lpstr>Борьба с пандемиями и построение более здорового и справедливого мира  Обзор Рамочной стратегии Глобального фонда</vt:lpstr>
      <vt:lpstr>Общие сведения</vt:lpstr>
      <vt:lpstr>Основные особенности новой Стратегии</vt:lpstr>
      <vt:lpstr>Рамочная стратегия Глобального фонда</vt:lpstr>
      <vt:lpstr>Рамочная стратегия Глобального фонда Главная цель</vt:lpstr>
      <vt:lpstr>Рамочная стратегия Глобального фонда Взаимоусиливающие и взаимодополняющие задачи</vt:lpstr>
      <vt:lpstr>Рамочная стратегия Глобального фонда  Эволюционирующая задача</vt:lpstr>
      <vt:lpstr>Рамочная стратегия Глобального фонда  Механизмы партнерства и Система МиО</vt:lpstr>
      <vt:lpstr>Стратегия Глобального фонда Система мониторинга и оценки</vt:lpstr>
      <vt:lpstr>В чем отличие этой новой Стратегии? </vt:lpstr>
      <vt:lpstr>Дальнейшие действия</vt:lpstr>
      <vt:lpstr>Приложение</vt:lpstr>
      <vt:lpstr>Дальнейшие действия: что новая Стратегия означает для СКК? </vt:lpstr>
      <vt:lpstr>Дальнейшие действия: что новая Стратегия означает для сообществ и гражданского общества?</vt:lpstr>
      <vt:lpstr>Дальнейшие действия: что новая Стратегия означает для партнеров в области развития?</vt:lpstr>
      <vt:lpstr>Дальнейшие действия: что новая Стратегия означает для исполнителей? </vt:lpstr>
      <vt:lpstr>Дальнейшие действия: что новая Стратегия означает для местных агентов Фонда? </vt:lpstr>
      <vt:lpstr>Дальнейшие действия: что новая Стратегия означает для частного сектора?</vt:lpstr>
      <vt:lpstr>Дальнейшие действия: что новая Стратегия означает для технических партнеров?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2021-11-29T13:00:10Z</dcterms:created>
  <dcterms:modified xsi:type="dcterms:W3CDTF">2023-04-27T07:21:57Z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0x0101008F0044CEADCF41C5B42F2D77188AD488003B2ED04B26607E40B0B5A1E1CDEA5458</vt:lpwstr>
  </property>
</Properties>
</file>