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0"/>
  </p:sldMasterIdLst>
  <p:notesMasterIdLst>
    <p:notesMasterId r:id="rId30"/>
  </p:notesMasterIdLst>
  <p:sldIdLst>
    <p:sldId id="275" r:id="rId11"/>
    <p:sldId id="2141411676" r:id="rId12"/>
    <p:sldId id="2141411671" r:id="rId13"/>
    <p:sldId id="2141411684" r:id="rId14"/>
    <p:sldId id="287" r:id="rId15"/>
    <p:sldId id="288" r:id="rId16"/>
    <p:sldId id="289" r:id="rId17"/>
    <p:sldId id="290" r:id="rId18"/>
    <p:sldId id="2141411685" r:id="rId19"/>
    <p:sldId id="2141411665" r:id="rId20"/>
    <p:sldId id="2141411664" r:id="rId21"/>
    <p:sldId id="274" r:id="rId22"/>
    <p:sldId id="2141411677" r:id="rId23"/>
    <p:sldId id="2141411679" r:id="rId24"/>
    <p:sldId id="2141411678" r:id="rId25"/>
    <p:sldId id="2141411680" r:id="rId26"/>
    <p:sldId id="2141411681" r:id="rId27"/>
    <p:sldId id="2141411682" r:id="rId28"/>
    <p:sldId id="2141411683" r:id="rId29"/>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87725F-AAD0-D168-1757-483CEBF554D5}" name="Hannah Grant" initials="HG" userId="Hannah Grant" providerId="None"/>
  <p188:author id="{A9DCFA7A-D326-4E9D-D885-0AA1244F7E13}" name="Hannah Grant" initials="HG" userId="S::hannah.grant@theglobalfund.org::e0df7165-88d1-4ab3-a53b-64f08777b6f7" providerId="AD"/>
  <p188:author id="{FDCB9786-0322-DAAD-2CDA-4B234D3D0776}" name="Jack Macallister" initials="JM" userId="S::Jack.Macallister@theglobalfund.org::f7745711-d978-45ff-b275-26226902e32c" providerId="AD"/>
  <p188:author id="{EC41F398-D300-EB88-F143-186D5FB567E6}" name="John Fairhurst" initials="JF" userId="S::John.Fairhurst@theglobalfund.org::e5283237-cebc-4f5f-8fb4-c497bd267a26" providerId="AD"/>
  <p188:author id="{394A56E6-6437-4F4E-BB3E-A4FBC18BB956}" name="Claudia Ahumada" initials="CA" userId="S::claudia.ahumada@theglobalfund.org::160db08f-b458-4882-82af-3b738bc3e0a8" providerId="AD"/>
  <p188:author id="{A9B66EE9-239B-D0FF-36B7-215EB5C354DE}" name="Erin Liepa" initials="EL" userId="S::erin.liepa@theglobalfund.org::27348c1d-ba9f-41b2-80d1-2e7444fb388f" providerId="AD"/>
  <p188:author id="{B0F2EBF9-1D1F-B6D5-4819-77E281310EDE}" name="David Ennis" initials="DE" userId="S::David.Ennis@theglobalfund.org::6623bf5e-0467-4803-9610-7cca44ac88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Liepa" initials="EL" lastIdx="31" clrIdx="0">
    <p:extLst>
      <p:ext uri="{19B8F6BF-5375-455C-9EA6-DF929625EA0E}">
        <p15:presenceInfo xmlns:p15="http://schemas.microsoft.com/office/powerpoint/2012/main" userId="Erin Liepa" providerId="None"/>
      </p:ext>
    </p:extLst>
  </p:cmAuthor>
  <p:cmAuthor id="2" name="Hannah Grant" initials="HG" lastIdx="8" clrIdx="1">
    <p:extLst>
      <p:ext uri="{19B8F6BF-5375-455C-9EA6-DF929625EA0E}">
        <p15:presenceInfo xmlns:p15="http://schemas.microsoft.com/office/powerpoint/2012/main" userId="Hannah Gr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EEBF7"/>
    <a:srgbClr val="F2F2F2"/>
    <a:srgbClr val="203864"/>
    <a:srgbClr val="648099"/>
    <a:srgbClr val="DCE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714" autoAdjust="0"/>
    <p:restoredTop sz="76028" autoAdjust="0"/>
  </p:normalViewPr>
  <p:slideViewPr>
    <p:cSldViewPr snapToGrid="0">
      <p:cViewPr varScale="1">
        <p:scale>
          <a:sx n="83" d="100"/>
          <a:sy n="83" d="100"/>
        </p:scale>
        <p:origin x="1404" y="8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6/11/relationships/changesInfo" Target="changesInfos/changesInfo1.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Grant" userId="e0df7165-88d1-4ab3-a53b-64f08777b6f7" providerId="ADAL" clId="{072288B1-36FE-4E11-BF96-0A46649DE931}"/>
    <pc:docChg chg="modSld">
      <pc:chgData name="Hannah Grant" userId="e0df7165-88d1-4ab3-a53b-64f08777b6f7" providerId="ADAL" clId="{072288B1-36FE-4E11-BF96-0A46649DE931}" dt="2022-04-08T14:35:58.471" v="16" actId="14100"/>
      <pc:docMkLst>
        <pc:docMk/>
      </pc:docMkLst>
      <pc:sldChg chg="modSp mod">
        <pc:chgData name="Hannah Grant" userId="e0df7165-88d1-4ab3-a53b-64f08777b6f7" providerId="ADAL" clId="{072288B1-36FE-4E11-BF96-0A46649DE931}" dt="2022-04-08T14:35:58.471" v="16" actId="14100"/>
        <pc:sldMkLst>
          <pc:docMk/>
          <pc:sldMk cId="1420285889" sldId="2141411678"/>
        </pc:sldMkLst>
        <pc:spChg chg="mod">
          <ac:chgData name="Hannah Grant" userId="e0df7165-88d1-4ab3-a53b-64f08777b6f7" providerId="ADAL" clId="{072288B1-36FE-4E11-BF96-0A46649DE931}" dt="2022-04-08T14:35:58.471" v="16" actId="14100"/>
          <ac:spMkLst>
            <pc:docMk/>
            <pc:sldMk cId="1420285889" sldId="2141411678"/>
            <ac:spMk id="28" creationId="{A4583316-3698-4A75-92FE-FCDAB2366810}"/>
          </ac:spMkLst>
        </pc:spChg>
        <pc:spChg chg="mod">
          <ac:chgData name="Hannah Grant" userId="e0df7165-88d1-4ab3-a53b-64f08777b6f7" providerId="ADAL" clId="{072288B1-36FE-4E11-BF96-0A46649DE931}" dt="2022-04-08T14:35:39.423" v="15" actId="1036"/>
          <ac:spMkLst>
            <pc:docMk/>
            <pc:sldMk cId="1420285889" sldId="2141411678"/>
            <ac:spMk id="37" creationId="{183FA848-9D48-4407-9FF4-DDD5EE7CA509}"/>
          </ac:spMkLst>
        </pc:spChg>
        <pc:grpChg chg="mod">
          <ac:chgData name="Hannah Grant" userId="e0df7165-88d1-4ab3-a53b-64f08777b6f7" providerId="ADAL" clId="{072288B1-36FE-4E11-BF96-0A46649DE931}" dt="2022-04-08T14:35:22.892" v="10" actId="1035"/>
          <ac:grpSpMkLst>
            <pc:docMk/>
            <pc:sldMk cId="1420285889" sldId="2141411678"/>
            <ac:grpSpMk id="44" creationId="{B859A84C-6480-4B04-A0E8-C72294A66620}"/>
          </ac:grpSpMkLst>
        </pc:grpChg>
      </pc:sldChg>
    </pc:docChg>
  </pc:docChgLst>
  <pc:docChgLst>
    <pc:chgData name="Ilona" userId="5ee50c54-b179-4f5e-8305-d58731282b2b" providerId="ADAL" clId="{C1DD870B-5E3C-4282-8488-BD96E1026CFA}"/>
    <pc:docChg chg="custSel addSld modSld">
      <pc:chgData name="Ilona" userId="5ee50c54-b179-4f5e-8305-d58731282b2b" providerId="ADAL" clId="{C1DD870B-5E3C-4282-8488-BD96E1026CFA}" dt="2023-04-28T13:04:15.179" v="51" actId="1076"/>
      <pc:docMkLst>
        <pc:docMk/>
      </pc:docMkLst>
      <pc:sldChg chg="addSp delSp modSp mod">
        <pc:chgData name="Ilona" userId="5ee50c54-b179-4f5e-8305-d58731282b2b" providerId="ADAL" clId="{C1DD870B-5E3C-4282-8488-BD96E1026CFA}" dt="2023-04-28T13:00:47.596" v="12"/>
        <pc:sldMkLst>
          <pc:docMk/>
          <pc:sldMk cId="227489259" sldId="274"/>
        </pc:sldMkLst>
        <pc:spChg chg="add mod">
          <ac:chgData name="Ilona" userId="5ee50c54-b179-4f5e-8305-d58731282b2b" providerId="ADAL" clId="{C1DD870B-5E3C-4282-8488-BD96E1026CFA}" dt="2023-04-28T13:00:47.596" v="12"/>
          <ac:spMkLst>
            <pc:docMk/>
            <pc:sldMk cId="227489259" sldId="274"/>
            <ac:spMk id="3" creationId="{1AE86F6F-3433-88F2-F701-8F627D473EC9}"/>
          </ac:spMkLst>
        </pc:spChg>
        <pc:spChg chg="del">
          <ac:chgData name="Ilona" userId="5ee50c54-b179-4f5e-8305-d58731282b2b" providerId="ADAL" clId="{C1DD870B-5E3C-4282-8488-BD96E1026CFA}" dt="2023-04-28T13:00:47.291" v="11" actId="478"/>
          <ac:spMkLst>
            <pc:docMk/>
            <pc:sldMk cId="227489259" sldId="274"/>
            <ac:spMk id="8" creationId="{165FD865-B185-4E22-B6C0-59DF470D2F38}"/>
          </ac:spMkLst>
        </pc:spChg>
      </pc:sldChg>
      <pc:sldChg chg="addSp delSp modSp mod">
        <pc:chgData name="Ilona" userId="5ee50c54-b179-4f5e-8305-d58731282b2b" providerId="ADAL" clId="{C1DD870B-5E3C-4282-8488-BD96E1026CFA}" dt="2023-04-28T13:01:51.544" v="36"/>
        <pc:sldMkLst>
          <pc:docMk/>
          <pc:sldMk cId="3518347092" sldId="287"/>
        </pc:sldMkLst>
        <pc:spChg chg="add mod">
          <ac:chgData name="Ilona" userId="5ee50c54-b179-4f5e-8305-d58731282b2b" providerId="ADAL" clId="{C1DD870B-5E3C-4282-8488-BD96E1026CFA}" dt="2023-04-28T13:01:51.544" v="36"/>
          <ac:spMkLst>
            <pc:docMk/>
            <pc:sldMk cId="3518347092" sldId="287"/>
            <ac:spMk id="4" creationId="{0EEA631B-5678-AD5B-B433-D46E48BCEB50}"/>
          </ac:spMkLst>
        </pc:spChg>
        <pc:spChg chg="del">
          <ac:chgData name="Ilona" userId="5ee50c54-b179-4f5e-8305-d58731282b2b" providerId="ADAL" clId="{C1DD870B-5E3C-4282-8488-BD96E1026CFA}" dt="2023-04-28T13:01:50.672" v="35" actId="478"/>
          <ac:spMkLst>
            <pc:docMk/>
            <pc:sldMk cId="3518347092" sldId="287"/>
            <ac:spMk id="11" creationId="{165FD865-B185-4E22-B6C0-59DF470D2F38}"/>
          </ac:spMkLst>
        </pc:spChg>
      </pc:sldChg>
      <pc:sldChg chg="addSp delSp modSp mod">
        <pc:chgData name="Ilona" userId="5ee50c54-b179-4f5e-8305-d58731282b2b" providerId="ADAL" clId="{C1DD870B-5E3C-4282-8488-BD96E1026CFA}" dt="2023-04-28T13:01:55.818" v="38"/>
        <pc:sldMkLst>
          <pc:docMk/>
          <pc:sldMk cId="543048099" sldId="288"/>
        </pc:sldMkLst>
        <pc:spChg chg="add mod">
          <ac:chgData name="Ilona" userId="5ee50c54-b179-4f5e-8305-d58731282b2b" providerId="ADAL" clId="{C1DD870B-5E3C-4282-8488-BD96E1026CFA}" dt="2023-04-28T13:01:55.818" v="38"/>
          <ac:spMkLst>
            <pc:docMk/>
            <pc:sldMk cId="543048099" sldId="288"/>
            <ac:spMk id="5" creationId="{60B506C8-FE85-1F6A-B4B9-6932A08167C2}"/>
          </ac:spMkLst>
        </pc:spChg>
        <pc:spChg chg="del">
          <ac:chgData name="Ilona" userId="5ee50c54-b179-4f5e-8305-d58731282b2b" providerId="ADAL" clId="{C1DD870B-5E3C-4282-8488-BD96E1026CFA}" dt="2023-04-28T13:01:55.454" v="37" actId="478"/>
          <ac:spMkLst>
            <pc:docMk/>
            <pc:sldMk cId="543048099" sldId="288"/>
            <ac:spMk id="13" creationId="{165FD865-B185-4E22-B6C0-59DF470D2F38}"/>
          </ac:spMkLst>
        </pc:spChg>
      </pc:sldChg>
      <pc:sldChg chg="addSp delSp modSp mod">
        <pc:chgData name="Ilona" userId="5ee50c54-b179-4f5e-8305-d58731282b2b" providerId="ADAL" clId="{C1DD870B-5E3C-4282-8488-BD96E1026CFA}" dt="2023-04-28T13:01:59.870" v="40"/>
        <pc:sldMkLst>
          <pc:docMk/>
          <pc:sldMk cId="1677391779" sldId="289"/>
        </pc:sldMkLst>
        <pc:spChg chg="add mod">
          <ac:chgData name="Ilona" userId="5ee50c54-b179-4f5e-8305-d58731282b2b" providerId="ADAL" clId="{C1DD870B-5E3C-4282-8488-BD96E1026CFA}" dt="2023-04-28T13:01:59.870" v="40"/>
          <ac:spMkLst>
            <pc:docMk/>
            <pc:sldMk cId="1677391779" sldId="289"/>
            <ac:spMk id="3" creationId="{1F2E99E9-D8C4-49BB-1F9E-59AA2A048752}"/>
          </ac:spMkLst>
        </pc:spChg>
        <pc:spChg chg="mod">
          <ac:chgData name="Ilona" userId="5ee50c54-b179-4f5e-8305-d58731282b2b" providerId="ADAL" clId="{C1DD870B-5E3C-4282-8488-BD96E1026CFA}" dt="2023-04-28T12:59:00.701" v="2" actId="1076"/>
          <ac:spMkLst>
            <pc:docMk/>
            <pc:sldMk cId="1677391779" sldId="289"/>
            <ac:spMk id="10" creationId="{3447DC9D-C5D0-459F-8A37-FCBF609D71ED}"/>
          </ac:spMkLst>
        </pc:spChg>
        <pc:spChg chg="del">
          <ac:chgData name="Ilona" userId="5ee50c54-b179-4f5e-8305-d58731282b2b" providerId="ADAL" clId="{C1DD870B-5E3C-4282-8488-BD96E1026CFA}" dt="2023-04-28T13:01:59.524" v="39" actId="478"/>
          <ac:spMkLst>
            <pc:docMk/>
            <pc:sldMk cId="1677391779" sldId="289"/>
            <ac:spMk id="14" creationId="{165FD865-B185-4E22-B6C0-59DF470D2F38}"/>
          </ac:spMkLst>
        </pc:spChg>
      </pc:sldChg>
      <pc:sldChg chg="addSp delSp modSp mod">
        <pc:chgData name="Ilona" userId="5ee50c54-b179-4f5e-8305-d58731282b2b" providerId="ADAL" clId="{C1DD870B-5E3C-4282-8488-BD96E1026CFA}" dt="2023-04-28T13:02:03.889" v="42"/>
        <pc:sldMkLst>
          <pc:docMk/>
          <pc:sldMk cId="282381696" sldId="290"/>
        </pc:sldMkLst>
        <pc:spChg chg="add mod">
          <ac:chgData name="Ilona" userId="5ee50c54-b179-4f5e-8305-d58731282b2b" providerId="ADAL" clId="{C1DD870B-5E3C-4282-8488-BD96E1026CFA}" dt="2023-04-28T13:02:03.889" v="42"/>
          <ac:spMkLst>
            <pc:docMk/>
            <pc:sldMk cId="282381696" sldId="290"/>
            <ac:spMk id="2" creationId="{51957D6B-D1C2-5C08-CBAE-A2A54C91C5AC}"/>
          </ac:spMkLst>
        </pc:spChg>
        <pc:spChg chg="del">
          <ac:chgData name="Ilona" userId="5ee50c54-b179-4f5e-8305-d58731282b2b" providerId="ADAL" clId="{C1DD870B-5E3C-4282-8488-BD96E1026CFA}" dt="2023-04-28T13:02:03.594" v="41" actId="478"/>
          <ac:spMkLst>
            <pc:docMk/>
            <pc:sldMk cId="282381696" sldId="290"/>
            <ac:spMk id="11" creationId="{165FD865-B185-4E22-B6C0-59DF470D2F38}"/>
          </ac:spMkLst>
        </pc:spChg>
      </pc:sldChg>
      <pc:sldChg chg="addSp delSp modSp mod">
        <pc:chgData name="Ilona" userId="5ee50c54-b179-4f5e-8305-d58731282b2b" providerId="ADAL" clId="{C1DD870B-5E3C-4282-8488-BD96E1026CFA}" dt="2023-04-28T13:00:43.574" v="10"/>
        <pc:sldMkLst>
          <pc:docMk/>
          <pc:sldMk cId="2148234869" sldId="2141411664"/>
        </pc:sldMkLst>
        <pc:spChg chg="add mod">
          <ac:chgData name="Ilona" userId="5ee50c54-b179-4f5e-8305-d58731282b2b" providerId="ADAL" clId="{C1DD870B-5E3C-4282-8488-BD96E1026CFA}" dt="2023-04-28T13:00:43.574" v="10"/>
          <ac:spMkLst>
            <pc:docMk/>
            <pc:sldMk cId="2148234869" sldId="2141411664"/>
            <ac:spMk id="3" creationId="{69B545CB-19AB-49CA-F509-52DA08D95D7C}"/>
          </ac:spMkLst>
        </pc:spChg>
        <pc:spChg chg="del mod">
          <ac:chgData name="Ilona" userId="5ee50c54-b179-4f5e-8305-d58731282b2b" providerId="ADAL" clId="{C1DD870B-5E3C-4282-8488-BD96E1026CFA}" dt="2023-04-28T13:00:43.238" v="9" actId="478"/>
          <ac:spMkLst>
            <pc:docMk/>
            <pc:sldMk cId="2148234869" sldId="2141411664"/>
            <ac:spMk id="18" creationId="{165FD865-B185-4E22-B6C0-59DF470D2F38}"/>
          </ac:spMkLst>
        </pc:spChg>
      </pc:sldChg>
      <pc:sldChg chg="delSp modSp mod">
        <pc:chgData name="Ilona" userId="5ee50c54-b179-4f5e-8305-d58731282b2b" providerId="ADAL" clId="{C1DD870B-5E3C-4282-8488-BD96E1026CFA}" dt="2023-04-28T13:00:12.291" v="6" actId="1076"/>
        <pc:sldMkLst>
          <pc:docMk/>
          <pc:sldMk cId="2149985606" sldId="2141411665"/>
        </pc:sldMkLst>
        <pc:spChg chg="mod">
          <ac:chgData name="Ilona" userId="5ee50c54-b179-4f5e-8305-d58731282b2b" providerId="ADAL" clId="{C1DD870B-5E3C-4282-8488-BD96E1026CFA}" dt="2023-04-28T13:00:12.291" v="6" actId="1076"/>
          <ac:spMkLst>
            <pc:docMk/>
            <pc:sldMk cId="2149985606" sldId="2141411665"/>
            <ac:spMk id="10" creationId="{74DCC385-92B2-46D3-8B92-F7642F217DB7}"/>
          </ac:spMkLst>
        </pc:spChg>
        <pc:spChg chg="del mod">
          <ac:chgData name="Ilona" userId="5ee50c54-b179-4f5e-8305-d58731282b2b" providerId="ADAL" clId="{C1DD870B-5E3C-4282-8488-BD96E1026CFA}" dt="2023-04-28T13:00:01.220" v="5" actId="478"/>
          <ac:spMkLst>
            <pc:docMk/>
            <pc:sldMk cId="2149985606" sldId="2141411665"/>
            <ac:spMk id="53" creationId="{165FD865-B185-4E22-B6C0-59DF470D2F38}"/>
          </ac:spMkLst>
        </pc:spChg>
      </pc:sldChg>
      <pc:sldChg chg="addSp delSp modSp mod">
        <pc:chgData name="Ilona" userId="5ee50c54-b179-4f5e-8305-d58731282b2b" providerId="ADAL" clId="{C1DD870B-5E3C-4282-8488-BD96E1026CFA}" dt="2023-04-28T13:01:41.407" v="32"/>
        <pc:sldMkLst>
          <pc:docMk/>
          <pc:sldMk cId="2175667569" sldId="2141411671"/>
        </pc:sldMkLst>
        <pc:spChg chg="del">
          <ac:chgData name="Ilona" userId="5ee50c54-b179-4f5e-8305-d58731282b2b" providerId="ADAL" clId="{C1DD870B-5E3C-4282-8488-BD96E1026CFA}" dt="2023-04-28T13:01:41.081" v="31" actId="478"/>
          <ac:spMkLst>
            <pc:docMk/>
            <pc:sldMk cId="2175667569" sldId="2141411671"/>
            <ac:spMk id="2" creationId="{42F8109C-381A-48AC-88CC-6A7B8A002C69}"/>
          </ac:spMkLst>
        </pc:spChg>
        <pc:spChg chg="add mod">
          <ac:chgData name="Ilona" userId="5ee50c54-b179-4f5e-8305-d58731282b2b" providerId="ADAL" clId="{C1DD870B-5E3C-4282-8488-BD96E1026CFA}" dt="2023-04-28T13:01:41.407" v="32"/>
          <ac:spMkLst>
            <pc:docMk/>
            <pc:sldMk cId="2175667569" sldId="2141411671"/>
            <ac:spMk id="4" creationId="{B46D219E-E995-3248-A161-4D59E363FD62}"/>
          </ac:spMkLst>
        </pc:spChg>
      </pc:sldChg>
      <pc:sldChg chg="addSp delSp modSp mod">
        <pc:chgData name="Ilona" userId="5ee50c54-b179-4f5e-8305-d58731282b2b" providerId="ADAL" clId="{C1DD870B-5E3C-4282-8488-BD96E1026CFA}" dt="2023-04-28T13:01:34.216" v="30"/>
        <pc:sldMkLst>
          <pc:docMk/>
          <pc:sldMk cId="99058875" sldId="2141411676"/>
        </pc:sldMkLst>
        <pc:spChg chg="del">
          <ac:chgData name="Ilona" userId="5ee50c54-b179-4f5e-8305-d58731282b2b" providerId="ADAL" clId="{C1DD870B-5E3C-4282-8488-BD96E1026CFA}" dt="2023-04-28T13:01:33.881" v="29" actId="478"/>
          <ac:spMkLst>
            <pc:docMk/>
            <pc:sldMk cId="99058875" sldId="2141411676"/>
            <ac:spMk id="2" creationId="{5361B101-1404-4C56-A82E-AF8B651B01CC}"/>
          </ac:spMkLst>
        </pc:spChg>
        <pc:spChg chg="add mod">
          <ac:chgData name="Ilona" userId="5ee50c54-b179-4f5e-8305-d58731282b2b" providerId="ADAL" clId="{C1DD870B-5E3C-4282-8488-BD96E1026CFA}" dt="2023-04-28T13:01:34.216" v="30"/>
          <ac:spMkLst>
            <pc:docMk/>
            <pc:sldMk cId="99058875" sldId="2141411676"/>
            <ac:spMk id="7" creationId="{62CEBE69-232D-123D-2CA1-624B4EB49B19}"/>
          </ac:spMkLst>
        </pc:spChg>
      </pc:sldChg>
      <pc:sldChg chg="addSp delSp modSp mod">
        <pc:chgData name="Ilona" userId="5ee50c54-b179-4f5e-8305-d58731282b2b" providerId="ADAL" clId="{C1DD870B-5E3C-4282-8488-BD96E1026CFA}" dt="2023-04-28T13:03:00.368" v="43" actId="2711"/>
        <pc:sldMkLst>
          <pc:docMk/>
          <pc:sldMk cId="798754636" sldId="2141411677"/>
        </pc:sldMkLst>
        <pc:spChg chg="add mod">
          <ac:chgData name="Ilona" userId="5ee50c54-b179-4f5e-8305-d58731282b2b" providerId="ADAL" clId="{C1DD870B-5E3C-4282-8488-BD96E1026CFA}" dt="2023-04-28T13:00:52.826" v="14"/>
          <ac:spMkLst>
            <pc:docMk/>
            <pc:sldMk cId="798754636" sldId="2141411677"/>
            <ac:spMk id="3" creationId="{8990FCEE-73ED-7377-CB07-24A9A98782E2}"/>
          </ac:spMkLst>
        </pc:spChg>
        <pc:spChg chg="del">
          <ac:chgData name="Ilona" userId="5ee50c54-b179-4f5e-8305-d58731282b2b" providerId="ADAL" clId="{C1DD870B-5E3C-4282-8488-BD96E1026CFA}" dt="2023-04-28T13:00:52.485" v="13" actId="478"/>
          <ac:spMkLst>
            <pc:docMk/>
            <pc:sldMk cId="798754636" sldId="2141411677"/>
            <ac:spMk id="20" creationId="{165FD865-B185-4E22-B6C0-59DF470D2F38}"/>
          </ac:spMkLst>
        </pc:spChg>
        <pc:spChg chg="mod">
          <ac:chgData name="Ilona" userId="5ee50c54-b179-4f5e-8305-d58731282b2b" providerId="ADAL" clId="{C1DD870B-5E3C-4282-8488-BD96E1026CFA}" dt="2023-04-28T13:03:00.368" v="43" actId="2711"/>
          <ac:spMkLst>
            <pc:docMk/>
            <pc:sldMk cId="798754636" sldId="2141411677"/>
            <ac:spMk id="40" creationId="{B5F81FA5-C85F-440C-8127-64216FB4BD66}"/>
          </ac:spMkLst>
        </pc:spChg>
      </pc:sldChg>
      <pc:sldChg chg="addSp delSp modSp mod">
        <pc:chgData name="Ilona" userId="5ee50c54-b179-4f5e-8305-d58731282b2b" providerId="ADAL" clId="{C1DD870B-5E3C-4282-8488-BD96E1026CFA}" dt="2023-04-28T13:01:02.169" v="18"/>
        <pc:sldMkLst>
          <pc:docMk/>
          <pc:sldMk cId="1420285889" sldId="2141411678"/>
        </pc:sldMkLst>
        <pc:spChg chg="add mod">
          <ac:chgData name="Ilona" userId="5ee50c54-b179-4f5e-8305-d58731282b2b" providerId="ADAL" clId="{C1DD870B-5E3C-4282-8488-BD96E1026CFA}" dt="2023-04-28T13:01:02.169" v="18"/>
          <ac:spMkLst>
            <pc:docMk/>
            <pc:sldMk cId="1420285889" sldId="2141411678"/>
            <ac:spMk id="3" creationId="{9E5861F3-D51F-05DC-84BB-643EC7C95F20}"/>
          </ac:spMkLst>
        </pc:spChg>
        <pc:spChg chg="del">
          <ac:chgData name="Ilona" userId="5ee50c54-b179-4f5e-8305-d58731282b2b" providerId="ADAL" clId="{C1DD870B-5E3C-4282-8488-BD96E1026CFA}" dt="2023-04-28T13:01:01.858" v="17" actId="478"/>
          <ac:spMkLst>
            <pc:docMk/>
            <pc:sldMk cId="1420285889" sldId="2141411678"/>
            <ac:spMk id="16" creationId="{165FD865-B185-4E22-B6C0-59DF470D2F38}"/>
          </ac:spMkLst>
        </pc:spChg>
      </pc:sldChg>
      <pc:sldChg chg="addSp delSp modSp mod">
        <pc:chgData name="Ilona" userId="5ee50c54-b179-4f5e-8305-d58731282b2b" providerId="ADAL" clId="{C1DD870B-5E3C-4282-8488-BD96E1026CFA}" dt="2023-04-28T13:00:57.244" v="16"/>
        <pc:sldMkLst>
          <pc:docMk/>
          <pc:sldMk cId="1112798488" sldId="2141411679"/>
        </pc:sldMkLst>
        <pc:spChg chg="add mod">
          <ac:chgData name="Ilona" userId="5ee50c54-b179-4f5e-8305-d58731282b2b" providerId="ADAL" clId="{C1DD870B-5E3C-4282-8488-BD96E1026CFA}" dt="2023-04-28T13:00:57.244" v="16"/>
          <ac:spMkLst>
            <pc:docMk/>
            <pc:sldMk cId="1112798488" sldId="2141411679"/>
            <ac:spMk id="3" creationId="{1A3266E8-CE8C-4D14-2000-198C33CC3CB3}"/>
          </ac:spMkLst>
        </pc:spChg>
        <pc:spChg chg="del">
          <ac:chgData name="Ilona" userId="5ee50c54-b179-4f5e-8305-d58731282b2b" providerId="ADAL" clId="{C1DD870B-5E3C-4282-8488-BD96E1026CFA}" dt="2023-04-28T13:00:56.929" v="15" actId="478"/>
          <ac:spMkLst>
            <pc:docMk/>
            <pc:sldMk cId="1112798488" sldId="2141411679"/>
            <ac:spMk id="14" creationId="{165FD865-B185-4E22-B6C0-59DF470D2F38}"/>
          </ac:spMkLst>
        </pc:spChg>
      </pc:sldChg>
      <pc:sldChg chg="addSp delSp modSp mod">
        <pc:chgData name="Ilona" userId="5ee50c54-b179-4f5e-8305-d58731282b2b" providerId="ADAL" clId="{C1DD870B-5E3C-4282-8488-BD96E1026CFA}" dt="2023-04-28T13:03:23.201" v="45" actId="2711"/>
        <pc:sldMkLst>
          <pc:docMk/>
          <pc:sldMk cId="1858046978" sldId="2141411680"/>
        </pc:sldMkLst>
        <pc:spChg chg="add mod">
          <ac:chgData name="Ilona" userId="5ee50c54-b179-4f5e-8305-d58731282b2b" providerId="ADAL" clId="{C1DD870B-5E3C-4282-8488-BD96E1026CFA}" dt="2023-04-28T13:01:09.464" v="22"/>
          <ac:spMkLst>
            <pc:docMk/>
            <pc:sldMk cId="1858046978" sldId="2141411680"/>
            <ac:spMk id="3" creationId="{BB5F7A56-1066-9004-160B-D5691A0BBCA1}"/>
          </ac:spMkLst>
        </pc:spChg>
        <pc:spChg chg="del mod">
          <ac:chgData name="Ilona" userId="5ee50c54-b179-4f5e-8305-d58731282b2b" providerId="ADAL" clId="{C1DD870B-5E3C-4282-8488-BD96E1026CFA}" dt="2023-04-28T13:01:09.137" v="21" actId="478"/>
          <ac:spMkLst>
            <pc:docMk/>
            <pc:sldMk cId="1858046978" sldId="2141411680"/>
            <ac:spMk id="14" creationId="{165FD865-B185-4E22-B6C0-59DF470D2F38}"/>
          </ac:spMkLst>
        </pc:spChg>
        <pc:spChg chg="mod">
          <ac:chgData name="Ilona" userId="5ee50c54-b179-4f5e-8305-d58731282b2b" providerId="ADAL" clId="{C1DD870B-5E3C-4282-8488-BD96E1026CFA}" dt="2023-04-28T13:03:23.201" v="45" actId="2711"/>
          <ac:spMkLst>
            <pc:docMk/>
            <pc:sldMk cId="1858046978" sldId="2141411680"/>
            <ac:spMk id="23" creationId="{B5F81FA5-C85F-440C-8127-64216FB4BD66}"/>
          </ac:spMkLst>
        </pc:spChg>
      </pc:sldChg>
      <pc:sldChg chg="addSp delSp modSp mod">
        <pc:chgData name="Ilona" userId="5ee50c54-b179-4f5e-8305-d58731282b2b" providerId="ADAL" clId="{C1DD870B-5E3C-4282-8488-BD96E1026CFA}" dt="2023-04-28T13:04:15.179" v="51" actId="1076"/>
        <pc:sldMkLst>
          <pc:docMk/>
          <pc:sldMk cId="880087513" sldId="2141411681"/>
        </pc:sldMkLst>
        <pc:spChg chg="add mod">
          <ac:chgData name="Ilona" userId="5ee50c54-b179-4f5e-8305-d58731282b2b" providerId="ADAL" clId="{C1DD870B-5E3C-4282-8488-BD96E1026CFA}" dt="2023-04-28T13:01:14.482" v="24"/>
          <ac:spMkLst>
            <pc:docMk/>
            <pc:sldMk cId="880087513" sldId="2141411681"/>
            <ac:spMk id="3" creationId="{D164ED25-0409-09C4-34EF-1B4900223C58}"/>
          </ac:spMkLst>
        </pc:spChg>
        <pc:spChg chg="del">
          <ac:chgData name="Ilona" userId="5ee50c54-b179-4f5e-8305-d58731282b2b" providerId="ADAL" clId="{C1DD870B-5E3C-4282-8488-BD96E1026CFA}" dt="2023-04-28T13:01:14.197" v="23" actId="478"/>
          <ac:spMkLst>
            <pc:docMk/>
            <pc:sldMk cId="880087513" sldId="2141411681"/>
            <ac:spMk id="15" creationId="{165FD865-B185-4E22-B6C0-59DF470D2F38}"/>
          </ac:spMkLst>
        </pc:spChg>
        <pc:spChg chg="mod">
          <ac:chgData name="Ilona" userId="5ee50c54-b179-4f5e-8305-d58731282b2b" providerId="ADAL" clId="{C1DD870B-5E3C-4282-8488-BD96E1026CFA}" dt="2023-04-28T13:04:15.179" v="51" actId="1076"/>
          <ac:spMkLst>
            <pc:docMk/>
            <pc:sldMk cId="880087513" sldId="2141411681"/>
            <ac:spMk id="24" creationId="{B5F81FA5-C85F-440C-8127-64216FB4BD66}"/>
          </ac:spMkLst>
        </pc:spChg>
      </pc:sldChg>
      <pc:sldChg chg="addSp delSp modSp mod">
        <pc:chgData name="Ilona" userId="5ee50c54-b179-4f5e-8305-d58731282b2b" providerId="ADAL" clId="{C1DD870B-5E3C-4282-8488-BD96E1026CFA}" dt="2023-04-28T13:04:08.750" v="50" actId="1076"/>
        <pc:sldMkLst>
          <pc:docMk/>
          <pc:sldMk cId="1387723655" sldId="2141411682"/>
        </pc:sldMkLst>
        <pc:spChg chg="add mod">
          <ac:chgData name="Ilona" userId="5ee50c54-b179-4f5e-8305-d58731282b2b" providerId="ADAL" clId="{C1DD870B-5E3C-4282-8488-BD96E1026CFA}" dt="2023-04-28T13:01:19.630" v="26"/>
          <ac:spMkLst>
            <pc:docMk/>
            <pc:sldMk cId="1387723655" sldId="2141411682"/>
            <ac:spMk id="3" creationId="{C5E44B35-15EE-29B1-FCB2-4E5396579CC1}"/>
          </ac:spMkLst>
        </pc:spChg>
        <pc:spChg chg="del">
          <ac:chgData name="Ilona" userId="5ee50c54-b179-4f5e-8305-d58731282b2b" providerId="ADAL" clId="{C1DD870B-5E3C-4282-8488-BD96E1026CFA}" dt="2023-04-28T13:01:19.335" v="25" actId="478"/>
          <ac:spMkLst>
            <pc:docMk/>
            <pc:sldMk cId="1387723655" sldId="2141411682"/>
            <ac:spMk id="15" creationId="{165FD865-B185-4E22-B6C0-59DF470D2F38}"/>
          </ac:spMkLst>
        </pc:spChg>
        <pc:spChg chg="mod">
          <ac:chgData name="Ilona" userId="5ee50c54-b179-4f5e-8305-d58731282b2b" providerId="ADAL" clId="{C1DD870B-5E3C-4282-8488-BD96E1026CFA}" dt="2023-04-28T13:04:08.750" v="50" actId="1076"/>
          <ac:spMkLst>
            <pc:docMk/>
            <pc:sldMk cId="1387723655" sldId="2141411682"/>
            <ac:spMk id="24" creationId="{B5F81FA5-C85F-440C-8127-64216FB4BD66}"/>
          </ac:spMkLst>
        </pc:spChg>
      </pc:sldChg>
      <pc:sldChg chg="addSp delSp modSp mod">
        <pc:chgData name="Ilona" userId="5ee50c54-b179-4f5e-8305-d58731282b2b" providerId="ADAL" clId="{C1DD870B-5E3C-4282-8488-BD96E1026CFA}" dt="2023-04-28T13:03:48.673" v="48" actId="2711"/>
        <pc:sldMkLst>
          <pc:docMk/>
          <pc:sldMk cId="2155064775" sldId="2141411683"/>
        </pc:sldMkLst>
        <pc:spChg chg="add mod">
          <ac:chgData name="Ilona" userId="5ee50c54-b179-4f5e-8305-d58731282b2b" providerId="ADAL" clId="{C1DD870B-5E3C-4282-8488-BD96E1026CFA}" dt="2023-04-28T13:01:24.834" v="28"/>
          <ac:spMkLst>
            <pc:docMk/>
            <pc:sldMk cId="2155064775" sldId="2141411683"/>
            <ac:spMk id="3" creationId="{FCA72AAE-0389-11A2-B39D-C9710CE3F779}"/>
          </ac:spMkLst>
        </pc:spChg>
        <pc:spChg chg="del">
          <ac:chgData name="Ilona" userId="5ee50c54-b179-4f5e-8305-d58731282b2b" providerId="ADAL" clId="{C1DD870B-5E3C-4282-8488-BD96E1026CFA}" dt="2023-04-28T13:01:24.511" v="27" actId="478"/>
          <ac:spMkLst>
            <pc:docMk/>
            <pc:sldMk cId="2155064775" sldId="2141411683"/>
            <ac:spMk id="15" creationId="{165FD865-B185-4E22-B6C0-59DF470D2F38}"/>
          </ac:spMkLst>
        </pc:spChg>
        <pc:spChg chg="mod">
          <ac:chgData name="Ilona" userId="5ee50c54-b179-4f5e-8305-d58731282b2b" providerId="ADAL" clId="{C1DD870B-5E3C-4282-8488-BD96E1026CFA}" dt="2023-04-28T13:03:48.673" v="48" actId="2711"/>
          <ac:spMkLst>
            <pc:docMk/>
            <pc:sldMk cId="2155064775" sldId="2141411683"/>
            <ac:spMk id="24" creationId="{244BA1A7-4B32-41AD-AB51-9E0C3AA7B8B4}"/>
          </ac:spMkLst>
        </pc:spChg>
      </pc:sldChg>
      <pc:sldChg chg="addSp delSp modSp mod">
        <pc:chgData name="Ilona" userId="5ee50c54-b179-4f5e-8305-d58731282b2b" providerId="ADAL" clId="{C1DD870B-5E3C-4282-8488-BD96E1026CFA}" dt="2023-04-28T13:01:46.329" v="34"/>
        <pc:sldMkLst>
          <pc:docMk/>
          <pc:sldMk cId="3543842241" sldId="2141411684"/>
        </pc:sldMkLst>
        <pc:spChg chg="del">
          <ac:chgData name="Ilona" userId="5ee50c54-b179-4f5e-8305-d58731282b2b" providerId="ADAL" clId="{C1DD870B-5E3C-4282-8488-BD96E1026CFA}" dt="2023-04-28T13:01:46" v="33" actId="478"/>
          <ac:spMkLst>
            <pc:docMk/>
            <pc:sldMk cId="3543842241" sldId="2141411684"/>
            <ac:spMk id="2" creationId="{165FD865-B185-4E22-B6C0-59DF470D2F38}"/>
          </ac:spMkLst>
        </pc:spChg>
        <pc:spChg chg="add mod">
          <ac:chgData name="Ilona" userId="5ee50c54-b179-4f5e-8305-d58731282b2b" providerId="ADAL" clId="{C1DD870B-5E3C-4282-8488-BD96E1026CFA}" dt="2023-04-28T13:01:46.329" v="34"/>
          <ac:spMkLst>
            <pc:docMk/>
            <pc:sldMk cId="3543842241" sldId="2141411684"/>
            <ac:spMk id="4" creationId="{91D7E7F5-135E-9C21-982F-F3CEA8DB1739}"/>
          </ac:spMkLst>
        </pc:spChg>
      </pc:sldChg>
      <pc:sldChg chg="add">
        <pc:chgData name="Ilona" userId="5ee50c54-b179-4f5e-8305-d58731282b2b" providerId="ADAL" clId="{C1DD870B-5E3C-4282-8488-BD96E1026CFA}" dt="2023-04-28T12:58:36.985" v="0"/>
        <pc:sldMkLst>
          <pc:docMk/>
          <pc:sldMk cId="1778170218" sldId="21414116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0CFAB-4953-4292-9F15-A90EB34CC802}"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96653-1C84-41DF-A5EB-9B0D045A8211}" type="slidenum">
              <a:rPr lang="en-US" smtClean="0"/>
              <a:t>‹#›</a:t>
            </a:fld>
            <a:endParaRPr lang="en-US"/>
          </a:p>
        </p:txBody>
      </p:sp>
    </p:spTree>
    <p:extLst>
      <p:ext uri="{BB962C8B-B14F-4D97-AF65-F5344CB8AC3E}">
        <p14:creationId xmlns:p14="http://schemas.microsoft.com/office/powerpoint/2010/main" val="301222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algn="r" rtl="1"/>
            <a:endParaRPr dirty="0"/>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1</a:t>
            </a:fld>
            <a:endParaRPr lang="en-US"/>
          </a:p>
        </p:txBody>
      </p:sp>
    </p:spTree>
    <p:extLst>
      <p:ext uri="{BB962C8B-B14F-4D97-AF65-F5344CB8AC3E}">
        <p14:creationId xmlns:p14="http://schemas.microsoft.com/office/powerpoint/2010/main" val="296465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يظهر</a:t>
            </a:r>
            <a:r>
              <a:rPr dirty="0"/>
              <a:t> </a:t>
            </a:r>
            <a:r>
              <a:rPr dirty="0" err="1"/>
              <a:t>في</a:t>
            </a:r>
            <a:r>
              <a:rPr dirty="0"/>
              <a:t> </a:t>
            </a:r>
            <a:r>
              <a:rPr dirty="0" err="1"/>
              <a:t>هذا</a:t>
            </a:r>
            <a:r>
              <a:rPr dirty="0"/>
              <a:t> </a:t>
            </a:r>
            <a:r>
              <a:rPr dirty="0" err="1"/>
              <a:t>المربع</a:t>
            </a:r>
            <a:r>
              <a:rPr dirty="0"/>
              <a:t> </a:t>
            </a:r>
            <a:r>
              <a:rPr dirty="0" err="1"/>
              <a:t>موجز</a:t>
            </a:r>
            <a:r>
              <a:rPr dirty="0"/>
              <a:t> </a:t>
            </a:r>
            <a:r>
              <a:rPr dirty="0" err="1"/>
              <a:t>لأهمّ</a:t>
            </a:r>
            <a:r>
              <a:rPr lang="ar-SA" dirty="0"/>
              <a:t> 10</a:t>
            </a:r>
            <a:r>
              <a:rPr dirty="0"/>
              <a:t> </a:t>
            </a:r>
            <a:r>
              <a:rPr dirty="0" err="1"/>
              <a:t>أمور</a:t>
            </a:r>
            <a:r>
              <a:rPr dirty="0"/>
              <a:t> </a:t>
            </a:r>
            <a:r>
              <a:rPr dirty="0" err="1"/>
              <a:t>جديدة</a:t>
            </a:r>
            <a:r>
              <a:rPr dirty="0"/>
              <a:t> </a:t>
            </a:r>
            <a:r>
              <a:rPr dirty="0" err="1"/>
              <a:t>بشأن</a:t>
            </a:r>
            <a:r>
              <a:rPr dirty="0"/>
              <a:t> </a:t>
            </a:r>
            <a:r>
              <a:rPr dirty="0" err="1"/>
              <a:t>الاستراتيجية</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cs typeface="Arial" panose="020B0604020202020204" pitchFamily="34" charset="0"/>
              </a:defRPr>
            </a:pPr>
            <a:r>
              <a:rPr dirty="0" err="1">
                <a:ea typeface="Calibri" panose="020F0502020204030204" pitchFamily="34" charset="0"/>
              </a:rPr>
              <a:t>سيتطلب</a:t>
            </a:r>
            <a:r>
              <a:rPr dirty="0">
                <a:ea typeface="Calibri" panose="020F0502020204030204" pitchFamily="34" charset="0"/>
              </a:rPr>
              <a:t> </a:t>
            </a:r>
            <a:r>
              <a:rPr dirty="0" err="1">
                <a:ea typeface="Calibri" panose="020F0502020204030204" pitchFamily="34" charset="0"/>
              </a:rPr>
              <a:t>تحقيق</a:t>
            </a:r>
            <a:r>
              <a:rPr dirty="0">
                <a:ea typeface="Calibri" panose="020F0502020204030204" pitchFamily="34" charset="0"/>
              </a:rPr>
              <a:t> </a:t>
            </a:r>
            <a:r>
              <a:rPr dirty="0" err="1">
                <a:ea typeface="Calibri" panose="020F0502020204030204" pitchFamily="34" charset="0"/>
              </a:rPr>
              <a:t>الأثر</a:t>
            </a:r>
            <a:r>
              <a:rPr dirty="0">
                <a:ea typeface="Calibri" panose="020F0502020204030204" pitchFamily="34" charset="0"/>
              </a:rPr>
              <a:t> </a:t>
            </a:r>
            <a:r>
              <a:rPr dirty="0" err="1">
                <a:ea typeface="Calibri" panose="020F0502020204030204" pitchFamily="34" charset="0"/>
              </a:rPr>
              <a:t>في</a:t>
            </a:r>
            <a:r>
              <a:rPr dirty="0">
                <a:ea typeface="Calibri" panose="020F0502020204030204" pitchFamily="34" charset="0"/>
              </a:rPr>
              <a:t> </a:t>
            </a:r>
            <a:r>
              <a:rPr dirty="0" err="1">
                <a:ea typeface="Calibri" panose="020F0502020204030204" pitchFamily="34" charset="0"/>
              </a:rPr>
              <a:t>هذه</a:t>
            </a:r>
            <a:r>
              <a:rPr dirty="0">
                <a:ea typeface="Calibri" panose="020F0502020204030204" pitchFamily="34" charset="0"/>
              </a:rPr>
              <a:t> </a:t>
            </a:r>
            <a:r>
              <a:rPr dirty="0" err="1">
                <a:ea typeface="Calibri" panose="020F0502020204030204" pitchFamily="34" charset="0"/>
              </a:rPr>
              <a:t>المجالات</a:t>
            </a:r>
            <a:r>
              <a:rPr dirty="0">
                <a:ea typeface="Calibri" panose="020F0502020204030204" pitchFamily="34" charset="0"/>
              </a:rPr>
              <a:t> </a:t>
            </a:r>
            <a:r>
              <a:rPr dirty="0" err="1">
                <a:ea typeface="Arial" panose="020B0604020202020204" pitchFamily="34" charset="0"/>
              </a:rPr>
              <a:t>إحداث</a:t>
            </a:r>
            <a:r>
              <a:rPr dirty="0">
                <a:ea typeface="Arial" panose="020B0604020202020204" pitchFamily="34" charset="0"/>
              </a:rPr>
              <a:t> </a:t>
            </a:r>
            <a:r>
              <a:rPr dirty="0" err="1">
                <a:ea typeface="Arial" panose="020B0604020202020204" pitchFamily="34" charset="0"/>
              </a:rPr>
              <a:t>بعض</a:t>
            </a:r>
            <a:r>
              <a:rPr dirty="0">
                <a:ea typeface="Arial" panose="020B0604020202020204" pitchFamily="34" charset="0"/>
              </a:rPr>
              <a:t> </a:t>
            </a:r>
            <a:r>
              <a:rPr dirty="0" err="1">
                <a:ea typeface="Arial" panose="020B0604020202020204" pitchFamily="34" charset="0"/>
              </a:rPr>
              <a:t>التغييرات</a:t>
            </a:r>
            <a:r>
              <a:rPr dirty="0">
                <a:ea typeface="Arial" panose="020B0604020202020204" pitchFamily="34" charset="0"/>
              </a:rPr>
              <a:t> </a:t>
            </a:r>
            <a:r>
              <a:rPr dirty="0" err="1">
                <a:ea typeface="Arial" panose="020B0604020202020204" pitchFamily="34" charset="0"/>
              </a:rPr>
              <a:t>الكبرى</a:t>
            </a:r>
            <a:r>
              <a:rPr dirty="0">
                <a:ea typeface="Arial" panose="020B0604020202020204" pitchFamily="34" charset="0"/>
              </a:rPr>
              <a:t> </a:t>
            </a:r>
            <a:r>
              <a:rPr dirty="0" err="1">
                <a:ea typeface="Arial" panose="020B0604020202020204" pitchFamily="34" charset="0"/>
              </a:rPr>
              <a:t>في</a:t>
            </a:r>
            <a:r>
              <a:rPr dirty="0">
                <a:ea typeface="Arial" panose="020B0604020202020204" pitchFamily="34" charset="0"/>
              </a:rPr>
              <a:t> </a:t>
            </a:r>
            <a:r>
              <a:rPr dirty="0" err="1">
                <a:ea typeface="Arial" panose="020B0604020202020204" pitchFamily="34" charset="0"/>
              </a:rPr>
              <a:t>ما</a:t>
            </a:r>
            <a:r>
              <a:rPr dirty="0">
                <a:ea typeface="Arial" panose="020B0604020202020204" pitchFamily="34" charset="0"/>
              </a:rPr>
              <a:t> </a:t>
            </a:r>
            <a:r>
              <a:rPr dirty="0" err="1">
                <a:ea typeface="Arial" panose="020B0604020202020204" pitchFamily="34" charset="0"/>
              </a:rPr>
              <a:t>نركّز</a:t>
            </a:r>
            <a:r>
              <a:rPr dirty="0">
                <a:ea typeface="Arial" panose="020B0604020202020204" pitchFamily="34" charset="0"/>
              </a:rPr>
              <a:t> </a:t>
            </a:r>
            <a:r>
              <a:rPr dirty="0" err="1">
                <a:ea typeface="Arial" panose="020B0604020202020204" pitchFamily="34" charset="0"/>
              </a:rPr>
              <a:t>عليه</a:t>
            </a:r>
            <a:r>
              <a:rPr dirty="0">
                <a:ea typeface="Arial" panose="020B0604020202020204" pitchFamily="34" charset="0"/>
              </a:rPr>
              <a:t> </a:t>
            </a:r>
            <a:r>
              <a:rPr dirty="0" err="1">
                <a:ea typeface="Arial" panose="020B0604020202020204" pitchFamily="34" charset="0"/>
              </a:rPr>
              <a:t>والكيفية</a:t>
            </a:r>
            <a:r>
              <a:rPr dirty="0">
                <a:ea typeface="Arial" panose="020B0604020202020204" pitchFamily="34" charset="0"/>
              </a:rPr>
              <a:t> </a:t>
            </a:r>
            <a:r>
              <a:rPr dirty="0" err="1">
                <a:ea typeface="Arial" panose="020B0604020202020204" pitchFamily="34" charset="0"/>
              </a:rPr>
              <a:t>التي</a:t>
            </a:r>
            <a:r>
              <a:rPr dirty="0">
                <a:ea typeface="Arial" panose="020B0604020202020204" pitchFamily="34" charset="0"/>
              </a:rPr>
              <a:t> </a:t>
            </a:r>
            <a:r>
              <a:rPr dirty="0" err="1">
                <a:ea typeface="Arial" panose="020B0604020202020204" pitchFamily="34" charset="0"/>
              </a:rPr>
              <a:t>نعمل</a:t>
            </a:r>
            <a:r>
              <a:rPr dirty="0">
                <a:ea typeface="Arial" panose="020B0604020202020204" pitchFamily="34" charset="0"/>
              </a:rPr>
              <a:t> </a:t>
            </a:r>
            <a:r>
              <a:rPr dirty="0" err="1">
                <a:ea typeface="Arial" panose="020B0604020202020204" pitchFamily="34" charset="0"/>
              </a:rPr>
              <a:t>بها</a:t>
            </a:r>
            <a:r>
              <a:rPr dirty="0">
                <a:ea typeface="Arial" panose="020B0604020202020204" pitchFamily="34" charset="0"/>
              </a:rPr>
              <a:t> </a:t>
            </a:r>
            <a:r>
              <a:rPr dirty="0" err="1">
                <a:ea typeface="Arial" panose="020B0604020202020204" pitchFamily="34" charset="0"/>
              </a:rPr>
              <a:t>معاً</a:t>
            </a:r>
            <a:r>
              <a:rPr dirty="0">
                <a:ea typeface="Arial" panose="020B0604020202020204" pitchFamily="34" charset="0"/>
              </a:rPr>
              <a:t> </a:t>
            </a:r>
            <a:r>
              <a:rPr dirty="0" err="1">
                <a:ea typeface="Arial" panose="020B0604020202020204" pitchFamily="34" charset="0"/>
              </a:rPr>
              <a:t>كشراك</a:t>
            </a:r>
            <a:r>
              <a:rPr lang="ar-SA" dirty="0">
                <a:ea typeface="Arial" panose="020B0604020202020204" pitchFamily="34" charset="0"/>
              </a:rPr>
              <a:t>ة. </a:t>
            </a:r>
            <a:r>
              <a:rPr dirty="0">
                <a:ea typeface="Arial" panose="020B0604020202020204" pitchFamily="34" charset="0"/>
              </a:rPr>
              <a:t> </a:t>
            </a:r>
            <a:r>
              <a:rPr lang="ar-SA" dirty="0">
                <a:ea typeface="Arial" panose="020B0604020202020204" pitchFamily="34" charset="0"/>
              </a:rPr>
              <a:t>وتشكل </a:t>
            </a:r>
            <a:r>
              <a:rPr dirty="0">
                <a:ea typeface="Arial" panose="020B0604020202020204" pitchFamily="34" charset="0"/>
              </a:rPr>
              <a:t>هذه </a:t>
            </a:r>
            <a:r>
              <a:rPr dirty="0" err="1">
                <a:ea typeface="Arial" panose="020B0604020202020204" pitchFamily="34" charset="0"/>
              </a:rPr>
              <a:t>المجالات</a:t>
            </a:r>
            <a:r>
              <a:rPr dirty="0">
                <a:ea typeface="Arial" panose="020B0604020202020204" pitchFamily="34" charset="0"/>
              </a:rPr>
              <a:t> </a:t>
            </a:r>
            <a:r>
              <a:rPr dirty="0" err="1">
                <a:ea typeface="Arial" panose="020B0604020202020204" pitchFamily="34" charset="0"/>
              </a:rPr>
              <a:t>محور</a:t>
            </a:r>
            <a:r>
              <a:rPr dirty="0">
                <a:ea typeface="Arial" panose="020B0604020202020204" pitchFamily="34" charset="0"/>
              </a:rPr>
              <a:t> </a:t>
            </a:r>
            <a:r>
              <a:rPr dirty="0" err="1">
                <a:ea typeface="Arial" panose="020B0604020202020204" pitchFamily="34" charset="0"/>
              </a:rPr>
              <a:t>تركيز</a:t>
            </a:r>
            <a:r>
              <a:rPr dirty="0">
                <a:ea typeface="Arial" panose="020B0604020202020204" pitchFamily="34" charset="0"/>
              </a:rPr>
              <a:t> </a:t>
            </a:r>
            <a:r>
              <a:rPr dirty="0" err="1">
                <a:ea typeface="Arial" panose="020B0604020202020204" pitchFamily="34" charset="0"/>
              </a:rPr>
              <a:t>هام</a:t>
            </a:r>
            <a:r>
              <a:rPr dirty="0">
                <a:ea typeface="Arial" panose="020B0604020202020204" pitchFamily="34" charset="0"/>
              </a:rPr>
              <a:t>  </a:t>
            </a:r>
            <a:r>
              <a:rPr dirty="0" err="1">
                <a:ea typeface="Arial" panose="020B0604020202020204" pitchFamily="34" charset="0"/>
              </a:rPr>
              <a:t>لتنفيذ</a:t>
            </a:r>
            <a:r>
              <a:rPr dirty="0">
                <a:ea typeface="Arial" panose="020B0604020202020204" pitchFamily="34" charset="0"/>
              </a:rPr>
              <a:t> </a:t>
            </a:r>
            <a:r>
              <a:rPr dirty="0" err="1">
                <a:ea typeface="Arial" panose="020B0604020202020204" pitchFamily="34" charset="0"/>
              </a:rPr>
              <a:t>الاستراتيجية</a:t>
            </a:r>
            <a:r>
              <a:rPr dirty="0">
                <a:ea typeface="Arial" panose="020B0604020202020204" pitchFamily="34" charset="0"/>
              </a:rPr>
              <a:t> </a:t>
            </a:r>
            <a:r>
              <a:rPr dirty="0" err="1">
                <a:ea typeface="Arial" panose="020B0604020202020204" pitchFamily="34" charset="0"/>
              </a:rPr>
              <a:t>الجديدة</a:t>
            </a:r>
            <a:r>
              <a:rPr dirty="0">
                <a:ea typeface="Arial" panose="020B0604020202020204" pitchFamily="34" charset="0"/>
              </a:rPr>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lang="ar-SA" i="0" dirty="0"/>
              <a:t>[</a:t>
            </a:r>
            <a:r>
              <a:rPr i="0" dirty="0" err="1"/>
              <a:t>تلميح</a:t>
            </a:r>
            <a:r>
              <a:rPr i="0" dirty="0"/>
              <a:t> </a:t>
            </a:r>
            <a:r>
              <a:rPr i="0" dirty="0" err="1"/>
              <a:t>لمقدِّم</a:t>
            </a:r>
            <a:r>
              <a:rPr i="0" dirty="0"/>
              <a:t> </a:t>
            </a:r>
            <a:r>
              <a:rPr i="0" dirty="0" err="1"/>
              <a:t>العرض</a:t>
            </a:r>
            <a:r>
              <a:rPr i="0" dirty="0"/>
              <a:t>: </a:t>
            </a:r>
            <a:r>
              <a:rPr i="0" dirty="0" err="1"/>
              <a:t>يمكنك</a:t>
            </a:r>
            <a:r>
              <a:rPr i="0" dirty="0"/>
              <a:t> </a:t>
            </a:r>
            <a:r>
              <a:rPr i="0" dirty="0" err="1"/>
              <a:t>القول</a:t>
            </a:r>
            <a:r>
              <a:rPr i="0" dirty="0"/>
              <a:t> </a:t>
            </a:r>
            <a:r>
              <a:rPr i="0" dirty="0" err="1"/>
              <a:t>إنَّك</a:t>
            </a:r>
            <a:r>
              <a:rPr i="0" dirty="0"/>
              <a:t> </a:t>
            </a:r>
            <a:r>
              <a:rPr i="0" dirty="0" err="1"/>
              <a:t>لن</a:t>
            </a:r>
            <a:r>
              <a:rPr i="0" dirty="0"/>
              <a:t> </a:t>
            </a:r>
            <a:r>
              <a:rPr i="0" dirty="0" err="1"/>
              <a:t>تقرأ</a:t>
            </a:r>
            <a:r>
              <a:rPr i="0" dirty="0"/>
              <a:t> </a:t>
            </a:r>
            <a:r>
              <a:rPr i="0" dirty="0" err="1"/>
              <a:t>كل</a:t>
            </a:r>
            <a:r>
              <a:rPr lang="ar-SA" i="0" dirty="0"/>
              <a:t> مجال</a:t>
            </a:r>
            <a:r>
              <a:rPr i="0" dirty="0"/>
              <a:t> من هذه </a:t>
            </a:r>
            <a:r>
              <a:rPr i="0" dirty="0" err="1"/>
              <a:t>المجالات</a:t>
            </a:r>
            <a:r>
              <a:rPr i="0" dirty="0"/>
              <a:t> </a:t>
            </a:r>
            <a:r>
              <a:rPr lang="ar-SA" i="0" dirty="0"/>
              <a:t> لأنه تم إبرازها بالفعل في العرض التقديمي/ </a:t>
            </a:r>
            <a:r>
              <a:rPr i="0" dirty="0" err="1"/>
              <a:t>أو</a:t>
            </a:r>
            <a:r>
              <a:rPr i="0" dirty="0"/>
              <a:t> </a:t>
            </a:r>
            <a:r>
              <a:rPr i="0" dirty="0" err="1"/>
              <a:t>أن</a:t>
            </a:r>
            <a:r>
              <a:rPr i="0" dirty="0"/>
              <a:t> </a:t>
            </a:r>
            <a:r>
              <a:rPr i="0" dirty="0" err="1"/>
              <a:t>تقول</a:t>
            </a:r>
            <a:r>
              <a:rPr i="0" dirty="0"/>
              <a:t> </a:t>
            </a:r>
            <a:r>
              <a:rPr i="0" dirty="0" err="1"/>
              <a:t>إنَّ</a:t>
            </a:r>
            <a:r>
              <a:rPr i="0" dirty="0"/>
              <a:t> </a:t>
            </a:r>
            <a:r>
              <a:rPr i="0" dirty="0" err="1"/>
              <a:t>أفراد</a:t>
            </a:r>
            <a:r>
              <a:rPr i="0" dirty="0"/>
              <a:t> </a:t>
            </a:r>
            <a:r>
              <a:rPr i="0" dirty="0" err="1"/>
              <a:t>الجمهور</a:t>
            </a:r>
            <a:r>
              <a:rPr i="0" dirty="0"/>
              <a:t> </a:t>
            </a:r>
            <a:r>
              <a:rPr i="0" dirty="0" err="1"/>
              <a:t>سيقرأون</a:t>
            </a:r>
            <a:r>
              <a:rPr i="0" dirty="0"/>
              <a:t> هذه </a:t>
            </a:r>
            <a:r>
              <a:rPr i="0" dirty="0" err="1"/>
              <a:t>المجالات</a:t>
            </a:r>
            <a:r>
              <a:rPr i="0" dirty="0"/>
              <a:t> في </a:t>
            </a:r>
            <a:r>
              <a:rPr i="0" dirty="0" err="1"/>
              <a:t>وقتهم</a:t>
            </a:r>
            <a:r>
              <a:rPr i="0" dirty="0"/>
              <a:t> </a:t>
            </a:r>
            <a:r>
              <a:rPr i="0" dirty="0" err="1"/>
              <a:t>الخاص</a:t>
            </a:r>
            <a:r>
              <a:rPr i="0" dirty="0"/>
              <a:t> </a:t>
            </a:r>
            <a:r>
              <a:rPr i="0" dirty="0" err="1"/>
              <a:t>وإنك</a:t>
            </a:r>
            <a:r>
              <a:rPr i="0" dirty="0"/>
              <a:t> </a:t>
            </a:r>
            <a:r>
              <a:rPr i="0" dirty="0" err="1"/>
              <a:t>ستُشارك</a:t>
            </a:r>
            <a:r>
              <a:rPr i="0" dirty="0"/>
              <a:t> </a:t>
            </a:r>
            <a:r>
              <a:rPr i="0" dirty="0" err="1"/>
              <a:t>العرض</a:t>
            </a:r>
            <a:r>
              <a:rPr i="0" dirty="0"/>
              <a:t> التقديمي </a:t>
            </a:r>
            <a:r>
              <a:rPr i="0" dirty="0" err="1"/>
              <a:t>معهم</a:t>
            </a:r>
            <a:r>
              <a:rPr i="0" dirty="0"/>
              <a:t> </a:t>
            </a:r>
            <a:r>
              <a:rPr i="0" dirty="0" err="1"/>
              <a:t>أو</a:t>
            </a:r>
            <a:r>
              <a:rPr i="0" dirty="0"/>
              <a:t> </a:t>
            </a:r>
            <a:r>
              <a:rPr i="0" dirty="0" err="1"/>
              <a:t>ستتناول</a:t>
            </a:r>
            <a:r>
              <a:rPr i="0" dirty="0"/>
              <a:t> </a:t>
            </a:r>
            <a:r>
              <a:rPr i="0" dirty="0" err="1"/>
              <a:t>بالقراءة</a:t>
            </a:r>
            <a:r>
              <a:rPr i="0" dirty="0"/>
              <a:t> </a:t>
            </a:r>
            <a:r>
              <a:rPr i="0" dirty="0" err="1"/>
              <a:t>المجالات</a:t>
            </a:r>
            <a:r>
              <a:rPr i="0" dirty="0"/>
              <a:t> </a:t>
            </a:r>
            <a:r>
              <a:rPr i="0" dirty="0" err="1"/>
              <a:t>العشر</a:t>
            </a:r>
            <a:r>
              <a:rPr lang="ar-SA" i="0" dirty="0"/>
              <a:t>ة</a:t>
            </a:r>
            <a:r>
              <a:rPr i="0" dirty="0"/>
              <a:t> </a:t>
            </a:r>
            <a:r>
              <a:rPr i="0" dirty="0" err="1"/>
              <a:t>باختصار</a:t>
            </a:r>
            <a:r>
              <a:rPr i="0" dirty="0"/>
              <a:t> </a:t>
            </a:r>
            <a:r>
              <a:rPr i="0" dirty="0" err="1"/>
              <a:t>شديد</a:t>
            </a:r>
            <a:r>
              <a:rPr lang="ar-SA" i="0" dirty="0"/>
              <a:t>].</a:t>
            </a:r>
            <a:endParaRPr sz="1800" i="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10</a:t>
            </a:fld>
            <a:endParaRPr lang="en-US"/>
          </a:p>
        </p:txBody>
      </p:sp>
    </p:spTree>
    <p:extLst>
      <p:ext uri="{BB962C8B-B14F-4D97-AF65-F5344CB8AC3E}">
        <p14:creationId xmlns:p14="http://schemas.microsoft.com/office/powerpoint/2010/main" val="213455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من </a:t>
            </a:r>
            <a:r>
              <a:rPr dirty="0" err="1"/>
              <a:t>الهامّ</a:t>
            </a:r>
            <a:r>
              <a:rPr dirty="0"/>
              <a:t> </a:t>
            </a:r>
            <a:r>
              <a:rPr dirty="0" err="1"/>
              <a:t>الآن</a:t>
            </a:r>
            <a:r>
              <a:rPr dirty="0"/>
              <a:t> </a:t>
            </a:r>
            <a:r>
              <a:rPr dirty="0" err="1"/>
              <a:t>لجميع</a:t>
            </a:r>
            <a:r>
              <a:rPr dirty="0"/>
              <a:t> </a:t>
            </a:r>
            <a:r>
              <a:rPr dirty="0" err="1"/>
              <a:t>أصحاب</a:t>
            </a:r>
            <a:r>
              <a:rPr dirty="0"/>
              <a:t> </a:t>
            </a:r>
            <a:r>
              <a:rPr dirty="0" err="1"/>
              <a:t>المصلحة</a:t>
            </a:r>
            <a:r>
              <a:rPr dirty="0"/>
              <a:t> في </a:t>
            </a:r>
            <a:r>
              <a:rPr dirty="0" err="1"/>
              <a:t>شراكة</a:t>
            </a:r>
            <a:r>
              <a:rPr dirty="0"/>
              <a:t> </a:t>
            </a:r>
            <a:r>
              <a:rPr dirty="0" err="1"/>
              <a:t>الصندوق</a:t>
            </a:r>
            <a:r>
              <a:rPr dirty="0"/>
              <a:t> </a:t>
            </a:r>
            <a:r>
              <a:rPr dirty="0" err="1"/>
              <a:t>العالمي</a:t>
            </a:r>
            <a:r>
              <a:rPr dirty="0"/>
              <a:t> </a:t>
            </a:r>
            <a:r>
              <a:rPr dirty="0" err="1"/>
              <a:t>النظر</a:t>
            </a:r>
            <a:r>
              <a:rPr dirty="0"/>
              <a:t> في </a:t>
            </a:r>
            <a:r>
              <a:rPr dirty="0" err="1"/>
              <a:t>التغييرات</a:t>
            </a:r>
            <a:r>
              <a:rPr dirty="0"/>
              <a:t> </a:t>
            </a:r>
            <a:r>
              <a:rPr dirty="0" err="1"/>
              <a:t>التي</a:t>
            </a:r>
            <a:r>
              <a:rPr dirty="0"/>
              <a:t> </a:t>
            </a:r>
            <a:r>
              <a:rPr dirty="0" err="1"/>
              <a:t>يمكنهم</a:t>
            </a:r>
            <a:r>
              <a:rPr dirty="0"/>
              <a:t> </a:t>
            </a:r>
            <a:r>
              <a:rPr dirty="0" err="1"/>
              <a:t>إجراؤه</a:t>
            </a:r>
            <a:r>
              <a:rPr lang="ar-SA" dirty="0"/>
              <a:t>ا </a:t>
            </a:r>
            <a:r>
              <a:rPr dirty="0" err="1"/>
              <a:t>لتنفيذ</a:t>
            </a:r>
            <a:r>
              <a:rPr dirty="0"/>
              <a:t> </a:t>
            </a:r>
            <a:r>
              <a:rPr dirty="0" err="1"/>
              <a:t>الاستراتيجية</a:t>
            </a:r>
            <a:r>
              <a:rPr dirty="0"/>
              <a:t> </a:t>
            </a:r>
            <a:r>
              <a:rPr dirty="0" err="1"/>
              <a:t>الجديدة</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يساعد</a:t>
            </a:r>
            <a:r>
              <a:rPr dirty="0"/>
              <a:t> </a:t>
            </a:r>
            <a:r>
              <a:rPr dirty="0" err="1"/>
              <a:t>قسم</a:t>
            </a:r>
            <a:r>
              <a:rPr dirty="0"/>
              <a:t> </a:t>
            </a:r>
            <a:r>
              <a:rPr dirty="0" err="1"/>
              <a:t>العوامل</a:t>
            </a:r>
            <a:r>
              <a:rPr dirty="0"/>
              <a:t> </a:t>
            </a:r>
            <a:r>
              <a:rPr dirty="0" err="1"/>
              <a:t>المُساعِدة</a:t>
            </a:r>
            <a:r>
              <a:rPr dirty="0"/>
              <a:t> </a:t>
            </a:r>
            <a:r>
              <a:rPr dirty="0" err="1"/>
              <a:t>للشراكة</a:t>
            </a:r>
            <a:r>
              <a:rPr dirty="0"/>
              <a:t> </a:t>
            </a:r>
            <a:r>
              <a:rPr dirty="0" err="1"/>
              <a:t>في</a:t>
            </a:r>
            <a:r>
              <a:rPr dirty="0"/>
              <a:t> </a:t>
            </a:r>
            <a:r>
              <a:rPr dirty="0" err="1"/>
              <a:t>الاستراتيجية</a:t>
            </a:r>
            <a:r>
              <a:rPr dirty="0"/>
              <a:t> </a:t>
            </a:r>
            <a:r>
              <a:rPr dirty="0" err="1"/>
              <a:t>على</a:t>
            </a:r>
            <a:r>
              <a:rPr dirty="0"/>
              <a:t> </a:t>
            </a:r>
            <a:r>
              <a:rPr dirty="0" err="1"/>
              <a:t>تحقيق</a:t>
            </a:r>
            <a:r>
              <a:rPr dirty="0"/>
              <a:t> </a:t>
            </a:r>
            <a:r>
              <a:rPr dirty="0" err="1"/>
              <a:t>ذلك</a:t>
            </a:r>
            <a:r>
              <a:rPr dirty="0"/>
              <a:t> </a:t>
            </a:r>
            <a:r>
              <a:rPr dirty="0" err="1"/>
              <a:t>من</a:t>
            </a:r>
            <a:r>
              <a:rPr dirty="0"/>
              <a:t> </a:t>
            </a:r>
            <a:r>
              <a:rPr dirty="0" err="1"/>
              <a:t>خلال</a:t>
            </a:r>
            <a:r>
              <a:rPr dirty="0"/>
              <a:t> </a:t>
            </a:r>
            <a:r>
              <a:rPr dirty="0" err="1"/>
              <a:t>وصف</a:t>
            </a:r>
            <a:r>
              <a:rPr dirty="0"/>
              <a:t> </a:t>
            </a:r>
            <a:r>
              <a:rPr dirty="0" err="1"/>
              <a:t>أدوار</a:t>
            </a:r>
            <a:r>
              <a:rPr dirty="0"/>
              <a:t> </a:t>
            </a:r>
            <a:r>
              <a:rPr dirty="0" err="1"/>
              <a:t>جميع</a:t>
            </a:r>
            <a:r>
              <a:rPr dirty="0"/>
              <a:t> </a:t>
            </a:r>
            <a:r>
              <a:rPr dirty="0" err="1"/>
              <a:t>أصحاب</a:t>
            </a:r>
            <a:r>
              <a:rPr dirty="0"/>
              <a:t> </a:t>
            </a:r>
            <a:r>
              <a:rPr dirty="0" err="1"/>
              <a:t>المصلحة</a:t>
            </a:r>
            <a:r>
              <a:rPr dirty="0"/>
              <a:t> </a:t>
            </a:r>
            <a:r>
              <a:rPr dirty="0" err="1"/>
              <a:t>ومساءلتهم</a:t>
            </a:r>
            <a:r>
              <a:rPr dirty="0"/>
              <a:t> </a:t>
            </a:r>
            <a:r>
              <a:rPr dirty="0" err="1"/>
              <a:t>في</a:t>
            </a:r>
            <a:r>
              <a:rPr dirty="0"/>
              <a:t> </a:t>
            </a:r>
            <a:r>
              <a:rPr dirty="0" err="1"/>
              <a:t>تنفيذ</a:t>
            </a:r>
            <a:r>
              <a:rPr dirty="0"/>
              <a:t> </a:t>
            </a:r>
            <a:r>
              <a:rPr dirty="0" err="1"/>
              <a:t>الاستراتيجية</a:t>
            </a:r>
            <a:r>
              <a:rPr dirty="0"/>
              <a:t>. </a:t>
            </a:r>
            <a:r>
              <a:rPr dirty="0" err="1"/>
              <a:t>ونحثّكم</a:t>
            </a:r>
            <a:r>
              <a:rPr dirty="0"/>
              <a:t> </a:t>
            </a:r>
            <a:r>
              <a:rPr dirty="0" err="1"/>
              <a:t>للغاية</a:t>
            </a:r>
            <a:r>
              <a:rPr dirty="0"/>
              <a:t> </a:t>
            </a:r>
            <a:r>
              <a:rPr dirty="0" err="1"/>
              <a:t>على</a:t>
            </a:r>
            <a:r>
              <a:rPr dirty="0"/>
              <a:t> </a:t>
            </a:r>
            <a:r>
              <a:rPr dirty="0" err="1"/>
              <a:t>استعراض</a:t>
            </a:r>
            <a:r>
              <a:rPr dirty="0"/>
              <a:t> </a:t>
            </a:r>
            <a:r>
              <a:rPr dirty="0" err="1"/>
              <a:t>وثيقة</a:t>
            </a:r>
            <a:r>
              <a:rPr dirty="0"/>
              <a:t> </a:t>
            </a:r>
            <a:r>
              <a:rPr dirty="0" err="1"/>
              <a:t>الاستراتيجية</a:t>
            </a:r>
            <a:r>
              <a:rPr dirty="0"/>
              <a:t> </a:t>
            </a:r>
            <a:r>
              <a:rPr dirty="0" err="1"/>
              <a:t>الجديدة</a:t>
            </a:r>
            <a:r>
              <a:rPr dirty="0"/>
              <a:t> </a:t>
            </a:r>
            <a:r>
              <a:rPr dirty="0" err="1"/>
              <a:t>لمساعدتكم</a:t>
            </a:r>
            <a:r>
              <a:rPr dirty="0"/>
              <a:t> </a:t>
            </a:r>
            <a:r>
              <a:rPr lang="ar-SA" dirty="0"/>
              <a:t>على </a:t>
            </a:r>
            <a:r>
              <a:rPr dirty="0" err="1"/>
              <a:t>تنفيذها</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lang="ar-SA" dirty="0"/>
              <a:t>قامت</a:t>
            </a:r>
            <a:r>
              <a:rPr dirty="0"/>
              <a:t> </a:t>
            </a:r>
            <a:r>
              <a:rPr dirty="0" err="1"/>
              <a:t>الأمانة</a:t>
            </a:r>
            <a:r>
              <a:rPr dirty="0"/>
              <a:t> </a:t>
            </a:r>
            <a:r>
              <a:rPr dirty="0" err="1"/>
              <a:t>العامة</a:t>
            </a:r>
            <a:r>
              <a:rPr lang="ar-SA" dirty="0"/>
              <a:t> أيضا</a:t>
            </a:r>
            <a:r>
              <a:rPr dirty="0"/>
              <a:t> </a:t>
            </a:r>
            <a:r>
              <a:rPr lang="ar-SA" dirty="0"/>
              <a:t>ب</a:t>
            </a:r>
            <a:r>
              <a:rPr dirty="0" err="1"/>
              <a:t>تحديث</a:t>
            </a:r>
            <a:r>
              <a:rPr dirty="0"/>
              <a:t> </a:t>
            </a:r>
            <a:r>
              <a:rPr dirty="0" err="1"/>
              <a:t>السياسات</a:t>
            </a:r>
            <a:r>
              <a:rPr dirty="0"/>
              <a:t> </a:t>
            </a:r>
            <a:r>
              <a:rPr dirty="0" err="1"/>
              <a:t>والمبادئ</a:t>
            </a:r>
            <a:r>
              <a:rPr dirty="0"/>
              <a:t> </a:t>
            </a:r>
            <a:r>
              <a:rPr dirty="0" err="1"/>
              <a:t>التوجيهية</a:t>
            </a:r>
            <a:r>
              <a:rPr dirty="0"/>
              <a:t> </a:t>
            </a:r>
            <a:r>
              <a:rPr dirty="0" err="1"/>
              <a:t>والمواد</a:t>
            </a:r>
            <a:r>
              <a:rPr dirty="0"/>
              <a:t> </a:t>
            </a:r>
            <a:r>
              <a:rPr dirty="0" err="1"/>
              <a:t>والأدوات</a:t>
            </a:r>
            <a:r>
              <a:rPr dirty="0"/>
              <a:t> </a:t>
            </a:r>
            <a:r>
              <a:rPr dirty="0" err="1"/>
              <a:t>ذات</a:t>
            </a:r>
            <a:r>
              <a:rPr dirty="0"/>
              <a:t> </a:t>
            </a:r>
            <a:r>
              <a:rPr dirty="0" err="1"/>
              <a:t>الصلة</a:t>
            </a:r>
            <a:r>
              <a:rPr dirty="0"/>
              <a:t>، في </a:t>
            </a:r>
            <a:r>
              <a:rPr dirty="0" err="1"/>
              <a:t>الوقت</a:t>
            </a:r>
            <a:r>
              <a:rPr dirty="0"/>
              <a:t> </a:t>
            </a:r>
            <a:r>
              <a:rPr dirty="0" err="1"/>
              <a:t>المناسب</a:t>
            </a:r>
            <a:r>
              <a:rPr dirty="0"/>
              <a:t> </a:t>
            </a:r>
            <a:r>
              <a:rPr dirty="0" err="1"/>
              <a:t>للدورة</a:t>
            </a:r>
            <a:r>
              <a:rPr dirty="0"/>
              <a:t> </a:t>
            </a:r>
            <a:r>
              <a:rPr dirty="0" err="1"/>
              <a:t>الأولى</a:t>
            </a:r>
            <a:r>
              <a:rPr dirty="0"/>
              <a:t> </a:t>
            </a:r>
            <a:r>
              <a:rPr dirty="0" err="1"/>
              <a:t>للمنح</a:t>
            </a:r>
            <a:r>
              <a:rPr dirty="0"/>
              <a:t> في </a:t>
            </a:r>
            <a:r>
              <a:rPr dirty="0" err="1"/>
              <a:t>إطار</a:t>
            </a:r>
            <a:r>
              <a:rPr dirty="0"/>
              <a:t> </a:t>
            </a:r>
            <a:r>
              <a:rPr dirty="0" err="1"/>
              <a:t>الاستراتيجية</a:t>
            </a:r>
            <a:r>
              <a:rPr dirty="0"/>
              <a:t> </a:t>
            </a:r>
            <a:r>
              <a:rPr dirty="0" err="1"/>
              <a:t>الجديدة</a:t>
            </a:r>
            <a:r>
              <a:rPr dirty="0"/>
              <a:t> </a:t>
            </a:r>
            <a:r>
              <a:rPr dirty="0" err="1"/>
              <a:t>التي</a:t>
            </a:r>
            <a:r>
              <a:rPr dirty="0"/>
              <a:t> </a:t>
            </a:r>
            <a:r>
              <a:rPr dirty="0" err="1"/>
              <a:t>ستبدأ</a:t>
            </a:r>
            <a:r>
              <a:rPr dirty="0"/>
              <a:t> في </a:t>
            </a:r>
            <a:r>
              <a:rPr dirty="0" err="1"/>
              <a:t>عام</a:t>
            </a:r>
            <a:r>
              <a:rPr lang="ar-SA" dirty="0"/>
              <a:t> 2024.</a:t>
            </a:r>
            <a:endParaRPr lang="ar-SA"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lang="ar-SA" dirty="0"/>
              <a:t>هناك موارد متاحة لمساعدتكم في أعمالكم التحضيرية وفي تناقُل أولويات الاستراتيجية مع جماعات أصحاب المصلحة، ومن بينها هذا العرض التقديمي، ووثيقة موجز تنفيذي، والاستراتيجية، واستعراض عام لإطارها - وهذه الموارد متاحة على الموقع الشبكي للصندوق العالمي في عدّة لغات - على النحو المبيَّن في أسفل الشريحة. </a:t>
            </a:r>
            <a:endParaRPr lang="ar-SA"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defRPr>
            </a:pPr>
            <a:r>
              <a:rPr dirty="0" err="1">
                <a:cs typeface="Arial" panose="020B0604020202020204" pitchFamily="34" charset="0"/>
              </a:rPr>
              <a:t>نتطلع</a:t>
            </a:r>
            <a:r>
              <a:rPr dirty="0">
                <a:cs typeface="Arial" panose="020B0604020202020204" pitchFamily="34" charset="0"/>
              </a:rPr>
              <a:t> </a:t>
            </a:r>
            <a:r>
              <a:rPr dirty="0" err="1">
                <a:cs typeface="Arial" panose="020B0604020202020204" pitchFamily="34" charset="0"/>
              </a:rPr>
              <a:t>إلى</a:t>
            </a:r>
            <a:r>
              <a:rPr dirty="0">
                <a:cs typeface="Arial" panose="020B0604020202020204" pitchFamily="34" charset="0"/>
              </a:rPr>
              <a:t> </a:t>
            </a:r>
            <a:r>
              <a:rPr dirty="0" err="1">
                <a:cs typeface="Arial" panose="020B0604020202020204" pitchFamily="34" charset="0"/>
              </a:rPr>
              <a:t>العمل</a:t>
            </a:r>
            <a:r>
              <a:rPr dirty="0">
                <a:cs typeface="Arial" panose="020B0604020202020204" pitchFamily="34" charset="0"/>
              </a:rPr>
              <a:t> </a:t>
            </a:r>
            <a:r>
              <a:rPr dirty="0" err="1">
                <a:cs typeface="Arial" panose="020B0604020202020204" pitchFamily="34" charset="0"/>
              </a:rPr>
              <a:t>معاً</a:t>
            </a:r>
            <a:r>
              <a:rPr dirty="0">
                <a:cs typeface="Arial" panose="020B0604020202020204" pitchFamily="34" charset="0"/>
              </a:rPr>
              <a:t> من أجل </a:t>
            </a:r>
            <a:r>
              <a:rPr dirty="0" err="1">
                <a:cs typeface="Arial" panose="020B0604020202020204" pitchFamily="34" charset="0"/>
              </a:rPr>
              <a:t>تسخير</a:t>
            </a:r>
            <a:r>
              <a:rPr dirty="0">
                <a:cs typeface="Arial" panose="020B0604020202020204" pitchFamily="34" charset="0"/>
              </a:rPr>
              <a:t> </a:t>
            </a:r>
            <a:r>
              <a:rPr dirty="0" err="1">
                <a:cs typeface="Arial" panose="020B0604020202020204" pitchFamily="34" charset="0"/>
              </a:rPr>
              <a:t>مَواطن</a:t>
            </a:r>
            <a:r>
              <a:rPr dirty="0">
                <a:cs typeface="Arial" panose="020B0604020202020204" pitchFamily="34" charset="0"/>
              </a:rPr>
              <a:t> </a:t>
            </a:r>
            <a:r>
              <a:rPr dirty="0" err="1">
                <a:cs typeface="Arial" panose="020B0604020202020204" pitchFamily="34" charset="0"/>
              </a:rPr>
              <a:t>قوتنا</a:t>
            </a:r>
            <a:r>
              <a:rPr dirty="0">
                <a:cs typeface="Arial" panose="020B0604020202020204" pitchFamily="34" charset="0"/>
              </a:rPr>
              <a:t> </a:t>
            </a:r>
            <a:r>
              <a:rPr dirty="0" err="1">
                <a:cs typeface="Arial" panose="020B0604020202020204" pitchFamily="34" charset="0"/>
              </a:rPr>
              <a:t>بصورة</a:t>
            </a:r>
            <a:r>
              <a:rPr dirty="0">
                <a:cs typeface="Arial" panose="020B0604020202020204" pitchFamily="34" charset="0"/>
              </a:rPr>
              <a:t> </a:t>
            </a:r>
            <a:r>
              <a:rPr dirty="0" err="1">
                <a:cs typeface="Arial" panose="020B0604020202020204" pitchFamily="34" charset="0"/>
              </a:rPr>
              <a:t>جماعية</a:t>
            </a:r>
            <a:r>
              <a:rPr dirty="0">
                <a:cs typeface="Arial" panose="020B0604020202020204" pitchFamily="34" charset="0"/>
              </a:rPr>
              <a:t> </a:t>
            </a:r>
            <a:r>
              <a:rPr dirty="0" err="1">
                <a:cs typeface="Arial" panose="020B0604020202020204" pitchFamily="34" charset="0"/>
              </a:rPr>
              <a:t>لتحقيق</a:t>
            </a:r>
            <a:r>
              <a:rPr dirty="0">
                <a:cs typeface="Arial" panose="020B0604020202020204" pitchFamily="34" charset="0"/>
              </a:rPr>
              <a:t> </a:t>
            </a:r>
            <a:r>
              <a:rPr dirty="0" err="1">
                <a:cs typeface="Arial" panose="020B0604020202020204" pitchFamily="34" charset="0"/>
              </a:rPr>
              <a:t>الاستراتيجية</a:t>
            </a:r>
            <a:r>
              <a:rPr dirty="0">
                <a:cs typeface="Arial" panose="020B0604020202020204" pitchFamily="34" charset="0"/>
              </a:rPr>
              <a:t> </a:t>
            </a:r>
            <a:r>
              <a:rPr dirty="0" err="1">
                <a:cs typeface="Arial" panose="020B0604020202020204" pitchFamily="34" charset="0"/>
              </a:rPr>
              <a:t>وتحقيق</a:t>
            </a:r>
            <a:r>
              <a:rPr dirty="0"/>
              <a:t> </a:t>
            </a:r>
            <a:r>
              <a:rPr dirty="0" err="1"/>
              <a:t>رؤية</a:t>
            </a:r>
            <a:r>
              <a:rPr dirty="0"/>
              <a:t> </a:t>
            </a:r>
            <a:r>
              <a:rPr dirty="0" err="1"/>
              <a:t>شراكتنا</a:t>
            </a:r>
            <a:r>
              <a:rPr dirty="0">
                <a:cs typeface="Arial" panose="020B0604020202020204" pitchFamily="34" charset="0"/>
              </a:rPr>
              <a:t> </a:t>
            </a:r>
            <a:r>
              <a:rPr dirty="0" err="1">
                <a:cs typeface="Arial" panose="020B0604020202020204" pitchFamily="34" charset="0"/>
              </a:rPr>
              <a:t>لعالمٍ</a:t>
            </a:r>
            <a:r>
              <a:rPr dirty="0">
                <a:cs typeface="Arial" panose="020B0604020202020204" pitchFamily="34" charset="0"/>
              </a:rPr>
              <a:t> </a:t>
            </a:r>
            <a:r>
              <a:rPr dirty="0" err="1">
                <a:cs typeface="Arial" panose="020B0604020202020204" pitchFamily="34" charset="0"/>
              </a:rPr>
              <a:t>خالٍ</a:t>
            </a:r>
            <a:r>
              <a:rPr dirty="0">
                <a:cs typeface="Arial" panose="020B0604020202020204" pitchFamily="34" charset="0"/>
              </a:rPr>
              <a:t> من </a:t>
            </a:r>
            <a:r>
              <a:rPr dirty="0" err="1">
                <a:cs typeface="Arial" panose="020B0604020202020204" pitchFamily="34" charset="0"/>
              </a:rPr>
              <a:t>عبء</a:t>
            </a:r>
            <a:r>
              <a:rPr dirty="0">
                <a:cs typeface="Arial" panose="020B0604020202020204" pitchFamily="34" charset="0"/>
              </a:rPr>
              <a:t> </a:t>
            </a:r>
            <a:r>
              <a:rPr dirty="0" err="1">
                <a:cs typeface="Arial" panose="020B0604020202020204" pitchFamily="34" charset="0"/>
              </a:rPr>
              <a:t>الإيدز</a:t>
            </a:r>
            <a:r>
              <a:rPr dirty="0">
                <a:cs typeface="Arial" panose="020B0604020202020204" pitchFamily="34" charset="0"/>
              </a:rPr>
              <a:t> </a:t>
            </a:r>
            <a:r>
              <a:rPr dirty="0" err="1">
                <a:cs typeface="Arial" panose="020B0604020202020204" pitchFamily="34" charset="0"/>
              </a:rPr>
              <a:t>والسُلّ</a:t>
            </a:r>
            <a:r>
              <a:rPr dirty="0">
                <a:cs typeface="Arial" panose="020B0604020202020204" pitchFamily="34" charset="0"/>
              </a:rPr>
              <a:t> </a:t>
            </a:r>
            <a:r>
              <a:rPr dirty="0" err="1">
                <a:cs typeface="Arial" panose="020B0604020202020204" pitchFamily="34" charset="0"/>
              </a:rPr>
              <a:t>والملاريا</a:t>
            </a:r>
            <a:r>
              <a:rPr dirty="0">
                <a:cs typeface="Arial" panose="020B0604020202020204" pitchFamily="34" charset="0"/>
              </a:rPr>
              <a:t>، مع </a:t>
            </a:r>
            <a:r>
              <a:rPr dirty="0" err="1">
                <a:cs typeface="Arial" panose="020B0604020202020204" pitchFamily="34" charset="0"/>
              </a:rPr>
              <a:t>توفير</a:t>
            </a:r>
            <a:r>
              <a:rPr dirty="0">
                <a:cs typeface="Arial" panose="020B0604020202020204" pitchFamily="34" charset="0"/>
              </a:rPr>
              <a:t> </a:t>
            </a:r>
            <a:r>
              <a:rPr dirty="0" err="1">
                <a:cs typeface="Arial" panose="020B0604020202020204" pitchFamily="34" charset="0"/>
              </a:rPr>
              <a:t>خدمات</a:t>
            </a:r>
            <a:r>
              <a:rPr dirty="0">
                <a:cs typeface="Arial" panose="020B0604020202020204" pitchFamily="34" charset="0"/>
              </a:rPr>
              <a:t> </a:t>
            </a:r>
            <a:r>
              <a:rPr dirty="0" err="1">
                <a:cs typeface="Arial" panose="020B0604020202020204" pitchFamily="34" charset="0"/>
              </a:rPr>
              <a:t>صحية</a:t>
            </a:r>
            <a:r>
              <a:rPr dirty="0">
                <a:cs typeface="Arial" panose="020B0604020202020204" pitchFamily="34" charset="0"/>
              </a:rPr>
              <a:t> </a:t>
            </a:r>
            <a:r>
              <a:rPr dirty="0" err="1">
                <a:cs typeface="Arial" panose="020B0604020202020204" pitchFamily="34" charset="0"/>
              </a:rPr>
              <a:t>أفضل</a:t>
            </a:r>
            <a:r>
              <a:rPr dirty="0">
                <a:cs typeface="Arial" panose="020B0604020202020204" pitchFamily="34" charset="0"/>
              </a:rPr>
              <a:t> </a:t>
            </a:r>
            <a:r>
              <a:rPr dirty="0" err="1">
                <a:cs typeface="Arial" panose="020B0604020202020204" pitchFamily="34" charset="0"/>
              </a:rPr>
              <a:t>ومنصفة</a:t>
            </a:r>
            <a:r>
              <a:rPr dirty="0">
                <a:cs typeface="Arial" panose="020B0604020202020204" pitchFamily="34" charset="0"/>
              </a:rPr>
              <a:t> </a:t>
            </a:r>
            <a:r>
              <a:rPr dirty="0" err="1">
                <a:cs typeface="Arial" panose="020B0604020202020204" pitchFamily="34" charset="0"/>
              </a:rPr>
              <a:t>للجميع</a:t>
            </a:r>
            <a:r>
              <a:rPr dirty="0">
                <a:cs typeface="Arial" panose="020B0604020202020204" pitchFamily="34" charset="0"/>
              </a:rPr>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11</a:t>
            </a:fld>
            <a:endParaRPr lang="en-US"/>
          </a:p>
        </p:txBody>
      </p:sp>
    </p:spTree>
    <p:extLst>
      <p:ext uri="{BB962C8B-B14F-4D97-AF65-F5344CB8AC3E}">
        <p14:creationId xmlns:p14="http://schemas.microsoft.com/office/powerpoint/2010/main" val="9523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algn="r" rtl="1"/>
            <a:endParaRPr dirty="0"/>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12</a:t>
            </a:fld>
            <a:endParaRPr lang="en-US"/>
          </a:p>
        </p:txBody>
      </p:sp>
    </p:spTree>
    <p:extLst>
      <p:ext uri="{BB962C8B-B14F-4D97-AF65-F5344CB8AC3E}">
        <p14:creationId xmlns:p14="http://schemas.microsoft.com/office/powerpoint/2010/main" val="373698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defRPr>
            </a:pPr>
            <a:r>
              <a:rPr dirty="0" err="1"/>
              <a:t>تضطلع</a:t>
            </a:r>
            <a:r>
              <a:rPr dirty="0"/>
              <a:t> </a:t>
            </a:r>
            <a:r>
              <a:rPr dirty="0" err="1"/>
              <a:t>آليات</a:t>
            </a:r>
            <a:r>
              <a:rPr dirty="0"/>
              <a:t> </a:t>
            </a:r>
            <a:r>
              <a:rPr dirty="0" err="1"/>
              <a:t>التنسيق</a:t>
            </a:r>
            <a:r>
              <a:rPr dirty="0"/>
              <a:t> </a:t>
            </a:r>
            <a:r>
              <a:rPr dirty="0" err="1"/>
              <a:t>القُطرية</a:t>
            </a:r>
            <a:r>
              <a:rPr dirty="0"/>
              <a:t> </a:t>
            </a:r>
            <a:r>
              <a:rPr dirty="0" err="1"/>
              <a:t>بدور</a:t>
            </a:r>
            <a:r>
              <a:rPr dirty="0"/>
              <a:t> </a:t>
            </a:r>
            <a:r>
              <a:rPr dirty="0" err="1"/>
              <a:t>هام</a:t>
            </a:r>
            <a:r>
              <a:rPr dirty="0"/>
              <a:t> </a:t>
            </a:r>
            <a:r>
              <a:rPr dirty="0" err="1"/>
              <a:t>في</a:t>
            </a:r>
            <a:r>
              <a:rPr dirty="0"/>
              <a:t> </a:t>
            </a:r>
            <a:r>
              <a:rPr dirty="0" err="1"/>
              <a:t>تنفيذ</a:t>
            </a:r>
            <a:r>
              <a:rPr dirty="0"/>
              <a:t> </a:t>
            </a:r>
            <a:r>
              <a:rPr dirty="0" err="1"/>
              <a:t>أولويات</a:t>
            </a:r>
            <a:r>
              <a:rPr dirty="0"/>
              <a:t> </a:t>
            </a:r>
            <a:r>
              <a:rPr dirty="0" err="1"/>
              <a:t>الاستراتيجية</a:t>
            </a:r>
            <a:r>
              <a:rPr dirty="0"/>
              <a:t> </a:t>
            </a:r>
            <a:r>
              <a:rPr dirty="0" err="1"/>
              <a:t>الجديدة</a:t>
            </a:r>
            <a:r>
              <a:rPr dirty="0"/>
              <a:t> </a:t>
            </a:r>
            <a:r>
              <a:rPr dirty="0" err="1"/>
              <a:t>لشراكة</a:t>
            </a:r>
            <a:r>
              <a:rPr dirty="0"/>
              <a:t> </a:t>
            </a:r>
            <a:r>
              <a:rPr dirty="0" err="1"/>
              <a:t>الصندوق</a:t>
            </a:r>
            <a:r>
              <a:rPr dirty="0"/>
              <a:t> </a:t>
            </a:r>
            <a:r>
              <a:rPr dirty="0" err="1"/>
              <a:t>العالمي</a:t>
            </a:r>
            <a:r>
              <a:rPr dirty="0"/>
              <a:t>.</a:t>
            </a:r>
          </a:p>
          <a:p>
            <a:pPr marL="0" marR="0" lvl="0" indent="0" algn="r" rtl="1">
              <a:spcBef>
                <a:spcPts val="0"/>
              </a:spcBef>
              <a:spcAft>
                <a:spcPts val="0"/>
              </a:spcAft>
              <a:buFont typeface="Arial" panose="020B0604020202020204" pitchFamily="34" charset="0"/>
              <a:buNone/>
              <a:defRPr sz="11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u="sng">
                <a:effectLst/>
                <a:latin typeface="Arial" panose="020B0604020202020204" pitchFamily="34" charset="0"/>
                <a:ea typeface="Calibri" panose="020F0502020204030204" pitchFamily="34" charset="0"/>
                <a:cs typeface="Arial" panose="020B0604020202020204" pitchFamily="34" charset="0"/>
              </a:defRPr>
            </a:pPr>
            <a:r>
              <a:rPr i="0" dirty="0" err="1"/>
              <a:t>في</a:t>
            </a:r>
            <a:r>
              <a:rPr i="0" dirty="0"/>
              <a:t> </a:t>
            </a:r>
            <a:r>
              <a:rPr i="0" dirty="0" err="1"/>
              <a:t>ما</a:t>
            </a:r>
            <a:r>
              <a:rPr i="0" dirty="0"/>
              <a:t> </a:t>
            </a:r>
            <a:r>
              <a:rPr i="0" dirty="0" err="1"/>
              <a:t>يتعلق</a:t>
            </a:r>
            <a:r>
              <a:rPr i="0" dirty="0"/>
              <a:t> بالحوكمة </a:t>
            </a:r>
            <a:r>
              <a:rPr i="0" dirty="0" err="1"/>
              <a:t>الأكثر</a:t>
            </a:r>
            <a:r>
              <a:rPr i="0" dirty="0"/>
              <a:t> </a:t>
            </a:r>
            <a:r>
              <a:rPr i="0" dirty="0" err="1"/>
              <a:t>فاعلية</a:t>
            </a:r>
            <a:r>
              <a:rPr i="0" dirty="0"/>
              <a:t> </a:t>
            </a:r>
            <a:r>
              <a:rPr i="0" dirty="0" err="1"/>
              <a:t>في</a:t>
            </a:r>
            <a:r>
              <a:rPr i="0" dirty="0"/>
              <a:t> </a:t>
            </a:r>
            <a:r>
              <a:rPr i="0" dirty="0" err="1"/>
              <a:t>إطار</a:t>
            </a:r>
            <a:r>
              <a:rPr i="0" dirty="0"/>
              <a:t> </a:t>
            </a:r>
            <a:r>
              <a:rPr i="0" dirty="0" err="1"/>
              <a:t>آليات</a:t>
            </a:r>
            <a:r>
              <a:rPr i="0" dirty="0"/>
              <a:t> </a:t>
            </a:r>
            <a:r>
              <a:rPr i="0" dirty="0" err="1"/>
              <a:t>التنسيق</a:t>
            </a:r>
            <a:r>
              <a:rPr i="0" dirty="0"/>
              <a:t> </a:t>
            </a:r>
            <a:r>
              <a:rPr i="0" dirty="0" err="1"/>
              <a:t>القُطرية</a:t>
            </a:r>
            <a:r>
              <a:rPr i="0" dirty="0"/>
              <a:t>: </a:t>
            </a:r>
            <a:endParaRPr sz="110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ea typeface="Times New Roman" panose="02020603050405020304" pitchFamily="18" charset="0"/>
                <a:cs typeface="Arial" panose="020B0604020202020204" pitchFamily="34" charset="0"/>
              </a:defRPr>
            </a:pPr>
            <a:r>
              <a:rPr dirty="0" err="1">
                <a:solidFill>
                  <a:srgbClr val="000000"/>
                </a:solidFill>
              </a:rPr>
              <a:t>من</a:t>
            </a:r>
            <a:r>
              <a:rPr dirty="0">
                <a:solidFill>
                  <a:srgbClr val="000000"/>
                </a:solidFill>
              </a:rPr>
              <a:t> </a:t>
            </a:r>
            <a:r>
              <a:rPr dirty="0" err="1">
                <a:solidFill>
                  <a:srgbClr val="000000"/>
                </a:solidFill>
              </a:rPr>
              <a:t>المجالات</a:t>
            </a:r>
            <a:r>
              <a:rPr dirty="0">
                <a:solidFill>
                  <a:srgbClr val="000000"/>
                </a:solidFill>
              </a:rPr>
              <a:t> </a:t>
            </a:r>
            <a:r>
              <a:rPr dirty="0" err="1">
                <a:solidFill>
                  <a:srgbClr val="000000"/>
                </a:solidFill>
              </a:rPr>
              <a:t>الهامّة</a:t>
            </a:r>
            <a:r>
              <a:rPr dirty="0">
                <a:solidFill>
                  <a:srgbClr val="000000"/>
                </a:solidFill>
              </a:rPr>
              <a:t> </a:t>
            </a:r>
            <a:r>
              <a:rPr dirty="0" err="1">
                <a:solidFill>
                  <a:srgbClr val="000000"/>
                </a:solidFill>
              </a:rPr>
              <a:t>التي</a:t>
            </a:r>
            <a:r>
              <a:rPr dirty="0">
                <a:solidFill>
                  <a:srgbClr val="000000"/>
                </a:solidFill>
              </a:rPr>
              <a:t> </a:t>
            </a:r>
            <a:r>
              <a:rPr dirty="0" err="1">
                <a:solidFill>
                  <a:srgbClr val="000000"/>
                </a:solidFill>
              </a:rPr>
              <a:t>تُركز</a:t>
            </a:r>
            <a:r>
              <a:rPr dirty="0">
                <a:solidFill>
                  <a:srgbClr val="000000"/>
                </a:solidFill>
              </a:rPr>
              <a:t> </a:t>
            </a:r>
            <a:r>
              <a:rPr dirty="0" err="1">
                <a:solidFill>
                  <a:srgbClr val="000000"/>
                </a:solidFill>
              </a:rPr>
              <a:t>عليها</a:t>
            </a:r>
            <a:r>
              <a:rPr dirty="0"/>
              <a:t> </a:t>
            </a:r>
            <a:r>
              <a:rPr dirty="0" err="1"/>
              <a:t>الاستراتيجية</a:t>
            </a:r>
            <a:r>
              <a:rPr dirty="0"/>
              <a:t> </a:t>
            </a:r>
            <a:r>
              <a:rPr dirty="0" err="1"/>
              <a:t>الجديدة</a:t>
            </a:r>
            <a:r>
              <a:rPr dirty="0"/>
              <a:t> </a:t>
            </a:r>
            <a:r>
              <a:rPr dirty="0" err="1"/>
              <a:t>تعزيز</a:t>
            </a:r>
            <a:r>
              <a:rPr dirty="0"/>
              <a:t> </a:t>
            </a:r>
            <a:r>
              <a:rPr dirty="0" err="1"/>
              <a:t>آليات</a:t>
            </a:r>
            <a:r>
              <a:rPr dirty="0"/>
              <a:t> </a:t>
            </a:r>
            <a:r>
              <a:rPr dirty="0" err="1"/>
              <a:t>التنسيق</a:t>
            </a:r>
            <a:r>
              <a:rPr dirty="0"/>
              <a:t> </a:t>
            </a:r>
            <a:r>
              <a:rPr dirty="0" err="1"/>
              <a:t>القُطرية</a:t>
            </a:r>
            <a:r>
              <a:rPr dirty="0"/>
              <a:t> </a:t>
            </a:r>
            <a:r>
              <a:rPr dirty="0" err="1"/>
              <a:t>للتمكين</a:t>
            </a:r>
            <a:r>
              <a:rPr dirty="0"/>
              <a:t> </a:t>
            </a:r>
            <a:r>
              <a:rPr dirty="0" err="1"/>
              <a:t>من</a:t>
            </a:r>
            <a:r>
              <a:rPr dirty="0"/>
              <a:t> </a:t>
            </a:r>
            <a:r>
              <a:rPr dirty="0" err="1"/>
              <a:t>صُنع</a:t>
            </a:r>
            <a:r>
              <a:rPr dirty="0"/>
              <a:t> </a:t>
            </a:r>
            <a:r>
              <a:rPr dirty="0" err="1"/>
              <a:t>قرارات</a:t>
            </a:r>
            <a:r>
              <a:rPr dirty="0"/>
              <a:t> </a:t>
            </a:r>
            <a:r>
              <a:rPr dirty="0" err="1"/>
              <a:t>متوازنة</a:t>
            </a:r>
            <a:r>
              <a:rPr dirty="0"/>
              <a:t> </a:t>
            </a:r>
            <a:r>
              <a:rPr dirty="0" err="1"/>
              <a:t>وشاملة</a:t>
            </a:r>
            <a:r>
              <a:rPr dirty="0"/>
              <a:t> </a:t>
            </a:r>
            <a:r>
              <a:rPr dirty="0" err="1"/>
              <a:t>حول</a:t>
            </a:r>
            <a:r>
              <a:rPr dirty="0"/>
              <a:t> </a:t>
            </a:r>
            <a:r>
              <a:rPr dirty="0" err="1"/>
              <a:t>استخدام</a:t>
            </a:r>
            <a:r>
              <a:rPr dirty="0"/>
              <a:t> </a:t>
            </a:r>
            <a:r>
              <a:rPr dirty="0" err="1"/>
              <a:t>موارد</a:t>
            </a:r>
            <a:r>
              <a:rPr dirty="0"/>
              <a:t> </a:t>
            </a:r>
            <a:r>
              <a:rPr dirty="0" err="1"/>
              <a:t>الصندوق</a:t>
            </a:r>
            <a:r>
              <a:rPr dirty="0"/>
              <a:t> </a:t>
            </a:r>
            <a:r>
              <a:rPr dirty="0" err="1"/>
              <a:t>العالمي</a:t>
            </a:r>
            <a:r>
              <a:rPr dirty="0"/>
              <a:t> - </a:t>
            </a:r>
            <a:r>
              <a:rPr dirty="0" err="1"/>
              <a:t>لا</a:t>
            </a:r>
            <a:r>
              <a:rPr dirty="0"/>
              <a:t> </a:t>
            </a:r>
            <a:r>
              <a:rPr dirty="0" err="1"/>
              <a:t>سيما</a:t>
            </a:r>
            <a:r>
              <a:rPr dirty="0"/>
              <a:t> </a:t>
            </a:r>
            <a:r>
              <a:rPr dirty="0" err="1"/>
              <a:t>لضمان</a:t>
            </a:r>
            <a:r>
              <a:rPr dirty="0"/>
              <a:t> </a:t>
            </a:r>
            <a:r>
              <a:rPr dirty="0" err="1"/>
              <a:t>مشاركة</a:t>
            </a:r>
            <a:r>
              <a:rPr dirty="0"/>
              <a:t> </a:t>
            </a:r>
            <a:r>
              <a:rPr dirty="0" err="1"/>
              <a:t>المجتمعات</a:t>
            </a:r>
            <a:r>
              <a:rPr dirty="0"/>
              <a:t> </a:t>
            </a:r>
            <a:r>
              <a:rPr dirty="0" err="1"/>
              <a:t>المحلية</a:t>
            </a:r>
            <a:r>
              <a:rPr dirty="0"/>
              <a:t>، </a:t>
            </a:r>
            <a:r>
              <a:rPr dirty="0" err="1"/>
              <a:t>بما</a:t>
            </a:r>
            <a:r>
              <a:rPr dirty="0"/>
              <a:t> </a:t>
            </a:r>
            <a:r>
              <a:rPr dirty="0" err="1"/>
              <a:t>في</a:t>
            </a:r>
            <a:r>
              <a:rPr dirty="0"/>
              <a:t> </a:t>
            </a:r>
            <a:r>
              <a:rPr dirty="0" err="1"/>
              <a:t>ذلك</a:t>
            </a:r>
            <a:r>
              <a:rPr dirty="0"/>
              <a:t> </a:t>
            </a:r>
            <a:r>
              <a:rPr dirty="0" err="1"/>
              <a:t>الفئات</a:t>
            </a:r>
            <a:r>
              <a:rPr dirty="0"/>
              <a:t> </a:t>
            </a:r>
            <a:r>
              <a:rPr dirty="0" err="1"/>
              <a:t>السكانية</a:t>
            </a:r>
            <a:r>
              <a:rPr dirty="0"/>
              <a:t> </a:t>
            </a:r>
            <a:r>
              <a:rPr dirty="0" err="1"/>
              <a:t>الرئيسية</a:t>
            </a:r>
            <a:r>
              <a:rPr dirty="0"/>
              <a:t>، </a:t>
            </a:r>
            <a:r>
              <a:rPr dirty="0" err="1"/>
              <a:t>مشاركةً</a:t>
            </a:r>
            <a:r>
              <a:rPr dirty="0"/>
              <a:t> </a:t>
            </a:r>
            <a:r>
              <a:rPr dirty="0" err="1"/>
              <a:t>كاملة</a:t>
            </a:r>
            <a:r>
              <a:rPr dirty="0"/>
              <a:t>، </a:t>
            </a:r>
            <a:r>
              <a:rPr dirty="0" err="1"/>
              <a:t>ويمكنها</a:t>
            </a:r>
            <a:r>
              <a:rPr dirty="0"/>
              <a:t> </a:t>
            </a:r>
            <a:r>
              <a:rPr dirty="0" err="1"/>
              <a:t>أن</a:t>
            </a:r>
            <a:r>
              <a:rPr dirty="0"/>
              <a:t> </a:t>
            </a:r>
            <a:r>
              <a:rPr dirty="0" err="1"/>
              <a:t>تضطلع</a:t>
            </a:r>
            <a:r>
              <a:rPr dirty="0"/>
              <a:t> </a:t>
            </a:r>
            <a:r>
              <a:rPr dirty="0" err="1"/>
              <a:t>بدورٍ</a:t>
            </a:r>
            <a:r>
              <a:rPr dirty="0"/>
              <a:t> </a:t>
            </a:r>
            <a:r>
              <a:rPr dirty="0" err="1"/>
              <a:t>متساوٍ</a:t>
            </a:r>
            <a:r>
              <a:rPr dirty="0"/>
              <a:t> </a:t>
            </a:r>
            <a:r>
              <a:rPr dirty="0" err="1"/>
              <a:t>في</a:t>
            </a:r>
            <a:r>
              <a:rPr dirty="0"/>
              <a:t> </a:t>
            </a:r>
            <a:r>
              <a:rPr dirty="0" err="1"/>
              <a:t>صُنع</a:t>
            </a:r>
            <a:r>
              <a:rPr dirty="0"/>
              <a:t> </a:t>
            </a:r>
            <a:r>
              <a:rPr dirty="0" err="1"/>
              <a:t>القرار</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ea typeface="Times New Roman" panose="02020603050405020304" pitchFamily="18" charset="0"/>
                <a:cs typeface="Arial" panose="020B0604020202020204" pitchFamily="34" charset="0"/>
              </a:defRPr>
            </a:pPr>
            <a:r>
              <a:rPr dirty="0" err="1"/>
              <a:t>يشكّل</a:t>
            </a:r>
            <a:r>
              <a:rPr dirty="0"/>
              <a:t> </a:t>
            </a:r>
            <a:r>
              <a:rPr dirty="0" err="1"/>
              <a:t>هذا</a:t>
            </a:r>
            <a:r>
              <a:rPr dirty="0"/>
              <a:t> </a:t>
            </a:r>
            <a:r>
              <a:rPr dirty="0" err="1"/>
              <a:t>الأمر</a:t>
            </a:r>
            <a:r>
              <a:rPr dirty="0"/>
              <a:t> </a:t>
            </a:r>
            <a:r>
              <a:rPr dirty="0" err="1"/>
              <a:t>أهمية</a:t>
            </a:r>
            <a:r>
              <a:rPr dirty="0"/>
              <a:t> </a:t>
            </a:r>
            <a:r>
              <a:rPr dirty="0" err="1"/>
              <a:t>بالغة</a:t>
            </a:r>
            <a:r>
              <a:rPr dirty="0"/>
              <a:t> </a:t>
            </a:r>
            <a:r>
              <a:rPr dirty="0" err="1"/>
              <a:t>لضمان</a:t>
            </a:r>
            <a:r>
              <a:rPr dirty="0"/>
              <a:t> </a:t>
            </a:r>
            <a:r>
              <a:rPr dirty="0" err="1"/>
              <a:t>توجيه</a:t>
            </a:r>
            <a:r>
              <a:rPr dirty="0"/>
              <a:t> </a:t>
            </a:r>
            <a:r>
              <a:rPr dirty="0" err="1"/>
              <a:t>المجتمعات</a:t>
            </a:r>
            <a:r>
              <a:rPr dirty="0"/>
              <a:t> </a:t>
            </a:r>
            <a:r>
              <a:rPr dirty="0" err="1"/>
              <a:t>المحلية</a:t>
            </a:r>
            <a:r>
              <a:rPr dirty="0"/>
              <a:t> </a:t>
            </a:r>
            <a:r>
              <a:rPr dirty="0" err="1"/>
              <a:t>لكيفية</a:t>
            </a:r>
            <a:r>
              <a:rPr dirty="0"/>
              <a:t> </a:t>
            </a:r>
            <a:r>
              <a:rPr dirty="0" err="1"/>
              <a:t>تصميم</a:t>
            </a:r>
            <a:r>
              <a:rPr dirty="0"/>
              <a:t> </a:t>
            </a:r>
            <a:r>
              <a:rPr dirty="0" err="1"/>
              <a:t>البرامج</a:t>
            </a:r>
            <a:r>
              <a:rPr dirty="0"/>
              <a:t> </a:t>
            </a:r>
            <a:r>
              <a:rPr dirty="0" err="1"/>
              <a:t>بحيث</a:t>
            </a:r>
            <a:r>
              <a:rPr dirty="0"/>
              <a:t> </a:t>
            </a:r>
            <a:r>
              <a:rPr dirty="0" err="1"/>
              <a:t>تُلبي</a:t>
            </a:r>
            <a:r>
              <a:rPr dirty="0"/>
              <a:t> </a:t>
            </a:r>
            <a:r>
              <a:rPr dirty="0" err="1"/>
              <a:t>احتياجاتها</a:t>
            </a:r>
            <a:r>
              <a:rPr dirty="0"/>
              <a:t> </a:t>
            </a:r>
            <a:r>
              <a:rPr dirty="0" err="1"/>
              <a:t>على</a:t>
            </a:r>
            <a:r>
              <a:rPr dirty="0"/>
              <a:t> </a:t>
            </a:r>
            <a:r>
              <a:rPr dirty="0" err="1"/>
              <a:t>أفضل</a:t>
            </a:r>
            <a:r>
              <a:rPr dirty="0"/>
              <a:t> </a:t>
            </a:r>
            <a:r>
              <a:rPr dirty="0" err="1"/>
              <a:t>وجه</a:t>
            </a:r>
            <a:r>
              <a:rPr dirty="0"/>
              <a:t>، </a:t>
            </a:r>
            <a:r>
              <a:rPr dirty="0" err="1"/>
              <a:t>ومن</a:t>
            </a:r>
            <a:r>
              <a:rPr dirty="0"/>
              <a:t> </a:t>
            </a:r>
            <a:r>
              <a:rPr dirty="0" err="1"/>
              <a:t>ثم</a:t>
            </a:r>
            <a:r>
              <a:rPr dirty="0"/>
              <a:t> </a:t>
            </a:r>
            <a:r>
              <a:rPr dirty="0" err="1"/>
              <a:t>تحسين</a:t>
            </a:r>
            <a:r>
              <a:rPr dirty="0"/>
              <a:t> </a:t>
            </a:r>
            <a:r>
              <a:rPr dirty="0" err="1"/>
              <a:t>فاعلية</a:t>
            </a:r>
            <a:r>
              <a:rPr dirty="0"/>
              <a:t> </a:t>
            </a:r>
            <a:r>
              <a:rPr dirty="0" err="1"/>
              <a:t>البرامج</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ea typeface="Times New Roman" panose="02020603050405020304" pitchFamily="18" charset="0"/>
                <a:cs typeface="Arial" panose="020B0604020202020204" pitchFamily="34" charset="0"/>
              </a:defRPr>
            </a:pPr>
            <a:r>
              <a:rPr dirty="0" err="1"/>
              <a:t>تُشدد</a:t>
            </a:r>
            <a:r>
              <a:rPr dirty="0"/>
              <a:t> </a:t>
            </a:r>
            <a:r>
              <a:rPr dirty="0" err="1"/>
              <a:t>الاستراتيجية</a:t>
            </a:r>
            <a:r>
              <a:rPr dirty="0"/>
              <a:t> </a:t>
            </a:r>
            <a:r>
              <a:rPr dirty="0" err="1"/>
              <a:t>أيضاً</a:t>
            </a:r>
            <a:r>
              <a:rPr dirty="0"/>
              <a:t> </a:t>
            </a:r>
            <a:r>
              <a:rPr dirty="0" err="1"/>
              <a:t>على</a:t>
            </a:r>
            <a:r>
              <a:rPr dirty="0"/>
              <a:t> </a:t>
            </a:r>
            <a:r>
              <a:rPr dirty="0" err="1"/>
              <a:t>أهمية</a:t>
            </a:r>
            <a:r>
              <a:rPr dirty="0"/>
              <a:t> </a:t>
            </a:r>
            <a:r>
              <a:rPr dirty="0" err="1"/>
              <a:t>التعجيل</a:t>
            </a:r>
            <a:r>
              <a:rPr dirty="0"/>
              <a:t> </a:t>
            </a:r>
            <a:r>
              <a:rPr dirty="0" err="1"/>
              <a:t>بوضع</a:t>
            </a:r>
            <a:r>
              <a:rPr dirty="0"/>
              <a:t> </a:t>
            </a:r>
            <a:r>
              <a:rPr dirty="0" err="1"/>
              <a:t>آليات</a:t>
            </a:r>
            <a:r>
              <a:rPr dirty="0"/>
              <a:t> </a:t>
            </a:r>
            <a:r>
              <a:rPr dirty="0" err="1"/>
              <a:t>التنسيق</a:t>
            </a:r>
            <a:r>
              <a:rPr dirty="0"/>
              <a:t> </a:t>
            </a:r>
            <a:r>
              <a:rPr dirty="0" err="1"/>
              <a:t>القُطرية</a:t>
            </a:r>
            <a:r>
              <a:rPr dirty="0"/>
              <a:t> </a:t>
            </a:r>
            <a:r>
              <a:rPr dirty="0" err="1"/>
              <a:t>ومواءمتها</a:t>
            </a:r>
            <a:r>
              <a:rPr dirty="0"/>
              <a:t> </a:t>
            </a:r>
            <a:r>
              <a:rPr dirty="0" err="1"/>
              <a:t>على</a:t>
            </a:r>
            <a:r>
              <a:rPr dirty="0"/>
              <a:t> </a:t>
            </a:r>
            <a:r>
              <a:rPr dirty="0" err="1"/>
              <a:t>النحو</a:t>
            </a:r>
            <a:r>
              <a:rPr dirty="0"/>
              <a:t> </a:t>
            </a:r>
            <a:r>
              <a:rPr dirty="0" err="1"/>
              <a:t>الأمثل</a:t>
            </a:r>
            <a:r>
              <a:rPr dirty="0"/>
              <a:t> </a:t>
            </a:r>
            <a:r>
              <a:rPr dirty="0" err="1"/>
              <a:t>على</a:t>
            </a:r>
            <a:r>
              <a:rPr dirty="0"/>
              <a:t> </a:t>
            </a:r>
            <a:r>
              <a:rPr dirty="0" err="1"/>
              <a:t>أعلى</a:t>
            </a:r>
            <a:r>
              <a:rPr dirty="0"/>
              <a:t> </a:t>
            </a:r>
            <a:r>
              <a:rPr dirty="0" err="1"/>
              <a:t>مستوى</a:t>
            </a:r>
            <a:r>
              <a:rPr dirty="0"/>
              <a:t> </a:t>
            </a:r>
            <a:r>
              <a:rPr dirty="0" err="1"/>
              <a:t>من</a:t>
            </a:r>
            <a:r>
              <a:rPr dirty="0"/>
              <a:t> </a:t>
            </a:r>
            <a:r>
              <a:rPr dirty="0" err="1"/>
              <a:t>صُنع</a:t>
            </a:r>
            <a:r>
              <a:rPr dirty="0"/>
              <a:t> </a:t>
            </a:r>
            <a:r>
              <a:rPr dirty="0" err="1"/>
              <a:t>القرارات</a:t>
            </a:r>
            <a:r>
              <a:rPr dirty="0"/>
              <a:t> </a:t>
            </a:r>
            <a:r>
              <a:rPr dirty="0" err="1"/>
              <a:t>داخل</a:t>
            </a:r>
            <a:r>
              <a:rPr dirty="0"/>
              <a:t> </a:t>
            </a:r>
            <a:r>
              <a:rPr dirty="0" err="1"/>
              <a:t>الهياكل</a:t>
            </a:r>
            <a:r>
              <a:rPr dirty="0"/>
              <a:t> </a:t>
            </a:r>
            <a:r>
              <a:rPr dirty="0" err="1"/>
              <a:t>الوطنية</a:t>
            </a:r>
            <a:r>
              <a:rPr dirty="0"/>
              <a:t> </a:t>
            </a:r>
            <a:r>
              <a:rPr dirty="0" err="1"/>
              <a:t>وهيئات</a:t>
            </a:r>
            <a:r>
              <a:rPr dirty="0"/>
              <a:t> </a:t>
            </a:r>
            <a:r>
              <a:rPr dirty="0" err="1"/>
              <a:t>الحوكمة</a:t>
            </a:r>
            <a:r>
              <a:rPr dirty="0"/>
              <a:t> </a:t>
            </a:r>
            <a:r>
              <a:rPr dirty="0" err="1"/>
              <a:t>القائمة</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ea typeface="Times New Roman" panose="02020603050405020304" pitchFamily="18" charset="0"/>
                <a:cs typeface="Arial" panose="020B0604020202020204" pitchFamily="34" charset="0"/>
              </a:defRPr>
            </a:pPr>
            <a:r>
              <a:rPr dirty="0" err="1"/>
              <a:t>يُمثل</a:t>
            </a:r>
            <a:r>
              <a:rPr dirty="0"/>
              <a:t> </a:t>
            </a:r>
            <a:r>
              <a:rPr dirty="0" err="1"/>
              <a:t>ذلك</a:t>
            </a:r>
            <a:r>
              <a:rPr dirty="0"/>
              <a:t> </a:t>
            </a:r>
            <a:r>
              <a:rPr dirty="0" err="1"/>
              <a:t>أهميةً</a:t>
            </a:r>
            <a:r>
              <a:rPr dirty="0"/>
              <a:t> </a:t>
            </a:r>
            <a:r>
              <a:rPr dirty="0" err="1"/>
              <a:t>لدعم</a:t>
            </a:r>
            <a:r>
              <a:rPr dirty="0"/>
              <a:t> </a:t>
            </a:r>
            <a:r>
              <a:rPr dirty="0" err="1"/>
              <a:t>التنفيذ</a:t>
            </a:r>
            <a:r>
              <a:rPr dirty="0"/>
              <a:t> </a:t>
            </a:r>
            <a:r>
              <a:rPr dirty="0" err="1"/>
              <a:t>الفعَّال</a:t>
            </a:r>
            <a:r>
              <a:rPr dirty="0"/>
              <a:t> </a:t>
            </a:r>
            <a:r>
              <a:rPr dirty="0" err="1"/>
              <a:t>لأولويات</a:t>
            </a:r>
            <a:r>
              <a:rPr dirty="0"/>
              <a:t> </a:t>
            </a:r>
            <a:r>
              <a:rPr dirty="0" err="1"/>
              <a:t>الاستراتيجية</a:t>
            </a:r>
            <a:r>
              <a:rPr dirty="0"/>
              <a:t>، </a:t>
            </a:r>
            <a:r>
              <a:rPr dirty="0" err="1"/>
              <a:t>ومنها</a:t>
            </a:r>
            <a:r>
              <a:rPr dirty="0"/>
              <a:t> </a:t>
            </a:r>
            <a:r>
              <a:rPr dirty="0" err="1"/>
              <a:t>تقديم</a:t>
            </a:r>
            <a:r>
              <a:rPr dirty="0"/>
              <a:t> </a:t>
            </a:r>
            <a:r>
              <a:rPr dirty="0" err="1"/>
              <a:t>خدمات</a:t>
            </a:r>
            <a:r>
              <a:rPr dirty="0"/>
              <a:t> </a:t>
            </a:r>
            <a:r>
              <a:rPr dirty="0" err="1"/>
              <a:t>متكاملة</a:t>
            </a:r>
            <a:r>
              <a:rPr dirty="0"/>
              <a:t> </a:t>
            </a:r>
            <a:r>
              <a:rPr dirty="0" err="1"/>
              <a:t>متمحورة</a:t>
            </a:r>
            <a:r>
              <a:rPr dirty="0"/>
              <a:t> </a:t>
            </a:r>
            <a:r>
              <a:rPr dirty="0" err="1"/>
              <a:t>حول</a:t>
            </a:r>
            <a:r>
              <a:rPr dirty="0"/>
              <a:t> </a:t>
            </a:r>
            <a:r>
              <a:rPr dirty="0" err="1"/>
              <a:t>الناس</a:t>
            </a:r>
            <a:r>
              <a:rPr dirty="0"/>
              <a:t> </a:t>
            </a:r>
            <a:r>
              <a:rPr dirty="0" err="1"/>
              <a:t>ودعم</a:t>
            </a:r>
            <a:r>
              <a:rPr dirty="0"/>
              <a:t> </a:t>
            </a:r>
            <a:r>
              <a:rPr dirty="0" err="1"/>
              <a:t>التأهب</a:t>
            </a:r>
            <a:r>
              <a:rPr dirty="0"/>
              <a:t> </a:t>
            </a:r>
            <a:r>
              <a:rPr dirty="0" err="1"/>
              <a:t>للجوائح</a:t>
            </a:r>
            <a:r>
              <a:rPr dirty="0"/>
              <a:t>، </a:t>
            </a:r>
            <a:r>
              <a:rPr dirty="0" err="1"/>
              <a:t>فضلاً</a:t>
            </a:r>
            <a:r>
              <a:rPr dirty="0"/>
              <a:t> </a:t>
            </a:r>
            <a:r>
              <a:rPr dirty="0" err="1"/>
              <a:t>عن</a:t>
            </a:r>
            <a:r>
              <a:rPr dirty="0"/>
              <a:t> </a:t>
            </a:r>
            <a:r>
              <a:rPr dirty="0" err="1"/>
              <a:t>بناء</a:t>
            </a:r>
            <a:r>
              <a:rPr dirty="0"/>
              <a:t> </a:t>
            </a:r>
            <a:r>
              <a:rPr dirty="0" err="1"/>
              <a:t>استدامة</a:t>
            </a:r>
            <a:r>
              <a:rPr dirty="0"/>
              <a:t> </a:t>
            </a:r>
            <a:r>
              <a:rPr dirty="0" err="1"/>
              <a:t>برامج</a:t>
            </a:r>
            <a:r>
              <a:rPr dirty="0"/>
              <a:t> </a:t>
            </a:r>
            <a:r>
              <a:rPr dirty="0" err="1"/>
              <a:t>الصندوق</a:t>
            </a:r>
            <a:r>
              <a:rPr dirty="0"/>
              <a:t> </a:t>
            </a:r>
            <a:r>
              <a:rPr dirty="0" err="1"/>
              <a:t>العالمي</a:t>
            </a:r>
            <a:r>
              <a:rPr dirty="0"/>
              <a:t> </a:t>
            </a:r>
            <a:r>
              <a:rPr dirty="0" err="1"/>
              <a:t>على</a:t>
            </a:r>
            <a:r>
              <a:rPr dirty="0"/>
              <a:t> </a:t>
            </a:r>
            <a:r>
              <a:rPr dirty="0" err="1"/>
              <a:t>المدى</a:t>
            </a:r>
            <a:r>
              <a:rPr dirty="0"/>
              <a:t> </a:t>
            </a:r>
            <a:r>
              <a:rPr dirty="0" err="1"/>
              <a:t>الطويل</a:t>
            </a:r>
            <a:r>
              <a:rPr dirty="0"/>
              <a:t>، </a:t>
            </a:r>
            <a:r>
              <a:rPr dirty="0" err="1"/>
              <a:t>مع</a:t>
            </a:r>
            <a:r>
              <a:rPr dirty="0"/>
              <a:t> </a:t>
            </a:r>
            <a:r>
              <a:rPr dirty="0" err="1"/>
              <a:t>الحفاظ</a:t>
            </a:r>
            <a:r>
              <a:rPr dirty="0"/>
              <a:t> </a:t>
            </a:r>
            <a:r>
              <a:rPr dirty="0" err="1"/>
              <a:t>على</a:t>
            </a:r>
            <a:r>
              <a:rPr dirty="0"/>
              <a:t> </a:t>
            </a:r>
            <a:r>
              <a:rPr dirty="0" err="1"/>
              <a:t>المبادئ</a:t>
            </a:r>
            <a:r>
              <a:rPr dirty="0"/>
              <a:t> </a:t>
            </a:r>
            <a:r>
              <a:rPr dirty="0" err="1"/>
              <a:t>الأساسية</a:t>
            </a:r>
            <a:r>
              <a:rPr dirty="0"/>
              <a:t> </a:t>
            </a:r>
            <a:r>
              <a:rPr dirty="0" err="1"/>
              <a:t>مثل</a:t>
            </a:r>
            <a:r>
              <a:rPr dirty="0"/>
              <a:t> </a:t>
            </a:r>
            <a:r>
              <a:rPr dirty="0" err="1"/>
              <a:t>الإدماج</a:t>
            </a:r>
            <a:r>
              <a:rPr dirty="0"/>
              <a:t> </a:t>
            </a:r>
            <a:r>
              <a:rPr dirty="0" err="1"/>
              <a:t>والشفافية</a:t>
            </a:r>
            <a:r>
              <a:rPr dirty="0"/>
              <a:t> </a:t>
            </a:r>
            <a:r>
              <a:rPr dirty="0" err="1"/>
              <a:t>والحقوق</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u="sng">
                <a:effectLst/>
                <a:latin typeface="Arial" panose="020B0604020202020204" pitchFamily="34" charset="0"/>
                <a:ea typeface="Calibri" panose="020F0502020204030204" pitchFamily="34" charset="0"/>
                <a:cs typeface="Arial" panose="020B0604020202020204" pitchFamily="34" charset="0"/>
              </a:defRPr>
            </a:pPr>
            <a:r>
              <a:rPr i="0" dirty="0" err="1"/>
              <a:t>في</a:t>
            </a:r>
            <a:r>
              <a:rPr i="0" dirty="0"/>
              <a:t> </a:t>
            </a:r>
            <a:r>
              <a:rPr i="0" dirty="0" err="1"/>
              <a:t>ما</a:t>
            </a:r>
            <a:r>
              <a:rPr i="0" dirty="0"/>
              <a:t> </a:t>
            </a:r>
            <a:r>
              <a:rPr i="0" dirty="0" err="1"/>
              <a:t>يتعلق</a:t>
            </a:r>
            <a:r>
              <a:rPr i="0" dirty="0"/>
              <a:t> </a:t>
            </a:r>
            <a:r>
              <a:rPr i="0" dirty="0" err="1">
                <a:solidFill>
                  <a:srgbClr val="000000"/>
                </a:solidFill>
              </a:rPr>
              <a:t>بدعم</a:t>
            </a:r>
            <a:r>
              <a:rPr i="0" dirty="0">
                <a:solidFill>
                  <a:srgbClr val="000000"/>
                </a:solidFill>
              </a:rPr>
              <a:t> </a:t>
            </a:r>
            <a:r>
              <a:rPr i="0" dirty="0" err="1">
                <a:solidFill>
                  <a:srgbClr val="000000"/>
                </a:solidFill>
              </a:rPr>
              <a:t>صُنع</a:t>
            </a:r>
            <a:r>
              <a:rPr i="0" dirty="0">
                <a:solidFill>
                  <a:srgbClr val="000000"/>
                </a:solidFill>
              </a:rPr>
              <a:t> </a:t>
            </a:r>
            <a:r>
              <a:rPr i="0" dirty="0" err="1">
                <a:solidFill>
                  <a:srgbClr val="000000"/>
                </a:solidFill>
              </a:rPr>
              <a:t>القرار</a:t>
            </a:r>
            <a:r>
              <a:rPr i="0" dirty="0">
                <a:solidFill>
                  <a:srgbClr val="000000"/>
                </a:solidFill>
              </a:rPr>
              <a:t> </a:t>
            </a:r>
            <a:r>
              <a:rPr i="0" dirty="0" err="1">
                <a:solidFill>
                  <a:srgbClr val="000000"/>
                </a:solidFill>
              </a:rPr>
              <a:t>حول</a:t>
            </a:r>
            <a:r>
              <a:rPr i="0" dirty="0">
                <a:solidFill>
                  <a:srgbClr val="000000"/>
                </a:solidFill>
              </a:rPr>
              <a:t> </a:t>
            </a:r>
            <a:r>
              <a:rPr i="0" dirty="0" err="1">
                <a:solidFill>
                  <a:srgbClr val="000000"/>
                </a:solidFill>
              </a:rPr>
              <a:t>الأولويات</a:t>
            </a:r>
            <a:r>
              <a:rPr i="0" dirty="0">
                <a:solidFill>
                  <a:srgbClr val="000000"/>
                </a:solidFill>
              </a:rPr>
              <a:t> </a:t>
            </a:r>
            <a:r>
              <a:rPr i="0" dirty="0" err="1">
                <a:solidFill>
                  <a:srgbClr val="000000"/>
                </a:solidFill>
              </a:rPr>
              <a:t>الجديدة</a:t>
            </a:r>
            <a:r>
              <a:rPr i="0" dirty="0">
                <a:solidFill>
                  <a:srgbClr val="000000"/>
                </a:solidFill>
              </a:rPr>
              <a:t> </a:t>
            </a:r>
            <a:r>
              <a:rPr i="0" dirty="0" err="1">
                <a:solidFill>
                  <a:srgbClr val="000000"/>
                </a:solidFill>
              </a:rPr>
              <a:t>للا</a:t>
            </a:r>
            <a:r>
              <a:rPr lang="ar-SA" i="0" dirty="0">
                <a:solidFill>
                  <a:srgbClr val="000000"/>
                </a:solidFill>
              </a:rPr>
              <a:t>س</a:t>
            </a:r>
            <a:r>
              <a:rPr i="0" dirty="0" err="1">
                <a:solidFill>
                  <a:srgbClr val="000000"/>
                </a:solidFill>
              </a:rPr>
              <a:t>تراتيجية</a:t>
            </a:r>
            <a:r>
              <a:rPr i="0" dirty="0">
                <a:solidFill>
                  <a:srgbClr val="000000"/>
                </a:solidFill>
              </a:rPr>
              <a:t>:</a:t>
            </a:r>
            <a:endParaRPr sz="110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ea typeface="Times New Roman" panose="02020603050405020304" pitchFamily="18" charset="0"/>
                <a:cs typeface="Arial" panose="020B0604020202020204" pitchFamily="34" charset="0"/>
              </a:defRPr>
            </a:pPr>
            <a:r>
              <a:rPr dirty="0" err="1">
                <a:solidFill>
                  <a:srgbClr val="000000"/>
                </a:solidFill>
              </a:rPr>
              <a:t>تتسم</a:t>
            </a:r>
            <a:r>
              <a:rPr dirty="0">
                <a:solidFill>
                  <a:srgbClr val="000000"/>
                </a:solidFill>
              </a:rPr>
              <a:t> </a:t>
            </a:r>
            <a:r>
              <a:rPr dirty="0" err="1">
                <a:solidFill>
                  <a:srgbClr val="000000"/>
                </a:solidFill>
              </a:rPr>
              <a:t>الاستراتيجية</a:t>
            </a:r>
            <a:r>
              <a:rPr dirty="0">
                <a:solidFill>
                  <a:srgbClr val="000000"/>
                </a:solidFill>
              </a:rPr>
              <a:t> </a:t>
            </a:r>
            <a:r>
              <a:rPr dirty="0" err="1">
                <a:solidFill>
                  <a:srgbClr val="000000"/>
                </a:solidFill>
              </a:rPr>
              <a:t>الجديدة</a:t>
            </a:r>
            <a:r>
              <a:rPr dirty="0">
                <a:solidFill>
                  <a:srgbClr val="000000"/>
                </a:solidFill>
              </a:rPr>
              <a:t> </a:t>
            </a:r>
            <a:r>
              <a:rPr dirty="0" err="1">
                <a:solidFill>
                  <a:srgbClr val="000000"/>
                </a:solidFill>
              </a:rPr>
              <a:t>بقدر</a:t>
            </a:r>
            <a:r>
              <a:rPr dirty="0">
                <a:solidFill>
                  <a:srgbClr val="000000"/>
                </a:solidFill>
              </a:rPr>
              <a:t> </a:t>
            </a:r>
            <a:r>
              <a:rPr dirty="0" err="1">
                <a:solidFill>
                  <a:srgbClr val="000000"/>
                </a:solidFill>
              </a:rPr>
              <a:t>أكبر</a:t>
            </a:r>
            <a:r>
              <a:rPr dirty="0">
                <a:solidFill>
                  <a:srgbClr val="000000"/>
                </a:solidFill>
              </a:rPr>
              <a:t> </a:t>
            </a:r>
            <a:r>
              <a:rPr dirty="0" err="1">
                <a:solidFill>
                  <a:srgbClr val="000000"/>
                </a:solidFill>
              </a:rPr>
              <a:t>من</a:t>
            </a:r>
            <a:r>
              <a:rPr dirty="0">
                <a:solidFill>
                  <a:srgbClr val="000000"/>
                </a:solidFill>
              </a:rPr>
              <a:t> </a:t>
            </a:r>
            <a:r>
              <a:rPr dirty="0" err="1">
                <a:solidFill>
                  <a:srgbClr val="000000"/>
                </a:solidFill>
              </a:rPr>
              <a:t>التحديد</a:t>
            </a:r>
            <a:r>
              <a:rPr dirty="0"/>
              <a:t> </a:t>
            </a:r>
            <a:r>
              <a:rPr dirty="0" err="1"/>
              <a:t>بشأن</a:t>
            </a:r>
            <a:r>
              <a:rPr dirty="0"/>
              <a:t> </a:t>
            </a:r>
            <a:r>
              <a:rPr dirty="0" err="1"/>
              <a:t>المجالات</a:t>
            </a:r>
            <a:r>
              <a:rPr dirty="0"/>
              <a:t> </a:t>
            </a:r>
            <a:r>
              <a:rPr dirty="0" err="1"/>
              <a:t>ذات</a:t>
            </a:r>
            <a:r>
              <a:rPr dirty="0"/>
              <a:t> </a:t>
            </a:r>
            <a:r>
              <a:rPr dirty="0" err="1"/>
              <a:t>الأولوية</a:t>
            </a:r>
            <a:r>
              <a:rPr dirty="0"/>
              <a:t> </a:t>
            </a:r>
            <a:r>
              <a:rPr dirty="0" err="1"/>
              <a:t>التي</a:t>
            </a:r>
            <a:r>
              <a:rPr dirty="0"/>
              <a:t> </a:t>
            </a:r>
            <a:r>
              <a:rPr dirty="0" err="1"/>
              <a:t>ينبغي</a:t>
            </a:r>
            <a:r>
              <a:rPr dirty="0"/>
              <a:t> </a:t>
            </a:r>
            <a:r>
              <a:rPr dirty="0" err="1"/>
              <a:t>فيها</a:t>
            </a:r>
            <a:r>
              <a:rPr dirty="0"/>
              <a:t> </a:t>
            </a:r>
            <a:r>
              <a:rPr dirty="0" err="1"/>
              <a:t>تركيز</a:t>
            </a:r>
            <a:r>
              <a:rPr dirty="0"/>
              <a:t> </a:t>
            </a:r>
            <a:r>
              <a:rPr dirty="0" err="1"/>
              <a:t>موارد</a:t>
            </a:r>
            <a:r>
              <a:rPr dirty="0"/>
              <a:t> </a:t>
            </a:r>
            <a:r>
              <a:rPr dirty="0" err="1"/>
              <a:t>الصندوق</a:t>
            </a:r>
            <a:r>
              <a:rPr dirty="0"/>
              <a:t> </a:t>
            </a:r>
            <a:r>
              <a:rPr dirty="0" err="1"/>
              <a:t>العالمي</a:t>
            </a:r>
            <a:r>
              <a:rPr dirty="0"/>
              <a:t> </a:t>
            </a:r>
            <a:r>
              <a:rPr dirty="0" err="1"/>
              <a:t>وجهود</a:t>
            </a:r>
            <a:r>
              <a:rPr dirty="0"/>
              <a:t> </a:t>
            </a:r>
            <a:r>
              <a:rPr dirty="0" err="1"/>
              <a:t>الشراكة</a:t>
            </a:r>
            <a:r>
              <a:rPr dirty="0"/>
              <a:t>، </a:t>
            </a:r>
            <a:r>
              <a:rPr dirty="0" err="1"/>
              <a:t>من</a:t>
            </a:r>
            <a:r>
              <a:rPr dirty="0"/>
              <a:t> </a:t>
            </a:r>
            <a:r>
              <a:rPr dirty="0" err="1"/>
              <a:t>أجل</a:t>
            </a:r>
            <a:r>
              <a:rPr dirty="0"/>
              <a:t> </a:t>
            </a:r>
            <a:r>
              <a:rPr dirty="0" err="1"/>
              <a:t>تحسين</a:t>
            </a:r>
            <a:r>
              <a:rPr dirty="0"/>
              <a:t> </a:t>
            </a:r>
            <a:r>
              <a:rPr dirty="0" err="1"/>
              <a:t>نوعية</a:t>
            </a:r>
            <a:r>
              <a:rPr dirty="0"/>
              <a:t> </a:t>
            </a:r>
            <a:r>
              <a:rPr dirty="0" err="1"/>
              <a:t>البرامج</a:t>
            </a:r>
            <a:r>
              <a:rPr dirty="0"/>
              <a:t> </a:t>
            </a:r>
            <a:r>
              <a:rPr dirty="0" err="1"/>
              <a:t>وتسريع</a:t>
            </a:r>
            <a:r>
              <a:rPr dirty="0"/>
              <a:t> </a:t>
            </a:r>
            <a:r>
              <a:rPr dirty="0" err="1"/>
              <a:t>وتيرة</a:t>
            </a:r>
            <a:r>
              <a:rPr dirty="0"/>
              <a:t> </a:t>
            </a:r>
            <a:r>
              <a:rPr dirty="0" err="1"/>
              <a:t>التنفيذ</a:t>
            </a:r>
            <a:r>
              <a:rPr dirty="0"/>
              <a:t> </a:t>
            </a:r>
            <a:r>
              <a:rPr dirty="0" err="1"/>
              <a:t>نحو</a:t>
            </a:r>
            <a:r>
              <a:rPr dirty="0"/>
              <a:t> </a:t>
            </a:r>
            <a:r>
              <a:rPr dirty="0" err="1"/>
              <a:t>تحقيق</a:t>
            </a:r>
            <a:r>
              <a:rPr dirty="0"/>
              <a:t> </a:t>
            </a:r>
            <a:r>
              <a:rPr lang="ar-SA" dirty="0"/>
              <a:t>أهداف عام 2030.</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ea typeface="Times New Roman" panose="02020603050405020304" pitchFamily="18" charset="0"/>
                <a:cs typeface="Arial" panose="020B0604020202020204" pitchFamily="34" charset="0"/>
              </a:defRPr>
            </a:pPr>
            <a:r>
              <a:rPr dirty="0" err="1"/>
              <a:t>ستضطلع</a:t>
            </a:r>
            <a:r>
              <a:rPr dirty="0"/>
              <a:t> </a:t>
            </a:r>
            <a:r>
              <a:rPr dirty="0" err="1">
                <a:solidFill>
                  <a:srgbClr val="000000"/>
                </a:solidFill>
              </a:rPr>
              <a:t>آلية</a:t>
            </a:r>
            <a:r>
              <a:rPr dirty="0">
                <a:solidFill>
                  <a:srgbClr val="000000"/>
                </a:solidFill>
              </a:rPr>
              <a:t> </a:t>
            </a:r>
            <a:r>
              <a:rPr dirty="0" err="1">
                <a:solidFill>
                  <a:srgbClr val="000000"/>
                </a:solidFill>
              </a:rPr>
              <a:t>التنسيق</a:t>
            </a:r>
            <a:r>
              <a:rPr dirty="0">
                <a:solidFill>
                  <a:srgbClr val="000000"/>
                </a:solidFill>
              </a:rPr>
              <a:t> </a:t>
            </a:r>
            <a:r>
              <a:rPr dirty="0" err="1">
                <a:solidFill>
                  <a:srgbClr val="000000"/>
                </a:solidFill>
              </a:rPr>
              <a:t>القُطرية</a:t>
            </a:r>
            <a:r>
              <a:rPr dirty="0"/>
              <a:t> </a:t>
            </a:r>
            <a:r>
              <a:rPr dirty="0" err="1"/>
              <a:t>بدور</a:t>
            </a:r>
            <a:r>
              <a:rPr dirty="0"/>
              <a:t> </a:t>
            </a:r>
            <a:r>
              <a:rPr dirty="0" err="1"/>
              <a:t>رئيسي</a:t>
            </a:r>
            <a:r>
              <a:rPr dirty="0"/>
              <a:t> </a:t>
            </a:r>
            <a:r>
              <a:rPr dirty="0" err="1"/>
              <a:t>في</a:t>
            </a:r>
            <a:r>
              <a:rPr dirty="0"/>
              <a:t> </a:t>
            </a:r>
            <a:r>
              <a:rPr dirty="0" err="1"/>
              <a:t>نقل</a:t>
            </a:r>
            <a:r>
              <a:rPr dirty="0"/>
              <a:t> </a:t>
            </a:r>
            <a:r>
              <a:rPr dirty="0" err="1"/>
              <a:t>أولويات</a:t>
            </a:r>
            <a:r>
              <a:rPr dirty="0"/>
              <a:t> </a:t>
            </a:r>
            <a:r>
              <a:rPr dirty="0" err="1"/>
              <a:t>الاستراتيجية</a:t>
            </a:r>
            <a:r>
              <a:rPr dirty="0"/>
              <a:t> </a:t>
            </a:r>
            <a:r>
              <a:rPr dirty="0" err="1"/>
              <a:t>الجديدة</a:t>
            </a:r>
            <a:r>
              <a:rPr dirty="0"/>
              <a:t> </a:t>
            </a:r>
            <a:r>
              <a:rPr dirty="0" err="1"/>
              <a:t>إلى</a:t>
            </a:r>
            <a:r>
              <a:rPr dirty="0"/>
              <a:t> </a:t>
            </a:r>
            <a:r>
              <a:rPr dirty="0" err="1"/>
              <a:t>أصحاب</a:t>
            </a:r>
            <a:r>
              <a:rPr dirty="0"/>
              <a:t> </a:t>
            </a:r>
            <a:r>
              <a:rPr dirty="0" err="1"/>
              <a:t>المصلحة</a:t>
            </a:r>
            <a:r>
              <a:rPr dirty="0"/>
              <a:t> </a:t>
            </a:r>
            <a:r>
              <a:rPr dirty="0" err="1"/>
              <a:t>القُطريين</a:t>
            </a:r>
            <a:r>
              <a:rPr dirty="0"/>
              <a:t>، </a:t>
            </a:r>
            <a:r>
              <a:rPr dirty="0" err="1"/>
              <a:t>وفي</a:t>
            </a:r>
            <a:r>
              <a:rPr dirty="0"/>
              <a:t> </a:t>
            </a:r>
            <a:r>
              <a:rPr dirty="0" err="1"/>
              <a:t>توجيه</a:t>
            </a:r>
            <a:r>
              <a:rPr dirty="0"/>
              <a:t> </a:t>
            </a:r>
            <a:r>
              <a:rPr dirty="0" err="1"/>
              <a:t>عمليات</a:t>
            </a:r>
            <a:r>
              <a:rPr dirty="0"/>
              <a:t> </a:t>
            </a:r>
            <a:r>
              <a:rPr dirty="0" err="1"/>
              <a:t>دورة</a:t>
            </a:r>
            <a:r>
              <a:rPr dirty="0"/>
              <a:t> </a:t>
            </a:r>
            <a:r>
              <a:rPr dirty="0" err="1"/>
              <a:t>الحياة</a:t>
            </a:r>
            <a:r>
              <a:rPr dirty="0"/>
              <a:t>، </a:t>
            </a:r>
            <a:r>
              <a:rPr dirty="0" err="1"/>
              <a:t>مثل</a:t>
            </a:r>
            <a:r>
              <a:rPr dirty="0"/>
              <a:t> </a:t>
            </a:r>
            <a:r>
              <a:rPr dirty="0" err="1"/>
              <a:t>صياغة</a:t>
            </a:r>
            <a:r>
              <a:rPr dirty="0"/>
              <a:t> </a:t>
            </a:r>
            <a:r>
              <a:rPr dirty="0" err="1"/>
              <a:t>طلبات</a:t>
            </a:r>
            <a:r>
              <a:rPr dirty="0"/>
              <a:t> </a:t>
            </a:r>
            <a:r>
              <a:rPr dirty="0" err="1"/>
              <a:t>التمويل</a:t>
            </a:r>
            <a:r>
              <a:rPr dirty="0"/>
              <a:t>، </a:t>
            </a:r>
            <a:r>
              <a:rPr dirty="0" err="1"/>
              <a:t>وترشيح</a:t>
            </a:r>
            <a:r>
              <a:rPr dirty="0"/>
              <a:t> </a:t>
            </a:r>
            <a:r>
              <a:rPr dirty="0" err="1"/>
              <a:t>الجهات</a:t>
            </a:r>
            <a:r>
              <a:rPr dirty="0"/>
              <a:t> </a:t>
            </a:r>
            <a:r>
              <a:rPr dirty="0" err="1"/>
              <a:t>المستفيدة</a:t>
            </a:r>
            <a:r>
              <a:rPr dirty="0"/>
              <a:t> </a:t>
            </a:r>
            <a:r>
              <a:rPr dirty="0" err="1"/>
              <a:t>الرئيسية</a:t>
            </a:r>
            <a:r>
              <a:rPr dirty="0"/>
              <a:t> </a:t>
            </a:r>
            <a:r>
              <a:rPr dirty="0" err="1"/>
              <a:t>والجهات</a:t>
            </a:r>
            <a:r>
              <a:rPr dirty="0"/>
              <a:t> </a:t>
            </a:r>
            <a:r>
              <a:rPr dirty="0" err="1"/>
              <a:t>المستفيدة</a:t>
            </a:r>
            <a:r>
              <a:rPr dirty="0"/>
              <a:t> </a:t>
            </a:r>
            <a:r>
              <a:rPr dirty="0" err="1"/>
              <a:t>الفرعية</a:t>
            </a:r>
            <a:r>
              <a:rPr dirty="0"/>
              <a:t>، </a:t>
            </a:r>
            <a:r>
              <a:rPr dirty="0" err="1"/>
              <a:t>وتقديم</a:t>
            </a:r>
            <a:r>
              <a:rPr dirty="0"/>
              <a:t> </a:t>
            </a:r>
            <a:r>
              <a:rPr dirty="0" err="1"/>
              <a:t>المنح</a:t>
            </a:r>
            <a:r>
              <a:rPr dirty="0"/>
              <a:t>، </a:t>
            </a:r>
            <a:r>
              <a:rPr dirty="0" err="1"/>
              <a:t>والرصد</a:t>
            </a:r>
            <a:r>
              <a:rPr dirty="0"/>
              <a:t> </a:t>
            </a:r>
            <a:r>
              <a:rPr dirty="0" err="1"/>
              <a:t>وتصحيح</a:t>
            </a:r>
            <a:r>
              <a:rPr dirty="0"/>
              <a:t> </a:t>
            </a:r>
            <a:r>
              <a:rPr dirty="0" err="1"/>
              <a:t>مسار</a:t>
            </a:r>
            <a:r>
              <a:rPr dirty="0"/>
              <a:t> </a:t>
            </a:r>
            <a:r>
              <a:rPr dirty="0" err="1"/>
              <a:t>البرامج</a:t>
            </a:r>
            <a:r>
              <a:rPr dirty="0"/>
              <a:t> - </a:t>
            </a:r>
            <a:r>
              <a:rPr dirty="0" err="1"/>
              <a:t>لدعم</a:t>
            </a:r>
            <a:r>
              <a:rPr dirty="0"/>
              <a:t> </a:t>
            </a:r>
            <a:r>
              <a:rPr dirty="0" err="1"/>
              <a:t>التركيز</a:t>
            </a:r>
            <a:r>
              <a:rPr dirty="0"/>
              <a:t> </a:t>
            </a:r>
            <a:r>
              <a:rPr dirty="0" err="1"/>
              <a:t>على</a:t>
            </a:r>
            <a:r>
              <a:rPr dirty="0"/>
              <a:t> </a:t>
            </a:r>
            <a:r>
              <a:rPr dirty="0" err="1"/>
              <a:t>هذه</a:t>
            </a:r>
            <a:r>
              <a:rPr dirty="0"/>
              <a:t> </a:t>
            </a:r>
            <a:r>
              <a:rPr dirty="0" err="1"/>
              <a:t>المجالات</a:t>
            </a:r>
            <a:r>
              <a:rPr dirty="0"/>
              <a:t> </a:t>
            </a:r>
            <a:r>
              <a:rPr dirty="0" err="1"/>
              <a:t>الرئيسية</a:t>
            </a:r>
            <a:r>
              <a:rPr dirty="0"/>
              <a:t> </a:t>
            </a:r>
            <a:r>
              <a:rPr dirty="0" err="1"/>
              <a:t>لإحداث</a:t>
            </a:r>
            <a:r>
              <a:rPr dirty="0"/>
              <a:t> </a:t>
            </a:r>
            <a:r>
              <a:rPr dirty="0" err="1"/>
              <a:t>أكبر</a:t>
            </a:r>
            <a:r>
              <a:rPr dirty="0"/>
              <a:t> </a:t>
            </a:r>
            <a:r>
              <a:rPr dirty="0" err="1"/>
              <a:t>أثر</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Times New Roman" panose="02020603050405020304" pitchFamily="18" charset="0"/>
                <a:cs typeface="Arial" panose="020B0604020202020204" pitchFamily="34" charset="0"/>
              </a:defRPr>
            </a:pPr>
            <a:r>
              <a:rPr dirty="0" err="1"/>
              <a:t>تضطلع</a:t>
            </a:r>
            <a:r>
              <a:rPr dirty="0"/>
              <a:t> </a:t>
            </a:r>
            <a:r>
              <a:rPr dirty="0" err="1"/>
              <a:t>آلية</a:t>
            </a:r>
            <a:r>
              <a:rPr dirty="0"/>
              <a:t> </a:t>
            </a:r>
            <a:r>
              <a:rPr dirty="0" err="1"/>
              <a:t>التنسيق</a:t>
            </a:r>
            <a:r>
              <a:rPr dirty="0"/>
              <a:t> </a:t>
            </a:r>
            <a:r>
              <a:rPr dirty="0" err="1"/>
              <a:t>القُطرية</a:t>
            </a:r>
            <a:r>
              <a:rPr dirty="0"/>
              <a:t> </a:t>
            </a:r>
            <a:r>
              <a:rPr dirty="0" err="1"/>
              <a:t>أيضاً</a:t>
            </a:r>
            <a:r>
              <a:rPr dirty="0"/>
              <a:t> </a:t>
            </a:r>
            <a:r>
              <a:rPr dirty="0" err="1"/>
              <a:t>بدور</a:t>
            </a:r>
            <a:r>
              <a:rPr dirty="0"/>
              <a:t> </a:t>
            </a:r>
            <a:r>
              <a:rPr dirty="0" err="1"/>
              <a:t>هام</a:t>
            </a:r>
            <a:r>
              <a:rPr dirty="0"/>
              <a:t> </a:t>
            </a:r>
            <a:r>
              <a:rPr dirty="0" err="1"/>
              <a:t>في</a:t>
            </a:r>
            <a:r>
              <a:rPr dirty="0"/>
              <a:t> </a:t>
            </a:r>
            <a:r>
              <a:rPr dirty="0" err="1"/>
              <a:t>تعزيز</a:t>
            </a:r>
            <a:r>
              <a:rPr dirty="0"/>
              <a:t> </a:t>
            </a:r>
            <a:r>
              <a:rPr dirty="0" err="1"/>
              <a:t>الشراكات</a:t>
            </a:r>
            <a:r>
              <a:rPr dirty="0"/>
              <a:t> </a:t>
            </a:r>
            <a:r>
              <a:rPr dirty="0" err="1"/>
              <a:t>والروابط</a:t>
            </a:r>
            <a:r>
              <a:rPr dirty="0"/>
              <a:t> </a:t>
            </a:r>
            <a:r>
              <a:rPr dirty="0" err="1"/>
              <a:t>الجديدة</a:t>
            </a:r>
            <a:r>
              <a:rPr dirty="0"/>
              <a:t> </a:t>
            </a:r>
            <a:r>
              <a:rPr dirty="0" err="1"/>
              <a:t>من</a:t>
            </a:r>
            <a:r>
              <a:rPr dirty="0"/>
              <a:t> </a:t>
            </a:r>
            <a:r>
              <a:rPr dirty="0" err="1"/>
              <a:t>أجل</a:t>
            </a:r>
            <a:r>
              <a:rPr dirty="0"/>
              <a:t> </a:t>
            </a:r>
            <a:r>
              <a:rPr dirty="0" err="1"/>
              <a:t>تنفيذ</a:t>
            </a:r>
            <a:r>
              <a:rPr dirty="0"/>
              <a:t> </a:t>
            </a:r>
            <a:r>
              <a:rPr dirty="0" err="1"/>
              <a:t>أولويات</a:t>
            </a:r>
            <a:r>
              <a:rPr dirty="0"/>
              <a:t> </a:t>
            </a:r>
            <a:r>
              <a:rPr dirty="0" err="1"/>
              <a:t>الاستراتيجية</a:t>
            </a:r>
            <a:r>
              <a:rPr dirty="0"/>
              <a:t>، </a:t>
            </a:r>
            <a:r>
              <a:rPr dirty="0" err="1"/>
              <a:t>ومنها</a:t>
            </a:r>
            <a:r>
              <a:rPr dirty="0"/>
              <a:t> </a:t>
            </a:r>
            <a:r>
              <a:rPr dirty="0" err="1"/>
              <a:t>ما</a:t>
            </a:r>
            <a:r>
              <a:rPr dirty="0"/>
              <a:t> </a:t>
            </a:r>
            <a:r>
              <a:rPr dirty="0" err="1"/>
              <a:t>يلي</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effectLst/>
                <a:latin typeface="Arial" panose="020B0604020202020204" pitchFamily="34" charset="0"/>
                <a:ea typeface="Times New Roman" panose="02020603050405020304" pitchFamily="18" charset="0"/>
                <a:cs typeface="Arial" panose="020B0604020202020204" pitchFamily="34" charset="0"/>
              </a:defRPr>
            </a:pPr>
            <a:r>
              <a:rPr dirty="0" err="1">
                <a:solidFill>
                  <a:srgbClr val="000000"/>
                </a:solidFill>
              </a:rPr>
              <a:t>العمل</a:t>
            </a:r>
            <a:r>
              <a:rPr dirty="0">
                <a:solidFill>
                  <a:srgbClr val="000000"/>
                </a:solidFill>
              </a:rPr>
              <a:t> </a:t>
            </a:r>
            <a:r>
              <a:rPr dirty="0" err="1">
                <a:solidFill>
                  <a:srgbClr val="000000"/>
                </a:solidFill>
              </a:rPr>
              <a:t>مع</a:t>
            </a:r>
            <a:r>
              <a:rPr dirty="0">
                <a:solidFill>
                  <a:srgbClr val="000000"/>
                </a:solidFill>
              </a:rPr>
              <a:t> </a:t>
            </a:r>
            <a:r>
              <a:rPr dirty="0" err="1">
                <a:solidFill>
                  <a:srgbClr val="000000"/>
                </a:solidFill>
              </a:rPr>
              <a:t>القطاعات</a:t>
            </a:r>
            <a:r>
              <a:rPr dirty="0">
                <a:solidFill>
                  <a:srgbClr val="000000"/>
                </a:solidFill>
              </a:rPr>
              <a:t> </a:t>
            </a:r>
            <a:r>
              <a:rPr dirty="0" err="1">
                <a:solidFill>
                  <a:srgbClr val="000000"/>
                </a:solidFill>
              </a:rPr>
              <a:t>الوطنية</a:t>
            </a:r>
            <a:r>
              <a:rPr dirty="0">
                <a:solidFill>
                  <a:srgbClr val="000000"/>
                </a:solidFill>
              </a:rPr>
              <a:t> </a:t>
            </a:r>
            <a:r>
              <a:rPr dirty="0" err="1">
                <a:solidFill>
                  <a:srgbClr val="000000"/>
                </a:solidFill>
              </a:rPr>
              <a:t>ذات</a:t>
            </a:r>
            <a:r>
              <a:rPr dirty="0">
                <a:solidFill>
                  <a:srgbClr val="000000"/>
                </a:solidFill>
              </a:rPr>
              <a:t> </a:t>
            </a:r>
            <a:r>
              <a:rPr dirty="0" err="1">
                <a:solidFill>
                  <a:srgbClr val="000000"/>
                </a:solidFill>
              </a:rPr>
              <a:t>الصلة</a:t>
            </a:r>
            <a:r>
              <a:rPr dirty="0">
                <a:solidFill>
                  <a:srgbClr val="000000"/>
                </a:solidFill>
              </a:rPr>
              <a:t> </a:t>
            </a:r>
            <a:r>
              <a:rPr dirty="0" err="1">
                <a:solidFill>
                  <a:srgbClr val="000000"/>
                </a:solidFill>
              </a:rPr>
              <a:t>مثل</a:t>
            </a:r>
            <a:r>
              <a:rPr dirty="0">
                <a:solidFill>
                  <a:srgbClr val="000000"/>
                </a:solidFill>
              </a:rPr>
              <a:t> </a:t>
            </a:r>
            <a:r>
              <a:rPr dirty="0" err="1">
                <a:solidFill>
                  <a:srgbClr val="000000"/>
                </a:solidFill>
              </a:rPr>
              <a:t>التعليم</a:t>
            </a:r>
            <a:r>
              <a:rPr dirty="0">
                <a:solidFill>
                  <a:srgbClr val="000000"/>
                </a:solidFill>
              </a:rPr>
              <a:t> </a:t>
            </a:r>
            <a:r>
              <a:rPr dirty="0" err="1">
                <a:solidFill>
                  <a:srgbClr val="000000"/>
                </a:solidFill>
              </a:rPr>
              <a:t>والحماية</a:t>
            </a:r>
            <a:r>
              <a:rPr dirty="0">
                <a:solidFill>
                  <a:srgbClr val="000000"/>
                </a:solidFill>
              </a:rPr>
              <a:t> </a:t>
            </a:r>
            <a:r>
              <a:rPr dirty="0" err="1">
                <a:solidFill>
                  <a:srgbClr val="000000"/>
                </a:solidFill>
              </a:rPr>
              <a:t>الاجتماعية</a:t>
            </a:r>
            <a:r>
              <a:rPr dirty="0">
                <a:solidFill>
                  <a:srgbClr val="000000"/>
                </a:solidFill>
              </a:rPr>
              <a:t> </a:t>
            </a:r>
            <a:r>
              <a:rPr dirty="0" err="1">
                <a:solidFill>
                  <a:srgbClr val="000000"/>
                </a:solidFill>
              </a:rPr>
              <a:t>لمعالجة</a:t>
            </a:r>
            <a:r>
              <a:rPr dirty="0">
                <a:solidFill>
                  <a:srgbClr val="000000"/>
                </a:solidFill>
              </a:rPr>
              <a:t> </a:t>
            </a:r>
            <a:r>
              <a:rPr dirty="0" err="1">
                <a:solidFill>
                  <a:srgbClr val="000000"/>
                </a:solidFill>
              </a:rPr>
              <a:t>المحددات</a:t>
            </a:r>
            <a:r>
              <a:rPr dirty="0">
                <a:solidFill>
                  <a:srgbClr val="000000"/>
                </a:solidFill>
              </a:rPr>
              <a:t> </a:t>
            </a:r>
            <a:r>
              <a:rPr dirty="0" err="1">
                <a:solidFill>
                  <a:srgbClr val="000000"/>
                </a:solidFill>
              </a:rPr>
              <a:t>الهيكلية</a:t>
            </a:r>
            <a:r>
              <a:rPr dirty="0">
                <a:solidFill>
                  <a:srgbClr val="000000"/>
                </a:solidFill>
              </a:rPr>
              <a:t> </a:t>
            </a:r>
            <a:r>
              <a:rPr dirty="0" err="1">
                <a:solidFill>
                  <a:srgbClr val="000000"/>
                </a:solidFill>
              </a:rPr>
              <a:t>لنتائج</a:t>
            </a:r>
            <a:r>
              <a:rPr dirty="0">
                <a:solidFill>
                  <a:srgbClr val="000000"/>
                </a:solidFill>
              </a:rPr>
              <a:t> </a:t>
            </a:r>
            <a:r>
              <a:rPr dirty="0"/>
              <a:t> </a:t>
            </a:r>
            <a:r>
              <a:rPr dirty="0" err="1"/>
              <a:t>مكافحة</a:t>
            </a:r>
            <a:r>
              <a:rPr dirty="0"/>
              <a:t> </a:t>
            </a:r>
            <a:r>
              <a:rPr dirty="0" err="1"/>
              <a:t>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والملاريا</a:t>
            </a:r>
            <a:r>
              <a:rPr dirty="0"/>
              <a:t> </a:t>
            </a:r>
            <a:r>
              <a:rPr dirty="0" err="1"/>
              <a:t>وزيادة</a:t>
            </a:r>
            <a:r>
              <a:rPr dirty="0"/>
              <a:t> </a:t>
            </a:r>
            <a:r>
              <a:rPr dirty="0" err="1"/>
              <a:t>الوصول</a:t>
            </a:r>
            <a:r>
              <a:rPr dirty="0"/>
              <a:t> </a:t>
            </a:r>
            <a:r>
              <a:rPr dirty="0" err="1"/>
              <a:t>إلى</a:t>
            </a:r>
            <a:r>
              <a:rPr dirty="0"/>
              <a:t> </a:t>
            </a:r>
            <a:r>
              <a:rPr dirty="0" err="1"/>
              <a:t>الخدمات</a:t>
            </a:r>
            <a:r>
              <a:rPr dirty="0"/>
              <a:t> </a:t>
            </a:r>
            <a:r>
              <a:rPr dirty="0" err="1"/>
              <a:t>الصحية</a:t>
            </a:r>
            <a:r>
              <a:rPr dirty="0"/>
              <a:t> </a:t>
            </a:r>
            <a:r>
              <a:rPr dirty="0" err="1"/>
              <a:t>العالية</a:t>
            </a:r>
            <a:r>
              <a:rPr dirty="0"/>
              <a:t> </a:t>
            </a:r>
            <a:r>
              <a:rPr dirty="0" err="1"/>
              <a:t>الجودة</a:t>
            </a:r>
            <a:r>
              <a:rPr dirty="0"/>
              <a:t> </a:t>
            </a:r>
            <a:r>
              <a:rPr dirty="0" err="1"/>
              <a:t>للفئات</a:t>
            </a:r>
            <a:r>
              <a:rPr dirty="0"/>
              <a:t> </a:t>
            </a:r>
            <a:r>
              <a:rPr dirty="0" err="1"/>
              <a:t>السكانية</a:t>
            </a:r>
            <a:r>
              <a:rPr dirty="0"/>
              <a:t> </a:t>
            </a:r>
            <a:r>
              <a:rPr dirty="0" err="1"/>
              <a:t>الرئيسية</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effectLst/>
                <a:latin typeface="Arial" panose="020B0604020202020204" pitchFamily="34" charset="0"/>
                <a:ea typeface="Times New Roman" panose="02020603050405020304" pitchFamily="18" charset="0"/>
                <a:cs typeface="Arial" panose="020B0604020202020204" pitchFamily="34" charset="0"/>
              </a:defRPr>
            </a:pPr>
            <a:r>
              <a:rPr dirty="0" err="1"/>
              <a:t>العمل</a:t>
            </a:r>
            <a:r>
              <a:rPr dirty="0"/>
              <a:t> </a:t>
            </a:r>
            <a:r>
              <a:rPr dirty="0" err="1"/>
              <a:t>مع</a:t>
            </a:r>
            <a:r>
              <a:rPr dirty="0"/>
              <a:t> </a:t>
            </a:r>
            <a:r>
              <a:rPr dirty="0" err="1"/>
              <a:t>أصحاب</a:t>
            </a:r>
            <a:r>
              <a:rPr dirty="0"/>
              <a:t> </a:t>
            </a:r>
            <a:r>
              <a:rPr dirty="0" err="1"/>
              <a:t>المصلحة</a:t>
            </a:r>
            <a:r>
              <a:rPr dirty="0"/>
              <a:t> </a:t>
            </a:r>
            <a:r>
              <a:rPr dirty="0" err="1"/>
              <a:t>المَعنيين</a:t>
            </a:r>
            <a:r>
              <a:rPr dirty="0"/>
              <a:t> </a:t>
            </a:r>
            <a:r>
              <a:rPr dirty="0" err="1"/>
              <a:t>بالتأهب</a:t>
            </a:r>
            <a:r>
              <a:rPr dirty="0"/>
              <a:t> </a:t>
            </a:r>
            <a:r>
              <a:rPr dirty="0" err="1"/>
              <a:t>لمواجهة</a:t>
            </a:r>
            <a:r>
              <a:rPr dirty="0"/>
              <a:t> </a:t>
            </a:r>
            <a:r>
              <a:rPr dirty="0" err="1"/>
              <a:t>الجوائح</a:t>
            </a:r>
            <a:r>
              <a:rPr dirty="0"/>
              <a:t> </a:t>
            </a:r>
            <a:r>
              <a:rPr dirty="0" err="1"/>
              <a:t>من</a:t>
            </a:r>
            <a:r>
              <a:rPr dirty="0"/>
              <a:t> </a:t>
            </a:r>
            <a:r>
              <a:rPr dirty="0" err="1"/>
              <a:t>أجل</a:t>
            </a:r>
            <a:r>
              <a:rPr dirty="0"/>
              <a:t> </a:t>
            </a:r>
            <a:r>
              <a:rPr dirty="0" err="1"/>
              <a:t>ضمان</a:t>
            </a:r>
            <a:r>
              <a:rPr dirty="0"/>
              <a:t> </a:t>
            </a:r>
            <a:r>
              <a:rPr dirty="0" err="1"/>
              <a:t>استخدام</a:t>
            </a:r>
            <a:r>
              <a:rPr dirty="0"/>
              <a:t> </a:t>
            </a:r>
            <a:r>
              <a:rPr dirty="0" err="1"/>
              <a:t>موارد</a:t>
            </a:r>
            <a:r>
              <a:rPr dirty="0"/>
              <a:t> </a:t>
            </a:r>
            <a:r>
              <a:rPr dirty="0" err="1"/>
              <a:t>الصندوق</a:t>
            </a:r>
            <a:r>
              <a:rPr dirty="0"/>
              <a:t> </a:t>
            </a:r>
            <a:r>
              <a:rPr dirty="0" err="1"/>
              <a:t>العالمي</a:t>
            </a:r>
            <a:r>
              <a:rPr dirty="0"/>
              <a:t> </a:t>
            </a:r>
            <a:r>
              <a:rPr dirty="0" err="1"/>
              <a:t>استخداماً</a:t>
            </a:r>
            <a:r>
              <a:rPr dirty="0"/>
              <a:t> </a:t>
            </a:r>
            <a:r>
              <a:rPr dirty="0" err="1"/>
              <a:t>فعالاً</a:t>
            </a:r>
            <a:r>
              <a:rPr dirty="0"/>
              <a:t> </a:t>
            </a:r>
            <a:r>
              <a:rPr dirty="0" err="1"/>
              <a:t>للتصدي</a:t>
            </a:r>
            <a:r>
              <a:rPr dirty="0"/>
              <a:t> </a:t>
            </a:r>
            <a:r>
              <a:rPr dirty="0" err="1"/>
              <a:t>لتهديدات</a:t>
            </a:r>
            <a:r>
              <a:rPr dirty="0"/>
              <a:t> </a:t>
            </a:r>
            <a:r>
              <a:rPr dirty="0" err="1"/>
              <a:t>الأمراض</a:t>
            </a:r>
            <a:r>
              <a:rPr dirty="0"/>
              <a:t> </a:t>
            </a:r>
            <a:r>
              <a:rPr dirty="0" err="1"/>
              <a:t>المُعدية</a:t>
            </a:r>
            <a:r>
              <a:rPr dirty="0"/>
              <a:t> </a:t>
            </a:r>
            <a:r>
              <a:rPr dirty="0" err="1"/>
              <a:t>المتعددة</a:t>
            </a:r>
            <a:r>
              <a:rPr dirty="0"/>
              <a:t> </a:t>
            </a:r>
            <a:r>
              <a:rPr dirty="0" err="1"/>
              <a:t>العوامل</a:t>
            </a:r>
            <a:r>
              <a:rPr dirty="0"/>
              <a:t> </a:t>
            </a:r>
            <a:r>
              <a:rPr dirty="0" err="1"/>
              <a:t>خارج</a:t>
            </a:r>
            <a:r>
              <a:rPr dirty="0"/>
              <a:t> </a:t>
            </a:r>
            <a:r>
              <a:rPr dirty="0" err="1"/>
              <a:t>نطاق</a:t>
            </a:r>
            <a:r>
              <a:rPr dirty="0"/>
              <a:t> </a:t>
            </a:r>
            <a:r>
              <a:rPr dirty="0" err="1"/>
              <a:t>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والملاريا</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effectLst/>
                <a:latin typeface="Arial" panose="020B0604020202020204" pitchFamily="34" charset="0"/>
                <a:ea typeface="Times New Roman" panose="02020603050405020304" pitchFamily="18" charset="0"/>
                <a:cs typeface="Arial" panose="020B0604020202020204" pitchFamily="34" charset="0"/>
              </a:defRPr>
            </a:pPr>
            <a:r>
              <a:rPr dirty="0" err="1"/>
              <a:t>إشراك</a:t>
            </a:r>
            <a:r>
              <a:rPr dirty="0"/>
              <a:t> </a:t>
            </a:r>
            <a:r>
              <a:rPr dirty="0" err="1"/>
              <a:t>القطاع</a:t>
            </a:r>
            <a:r>
              <a:rPr dirty="0"/>
              <a:t> </a:t>
            </a:r>
            <a:r>
              <a:rPr dirty="0" err="1"/>
              <a:t>الخاص</a:t>
            </a:r>
            <a:r>
              <a:rPr dirty="0"/>
              <a:t>، </a:t>
            </a:r>
            <a:r>
              <a:rPr dirty="0" err="1"/>
              <a:t>من</a:t>
            </a:r>
            <a:r>
              <a:rPr dirty="0"/>
              <a:t> </a:t>
            </a:r>
            <a:r>
              <a:rPr dirty="0" err="1"/>
              <a:t>حيث</a:t>
            </a:r>
            <a:r>
              <a:rPr dirty="0"/>
              <a:t> </a:t>
            </a:r>
            <a:r>
              <a:rPr dirty="0" err="1"/>
              <a:t>صلته</a:t>
            </a:r>
            <a:r>
              <a:rPr dirty="0"/>
              <a:t> </a:t>
            </a:r>
            <a:r>
              <a:rPr dirty="0" err="1"/>
              <a:t>بسياق</a:t>
            </a:r>
            <a:r>
              <a:rPr dirty="0"/>
              <a:t> </a:t>
            </a:r>
            <a:r>
              <a:rPr dirty="0" err="1"/>
              <a:t>التنفيذ</a:t>
            </a:r>
            <a:r>
              <a:rPr dirty="0"/>
              <a:t>، </a:t>
            </a:r>
            <a:r>
              <a:rPr dirty="0" err="1"/>
              <a:t>في</a:t>
            </a:r>
            <a:r>
              <a:rPr dirty="0"/>
              <a:t> </a:t>
            </a:r>
            <a:r>
              <a:rPr dirty="0" err="1"/>
              <a:t>تعزيز</a:t>
            </a:r>
            <a:r>
              <a:rPr dirty="0"/>
              <a:t> </a:t>
            </a:r>
            <a:r>
              <a:rPr dirty="0" err="1"/>
              <a:t>نتائج</a:t>
            </a:r>
            <a:r>
              <a:rPr dirty="0"/>
              <a:t> </a:t>
            </a:r>
            <a:r>
              <a:rPr dirty="0" err="1"/>
              <a:t>البرامج</a:t>
            </a:r>
            <a:r>
              <a:rPr dirty="0"/>
              <a:t> </a:t>
            </a:r>
            <a:r>
              <a:rPr dirty="0" err="1"/>
              <a:t>حيث</a:t>
            </a:r>
            <a:r>
              <a:rPr dirty="0"/>
              <a:t> </a:t>
            </a:r>
            <a:r>
              <a:rPr dirty="0" err="1"/>
              <a:t>يلتمس</a:t>
            </a:r>
            <a:r>
              <a:rPr dirty="0"/>
              <a:t> </a:t>
            </a:r>
            <a:r>
              <a:rPr dirty="0" err="1"/>
              <a:t>الناس</a:t>
            </a:r>
            <a:r>
              <a:rPr dirty="0"/>
              <a:t> </a:t>
            </a:r>
            <a:r>
              <a:rPr dirty="0" err="1"/>
              <a:t>الرعاية</a:t>
            </a:r>
            <a:r>
              <a:rPr dirty="0"/>
              <a:t> </a:t>
            </a:r>
            <a:r>
              <a:rPr dirty="0" err="1"/>
              <a:t>لدى</a:t>
            </a:r>
            <a:r>
              <a:rPr dirty="0"/>
              <a:t> </a:t>
            </a:r>
            <a:r>
              <a:rPr dirty="0" err="1"/>
              <a:t>مَرافق</a:t>
            </a:r>
            <a:r>
              <a:rPr dirty="0"/>
              <a:t> </a:t>
            </a:r>
            <a:r>
              <a:rPr dirty="0" err="1"/>
              <a:t>القطاع</a:t>
            </a:r>
            <a:r>
              <a:rPr dirty="0"/>
              <a:t> </a:t>
            </a:r>
            <a:r>
              <a:rPr dirty="0" err="1"/>
              <a:t>الخاص</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effectLst/>
                <a:latin typeface="Arial" panose="020B0604020202020204" pitchFamily="34" charset="0"/>
                <a:ea typeface="Times New Roman" panose="02020603050405020304" pitchFamily="18" charset="0"/>
                <a:cs typeface="Arial" panose="020B0604020202020204" pitchFamily="34" charset="0"/>
              </a:defRPr>
            </a:pPr>
            <a:r>
              <a:rPr dirty="0" err="1"/>
              <a:t>إقامة</a:t>
            </a:r>
            <a:r>
              <a:rPr dirty="0"/>
              <a:t> </a:t>
            </a:r>
            <a:r>
              <a:rPr dirty="0" err="1"/>
              <a:t>روابط</a:t>
            </a:r>
            <a:r>
              <a:rPr dirty="0"/>
              <a:t> </a:t>
            </a:r>
            <a:r>
              <a:rPr dirty="0" err="1"/>
              <a:t>جديدة</a:t>
            </a:r>
            <a:r>
              <a:rPr dirty="0"/>
              <a:t>، </a:t>
            </a:r>
            <a:r>
              <a:rPr dirty="0" err="1"/>
              <a:t>على</a:t>
            </a:r>
            <a:r>
              <a:rPr dirty="0"/>
              <a:t> </a:t>
            </a:r>
            <a:r>
              <a:rPr dirty="0" err="1"/>
              <a:t>سبيل</a:t>
            </a:r>
            <a:r>
              <a:rPr dirty="0"/>
              <a:t> </a:t>
            </a:r>
            <a:r>
              <a:rPr dirty="0" err="1"/>
              <a:t>المثال</a:t>
            </a:r>
            <a:r>
              <a:rPr dirty="0"/>
              <a:t> </a:t>
            </a:r>
            <a:r>
              <a:rPr dirty="0" err="1"/>
              <a:t>مع</a:t>
            </a:r>
            <a:r>
              <a:rPr dirty="0"/>
              <a:t> </a:t>
            </a:r>
            <a:r>
              <a:rPr dirty="0" err="1"/>
              <a:t>أصحاب</a:t>
            </a:r>
            <a:r>
              <a:rPr dirty="0"/>
              <a:t> </a:t>
            </a:r>
            <a:r>
              <a:rPr dirty="0" err="1"/>
              <a:t>المصلحة</a:t>
            </a:r>
            <a:r>
              <a:rPr dirty="0"/>
              <a:t> </a:t>
            </a:r>
            <a:r>
              <a:rPr dirty="0" err="1"/>
              <a:t>عبر</a:t>
            </a:r>
            <a:r>
              <a:rPr dirty="0"/>
              <a:t> </a:t>
            </a:r>
            <a:r>
              <a:rPr dirty="0" err="1"/>
              <a:t>القطاع</a:t>
            </a:r>
            <a:r>
              <a:rPr dirty="0"/>
              <a:t> </a:t>
            </a:r>
            <a:r>
              <a:rPr dirty="0" err="1"/>
              <a:t>الصحي</a:t>
            </a:r>
            <a:r>
              <a:rPr dirty="0"/>
              <a:t> </a:t>
            </a:r>
            <a:r>
              <a:rPr dirty="0" err="1"/>
              <a:t>وبين</a:t>
            </a:r>
            <a:r>
              <a:rPr dirty="0"/>
              <a:t> </a:t>
            </a:r>
            <a:r>
              <a:rPr dirty="0" err="1"/>
              <a:t>جهات</a:t>
            </a:r>
            <a:r>
              <a:rPr dirty="0"/>
              <a:t> </a:t>
            </a:r>
            <a:r>
              <a:rPr dirty="0" err="1"/>
              <a:t>تقديم</a:t>
            </a:r>
            <a:r>
              <a:rPr dirty="0"/>
              <a:t> </a:t>
            </a:r>
            <a:r>
              <a:rPr dirty="0" err="1"/>
              <a:t>الخدمات</a:t>
            </a:r>
            <a:r>
              <a:rPr dirty="0"/>
              <a:t> </a:t>
            </a:r>
            <a:r>
              <a:rPr dirty="0" err="1"/>
              <a:t>الصحية</a:t>
            </a:r>
            <a:r>
              <a:rPr dirty="0"/>
              <a:t> </a:t>
            </a:r>
            <a:r>
              <a:rPr dirty="0" err="1"/>
              <a:t>على</a:t>
            </a:r>
            <a:r>
              <a:rPr dirty="0"/>
              <a:t> </a:t>
            </a:r>
            <a:r>
              <a:rPr dirty="0" err="1"/>
              <a:t>المستوى</a:t>
            </a:r>
            <a:r>
              <a:rPr dirty="0"/>
              <a:t> </a:t>
            </a:r>
            <a:r>
              <a:rPr dirty="0" err="1"/>
              <a:t>الوطني</a:t>
            </a:r>
            <a:r>
              <a:rPr dirty="0"/>
              <a:t> </a:t>
            </a:r>
            <a:r>
              <a:rPr dirty="0" err="1"/>
              <a:t>والمجتمع</a:t>
            </a:r>
            <a:r>
              <a:rPr dirty="0"/>
              <a:t> </a:t>
            </a:r>
            <a:r>
              <a:rPr dirty="0" err="1"/>
              <a:t>المحلي</a:t>
            </a:r>
            <a:r>
              <a:rPr dirty="0"/>
              <a:t> </a:t>
            </a:r>
            <a:r>
              <a:rPr dirty="0" err="1"/>
              <a:t>والقطاع</a:t>
            </a:r>
            <a:r>
              <a:rPr dirty="0"/>
              <a:t> </a:t>
            </a:r>
            <a:r>
              <a:rPr dirty="0" err="1"/>
              <a:t>الخاص</a:t>
            </a:r>
            <a:r>
              <a:rPr dirty="0"/>
              <a:t> - </a:t>
            </a:r>
            <a:r>
              <a:rPr dirty="0" err="1"/>
              <a:t>لضمان</a:t>
            </a:r>
            <a:r>
              <a:rPr dirty="0"/>
              <a:t> </a:t>
            </a:r>
            <a:r>
              <a:rPr dirty="0" err="1"/>
              <a:t>برمجة</a:t>
            </a:r>
            <a:r>
              <a:rPr dirty="0"/>
              <a:t> </a:t>
            </a:r>
            <a:r>
              <a:rPr dirty="0" err="1"/>
              <a:t>موارد</a:t>
            </a:r>
            <a:r>
              <a:rPr dirty="0"/>
              <a:t> </a:t>
            </a:r>
            <a:r>
              <a:rPr dirty="0" err="1"/>
              <a:t>الصندوق</a:t>
            </a:r>
            <a:r>
              <a:rPr dirty="0"/>
              <a:t> </a:t>
            </a:r>
            <a:r>
              <a:rPr dirty="0" err="1"/>
              <a:t>العالمي</a:t>
            </a:r>
            <a:r>
              <a:rPr dirty="0"/>
              <a:t> </a:t>
            </a:r>
            <a:r>
              <a:rPr dirty="0" err="1"/>
              <a:t>بطريقة</a:t>
            </a:r>
            <a:r>
              <a:rPr dirty="0"/>
              <a:t> </a:t>
            </a:r>
            <a:r>
              <a:rPr dirty="0" err="1"/>
              <a:t>تدعم</a:t>
            </a:r>
            <a:r>
              <a:rPr dirty="0"/>
              <a:t> </a:t>
            </a:r>
            <a:r>
              <a:rPr dirty="0" err="1"/>
              <a:t>الخدمات</a:t>
            </a:r>
            <a:r>
              <a:rPr dirty="0"/>
              <a:t> </a:t>
            </a:r>
            <a:r>
              <a:rPr dirty="0" err="1"/>
              <a:t>المتكاملة</a:t>
            </a:r>
            <a:r>
              <a:rPr dirty="0"/>
              <a:t> </a:t>
            </a:r>
            <a:r>
              <a:rPr dirty="0" err="1"/>
              <a:t>الجيّدة</a:t>
            </a:r>
            <a:r>
              <a:rPr dirty="0"/>
              <a:t> </a:t>
            </a:r>
            <a:r>
              <a:rPr dirty="0" err="1"/>
              <a:t>المتمحورة</a:t>
            </a:r>
            <a:r>
              <a:rPr dirty="0"/>
              <a:t> </a:t>
            </a:r>
            <a:r>
              <a:rPr dirty="0" err="1"/>
              <a:t>حول</a:t>
            </a:r>
            <a:r>
              <a:rPr dirty="0"/>
              <a:t> </a:t>
            </a:r>
            <a:r>
              <a:rPr dirty="0" err="1"/>
              <a:t>الناس</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ea typeface="Times New Roman" panose="02020603050405020304" pitchFamily="18" charset="0"/>
                <a:cs typeface="Arial" panose="020B0604020202020204" pitchFamily="34" charset="0"/>
              </a:defRPr>
            </a:pPr>
            <a:r>
              <a:rPr dirty="0" err="1"/>
              <a:t>لضمان</a:t>
            </a:r>
            <a:r>
              <a:rPr dirty="0"/>
              <a:t> </a:t>
            </a:r>
            <a:r>
              <a:rPr dirty="0" err="1"/>
              <a:t>أن</a:t>
            </a:r>
            <a:r>
              <a:rPr dirty="0"/>
              <a:t> </a:t>
            </a:r>
            <a:r>
              <a:rPr dirty="0" err="1"/>
              <a:t>تكون</a:t>
            </a:r>
            <a:r>
              <a:rPr dirty="0"/>
              <a:t> </a:t>
            </a:r>
            <a:r>
              <a:rPr dirty="0" err="1"/>
              <a:t>لدى</a:t>
            </a:r>
            <a:r>
              <a:rPr dirty="0"/>
              <a:t> </a:t>
            </a:r>
            <a:r>
              <a:rPr dirty="0" err="1"/>
              <a:t>هذه</a:t>
            </a:r>
            <a:r>
              <a:rPr dirty="0"/>
              <a:t> </a:t>
            </a:r>
            <a:r>
              <a:rPr dirty="0" err="1"/>
              <a:t>الأطراف</a:t>
            </a:r>
            <a:r>
              <a:rPr dirty="0"/>
              <a:t> </a:t>
            </a:r>
            <a:r>
              <a:rPr dirty="0" err="1"/>
              <a:t>الخبرة</a:t>
            </a:r>
            <a:r>
              <a:rPr dirty="0"/>
              <a:t> </a:t>
            </a:r>
            <a:r>
              <a:rPr dirty="0" err="1"/>
              <a:t>اللازمة</a:t>
            </a:r>
            <a:r>
              <a:rPr dirty="0"/>
              <a:t> </a:t>
            </a:r>
            <a:r>
              <a:rPr dirty="0" err="1"/>
              <a:t>لتنفيذ</a:t>
            </a:r>
            <a:r>
              <a:rPr dirty="0"/>
              <a:t> </a:t>
            </a:r>
            <a:r>
              <a:rPr dirty="0" err="1"/>
              <a:t>البرامج</a:t>
            </a:r>
            <a:r>
              <a:rPr dirty="0"/>
              <a:t> </a:t>
            </a:r>
            <a:r>
              <a:rPr dirty="0" err="1"/>
              <a:t>في</a:t>
            </a:r>
            <a:r>
              <a:rPr dirty="0"/>
              <a:t> </a:t>
            </a:r>
            <a:r>
              <a:rPr dirty="0" err="1"/>
              <a:t>هذه</a:t>
            </a:r>
            <a:r>
              <a:rPr dirty="0"/>
              <a:t> </a:t>
            </a:r>
            <a:r>
              <a:rPr dirty="0" err="1"/>
              <a:t>المجالات</a:t>
            </a:r>
            <a:r>
              <a:rPr dirty="0"/>
              <a:t>، </a:t>
            </a:r>
            <a:r>
              <a:rPr dirty="0" err="1"/>
              <a:t>سيكون</a:t>
            </a:r>
            <a:r>
              <a:rPr dirty="0"/>
              <a:t> </a:t>
            </a:r>
            <a:r>
              <a:rPr dirty="0" err="1"/>
              <a:t>من</a:t>
            </a:r>
            <a:r>
              <a:rPr dirty="0"/>
              <a:t> </a:t>
            </a:r>
            <a:r>
              <a:rPr dirty="0" err="1"/>
              <a:t>الهامّ</a:t>
            </a:r>
            <a:r>
              <a:rPr dirty="0"/>
              <a:t> </a:t>
            </a:r>
            <a:r>
              <a:rPr dirty="0" err="1"/>
              <a:t>أيضاً</a:t>
            </a:r>
            <a:r>
              <a:rPr dirty="0"/>
              <a:t> </a:t>
            </a:r>
            <a:r>
              <a:rPr dirty="0" err="1"/>
              <a:t>النظر</a:t>
            </a:r>
            <a:r>
              <a:rPr dirty="0"/>
              <a:t> </a:t>
            </a:r>
            <a:r>
              <a:rPr dirty="0" err="1"/>
              <a:t>في</a:t>
            </a:r>
            <a:r>
              <a:rPr dirty="0"/>
              <a:t> </a:t>
            </a:r>
            <a:r>
              <a:rPr dirty="0" err="1"/>
              <a:t>إدخال</a:t>
            </a:r>
            <a:r>
              <a:rPr dirty="0"/>
              <a:t> </a:t>
            </a:r>
            <a:r>
              <a:rPr dirty="0" err="1"/>
              <a:t>تعديلات</a:t>
            </a:r>
            <a:r>
              <a:rPr dirty="0"/>
              <a:t> </a:t>
            </a:r>
            <a:r>
              <a:rPr dirty="0" err="1"/>
              <a:t>مؤقتة</a:t>
            </a:r>
            <a:r>
              <a:rPr dirty="0"/>
              <a:t> </a:t>
            </a:r>
            <a:r>
              <a:rPr dirty="0" err="1"/>
              <a:t>أو</a:t>
            </a:r>
            <a:r>
              <a:rPr dirty="0"/>
              <a:t> </a:t>
            </a:r>
            <a:r>
              <a:rPr dirty="0" err="1"/>
              <a:t>دائمة</a:t>
            </a:r>
            <a:r>
              <a:rPr dirty="0"/>
              <a:t> </a:t>
            </a:r>
            <a:r>
              <a:rPr dirty="0" err="1"/>
              <a:t>على</a:t>
            </a:r>
            <a:r>
              <a:rPr dirty="0"/>
              <a:t> </a:t>
            </a:r>
            <a:r>
              <a:rPr dirty="0" err="1"/>
              <a:t>العضوية</a:t>
            </a:r>
            <a:r>
              <a:rPr dirty="0"/>
              <a:t> </a:t>
            </a:r>
            <a:r>
              <a:rPr lang="en-US" dirty="0"/>
              <a:t>)</a:t>
            </a:r>
            <a:r>
              <a:rPr dirty="0" err="1"/>
              <a:t>مثل</a:t>
            </a:r>
            <a:r>
              <a:rPr dirty="0"/>
              <a:t> </a:t>
            </a:r>
            <a:r>
              <a:rPr dirty="0" err="1"/>
              <a:t>تحديث</a:t>
            </a:r>
            <a:r>
              <a:rPr dirty="0"/>
              <a:t> </a:t>
            </a:r>
            <a:r>
              <a:rPr dirty="0" err="1"/>
              <a:t>اللوائح</a:t>
            </a:r>
            <a:r>
              <a:rPr dirty="0"/>
              <a:t> </a:t>
            </a:r>
            <a:r>
              <a:rPr dirty="0" err="1"/>
              <a:t>واللجان</a:t>
            </a:r>
            <a:r>
              <a:rPr dirty="0"/>
              <a:t> </a:t>
            </a:r>
            <a:r>
              <a:rPr dirty="0" err="1"/>
              <a:t>الفرعية</a:t>
            </a:r>
            <a:r>
              <a:rPr lang="ar-SA" dirty="0"/>
              <a:t>) ل</a:t>
            </a:r>
            <a:r>
              <a:rPr dirty="0" err="1"/>
              <a:t>إشراك</a:t>
            </a:r>
            <a:r>
              <a:rPr dirty="0"/>
              <a:t> </a:t>
            </a:r>
            <a:r>
              <a:rPr dirty="0" err="1"/>
              <a:t>أصحاب</a:t>
            </a:r>
            <a:r>
              <a:rPr dirty="0"/>
              <a:t> </a:t>
            </a:r>
            <a:r>
              <a:rPr dirty="0" err="1"/>
              <a:t>المصلحة</a:t>
            </a:r>
            <a:r>
              <a:rPr dirty="0"/>
              <a:t> </a:t>
            </a:r>
            <a:r>
              <a:rPr dirty="0" err="1"/>
              <a:t>والخبراء</a:t>
            </a:r>
            <a:r>
              <a:rPr dirty="0"/>
              <a:t> </a:t>
            </a:r>
            <a:r>
              <a:rPr dirty="0" err="1"/>
              <a:t>المعنيين</a:t>
            </a:r>
            <a:r>
              <a:rPr dirty="0"/>
              <a:t> </a:t>
            </a:r>
            <a:r>
              <a:rPr dirty="0" err="1"/>
              <a:t>في</a:t>
            </a:r>
            <a:r>
              <a:rPr dirty="0"/>
              <a:t> </a:t>
            </a:r>
            <a:r>
              <a:rPr dirty="0" err="1"/>
              <a:t>المجالات</a:t>
            </a:r>
            <a:r>
              <a:rPr dirty="0"/>
              <a:t> </a:t>
            </a:r>
            <a:r>
              <a:rPr dirty="0" err="1"/>
              <a:t>الجديدة</a:t>
            </a:r>
            <a:r>
              <a:rPr dirty="0"/>
              <a:t> </a:t>
            </a:r>
            <a:r>
              <a:rPr dirty="0" err="1"/>
              <a:t>أو</a:t>
            </a:r>
            <a:r>
              <a:rPr dirty="0"/>
              <a:t> </a:t>
            </a:r>
            <a:r>
              <a:rPr dirty="0" err="1"/>
              <a:t>ما</a:t>
            </a:r>
            <a:r>
              <a:rPr dirty="0"/>
              <a:t> </a:t>
            </a:r>
            <a:r>
              <a:rPr dirty="0" err="1"/>
              <a:t>تُركِّز</a:t>
            </a:r>
            <a:r>
              <a:rPr dirty="0"/>
              <a:t> </a:t>
            </a:r>
            <a:r>
              <a:rPr dirty="0" err="1"/>
              <a:t>عليه</a:t>
            </a:r>
            <a:r>
              <a:rPr dirty="0"/>
              <a:t> </a:t>
            </a:r>
            <a:r>
              <a:rPr dirty="0" err="1"/>
              <a:t>الاستراتيجية</a:t>
            </a:r>
            <a:r>
              <a:rPr dirty="0"/>
              <a:t> </a:t>
            </a:r>
            <a:r>
              <a:rPr dirty="0" err="1"/>
              <a:t>الجديدة</a:t>
            </a:r>
            <a:r>
              <a:rPr dirty="0"/>
              <a:t> </a:t>
            </a:r>
            <a:r>
              <a:rPr dirty="0" err="1"/>
              <a:t>تركيزاً</a:t>
            </a:r>
            <a:r>
              <a:rPr dirty="0"/>
              <a:t> </a:t>
            </a:r>
            <a:r>
              <a:rPr dirty="0" err="1"/>
              <a:t>أعمق</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spcBef>
                <a:spcPts val="0"/>
              </a:spcBef>
              <a:spcAft>
                <a:spcPts val="0"/>
              </a:spcAft>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u="sng">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i="0" dirty="0" err="1"/>
              <a:t>الموارد</a:t>
            </a:r>
            <a:r>
              <a:rPr i="0" dirty="0"/>
              <a:t> </a:t>
            </a:r>
            <a:endParaRPr sz="110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ea typeface="Times New Roman" panose="02020603050405020304" pitchFamily="18" charset="0"/>
                <a:cs typeface="Arial" panose="020B0604020202020204" pitchFamily="34" charset="0"/>
              </a:defRPr>
            </a:pPr>
            <a:r>
              <a:rPr dirty="0" err="1">
                <a:solidFill>
                  <a:srgbClr val="000000"/>
                </a:solidFill>
              </a:rPr>
              <a:t>هناك</a:t>
            </a:r>
            <a:r>
              <a:rPr dirty="0">
                <a:solidFill>
                  <a:srgbClr val="000000"/>
                </a:solidFill>
              </a:rPr>
              <a:t> </a:t>
            </a:r>
            <a:r>
              <a:rPr dirty="0" err="1"/>
              <a:t>عدد</a:t>
            </a:r>
            <a:r>
              <a:rPr dirty="0"/>
              <a:t> </a:t>
            </a:r>
            <a:r>
              <a:rPr dirty="0" err="1"/>
              <a:t>من</a:t>
            </a:r>
            <a:r>
              <a:rPr dirty="0"/>
              <a:t> </a:t>
            </a:r>
            <a:r>
              <a:rPr dirty="0" err="1"/>
              <a:t>الموارد</a:t>
            </a:r>
            <a:r>
              <a:rPr dirty="0"/>
              <a:t> </a:t>
            </a:r>
            <a:r>
              <a:rPr dirty="0" err="1">
                <a:solidFill>
                  <a:srgbClr val="000000"/>
                </a:solidFill>
              </a:rPr>
              <a:t>المتاحة</a:t>
            </a:r>
            <a:r>
              <a:rPr dirty="0">
                <a:solidFill>
                  <a:srgbClr val="000000"/>
                </a:solidFill>
              </a:rPr>
              <a:t> </a:t>
            </a:r>
            <a:r>
              <a:rPr dirty="0" err="1">
                <a:solidFill>
                  <a:srgbClr val="000000"/>
                </a:solidFill>
              </a:rPr>
              <a:t>لمساعدة</a:t>
            </a:r>
            <a:r>
              <a:rPr dirty="0">
                <a:solidFill>
                  <a:srgbClr val="000000"/>
                </a:solidFill>
              </a:rPr>
              <a:t> </a:t>
            </a:r>
            <a:r>
              <a:rPr dirty="0"/>
              <a:t> </a:t>
            </a:r>
            <a:r>
              <a:rPr dirty="0" err="1"/>
              <a:t>آليات</a:t>
            </a:r>
            <a:r>
              <a:rPr dirty="0"/>
              <a:t> </a:t>
            </a:r>
            <a:r>
              <a:rPr dirty="0" err="1"/>
              <a:t>التنسيق</a:t>
            </a:r>
            <a:r>
              <a:rPr dirty="0"/>
              <a:t> </a:t>
            </a:r>
            <a:r>
              <a:rPr dirty="0" err="1"/>
              <a:t>القُطرية</a:t>
            </a:r>
            <a:r>
              <a:rPr dirty="0"/>
              <a:t> </a:t>
            </a:r>
            <a:r>
              <a:rPr dirty="0" err="1"/>
              <a:t>على</a:t>
            </a:r>
            <a:r>
              <a:rPr dirty="0"/>
              <a:t> </a:t>
            </a:r>
            <a:r>
              <a:rPr dirty="0" err="1"/>
              <a:t>تناقُل</a:t>
            </a:r>
            <a:r>
              <a:rPr dirty="0"/>
              <a:t> </a:t>
            </a:r>
            <a:r>
              <a:rPr dirty="0" err="1">
                <a:solidFill>
                  <a:srgbClr val="000000"/>
                </a:solidFill>
              </a:rPr>
              <a:t>أولويات</a:t>
            </a:r>
            <a:r>
              <a:rPr dirty="0">
                <a:solidFill>
                  <a:srgbClr val="000000"/>
                </a:solidFill>
              </a:rPr>
              <a:t> </a:t>
            </a:r>
            <a:r>
              <a:rPr dirty="0" err="1">
                <a:solidFill>
                  <a:srgbClr val="000000"/>
                </a:solidFill>
              </a:rPr>
              <a:t>الاستراتيجية</a:t>
            </a:r>
            <a:r>
              <a:rPr dirty="0">
                <a:solidFill>
                  <a:srgbClr val="000000"/>
                </a:solidFill>
              </a:rPr>
              <a:t> </a:t>
            </a:r>
            <a:r>
              <a:rPr dirty="0" err="1">
                <a:solidFill>
                  <a:srgbClr val="000000"/>
                </a:solidFill>
              </a:rPr>
              <a:t>لأصحاب</a:t>
            </a:r>
            <a:r>
              <a:rPr dirty="0">
                <a:solidFill>
                  <a:srgbClr val="000000"/>
                </a:solidFill>
              </a:rPr>
              <a:t> </a:t>
            </a:r>
            <a:r>
              <a:rPr dirty="0" err="1">
                <a:solidFill>
                  <a:srgbClr val="000000"/>
                </a:solidFill>
              </a:rPr>
              <a:t>المصلحة</a:t>
            </a:r>
            <a:r>
              <a:rPr dirty="0">
                <a:solidFill>
                  <a:srgbClr val="000000"/>
                </a:solidFill>
              </a:rPr>
              <a:t> </a:t>
            </a:r>
            <a:r>
              <a:rPr dirty="0" err="1">
                <a:solidFill>
                  <a:srgbClr val="000000"/>
                </a:solidFill>
              </a:rPr>
              <a:t>لديكم</a:t>
            </a:r>
            <a:r>
              <a:rPr dirty="0">
                <a:solidFill>
                  <a:srgbClr val="000000"/>
                </a:solidFill>
              </a:rPr>
              <a:t>، </a:t>
            </a:r>
            <a:r>
              <a:rPr dirty="0" err="1">
                <a:solidFill>
                  <a:srgbClr val="000000"/>
                </a:solidFill>
              </a:rPr>
              <a:t>مثل</a:t>
            </a:r>
            <a:r>
              <a:rPr dirty="0">
                <a:solidFill>
                  <a:srgbClr val="000000"/>
                </a:solidFill>
              </a:rPr>
              <a:t> </a:t>
            </a:r>
            <a:r>
              <a:rPr dirty="0" err="1">
                <a:solidFill>
                  <a:srgbClr val="000000"/>
                </a:solidFill>
              </a:rPr>
              <a:t>هذا</a:t>
            </a:r>
            <a:r>
              <a:rPr dirty="0">
                <a:solidFill>
                  <a:srgbClr val="000000"/>
                </a:solidFill>
              </a:rPr>
              <a:t> </a:t>
            </a:r>
            <a:r>
              <a:rPr dirty="0" err="1">
                <a:solidFill>
                  <a:srgbClr val="000000"/>
                </a:solidFill>
              </a:rPr>
              <a:t>العرض</a:t>
            </a:r>
            <a:r>
              <a:rPr dirty="0">
                <a:solidFill>
                  <a:srgbClr val="000000"/>
                </a:solidFill>
              </a:rPr>
              <a:t> التقديمي، </a:t>
            </a:r>
            <a:r>
              <a:rPr dirty="0" err="1">
                <a:solidFill>
                  <a:srgbClr val="000000"/>
                </a:solidFill>
              </a:rPr>
              <a:t>ووثيقة</a:t>
            </a:r>
            <a:r>
              <a:rPr dirty="0">
                <a:solidFill>
                  <a:srgbClr val="000000"/>
                </a:solidFill>
              </a:rPr>
              <a:t> </a:t>
            </a:r>
            <a:r>
              <a:rPr dirty="0" err="1">
                <a:solidFill>
                  <a:srgbClr val="000000"/>
                </a:solidFill>
              </a:rPr>
              <a:t>ملخص</a:t>
            </a:r>
            <a:r>
              <a:rPr dirty="0">
                <a:solidFill>
                  <a:srgbClr val="000000"/>
                </a:solidFill>
              </a:rPr>
              <a:t> </a:t>
            </a:r>
            <a:r>
              <a:rPr dirty="0" err="1">
                <a:solidFill>
                  <a:srgbClr val="000000"/>
                </a:solidFill>
              </a:rPr>
              <a:t>تنفيذي</a:t>
            </a:r>
            <a:r>
              <a:rPr dirty="0">
                <a:solidFill>
                  <a:srgbClr val="000000"/>
                </a:solidFill>
              </a:rPr>
              <a:t>، </a:t>
            </a:r>
            <a:r>
              <a:rPr dirty="0" err="1">
                <a:solidFill>
                  <a:srgbClr val="000000"/>
                </a:solidFill>
              </a:rPr>
              <a:t>و</a:t>
            </a:r>
            <a:r>
              <a:rPr dirty="0" err="1"/>
              <a:t>الاستراتيجية</a:t>
            </a:r>
            <a:r>
              <a:rPr dirty="0"/>
              <a:t> </a:t>
            </a:r>
            <a:r>
              <a:rPr dirty="0" err="1"/>
              <a:t>نفسها</a:t>
            </a:r>
            <a:r>
              <a:rPr dirty="0"/>
              <a:t> </a:t>
            </a:r>
            <a:r>
              <a:rPr dirty="0" err="1"/>
              <a:t>واستعراض</a:t>
            </a:r>
            <a:r>
              <a:rPr dirty="0"/>
              <a:t> </a:t>
            </a:r>
            <a:r>
              <a:rPr dirty="0" err="1"/>
              <a:t>عام</a:t>
            </a:r>
            <a:r>
              <a:rPr dirty="0"/>
              <a:t> </a:t>
            </a:r>
            <a:r>
              <a:rPr dirty="0" err="1"/>
              <a:t>لإطارها</a:t>
            </a:r>
            <a:r>
              <a:rPr dirty="0"/>
              <a:t> - </a:t>
            </a:r>
            <a:r>
              <a:rPr dirty="0" err="1"/>
              <a:t>وكل</a:t>
            </a:r>
            <a:r>
              <a:rPr dirty="0"/>
              <a:t> </a:t>
            </a:r>
            <a:r>
              <a:rPr dirty="0" err="1"/>
              <a:t>هذه</a:t>
            </a:r>
            <a:r>
              <a:rPr dirty="0"/>
              <a:t> </a:t>
            </a:r>
            <a:r>
              <a:rPr dirty="0" err="1"/>
              <a:t>الموارد</a:t>
            </a:r>
            <a:r>
              <a:rPr dirty="0"/>
              <a:t> </a:t>
            </a:r>
            <a:r>
              <a:rPr dirty="0" err="1"/>
              <a:t>متاحة</a:t>
            </a:r>
            <a:r>
              <a:rPr dirty="0"/>
              <a:t> </a:t>
            </a:r>
            <a:r>
              <a:rPr dirty="0" err="1"/>
              <a:t>على</a:t>
            </a:r>
            <a:r>
              <a:rPr dirty="0"/>
              <a:t> </a:t>
            </a:r>
            <a:r>
              <a:rPr dirty="0" err="1"/>
              <a:t>الموقع</a:t>
            </a:r>
            <a:r>
              <a:rPr dirty="0"/>
              <a:t> </a:t>
            </a:r>
            <a:r>
              <a:rPr dirty="0" err="1"/>
              <a:t>الشبكي</a:t>
            </a:r>
            <a:r>
              <a:rPr dirty="0"/>
              <a:t> </a:t>
            </a:r>
            <a:r>
              <a:rPr dirty="0" err="1"/>
              <a:t>للصندوق</a:t>
            </a:r>
            <a:r>
              <a:rPr dirty="0"/>
              <a:t> </a:t>
            </a:r>
            <a:r>
              <a:rPr dirty="0" err="1"/>
              <a:t>العالمي</a:t>
            </a:r>
            <a:r>
              <a:rPr dirty="0"/>
              <a:t> </a:t>
            </a:r>
            <a:r>
              <a:rPr dirty="0" err="1">
                <a:solidFill>
                  <a:srgbClr val="000000"/>
                </a:solidFill>
              </a:rPr>
              <a:t>في</a:t>
            </a:r>
            <a:r>
              <a:rPr dirty="0">
                <a:solidFill>
                  <a:srgbClr val="000000"/>
                </a:solidFill>
              </a:rPr>
              <a:t> </a:t>
            </a:r>
            <a:r>
              <a:rPr dirty="0" err="1">
                <a:solidFill>
                  <a:srgbClr val="000000"/>
                </a:solidFill>
              </a:rPr>
              <a:t>عدّة</a:t>
            </a:r>
            <a:r>
              <a:rPr dirty="0">
                <a:solidFill>
                  <a:srgbClr val="000000"/>
                </a:solidFill>
              </a:rPr>
              <a:t> </a:t>
            </a:r>
            <a:r>
              <a:rPr dirty="0" err="1">
                <a:solidFill>
                  <a:srgbClr val="000000"/>
                </a:solidFill>
              </a:rPr>
              <a:t>لغات</a:t>
            </a:r>
            <a:r>
              <a:rPr dirty="0">
                <a:solidFill>
                  <a:srgbClr val="000000"/>
                </a:solidFill>
              </a:rPr>
              <a:t> - </a:t>
            </a:r>
            <a:r>
              <a:rPr dirty="0" err="1">
                <a:solidFill>
                  <a:srgbClr val="000000"/>
                </a:solidFill>
              </a:rPr>
              <a:t>كما</a:t>
            </a:r>
            <a:r>
              <a:rPr dirty="0">
                <a:solidFill>
                  <a:srgbClr val="000000"/>
                </a:solidFill>
              </a:rPr>
              <a:t> </a:t>
            </a:r>
            <a:r>
              <a:rPr dirty="0" err="1">
                <a:solidFill>
                  <a:srgbClr val="000000"/>
                </a:solidFill>
              </a:rPr>
              <a:t>هو</a:t>
            </a:r>
            <a:r>
              <a:rPr dirty="0">
                <a:solidFill>
                  <a:srgbClr val="000000"/>
                </a:solidFill>
              </a:rPr>
              <a:t> </a:t>
            </a:r>
            <a:r>
              <a:rPr dirty="0" err="1">
                <a:solidFill>
                  <a:srgbClr val="000000"/>
                </a:solidFill>
              </a:rPr>
              <a:t>موضَّح</a:t>
            </a:r>
            <a:r>
              <a:rPr dirty="0">
                <a:solidFill>
                  <a:srgbClr val="000000"/>
                </a:solidFill>
              </a:rPr>
              <a:t> </a:t>
            </a:r>
            <a:r>
              <a:rPr dirty="0" err="1">
                <a:solidFill>
                  <a:srgbClr val="000000"/>
                </a:solidFill>
              </a:rPr>
              <a:t>في</a:t>
            </a:r>
            <a:r>
              <a:rPr dirty="0">
                <a:solidFill>
                  <a:srgbClr val="000000"/>
                </a:solidFill>
              </a:rPr>
              <a:t> </a:t>
            </a:r>
            <a:r>
              <a:rPr dirty="0" err="1">
                <a:solidFill>
                  <a:srgbClr val="000000"/>
                </a:solidFill>
              </a:rPr>
              <a:t>الجزء</a:t>
            </a:r>
            <a:r>
              <a:rPr dirty="0">
                <a:solidFill>
                  <a:srgbClr val="000000"/>
                </a:solidFill>
              </a:rPr>
              <a:t> </a:t>
            </a:r>
            <a:r>
              <a:rPr dirty="0" err="1">
                <a:solidFill>
                  <a:srgbClr val="000000"/>
                </a:solidFill>
              </a:rPr>
              <a:t>السفلي</a:t>
            </a:r>
            <a:r>
              <a:rPr dirty="0">
                <a:solidFill>
                  <a:srgbClr val="000000"/>
                </a:solidFill>
              </a:rPr>
              <a:t> </a:t>
            </a:r>
            <a:r>
              <a:rPr dirty="0" err="1">
                <a:solidFill>
                  <a:srgbClr val="000000"/>
                </a:solidFill>
              </a:rPr>
              <a:t>من</a:t>
            </a:r>
            <a:r>
              <a:rPr dirty="0">
                <a:solidFill>
                  <a:srgbClr val="000000"/>
                </a:solidFill>
              </a:rPr>
              <a:t> </a:t>
            </a:r>
            <a:r>
              <a:rPr dirty="0" err="1">
                <a:solidFill>
                  <a:srgbClr val="000000"/>
                </a:solidFill>
              </a:rPr>
              <a:t>الشريحة</a:t>
            </a:r>
            <a:r>
              <a:rPr dirty="0">
                <a:solidFill>
                  <a:srgbClr val="000000"/>
                </a:solidFill>
              </a:rPr>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ea typeface="Times New Roman" panose="02020603050405020304" pitchFamily="18" charset="0"/>
              </a:defRPr>
            </a:pPr>
            <a:r>
              <a:rPr sz="1100" dirty="0" err="1">
                <a:cs typeface="Arial" panose="020B0604020202020204" pitchFamily="34" charset="0"/>
              </a:rPr>
              <a:t>نتطلع</a:t>
            </a:r>
            <a:r>
              <a:rPr sz="1100" dirty="0">
                <a:cs typeface="Arial" panose="020B0604020202020204" pitchFamily="34" charset="0"/>
              </a:rPr>
              <a:t> </a:t>
            </a:r>
            <a:r>
              <a:rPr sz="1100" dirty="0" err="1">
                <a:cs typeface="Arial" panose="020B0604020202020204" pitchFamily="34" charset="0"/>
              </a:rPr>
              <a:t>إلى</a:t>
            </a:r>
            <a:r>
              <a:rPr sz="1100" dirty="0">
                <a:cs typeface="Arial" panose="020B0604020202020204" pitchFamily="34" charset="0"/>
              </a:rPr>
              <a:t> </a:t>
            </a:r>
            <a:r>
              <a:rPr sz="1100" dirty="0" err="1">
                <a:cs typeface="Arial" panose="020B0604020202020204" pitchFamily="34" charset="0"/>
              </a:rPr>
              <a:t>العمل</a:t>
            </a:r>
            <a:r>
              <a:rPr sz="1100" dirty="0">
                <a:cs typeface="Arial" panose="020B0604020202020204" pitchFamily="34" charset="0"/>
              </a:rPr>
              <a:t> </a:t>
            </a:r>
            <a:r>
              <a:rPr sz="1100" dirty="0" err="1">
                <a:cs typeface="Arial" panose="020B0604020202020204" pitchFamily="34" charset="0"/>
              </a:rPr>
              <a:t>معاً</a:t>
            </a:r>
            <a:r>
              <a:rPr sz="1100" dirty="0">
                <a:cs typeface="Arial" panose="020B0604020202020204" pitchFamily="34" charset="0"/>
              </a:rPr>
              <a:t> </a:t>
            </a:r>
            <a:r>
              <a:rPr sz="1100" dirty="0" err="1">
                <a:cs typeface="Arial" panose="020B0604020202020204" pitchFamily="34" charset="0"/>
              </a:rPr>
              <a:t>من</a:t>
            </a:r>
            <a:r>
              <a:rPr sz="1100" dirty="0">
                <a:cs typeface="Arial" panose="020B0604020202020204" pitchFamily="34" charset="0"/>
              </a:rPr>
              <a:t> </a:t>
            </a:r>
            <a:r>
              <a:rPr sz="1100" dirty="0" err="1">
                <a:cs typeface="Arial" panose="020B0604020202020204" pitchFamily="34" charset="0"/>
              </a:rPr>
              <a:t>أجل</a:t>
            </a:r>
            <a:r>
              <a:rPr sz="1100" dirty="0">
                <a:cs typeface="Arial" panose="020B0604020202020204" pitchFamily="34" charset="0"/>
              </a:rPr>
              <a:t> </a:t>
            </a:r>
            <a:r>
              <a:rPr sz="1100" dirty="0" err="1">
                <a:cs typeface="Arial" panose="020B0604020202020204" pitchFamily="34" charset="0"/>
              </a:rPr>
              <a:t>تسخير</a:t>
            </a:r>
            <a:r>
              <a:rPr sz="1100" dirty="0">
                <a:cs typeface="Arial" panose="020B0604020202020204" pitchFamily="34" charset="0"/>
              </a:rPr>
              <a:t> </a:t>
            </a:r>
            <a:r>
              <a:rPr sz="1100" dirty="0" err="1">
                <a:cs typeface="Arial" panose="020B0604020202020204" pitchFamily="34" charset="0"/>
              </a:rPr>
              <a:t>مَواطن</a:t>
            </a:r>
            <a:r>
              <a:rPr sz="1100" dirty="0">
                <a:cs typeface="Arial" panose="020B0604020202020204" pitchFamily="34" charset="0"/>
              </a:rPr>
              <a:t> </a:t>
            </a:r>
            <a:r>
              <a:rPr sz="1100" dirty="0" err="1">
                <a:cs typeface="Arial" panose="020B0604020202020204" pitchFamily="34" charset="0"/>
              </a:rPr>
              <a:t>قوتنا</a:t>
            </a:r>
            <a:r>
              <a:rPr sz="1100" dirty="0">
                <a:cs typeface="Arial" panose="020B0604020202020204" pitchFamily="34" charset="0"/>
              </a:rPr>
              <a:t> </a:t>
            </a:r>
            <a:r>
              <a:rPr sz="1100" dirty="0" err="1">
                <a:cs typeface="Arial" panose="020B0604020202020204" pitchFamily="34" charset="0"/>
              </a:rPr>
              <a:t>بصورة</a:t>
            </a:r>
            <a:r>
              <a:rPr sz="1100" dirty="0">
                <a:cs typeface="Arial" panose="020B0604020202020204" pitchFamily="34" charset="0"/>
              </a:rPr>
              <a:t> </a:t>
            </a:r>
            <a:r>
              <a:rPr sz="1100" dirty="0" err="1">
                <a:cs typeface="Arial" panose="020B0604020202020204" pitchFamily="34" charset="0"/>
              </a:rPr>
              <a:t>جماعية</a:t>
            </a:r>
            <a:r>
              <a:rPr sz="1100" dirty="0">
                <a:cs typeface="Arial" panose="020B0604020202020204" pitchFamily="34" charset="0"/>
              </a:rPr>
              <a:t> </a:t>
            </a:r>
            <a:r>
              <a:rPr sz="1100" dirty="0" err="1">
                <a:cs typeface="Arial" panose="020B0604020202020204" pitchFamily="34" charset="0"/>
              </a:rPr>
              <a:t>لتحقيق</a:t>
            </a:r>
            <a:r>
              <a:rPr sz="1100" dirty="0">
                <a:cs typeface="Arial" panose="020B0604020202020204" pitchFamily="34" charset="0"/>
              </a:rPr>
              <a:t> </a:t>
            </a:r>
            <a:r>
              <a:rPr sz="1100" dirty="0" err="1">
                <a:cs typeface="Arial" panose="020B0604020202020204" pitchFamily="34" charset="0"/>
              </a:rPr>
              <a:t>الاستراتيجية</a:t>
            </a:r>
            <a:r>
              <a:rPr sz="1100" dirty="0">
                <a:cs typeface="Arial" panose="020B0604020202020204" pitchFamily="34" charset="0"/>
              </a:rPr>
              <a:t> </a:t>
            </a:r>
            <a:r>
              <a:rPr sz="1100" dirty="0" err="1">
                <a:cs typeface="Arial" panose="020B0604020202020204" pitchFamily="34" charset="0"/>
              </a:rPr>
              <a:t>وتحقيق</a:t>
            </a:r>
            <a:r>
              <a:rPr sz="1800" dirty="0"/>
              <a:t> </a:t>
            </a:r>
            <a:r>
              <a:rPr sz="1800" dirty="0" err="1"/>
              <a:t>رؤية</a:t>
            </a:r>
            <a:r>
              <a:rPr sz="1800" dirty="0"/>
              <a:t> </a:t>
            </a:r>
            <a:r>
              <a:rPr sz="1800" dirty="0" err="1"/>
              <a:t>شراكتنا</a:t>
            </a:r>
            <a:r>
              <a:rPr sz="1100" dirty="0">
                <a:cs typeface="Arial" panose="020B0604020202020204" pitchFamily="34" charset="0"/>
              </a:rPr>
              <a:t> </a:t>
            </a:r>
            <a:r>
              <a:rPr sz="1100" dirty="0" err="1">
                <a:cs typeface="Arial" panose="020B0604020202020204" pitchFamily="34" charset="0"/>
              </a:rPr>
              <a:t>لعالمٍ</a:t>
            </a:r>
            <a:r>
              <a:rPr sz="1100" dirty="0">
                <a:cs typeface="Arial" panose="020B0604020202020204" pitchFamily="34" charset="0"/>
              </a:rPr>
              <a:t> </a:t>
            </a:r>
            <a:r>
              <a:rPr sz="1100" dirty="0" err="1">
                <a:cs typeface="Arial" panose="020B0604020202020204" pitchFamily="34" charset="0"/>
              </a:rPr>
              <a:t>خالٍ</a:t>
            </a:r>
            <a:r>
              <a:rPr sz="1100" dirty="0">
                <a:cs typeface="Arial" panose="020B0604020202020204" pitchFamily="34" charset="0"/>
              </a:rPr>
              <a:t> </a:t>
            </a:r>
            <a:r>
              <a:rPr sz="1100" dirty="0" err="1">
                <a:cs typeface="Arial" panose="020B0604020202020204" pitchFamily="34" charset="0"/>
              </a:rPr>
              <a:t>من</a:t>
            </a:r>
            <a:r>
              <a:rPr sz="1100" dirty="0">
                <a:cs typeface="Arial" panose="020B0604020202020204" pitchFamily="34" charset="0"/>
              </a:rPr>
              <a:t> </a:t>
            </a:r>
            <a:r>
              <a:rPr sz="1100" dirty="0" err="1">
                <a:cs typeface="Arial" panose="020B0604020202020204" pitchFamily="34" charset="0"/>
              </a:rPr>
              <a:t>عبء</a:t>
            </a:r>
            <a:r>
              <a:rPr sz="1100" dirty="0">
                <a:cs typeface="Arial" panose="020B0604020202020204" pitchFamily="34" charset="0"/>
              </a:rPr>
              <a:t> </a:t>
            </a:r>
            <a:r>
              <a:rPr sz="1100" dirty="0" err="1">
                <a:cs typeface="Arial" panose="020B0604020202020204" pitchFamily="34" charset="0"/>
              </a:rPr>
              <a:t>الإيدز</a:t>
            </a:r>
            <a:r>
              <a:rPr sz="1100" dirty="0">
                <a:cs typeface="Arial" panose="020B0604020202020204" pitchFamily="34" charset="0"/>
              </a:rPr>
              <a:t> </a:t>
            </a:r>
            <a:r>
              <a:rPr sz="1100" dirty="0" err="1">
                <a:cs typeface="Arial" panose="020B0604020202020204" pitchFamily="34" charset="0"/>
              </a:rPr>
              <a:t>والسُلّ</a:t>
            </a:r>
            <a:r>
              <a:rPr sz="1100" dirty="0">
                <a:cs typeface="Arial" panose="020B0604020202020204" pitchFamily="34" charset="0"/>
              </a:rPr>
              <a:t> </a:t>
            </a:r>
            <a:r>
              <a:rPr sz="1100" dirty="0" err="1">
                <a:cs typeface="Arial" panose="020B0604020202020204" pitchFamily="34" charset="0"/>
              </a:rPr>
              <a:t>والملاريا</a:t>
            </a:r>
            <a:r>
              <a:rPr sz="1100" dirty="0">
                <a:cs typeface="Arial" panose="020B0604020202020204" pitchFamily="34" charset="0"/>
              </a:rPr>
              <a:t>، </a:t>
            </a:r>
            <a:r>
              <a:rPr sz="1100" dirty="0" err="1">
                <a:cs typeface="Arial" panose="020B0604020202020204" pitchFamily="34" charset="0"/>
              </a:rPr>
              <a:t>مع</a:t>
            </a:r>
            <a:r>
              <a:rPr sz="1100" dirty="0">
                <a:cs typeface="Arial" panose="020B0604020202020204" pitchFamily="34" charset="0"/>
              </a:rPr>
              <a:t> </a:t>
            </a:r>
            <a:r>
              <a:rPr sz="1100" dirty="0" err="1">
                <a:cs typeface="Arial" panose="020B0604020202020204" pitchFamily="34" charset="0"/>
              </a:rPr>
              <a:t>توفير</a:t>
            </a:r>
            <a:r>
              <a:rPr sz="1100" dirty="0">
                <a:cs typeface="Arial" panose="020B0604020202020204" pitchFamily="34" charset="0"/>
              </a:rPr>
              <a:t> </a:t>
            </a:r>
            <a:r>
              <a:rPr sz="1100" dirty="0" err="1">
                <a:cs typeface="Arial" panose="020B0604020202020204" pitchFamily="34" charset="0"/>
              </a:rPr>
              <a:t>خدمات</a:t>
            </a:r>
            <a:r>
              <a:rPr sz="1100" dirty="0">
                <a:cs typeface="Arial" panose="020B0604020202020204" pitchFamily="34" charset="0"/>
              </a:rPr>
              <a:t> </a:t>
            </a:r>
            <a:r>
              <a:rPr sz="1100" dirty="0" err="1">
                <a:cs typeface="Arial" panose="020B0604020202020204" pitchFamily="34" charset="0"/>
              </a:rPr>
              <a:t>صحية</a:t>
            </a:r>
            <a:r>
              <a:rPr sz="1100" dirty="0">
                <a:cs typeface="Arial" panose="020B0604020202020204" pitchFamily="34" charset="0"/>
              </a:rPr>
              <a:t> </a:t>
            </a:r>
            <a:r>
              <a:rPr sz="1100" dirty="0" err="1">
                <a:cs typeface="Arial" panose="020B0604020202020204" pitchFamily="34" charset="0"/>
              </a:rPr>
              <a:t>أفضل</a:t>
            </a:r>
            <a:r>
              <a:rPr sz="1100" dirty="0">
                <a:cs typeface="Arial" panose="020B0604020202020204" pitchFamily="34" charset="0"/>
              </a:rPr>
              <a:t> </a:t>
            </a:r>
            <a:r>
              <a:rPr sz="1100" dirty="0" err="1">
                <a:cs typeface="Arial" panose="020B0604020202020204" pitchFamily="34" charset="0"/>
              </a:rPr>
              <a:t>ومنصفة</a:t>
            </a:r>
            <a:r>
              <a:rPr sz="1100" dirty="0">
                <a:cs typeface="Arial" panose="020B0604020202020204" pitchFamily="34" charset="0"/>
              </a:rPr>
              <a:t> </a:t>
            </a:r>
            <a:r>
              <a:rPr sz="1100" dirty="0" err="1">
                <a:cs typeface="Arial" panose="020B0604020202020204" pitchFamily="34" charset="0"/>
              </a:rPr>
              <a:t>للجميع</a:t>
            </a:r>
            <a:r>
              <a:rPr sz="1100" dirty="0">
                <a:cs typeface="Arial" panose="020B0604020202020204" pitchFamily="34" charset="0"/>
              </a:rPr>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1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13</a:t>
            </a:fld>
            <a:endParaRPr lang="en-US"/>
          </a:p>
        </p:txBody>
      </p:sp>
    </p:spTree>
    <p:extLst>
      <p:ext uri="{BB962C8B-B14F-4D97-AF65-F5344CB8AC3E}">
        <p14:creationId xmlns:p14="http://schemas.microsoft.com/office/powerpoint/2010/main" val="24378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defRPr>
            </a:pPr>
            <a:r>
              <a:rPr dirty="0">
                <a:cs typeface="Arial" panose="020B0604020202020204" pitchFamily="34" charset="0"/>
              </a:rPr>
              <a:t> </a:t>
            </a:r>
            <a:r>
              <a:rPr dirty="0" err="1">
                <a:cs typeface="Arial" panose="020B0604020202020204" pitchFamily="34" charset="0"/>
              </a:rPr>
              <a:t>تلعب</a:t>
            </a:r>
            <a:r>
              <a:rPr dirty="0">
                <a:cs typeface="Arial" panose="020B0604020202020204" pitchFamily="34" charset="0"/>
              </a:rPr>
              <a:t> </a:t>
            </a:r>
            <a:r>
              <a:rPr dirty="0" err="1">
                <a:cs typeface="Arial" panose="020B0604020202020204" pitchFamily="34" charset="0"/>
              </a:rPr>
              <a:t>المجتمعات</a:t>
            </a:r>
            <a:r>
              <a:rPr dirty="0">
                <a:cs typeface="Arial" panose="020B0604020202020204" pitchFamily="34" charset="0"/>
              </a:rPr>
              <a:t> </a:t>
            </a:r>
            <a:r>
              <a:rPr dirty="0" err="1">
                <a:cs typeface="Arial" panose="020B0604020202020204" pitchFamily="34" charset="0"/>
              </a:rPr>
              <a:t>المحلية</a:t>
            </a:r>
            <a:r>
              <a:rPr dirty="0">
                <a:cs typeface="Arial" panose="020B0604020202020204" pitchFamily="34" charset="0"/>
              </a:rPr>
              <a:t> </a:t>
            </a:r>
            <a:r>
              <a:rPr dirty="0" err="1">
                <a:cs typeface="Arial" panose="020B0604020202020204" pitchFamily="34" charset="0"/>
              </a:rPr>
              <a:t>ومنظمات</a:t>
            </a:r>
            <a:r>
              <a:rPr dirty="0">
                <a:cs typeface="Arial" panose="020B0604020202020204" pitchFamily="34" charset="0"/>
              </a:rPr>
              <a:t> </a:t>
            </a:r>
            <a:r>
              <a:rPr dirty="0" err="1">
                <a:cs typeface="Arial" panose="020B0604020202020204" pitchFamily="34" charset="0"/>
              </a:rPr>
              <a:t>المجتمع</a:t>
            </a:r>
            <a:r>
              <a:rPr dirty="0">
                <a:cs typeface="Arial" panose="020B0604020202020204" pitchFamily="34" charset="0"/>
              </a:rPr>
              <a:t> </a:t>
            </a:r>
            <a:r>
              <a:rPr dirty="0" err="1">
                <a:cs typeface="Arial" panose="020B0604020202020204" pitchFamily="34" charset="0"/>
              </a:rPr>
              <a:t>المدني</a:t>
            </a:r>
            <a:r>
              <a:rPr dirty="0"/>
              <a:t> </a:t>
            </a:r>
            <a:r>
              <a:rPr dirty="0" err="1"/>
              <a:t>دوراً</a:t>
            </a:r>
            <a:r>
              <a:rPr dirty="0"/>
              <a:t> </a:t>
            </a:r>
            <a:r>
              <a:rPr dirty="0" err="1"/>
              <a:t>هاماً</a:t>
            </a:r>
            <a:r>
              <a:rPr dirty="0"/>
              <a:t> </a:t>
            </a:r>
            <a:r>
              <a:rPr dirty="0" err="1"/>
              <a:t>في</a:t>
            </a:r>
            <a:r>
              <a:rPr dirty="0"/>
              <a:t> </a:t>
            </a:r>
            <a:r>
              <a:rPr dirty="0" err="1"/>
              <a:t>تنفيذ</a:t>
            </a:r>
            <a:r>
              <a:rPr dirty="0"/>
              <a:t> </a:t>
            </a:r>
            <a:r>
              <a:rPr dirty="0" err="1"/>
              <a:t>أولويات</a:t>
            </a:r>
            <a:r>
              <a:rPr dirty="0"/>
              <a:t> </a:t>
            </a:r>
            <a:r>
              <a:rPr dirty="0" err="1"/>
              <a:t>الاستراتيجية</a:t>
            </a:r>
            <a:r>
              <a:rPr dirty="0"/>
              <a:t> </a:t>
            </a:r>
            <a:r>
              <a:rPr dirty="0" err="1"/>
              <a:t>الجديدة</a:t>
            </a:r>
            <a:r>
              <a:rPr dirty="0"/>
              <a:t> </a:t>
            </a:r>
            <a:r>
              <a:rPr dirty="0" err="1"/>
              <a:t>لشراكة</a:t>
            </a:r>
            <a:r>
              <a:rPr dirty="0"/>
              <a:t> </a:t>
            </a:r>
            <a:r>
              <a:rPr dirty="0" err="1"/>
              <a:t>الصندوق</a:t>
            </a:r>
            <a:r>
              <a:rPr dirty="0"/>
              <a:t> </a:t>
            </a:r>
            <a:r>
              <a:rPr dirty="0" err="1"/>
              <a:t>العالمي</a:t>
            </a:r>
            <a:r>
              <a:rPr dirty="0"/>
              <a:t>.   </a:t>
            </a:r>
          </a:p>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وبالفعل</a:t>
            </a:r>
            <a:r>
              <a:rPr dirty="0"/>
              <a:t>، </a:t>
            </a:r>
            <a:r>
              <a:rPr dirty="0" err="1"/>
              <a:t>فإنّ</a:t>
            </a:r>
            <a:r>
              <a:rPr dirty="0"/>
              <a:t> </a:t>
            </a:r>
            <a:r>
              <a:rPr dirty="0" err="1"/>
              <a:t>المجتمعات</a:t>
            </a:r>
            <a:r>
              <a:rPr dirty="0"/>
              <a:t> </a:t>
            </a:r>
            <a:r>
              <a:rPr dirty="0" err="1"/>
              <a:t>المحلية</a:t>
            </a:r>
            <a:r>
              <a:rPr dirty="0"/>
              <a:t> </a:t>
            </a:r>
            <a:r>
              <a:rPr dirty="0" err="1"/>
              <a:t>هي</a:t>
            </a:r>
            <a:r>
              <a:rPr dirty="0"/>
              <a:t> </a:t>
            </a:r>
            <a:r>
              <a:rPr dirty="0" err="1"/>
              <a:t>محور</a:t>
            </a:r>
            <a:r>
              <a:rPr dirty="0"/>
              <a:t> </a:t>
            </a:r>
            <a:r>
              <a:rPr dirty="0" err="1"/>
              <a:t>هذه</a:t>
            </a:r>
            <a:r>
              <a:rPr dirty="0"/>
              <a:t> </a:t>
            </a:r>
            <a:r>
              <a:rPr dirty="0" err="1"/>
              <a:t>الاستراتيجية</a:t>
            </a:r>
            <a:r>
              <a:rPr dirty="0"/>
              <a:t> </a:t>
            </a:r>
            <a:r>
              <a:rPr dirty="0" err="1"/>
              <a:t>الجديدة</a:t>
            </a:r>
            <a:r>
              <a:rPr dirty="0"/>
              <a:t>، </a:t>
            </a:r>
            <a:r>
              <a:rPr dirty="0" err="1"/>
              <a:t>لأن</a:t>
            </a:r>
            <a:r>
              <a:rPr dirty="0"/>
              <a:t> </a:t>
            </a:r>
            <a:r>
              <a:rPr dirty="0" err="1"/>
              <a:t>المجتمعات</a:t>
            </a:r>
            <a:r>
              <a:rPr dirty="0"/>
              <a:t> </a:t>
            </a:r>
            <a:r>
              <a:rPr dirty="0" err="1"/>
              <a:t>المحلية</a:t>
            </a:r>
            <a:r>
              <a:rPr dirty="0"/>
              <a:t> </a:t>
            </a:r>
            <a:r>
              <a:rPr dirty="0" err="1"/>
              <a:t>الأكثر</a:t>
            </a:r>
            <a:r>
              <a:rPr dirty="0"/>
              <a:t> </a:t>
            </a:r>
            <a:r>
              <a:rPr dirty="0" err="1"/>
              <a:t>تضرراً</a:t>
            </a:r>
            <a:r>
              <a:rPr dirty="0"/>
              <a:t> </a:t>
            </a:r>
            <a:r>
              <a:rPr dirty="0" err="1"/>
              <a:t>من</a:t>
            </a:r>
            <a:r>
              <a:rPr dirty="0"/>
              <a:t> </a:t>
            </a:r>
            <a:r>
              <a:rPr dirty="0" err="1"/>
              <a:t>الأمراض</a:t>
            </a:r>
            <a:r>
              <a:rPr dirty="0"/>
              <a:t> </a:t>
            </a:r>
            <a:r>
              <a:rPr dirty="0" err="1"/>
              <a:t>الثلاث</a:t>
            </a:r>
            <a:r>
              <a:rPr dirty="0"/>
              <a:t> </a:t>
            </a:r>
            <a:r>
              <a:rPr dirty="0" err="1"/>
              <a:t>هي</a:t>
            </a:r>
            <a:r>
              <a:rPr dirty="0"/>
              <a:t> </a:t>
            </a:r>
            <a:r>
              <a:rPr dirty="0" err="1"/>
              <a:t>الأقدر</a:t>
            </a:r>
            <a:r>
              <a:rPr dirty="0"/>
              <a:t> </a:t>
            </a:r>
            <a:r>
              <a:rPr dirty="0" err="1"/>
              <a:t>من</a:t>
            </a:r>
            <a:r>
              <a:rPr dirty="0"/>
              <a:t> </a:t>
            </a:r>
            <a:r>
              <a:rPr dirty="0" err="1"/>
              <a:t>حيث</a:t>
            </a:r>
            <a:r>
              <a:rPr dirty="0"/>
              <a:t> </a:t>
            </a:r>
            <a:r>
              <a:rPr dirty="0" err="1"/>
              <a:t>كيفية</a:t>
            </a:r>
            <a:r>
              <a:rPr dirty="0"/>
              <a:t> </a:t>
            </a:r>
            <a:r>
              <a:rPr dirty="0" err="1"/>
              <a:t>توجيه</a:t>
            </a:r>
            <a:r>
              <a:rPr dirty="0"/>
              <a:t> </a:t>
            </a:r>
            <a:r>
              <a:rPr dirty="0" err="1"/>
              <a:t>أفضل</a:t>
            </a:r>
            <a:r>
              <a:rPr dirty="0"/>
              <a:t> </a:t>
            </a:r>
            <a:r>
              <a:rPr dirty="0" err="1"/>
              <a:t>السُبُل</a:t>
            </a:r>
            <a:r>
              <a:rPr dirty="0"/>
              <a:t> </a:t>
            </a:r>
            <a:r>
              <a:rPr dirty="0" err="1"/>
              <a:t>لتلبية</a:t>
            </a:r>
            <a:r>
              <a:rPr dirty="0"/>
              <a:t> </a:t>
            </a:r>
            <a:r>
              <a:rPr dirty="0" err="1"/>
              <a:t>احتياجاتها</a:t>
            </a:r>
            <a:r>
              <a:rPr dirty="0"/>
              <a:t>، </a:t>
            </a:r>
            <a:r>
              <a:rPr dirty="0" err="1"/>
              <a:t>وفي</a:t>
            </a:r>
            <a:r>
              <a:rPr dirty="0"/>
              <a:t> </a:t>
            </a:r>
            <a:r>
              <a:rPr dirty="0" err="1"/>
              <a:t>عدد</a:t>
            </a:r>
            <a:r>
              <a:rPr dirty="0"/>
              <a:t> </a:t>
            </a:r>
            <a:r>
              <a:rPr dirty="0" err="1"/>
              <a:t>من</a:t>
            </a:r>
            <a:r>
              <a:rPr dirty="0"/>
              <a:t> </a:t>
            </a:r>
            <a:r>
              <a:rPr dirty="0" err="1"/>
              <a:t>الحالات</a:t>
            </a:r>
            <a:r>
              <a:rPr dirty="0"/>
              <a:t> </a:t>
            </a:r>
            <a:r>
              <a:rPr dirty="0" err="1"/>
              <a:t>تكون</a:t>
            </a:r>
            <a:r>
              <a:rPr dirty="0"/>
              <a:t> </a:t>
            </a:r>
            <a:r>
              <a:rPr dirty="0" err="1"/>
              <a:t>هي</a:t>
            </a:r>
            <a:r>
              <a:rPr dirty="0"/>
              <a:t> </a:t>
            </a:r>
            <a:r>
              <a:rPr dirty="0" err="1"/>
              <a:t>الأقدر</a:t>
            </a:r>
            <a:r>
              <a:rPr dirty="0"/>
              <a:t> </a:t>
            </a:r>
            <a:r>
              <a:rPr dirty="0" err="1"/>
              <a:t>على</a:t>
            </a:r>
            <a:r>
              <a:rPr dirty="0"/>
              <a:t> </a:t>
            </a:r>
            <a:r>
              <a:rPr dirty="0" err="1"/>
              <a:t>تنفيذ</a:t>
            </a:r>
            <a:r>
              <a:rPr dirty="0"/>
              <a:t> </a:t>
            </a:r>
            <a:r>
              <a:rPr dirty="0" err="1"/>
              <a:t>ورصد</a:t>
            </a:r>
            <a:r>
              <a:rPr dirty="0"/>
              <a:t> </a:t>
            </a:r>
            <a:r>
              <a:rPr dirty="0" err="1"/>
              <a:t>أثر</a:t>
            </a:r>
            <a:r>
              <a:rPr dirty="0"/>
              <a:t> </a:t>
            </a:r>
            <a:r>
              <a:rPr dirty="0" err="1"/>
              <a:t>البرامج</a:t>
            </a:r>
            <a:r>
              <a:rPr dirty="0"/>
              <a:t> </a:t>
            </a:r>
            <a:r>
              <a:rPr dirty="0" err="1"/>
              <a:t>مثل</a:t>
            </a:r>
            <a:r>
              <a:rPr dirty="0"/>
              <a:t> </a:t>
            </a:r>
            <a:r>
              <a:rPr dirty="0" err="1"/>
              <a:t>ما</a:t>
            </a:r>
            <a:r>
              <a:rPr dirty="0"/>
              <a:t> </a:t>
            </a:r>
            <a:r>
              <a:rPr dirty="0" err="1"/>
              <a:t>يتعلق</a:t>
            </a:r>
            <a:r>
              <a:rPr dirty="0"/>
              <a:t> </a:t>
            </a:r>
            <a:r>
              <a:rPr dirty="0" err="1"/>
              <a:t>منها</a:t>
            </a:r>
            <a:r>
              <a:rPr dirty="0"/>
              <a:t> </a:t>
            </a:r>
            <a:r>
              <a:rPr dirty="0" err="1"/>
              <a:t>بالفئات</a:t>
            </a:r>
            <a:r>
              <a:rPr dirty="0"/>
              <a:t> </a:t>
            </a:r>
            <a:r>
              <a:rPr dirty="0" err="1"/>
              <a:t>السكانية</a:t>
            </a:r>
            <a:r>
              <a:rPr dirty="0"/>
              <a:t> </a:t>
            </a:r>
            <a:r>
              <a:rPr dirty="0" err="1"/>
              <a:t>الرئيسية</a:t>
            </a:r>
            <a:r>
              <a:rPr dirty="0"/>
              <a:t> </a:t>
            </a:r>
            <a:r>
              <a:rPr dirty="0" err="1"/>
              <a:t>والضعيفة</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spcBef>
                <a:spcPts val="0"/>
              </a:spcBef>
              <a:spcAft>
                <a:spcPts val="0"/>
              </a:spcAft>
              <a:defRPr sz="11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يشمل</a:t>
            </a:r>
            <a:r>
              <a:rPr dirty="0"/>
              <a:t> </a:t>
            </a:r>
            <a:r>
              <a:rPr dirty="0" err="1"/>
              <a:t>دور</a:t>
            </a:r>
            <a:r>
              <a:rPr dirty="0"/>
              <a:t> </a:t>
            </a:r>
            <a:r>
              <a:rPr dirty="0" err="1"/>
              <a:t>المجتمعات</a:t>
            </a:r>
            <a:r>
              <a:rPr dirty="0"/>
              <a:t> </a:t>
            </a:r>
            <a:r>
              <a:rPr dirty="0" err="1"/>
              <a:t>المحلية</a:t>
            </a:r>
            <a:r>
              <a:rPr dirty="0"/>
              <a:t> </a:t>
            </a:r>
            <a:r>
              <a:rPr dirty="0" err="1"/>
              <a:t>والمجتمع</a:t>
            </a:r>
            <a:r>
              <a:rPr dirty="0"/>
              <a:t> </a:t>
            </a:r>
            <a:r>
              <a:rPr dirty="0" err="1"/>
              <a:t>المدني</a:t>
            </a:r>
            <a:r>
              <a:rPr dirty="0"/>
              <a:t> </a:t>
            </a:r>
            <a:r>
              <a:rPr dirty="0" err="1"/>
              <a:t>في</a:t>
            </a:r>
            <a:r>
              <a:rPr dirty="0"/>
              <a:t> </a:t>
            </a:r>
            <a:r>
              <a:rPr dirty="0" err="1"/>
              <a:t>تنفيذ</a:t>
            </a:r>
            <a:r>
              <a:rPr dirty="0"/>
              <a:t> </a:t>
            </a:r>
            <a:r>
              <a:rPr dirty="0" err="1"/>
              <a:t>الاستراتيجية</a:t>
            </a:r>
            <a:r>
              <a:rPr dirty="0"/>
              <a:t> </a:t>
            </a:r>
            <a:r>
              <a:rPr dirty="0" err="1"/>
              <a:t>المقبلة</a:t>
            </a:r>
            <a:r>
              <a:rPr dirty="0"/>
              <a:t> </a:t>
            </a:r>
            <a:r>
              <a:rPr dirty="0" err="1"/>
              <a:t>ما</a:t>
            </a:r>
            <a:r>
              <a:rPr dirty="0"/>
              <a:t> </a:t>
            </a:r>
            <a:r>
              <a:rPr dirty="0" err="1"/>
              <a:t>يلي</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المساهمة</a:t>
            </a:r>
            <a:r>
              <a:rPr dirty="0"/>
              <a:t> </a:t>
            </a:r>
            <a:r>
              <a:rPr dirty="0" err="1"/>
              <a:t>في</a:t>
            </a:r>
            <a:r>
              <a:rPr dirty="0"/>
              <a:t> </a:t>
            </a:r>
            <a:r>
              <a:rPr dirty="0" err="1"/>
              <a:t>صُنع</a:t>
            </a:r>
            <a:r>
              <a:rPr dirty="0"/>
              <a:t> </a:t>
            </a:r>
            <a:r>
              <a:rPr dirty="0" err="1"/>
              <a:t>القرارات</a:t>
            </a:r>
            <a:r>
              <a:rPr dirty="0"/>
              <a:t> </a:t>
            </a:r>
            <a:r>
              <a:rPr dirty="0" err="1"/>
              <a:t>في</a:t>
            </a:r>
            <a:r>
              <a:rPr dirty="0"/>
              <a:t> </a:t>
            </a:r>
            <a:r>
              <a:rPr dirty="0" err="1"/>
              <a:t>إطار</a:t>
            </a:r>
            <a:r>
              <a:rPr dirty="0"/>
              <a:t> </a:t>
            </a:r>
            <a:r>
              <a:rPr dirty="0" err="1"/>
              <a:t>آليات</a:t>
            </a:r>
            <a:r>
              <a:rPr dirty="0"/>
              <a:t> </a:t>
            </a:r>
            <a:r>
              <a:rPr dirty="0" err="1"/>
              <a:t>التنسيق</a:t>
            </a:r>
            <a:r>
              <a:rPr dirty="0"/>
              <a:t> </a:t>
            </a:r>
            <a:r>
              <a:rPr dirty="0" err="1"/>
              <a:t>القُطرية</a:t>
            </a:r>
            <a:r>
              <a:rPr dirty="0"/>
              <a:t> </a:t>
            </a:r>
            <a:r>
              <a:rPr dirty="0" err="1"/>
              <a:t>طوال</a:t>
            </a:r>
            <a:r>
              <a:rPr dirty="0"/>
              <a:t> </a:t>
            </a:r>
            <a:r>
              <a:rPr dirty="0" err="1"/>
              <a:t>دورة</a:t>
            </a:r>
            <a:r>
              <a:rPr dirty="0"/>
              <a:t> </a:t>
            </a:r>
            <a:r>
              <a:rPr dirty="0" err="1"/>
              <a:t>حياة</a:t>
            </a:r>
            <a:r>
              <a:rPr dirty="0"/>
              <a:t> </a:t>
            </a:r>
            <a:r>
              <a:rPr dirty="0" err="1"/>
              <a:t>المنح</a:t>
            </a:r>
            <a:r>
              <a:rPr dirty="0"/>
              <a:t> </a:t>
            </a:r>
            <a:r>
              <a:rPr dirty="0" err="1"/>
              <a:t>لضمان</a:t>
            </a:r>
            <a:r>
              <a:rPr dirty="0"/>
              <a:t> </a:t>
            </a:r>
            <a:r>
              <a:rPr dirty="0" err="1"/>
              <a:t>أن</a:t>
            </a:r>
            <a:r>
              <a:rPr dirty="0"/>
              <a:t> </a:t>
            </a:r>
            <a:r>
              <a:rPr dirty="0" err="1"/>
              <a:t>تكون</a:t>
            </a:r>
            <a:r>
              <a:rPr dirty="0"/>
              <a:t> </a:t>
            </a:r>
            <a:r>
              <a:rPr dirty="0" err="1"/>
              <a:t>البرامج</a:t>
            </a:r>
            <a:r>
              <a:rPr dirty="0"/>
              <a:t> </a:t>
            </a:r>
            <a:r>
              <a:rPr dirty="0" err="1"/>
              <a:t>في</a:t>
            </a:r>
            <a:r>
              <a:rPr dirty="0"/>
              <a:t> </a:t>
            </a:r>
            <a:r>
              <a:rPr dirty="0" err="1"/>
              <a:t>أفضل</a:t>
            </a:r>
            <a:r>
              <a:rPr dirty="0"/>
              <a:t> </a:t>
            </a:r>
            <a:r>
              <a:rPr dirty="0" err="1"/>
              <a:t>وضع</a:t>
            </a:r>
            <a:r>
              <a:rPr dirty="0"/>
              <a:t> </a:t>
            </a:r>
            <a:r>
              <a:rPr dirty="0" err="1"/>
              <a:t>لتنفيذ</a:t>
            </a:r>
            <a:r>
              <a:rPr dirty="0"/>
              <a:t> </a:t>
            </a:r>
            <a:r>
              <a:rPr dirty="0" err="1"/>
              <a:t>أولويات</a:t>
            </a:r>
            <a:r>
              <a:rPr dirty="0"/>
              <a:t> </a:t>
            </a:r>
            <a:r>
              <a:rPr dirty="0" err="1"/>
              <a:t>الاستراتيجية</a:t>
            </a:r>
            <a:r>
              <a:rPr dirty="0"/>
              <a:t> </a:t>
            </a:r>
            <a:r>
              <a:rPr dirty="0" err="1"/>
              <a:t>وتلبية</a:t>
            </a:r>
            <a:r>
              <a:rPr dirty="0"/>
              <a:t> </a:t>
            </a:r>
            <a:r>
              <a:rPr dirty="0" err="1"/>
              <a:t>احتياجات</a:t>
            </a:r>
            <a:r>
              <a:rPr dirty="0"/>
              <a:t> </a:t>
            </a:r>
            <a:r>
              <a:rPr dirty="0" err="1"/>
              <a:t>الناس</a:t>
            </a:r>
            <a:r>
              <a:rPr dirty="0"/>
              <a:t> </a:t>
            </a:r>
            <a:r>
              <a:rPr dirty="0" err="1"/>
              <a:t>والمجتمعات</a:t>
            </a:r>
            <a:r>
              <a:rPr dirty="0"/>
              <a:t> </a:t>
            </a:r>
            <a:r>
              <a:rPr dirty="0" err="1"/>
              <a:t>المحلية</a:t>
            </a:r>
            <a:r>
              <a:rPr dirty="0"/>
              <a:t>، </a:t>
            </a:r>
            <a:r>
              <a:rPr dirty="0" err="1"/>
              <a:t>بما</a:t>
            </a:r>
            <a:r>
              <a:rPr dirty="0"/>
              <a:t> </a:t>
            </a:r>
            <a:r>
              <a:rPr dirty="0" err="1"/>
              <a:t>في</a:t>
            </a:r>
            <a:r>
              <a:rPr dirty="0"/>
              <a:t> </a:t>
            </a:r>
            <a:r>
              <a:rPr dirty="0" err="1"/>
              <a:t>ذلك</a:t>
            </a:r>
            <a:r>
              <a:rPr dirty="0"/>
              <a:t> </a:t>
            </a:r>
            <a:r>
              <a:rPr dirty="0" err="1"/>
              <a:t>احتياجات</a:t>
            </a:r>
            <a:r>
              <a:rPr dirty="0"/>
              <a:t> </a:t>
            </a:r>
            <a:r>
              <a:rPr dirty="0" err="1"/>
              <a:t>الفئات</a:t>
            </a:r>
            <a:r>
              <a:rPr dirty="0"/>
              <a:t> </a:t>
            </a:r>
            <a:r>
              <a:rPr dirty="0" err="1"/>
              <a:t>السكانية</a:t>
            </a:r>
            <a:r>
              <a:rPr dirty="0"/>
              <a:t> </a:t>
            </a:r>
            <a:r>
              <a:rPr dirty="0" err="1"/>
              <a:t>الرئيسية</a:t>
            </a:r>
            <a:r>
              <a:rPr dirty="0"/>
              <a:t> </a:t>
            </a:r>
            <a:r>
              <a:rPr dirty="0" err="1"/>
              <a:t>والضعيفة</a:t>
            </a:r>
            <a:r>
              <a:rPr dirty="0"/>
              <a:t> </a:t>
            </a:r>
            <a:r>
              <a:rPr dirty="0" err="1"/>
              <a:t>والسكان</a:t>
            </a:r>
            <a:r>
              <a:rPr dirty="0"/>
              <a:t> </a:t>
            </a:r>
            <a:r>
              <a:rPr dirty="0" err="1"/>
              <a:t>الممثَّلين</a:t>
            </a:r>
            <a:r>
              <a:rPr dirty="0"/>
              <a:t> </a:t>
            </a:r>
            <a:r>
              <a:rPr dirty="0" err="1"/>
              <a:t>تمثيلاً</a:t>
            </a:r>
            <a:r>
              <a:rPr dirty="0"/>
              <a:t> </a:t>
            </a:r>
            <a:r>
              <a:rPr dirty="0" err="1"/>
              <a:t>ناقصاً</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البرامج</a:t>
            </a:r>
            <a:r>
              <a:rPr dirty="0"/>
              <a:t> </a:t>
            </a:r>
            <a:r>
              <a:rPr dirty="0" err="1"/>
              <a:t>الرائدة</a:t>
            </a:r>
            <a:r>
              <a:rPr dirty="0"/>
              <a:t> </a:t>
            </a:r>
            <a:r>
              <a:rPr dirty="0" err="1"/>
              <a:t>مثل</a:t>
            </a:r>
            <a:r>
              <a:rPr dirty="0"/>
              <a:t> </a:t>
            </a:r>
            <a:r>
              <a:rPr dirty="0" err="1"/>
              <a:t>الجهات</a:t>
            </a:r>
            <a:r>
              <a:rPr dirty="0"/>
              <a:t> </a:t>
            </a:r>
            <a:r>
              <a:rPr dirty="0" err="1"/>
              <a:t>المُنفِّذة</a:t>
            </a:r>
            <a:r>
              <a:rPr dirty="0"/>
              <a:t> </a:t>
            </a:r>
            <a:r>
              <a:rPr dirty="0" err="1"/>
              <a:t>التي</a:t>
            </a:r>
            <a:r>
              <a:rPr dirty="0"/>
              <a:t> </a:t>
            </a:r>
            <a:r>
              <a:rPr dirty="0" err="1"/>
              <a:t>تكون</a:t>
            </a:r>
            <a:r>
              <a:rPr dirty="0"/>
              <a:t> </a:t>
            </a:r>
            <a:r>
              <a:rPr dirty="0" err="1"/>
              <a:t>فيها</a:t>
            </a:r>
            <a:r>
              <a:rPr dirty="0"/>
              <a:t> </a:t>
            </a:r>
            <a:r>
              <a:rPr dirty="0" err="1"/>
              <a:t>المجتمعات</a:t>
            </a:r>
            <a:r>
              <a:rPr dirty="0"/>
              <a:t> </a:t>
            </a:r>
            <a:r>
              <a:rPr dirty="0" err="1"/>
              <a:t>المحلية</a:t>
            </a:r>
            <a:r>
              <a:rPr dirty="0"/>
              <a:t> </a:t>
            </a:r>
            <a:r>
              <a:rPr dirty="0" err="1"/>
              <a:t>أو</a:t>
            </a:r>
            <a:r>
              <a:rPr dirty="0"/>
              <a:t> </a:t>
            </a:r>
            <a:r>
              <a:rPr dirty="0" err="1"/>
              <a:t>المجتمع</a:t>
            </a:r>
            <a:r>
              <a:rPr dirty="0"/>
              <a:t> </a:t>
            </a:r>
            <a:r>
              <a:rPr dirty="0" err="1"/>
              <a:t>المدني</a:t>
            </a:r>
            <a:r>
              <a:rPr dirty="0"/>
              <a:t> </a:t>
            </a:r>
            <a:r>
              <a:rPr dirty="0" err="1"/>
              <a:t>أقدر</a:t>
            </a:r>
            <a:r>
              <a:rPr dirty="0"/>
              <a:t> </a:t>
            </a:r>
            <a:r>
              <a:rPr dirty="0" err="1"/>
              <a:t>على</a:t>
            </a:r>
            <a:r>
              <a:rPr dirty="0"/>
              <a:t> </a:t>
            </a:r>
            <a:r>
              <a:rPr dirty="0" err="1"/>
              <a:t>تلبية</a:t>
            </a:r>
            <a:r>
              <a:rPr dirty="0"/>
              <a:t> </a:t>
            </a:r>
            <a:r>
              <a:rPr dirty="0" err="1"/>
              <a:t>احتياجات</a:t>
            </a:r>
            <a:r>
              <a:rPr dirty="0"/>
              <a:t> </a:t>
            </a:r>
            <a:r>
              <a:rPr dirty="0" err="1"/>
              <a:t>الأفراد</a:t>
            </a:r>
            <a:r>
              <a:rPr dirty="0"/>
              <a:t> - </a:t>
            </a:r>
            <a:r>
              <a:rPr dirty="0" err="1"/>
              <a:t>على</a:t>
            </a:r>
            <a:r>
              <a:rPr dirty="0"/>
              <a:t> </a:t>
            </a:r>
            <a:r>
              <a:rPr dirty="0" err="1"/>
              <a:t>مستويات</a:t>
            </a:r>
            <a:r>
              <a:rPr dirty="0"/>
              <a:t> </a:t>
            </a:r>
            <a:r>
              <a:rPr dirty="0" err="1"/>
              <a:t>الجهات</a:t>
            </a:r>
            <a:r>
              <a:rPr dirty="0"/>
              <a:t> </a:t>
            </a:r>
            <a:r>
              <a:rPr dirty="0" err="1"/>
              <a:t>المستفيدة</a:t>
            </a:r>
            <a:r>
              <a:rPr dirty="0"/>
              <a:t> </a:t>
            </a:r>
            <a:r>
              <a:rPr dirty="0" err="1"/>
              <a:t>الرئيسية</a:t>
            </a:r>
            <a:r>
              <a:rPr dirty="0"/>
              <a:t> </a:t>
            </a:r>
            <a:r>
              <a:rPr dirty="0" err="1"/>
              <a:t>والجهات</a:t>
            </a:r>
            <a:r>
              <a:rPr dirty="0"/>
              <a:t> </a:t>
            </a:r>
            <a:r>
              <a:rPr dirty="0" err="1"/>
              <a:t>المستفيدة</a:t>
            </a:r>
            <a:r>
              <a:rPr dirty="0"/>
              <a:t> </a:t>
            </a:r>
            <a:r>
              <a:rPr dirty="0" err="1"/>
              <a:t>الفرعية</a:t>
            </a:r>
            <a:r>
              <a:rPr dirty="0"/>
              <a:t> </a:t>
            </a:r>
            <a:r>
              <a:rPr dirty="0" err="1"/>
              <a:t>والجهات</a:t>
            </a:r>
            <a:r>
              <a:rPr dirty="0"/>
              <a:t> </a:t>
            </a:r>
            <a:r>
              <a:rPr dirty="0" err="1"/>
              <a:t>المستفيدة</a:t>
            </a:r>
            <a:r>
              <a:rPr dirty="0"/>
              <a:t> </a:t>
            </a:r>
            <a:r>
              <a:rPr dirty="0" err="1"/>
              <a:t>المتفرعة</a:t>
            </a:r>
            <a:r>
              <a:rPr dirty="0"/>
              <a:t> </a:t>
            </a:r>
            <a:r>
              <a:rPr dirty="0" err="1"/>
              <a:t>من</a:t>
            </a:r>
            <a:r>
              <a:rPr dirty="0"/>
              <a:t> </a:t>
            </a:r>
            <a:r>
              <a:rPr dirty="0" err="1"/>
              <a:t>الجهات</a:t>
            </a:r>
            <a:r>
              <a:rPr dirty="0"/>
              <a:t> </a:t>
            </a:r>
            <a:r>
              <a:rPr dirty="0" err="1"/>
              <a:t>الفرعية</a:t>
            </a:r>
            <a:r>
              <a:rPr dirty="0"/>
              <a:t> </a:t>
            </a:r>
            <a:r>
              <a:rPr dirty="0" err="1"/>
              <a:t>وعلى</a:t>
            </a:r>
            <a:r>
              <a:rPr dirty="0"/>
              <a:t> </a:t>
            </a:r>
            <a:r>
              <a:rPr dirty="0" err="1"/>
              <a:t>مستوى</a:t>
            </a:r>
            <a:r>
              <a:rPr dirty="0"/>
              <a:t> </a:t>
            </a:r>
            <a:r>
              <a:rPr dirty="0" err="1"/>
              <a:t>القاعدة</a:t>
            </a:r>
            <a:r>
              <a:rPr dirty="0"/>
              <a:t> </a:t>
            </a:r>
            <a:r>
              <a:rPr dirty="0" err="1"/>
              <a:t>الشعبية</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إبراز</a:t>
            </a:r>
            <a:r>
              <a:rPr dirty="0"/>
              <a:t> </a:t>
            </a:r>
            <a:r>
              <a:rPr dirty="0" err="1"/>
              <a:t>أهمية</a:t>
            </a:r>
            <a:r>
              <a:rPr dirty="0"/>
              <a:t> </a:t>
            </a:r>
            <a:r>
              <a:rPr dirty="0" err="1"/>
              <a:t>الرصد</a:t>
            </a:r>
            <a:r>
              <a:rPr dirty="0"/>
              <a:t> </a:t>
            </a:r>
            <a:r>
              <a:rPr dirty="0" err="1"/>
              <a:t>الذي</a:t>
            </a:r>
            <a:r>
              <a:rPr dirty="0"/>
              <a:t> </a:t>
            </a:r>
            <a:r>
              <a:rPr dirty="0" err="1"/>
              <a:t>تقوده</a:t>
            </a:r>
            <a:r>
              <a:rPr dirty="0"/>
              <a:t> </a:t>
            </a:r>
            <a:r>
              <a:rPr dirty="0" err="1"/>
              <a:t>المجتمعات</a:t>
            </a:r>
            <a:r>
              <a:rPr dirty="0"/>
              <a:t> </a:t>
            </a:r>
            <a:r>
              <a:rPr dirty="0" err="1"/>
              <a:t>المحلية</a:t>
            </a:r>
            <a:r>
              <a:rPr dirty="0"/>
              <a:t> </a:t>
            </a:r>
            <a:r>
              <a:rPr dirty="0" err="1"/>
              <a:t>لتعزيز</a:t>
            </a:r>
            <a:r>
              <a:rPr dirty="0"/>
              <a:t> </a:t>
            </a:r>
            <a:r>
              <a:rPr dirty="0" err="1"/>
              <a:t>الرقابة</a:t>
            </a:r>
            <a:r>
              <a:rPr dirty="0"/>
              <a:t> </a:t>
            </a:r>
            <a:r>
              <a:rPr dirty="0" err="1"/>
              <a:t>والمساءلة</a:t>
            </a:r>
            <a:r>
              <a:rPr dirty="0"/>
              <a:t> </a:t>
            </a:r>
            <a:r>
              <a:rPr dirty="0" err="1"/>
              <a:t>عن</a:t>
            </a:r>
            <a:r>
              <a:rPr dirty="0"/>
              <a:t> </a:t>
            </a:r>
            <a:r>
              <a:rPr dirty="0" err="1"/>
              <a:t>النتائج</a:t>
            </a:r>
            <a:r>
              <a:rPr dirty="0"/>
              <a:t>، </a:t>
            </a:r>
            <a:r>
              <a:rPr dirty="0" err="1"/>
              <a:t>وأهمية</a:t>
            </a:r>
            <a:r>
              <a:rPr dirty="0"/>
              <a:t> </a:t>
            </a:r>
            <a:r>
              <a:rPr dirty="0" err="1"/>
              <a:t>الدعم</a:t>
            </a:r>
            <a:r>
              <a:rPr dirty="0"/>
              <a:t> </a:t>
            </a:r>
            <a:r>
              <a:rPr dirty="0" err="1"/>
              <a:t>الفني</a:t>
            </a:r>
            <a:r>
              <a:rPr dirty="0"/>
              <a:t> </a:t>
            </a:r>
            <a:r>
              <a:rPr dirty="0" err="1"/>
              <a:t>الذي</a:t>
            </a:r>
            <a:r>
              <a:rPr dirty="0"/>
              <a:t> </a:t>
            </a:r>
            <a:r>
              <a:rPr dirty="0" err="1"/>
              <a:t>تقدمه</a:t>
            </a:r>
            <a:r>
              <a:rPr dirty="0"/>
              <a:t> </a:t>
            </a:r>
            <a:r>
              <a:rPr dirty="0" err="1"/>
              <a:t>المجتمعات</a:t>
            </a:r>
            <a:r>
              <a:rPr dirty="0"/>
              <a:t> </a:t>
            </a:r>
            <a:r>
              <a:rPr dirty="0" err="1"/>
              <a:t>المحلية</a:t>
            </a:r>
            <a:r>
              <a:rPr dirty="0"/>
              <a:t> </a:t>
            </a:r>
            <a:r>
              <a:rPr dirty="0" err="1"/>
              <a:t>والمجتمع</a:t>
            </a:r>
            <a:r>
              <a:rPr dirty="0"/>
              <a:t> </a:t>
            </a:r>
            <a:r>
              <a:rPr dirty="0" err="1"/>
              <a:t>المدني</a:t>
            </a:r>
            <a:r>
              <a:rPr dirty="0"/>
              <a:t> </a:t>
            </a:r>
            <a:r>
              <a:rPr dirty="0" err="1"/>
              <a:t>لتوجيه</a:t>
            </a:r>
            <a:r>
              <a:rPr dirty="0"/>
              <a:t> </a:t>
            </a:r>
            <a:r>
              <a:rPr dirty="0" err="1"/>
              <a:t>التنفيذ</a:t>
            </a:r>
            <a:r>
              <a:rPr dirty="0"/>
              <a:t> </a:t>
            </a:r>
            <a:r>
              <a:rPr dirty="0" err="1"/>
              <a:t>الفعَّال</a:t>
            </a:r>
            <a:r>
              <a:rPr dirty="0"/>
              <a:t> </a:t>
            </a:r>
            <a:r>
              <a:rPr dirty="0" err="1"/>
              <a:t>للبرامج</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تعزيز</a:t>
            </a:r>
            <a:r>
              <a:rPr dirty="0"/>
              <a:t> </a:t>
            </a:r>
            <a:r>
              <a:rPr dirty="0" err="1"/>
              <a:t>النُّظم</a:t>
            </a:r>
            <a:r>
              <a:rPr dirty="0"/>
              <a:t> </a:t>
            </a:r>
            <a:r>
              <a:rPr dirty="0" err="1"/>
              <a:t>المجتمعية</a:t>
            </a:r>
            <a:r>
              <a:rPr dirty="0"/>
              <a:t> </a:t>
            </a:r>
            <a:r>
              <a:rPr dirty="0" err="1"/>
              <a:t>وإقامة</a:t>
            </a:r>
            <a:r>
              <a:rPr dirty="0"/>
              <a:t> </a:t>
            </a:r>
            <a:r>
              <a:rPr dirty="0" err="1"/>
              <a:t>شراكات</a:t>
            </a:r>
            <a:r>
              <a:rPr dirty="0"/>
              <a:t> </a:t>
            </a:r>
            <a:r>
              <a:rPr dirty="0" err="1"/>
              <a:t>مع</a:t>
            </a:r>
            <a:r>
              <a:rPr dirty="0"/>
              <a:t> </a:t>
            </a:r>
            <a:r>
              <a:rPr dirty="0" err="1"/>
              <a:t>الجهات</a:t>
            </a:r>
            <a:r>
              <a:rPr dirty="0"/>
              <a:t> </a:t>
            </a:r>
            <a:r>
              <a:rPr dirty="0" err="1"/>
              <a:t>الحكومية</a:t>
            </a:r>
            <a:r>
              <a:rPr dirty="0"/>
              <a:t> </a:t>
            </a:r>
            <a:r>
              <a:rPr dirty="0" err="1"/>
              <a:t>والخاصة</a:t>
            </a:r>
            <a:r>
              <a:rPr dirty="0"/>
              <a:t> </a:t>
            </a:r>
            <a:r>
              <a:rPr dirty="0" err="1"/>
              <a:t>وغيرها</a:t>
            </a:r>
            <a:r>
              <a:rPr dirty="0"/>
              <a:t> </a:t>
            </a:r>
            <a:r>
              <a:rPr dirty="0" err="1"/>
              <a:t>من</a:t>
            </a:r>
            <a:r>
              <a:rPr dirty="0"/>
              <a:t> </a:t>
            </a:r>
            <a:r>
              <a:rPr dirty="0" err="1"/>
              <a:t>مقدمي</a:t>
            </a:r>
            <a:r>
              <a:rPr dirty="0"/>
              <a:t> </a:t>
            </a:r>
            <a:r>
              <a:rPr dirty="0" err="1"/>
              <a:t>الرعاية</a:t>
            </a:r>
            <a:r>
              <a:rPr dirty="0"/>
              <a:t> </a:t>
            </a:r>
            <a:r>
              <a:rPr dirty="0" err="1"/>
              <a:t>الصحية</a:t>
            </a:r>
            <a:r>
              <a:rPr dirty="0"/>
              <a:t> </a:t>
            </a:r>
            <a:r>
              <a:rPr dirty="0" err="1"/>
              <a:t>من</a:t>
            </a:r>
            <a:r>
              <a:rPr dirty="0"/>
              <a:t> </a:t>
            </a:r>
            <a:r>
              <a:rPr dirty="0" err="1"/>
              <a:t>أجل</a:t>
            </a:r>
            <a:r>
              <a:rPr dirty="0"/>
              <a:t> </a:t>
            </a:r>
            <a:r>
              <a:rPr dirty="0" err="1"/>
              <a:t>إدماج</a:t>
            </a:r>
            <a:r>
              <a:rPr dirty="0"/>
              <a:t> </a:t>
            </a:r>
            <a:r>
              <a:rPr dirty="0" err="1"/>
              <a:t>الخدمات</a:t>
            </a:r>
            <a:r>
              <a:rPr dirty="0"/>
              <a:t> </a:t>
            </a:r>
            <a:r>
              <a:rPr dirty="0" err="1"/>
              <a:t>الرامية</a:t>
            </a:r>
            <a:r>
              <a:rPr dirty="0"/>
              <a:t> </a:t>
            </a:r>
            <a:r>
              <a:rPr dirty="0" err="1"/>
              <a:t>إلى</a:t>
            </a:r>
            <a:r>
              <a:rPr dirty="0"/>
              <a:t> </a:t>
            </a:r>
            <a:r>
              <a:rPr dirty="0" err="1"/>
              <a:t>توفير</a:t>
            </a:r>
            <a:r>
              <a:rPr dirty="0"/>
              <a:t> </a:t>
            </a:r>
            <a:r>
              <a:rPr dirty="0" err="1"/>
              <a:t>الرعاية</a:t>
            </a:r>
            <a:r>
              <a:rPr dirty="0"/>
              <a:t> </a:t>
            </a:r>
            <a:r>
              <a:rPr dirty="0" err="1"/>
              <a:t>المتمحورة</a:t>
            </a:r>
            <a:r>
              <a:rPr dirty="0"/>
              <a:t> </a:t>
            </a:r>
            <a:r>
              <a:rPr dirty="0" err="1"/>
              <a:t>حول</a:t>
            </a:r>
            <a:r>
              <a:rPr dirty="0"/>
              <a:t> </a:t>
            </a:r>
            <a:r>
              <a:rPr dirty="0" err="1"/>
              <a:t>الناس</a:t>
            </a:r>
            <a:r>
              <a:rPr dirty="0"/>
              <a:t> </a:t>
            </a:r>
            <a:r>
              <a:rPr dirty="0" err="1"/>
              <a:t>والتي</a:t>
            </a:r>
            <a:r>
              <a:rPr dirty="0"/>
              <a:t> </a:t>
            </a:r>
            <a:r>
              <a:rPr dirty="0" err="1"/>
              <a:t>تعالج</a:t>
            </a:r>
            <a:r>
              <a:rPr dirty="0"/>
              <a:t> </a:t>
            </a:r>
            <a:r>
              <a:rPr dirty="0" err="1"/>
              <a:t>بصورة</a:t>
            </a:r>
            <a:r>
              <a:rPr dirty="0"/>
              <a:t> </a:t>
            </a:r>
            <a:r>
              <a:rPr dirty="0" err="1"/>
              <a:t>شاملة</a:t>
            </a:r>
            <a:r>
              <a:rPr dirty="0"/>
              <a:t> </a:t>
            </a:r>
            <a:r>
              <a:rPr dirty="0" err="1"/>
              <a:t>الاحتياجات</a:t>
            </a:r>
            <a:r>
              <a:rPr dirty="0"/>
              <a:t> </a:t>
            </a:r>
            <a:r>
              <a:rPr dirty="0" err="1"/>
              <a:t>الصحية</a:t>
            </a:r>
            <a:r>
              <a:rPr dirty="0"/>
              <a:t> </a:t>
            </a:r>
            <a:r>
              <a:rPr dirty="0" err="1"/>
              <a:t>للأفراد</a:t>
            </a:r>
            <a:r>
              <a:rPr dirty="0"/>
              <a:t>، </a:t>
            </a:r>
            <a:r>
              <a:rPr dirty="0" err="1"/>
              <a:t>بما</a:t>
            </a:r>
            <a:r>
              <a:rPr dirty="0"/>
              <a:t> </a:t>
            </a:r>
            <a:r>
              <a:rPr dirty="0" err="1"/>
              <a:t>في</a:t>
            </a:r>
            <a:r>
              <a:rPr dirty="0"/>
              <a:t> </a:t>
            </a:r>
            <a:r>
              <a:rPr dirty="0" err="1"/>
              <a:t>ذلك</a:t>
            </a:r>
            <a:r>
              <a:rPr dirty="0"/>
              <a:t> </a:t>
            </a:r>
            <a:r>
              <a:rPr dirty="0" err="1"/>
              <a:t>عموم</a:t>
            </a:r>
            <a:r>
              <a:rPr dirty="0"/>
              <a:t> </a:t>
            </a:r>
            <a:r>
              <a:rPr dirty="0" err="1"/>
              <a:t>مجالات</a:t>
            </a:r>
            <a:r>
              <a:rPr dirty="0"/>
              <a:t> </a:t>
            </a:r>
            <a:r>
              <a:rPr dirty="0" err="1"/>
              <a:t>العدوى</a:t>
            </a:r>
            <a:r>
              <a:rPr dirty="0"/>
              <a:t> </a:t>
            </a:r>
            <a:r>
              <a:rPr dirty="0" err="1"/>
              <a:t>المصاحبة</a:t>
            </a:r>
            <a:r>
              <a:rPr dirty="0"/>
              <a:t> </a:t>
            </a:r>
            <a:r>
              <a:rPr dirty="0" err="1"/>
              <a:t>والأمراض</a:t>
            </a:r>
            <a:r>
              <a:rPr dirty="0"/>
              <a:t> </a:t>
            </a:r>
            <a:r>
              <a:rPr dirty="0" err="1"/>
              <a:t>المصاحبة</a:t>
            </a:r>
            <a:r>
              <a:rPr dirty="0"/>
              <a:t> </a:t>
            </a:r>
            <a:r>
              <a:rPr dirty="0" err="1"/>
              <a:t>لفيروس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والملاريا</a:t>
            </a:r>
            <a:r>
              <a:rPr dirty="0"/>
              <a:t> </a:t>
            </a:r>
            <a:r>
              <a:rPr dirty="0" err="1"/>
              <a:t>والمجالات</a:t>
            </a:r>
            <a:r>
              <a:rPr dirty="0"/>
              <a:t> </a:t>
            </a:r>
            <a:r>
              <a:rPr dirty="0" err="1"/>
              <a:t>الصحية</a:t>
            </a:r>
            <a:r>
              <a:rPr dirty="0"/>
              <a:t> </a:t>
            </a:r>
            <a:r>
              <a:rPr dirty="0" err="1"/>
              <a:t>ذات</a:t>
            </a:r>
            <a:r>
              <a:rPr dirty="0"/>
              <a:t> </a:t>
            </a:r>
            <a:r>
              <a:rPr dirty="0" err="1"/>
              <a:t>الصلة</a:t>
            </a:r>
            <a:r>
              <a:rPr dirty="0"/>
              <a:t> </a:t>
            </a:r>
            <a:r>
              <a:rPr dirty="0" err="1"/>
              <a:t>مثل</a:t>
            </a:r>
            <a:r>
              <a:rPr dirty="0"/>
              <a:t> </a:t>
            </a:r>
            <a:r>
              <a:rPr dirty="0" err="1"/>
              <a:t>الصحة</a:t>
            </a:r>
            <a:r>
              <a:rPr dirty="0"/>
              <a:t> </a:t>
            </a:r>
            <a:r>
              <a:rPr dirty="0" err="1"/>
              <a:t>والحقوق</a:t>
            </a:r>
            <a:r>
              <a:rPr dirty="0"/>
              <a:t> </a:t>
            </a:r>
            <a:r>
              <a:rPr dirty="0" err="1"/>
              <a:t>الجنسية</a:t>
            </a:r>
            <a:r>
              <a:rPr dirty="0"/>
              <a:t> </a:t>
            </a:r>
            <a:r>
              <a:rPr dirty="0" err="1"/>
              <a:t>والإنجابية</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دعم</a:t>
            </a:r>
            <a:r>
              <a:rPr dirty="0"/>
              <a:t> </a:t>
            </a:r>
            <a:r>
              <a:rPr dirty="0" err="1"/>
              <a:t>التعاون</a:t>
            </a:r>
            <a:r>
              <a:rPr dirty="0"/>
              <a:t> </a:t>
            </a:r>
            <a:r>
              <a:rPr dirty="0" err="1"/>
              <a:t>عبر</a:t>
            </a:r>
            <a:r>
              <a:rPr dirty="0"/>
              <a:t> </a:t>
            </a:r>
            <a:r>
              <a:rPr dirty="0" err="1"/>
              <a:t>القطاعات</a:t>
            </a:r>
            <a:r>
              <a:rPr dirty="0"/>
              <a:t> </a:t>
            </a:r>
            <a:r>
              <a:rPr dirty="0" err="1"/>
              <a:t>والتعامل</a:t>
            </a:r>
            <a:r>
              <a:rPr dirty="0"/>
              <a:t> مع </a:t>
            </a:r>
            <a:r>
              <a:rPr dirty="0" err="1"/>
              <a:t>القوانين</a:t>
            </a:r>
            <a:r>
              <a:rPr dirty="0"/>
              <a:t> </a:t>
            </a:r>
            <a:r>
              <a:rPr dirty="0" err="1"/>
              <a:t>والسياسات</a:t>
            </a:r>
            <a:r>
              <a:rPr dirty="0"/>
              <a:t> </a:t>
            </a:r>
            <a:r>
              <a:rPr dirty="0" err="1"/>
              <a:t>والممارسات</a:t>
            </a:r>
            <a:r>
              <a:rPr dirty="0"/>
              <a:t> </a:t>
            </a:r>
            <a:r>
              <a:rPr dirty="0" err="1"/>
              <a:t>الضارة</a:t>
            </a:r>
            <a:r>
              <a:rPr dirty="0"/>
              <a:t> </a:t>
            </a:r>
            <a:r>
              <a:rPr dirty="0" err="1"/>
              <a:t>لمعالجة</a:t>
            </a:r>
            <a:r>
              <a:rPr dirty="0"/>
              <a:t> </a:t>
            </a:r>
            <a:r>
              <a:rPr dirty="0" err="1"/>
              <a:t>المحددات</a:t>
            </a:r>
            <a:r>
              <a:rPr dirty="0"/>
              <a:t> </a:t>
            </a:r>
            <a:r>
              <a:rPr dirty="0" err="1"/>
              <a:t>الهيكلية</a:t>
            </a:r>
            <a:r>
              <a:rPr dirty="0"/>
              <a:t> </a:t>
            </a:r>
            <a:r>
              <a:rPr dirty="0" err="1"/>
              <a:t>لنتائج</a:t>
            </a:r>
            <a:r>
              <a:rPr dirty="0"/>
              <a:t> </a:t>
            </a:r>
            <a:r>
              <a:rPr dirty="0" err="1"/>
              <a:t>مكافحة</a:t>
            </a:r>
            <a:r>
              <a:rPr dirty="0"/>
              <a:t> </a:t>
            </a:r>
            <a:r>
              <a:rPr dirty="0" err="1"/>
              <a:t>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والملاريا</a:t>
            </a:r>
            <a:r>
              <a:rPr dirty="0"/>
              <a:t>، بما في </a:t>
            </a:r>
            <a:r>
              <a:rPr dirty="0" err="1"/>
              <a:t>ذلك</a:t>
            </a:r>
            <a:r>
              <a:rPr dirty="0"/>
              <a:t> </a:t>
            </a:r>
            <a:r>
              <a:rPr dirty="0" err="1"/>
              <a:t>الحواجز</a:t>
            </a:r>
            <a:r>
              <a:rPr lang="ar-SA" dirty="0"/>
              <a:t> </a:t>
            </a:r>
            <a:r>
              <a:rPr dirty="0" err="1"/>
              <a:t>التي</a:t>
            </a:r>
            <a:r>
              <a:rPr dirty="0"/>
              <a:t> </a:t>
            </a:r>
            <a:r>
              <a:rPr dirty="0" err="1"/>
              <a:t>تنتهك</a:t>
            </a:r>
            <a:r>
              <a:rPr dirty="0"/>
              <a:t> </a:t>
            </a:r>
            <a:r>
              <a:rPr dirty="0" err="1"/>
              <a:t>حقوق</a:t>
            </a:r>
            <a:r>
              <a:rPr dirty="0"/>
              <a:t> </a:t>
            </a:r>
            <a:r>
              <a:rPr dirty="0" err="1"/>
              <a:t>الإنسان</a:t>
            </a:r>
            <a:r>
              <a:rPr dirty="0"/>
              <a:t> (</a:t>
            </a:r>
            <a:r>
              <a:rPr lang="ar-SA" dirty="0"/>
              <a:t> </a:t>
            </a:r>
            <a:r>
              <a:rPr dirty="0"/>
              <a:t>مثل </a:t>
            </a:r>
            <a:r>
              <a:rPr dirty="0" err="1"/>
              <a:t>الوصم</a:t>
            </a:r>
            <a:r>
              <a:rPr dirty="0"/>
              <a:t> </a:t>
            </a:r>
            <a:r>
              <a:rPr dirty="0" err="1"/>
              <a:t>بالعار</a:t>
            </a:r>
            <a:r>
              <a:rPr dirty="0"/>
              <a:t> </a:t>
            </a:r>
            <a:r>
              <a:rPr dirty="0" err="1"/>
              <a:t>والتمييز</a:t>
            </a:r>
            <a:r>
              <a:rPr dirty="0"/>
              <a:t>) </a:t>
            </a:r>
            <a:r>
              <a:rPr dirty="0" err="1"/>
              <a:t>والحواجز</a:t>
            </a:r>
            <a:r>
              <a:rPr dirty="0"/>
              <a:t> </a:t>
            </a:r>
            <a:r>
              <a:rPr dirty="0" err="1"/>
              <a:t>المتعلقة</a:t>
            </a:r>
            <a:r>
              <a:rPr dirty="0"/>
              <a:t> </a:t>
            </a:r>
            <a:r>
              <a:rPr dirty="0" err="1"/>
              <a:t>بالنوع</a:t>
            </a:r>
            <a:r>
              <a:rPr dirty="0"/>
              <a:t> </a:t>
            </a:r>
            <a:r>
              <a:rPr dirty="0" err="1"/>
              <a:t>الاجتماعي</a:t>
            </a:r>
            <a:r>
              <a:rPr dirty="0"/>
              <a:t> </a:t>
            </a:r>
            <a:r>
              <a:rPr dirty="0" err="1"/>
              <a:t>وعدم</a:t>
            </a:r>
            <a:r>
              <a:rPr dirty="0"/>
              <a:t> </a:t>
            </a:r>
            <a:r>
              <a:rPr dirty="0" err="1"/>
              <a:t>المساواة</a:t>
            </a:r>
            <a:r>
              <a:rPr dirty="0"/>
              <a:t>، </a:t>
            </a:r>
            <a:r>
              <a:rPr dirty="0" err="1"/>
              <a:t>وتعزيز</a:t>
            </a:r>
            <a:r>
              <a:rPr dirty="0"/>
              <a:t> </a:t>
            </a:r>
            <a:r>
              <a:rPr dirty="0" err="1"/>
              <a:t>البرامج</a:t>
            </a:r>
            <a:r>
              <a:rPr dirty="0"/>
              <a:t> </a:t>
            </a:r>
            <a:r>
              <a:rPr dirty="0" err="1"/>
              <a:t>التي</a:t>
            </a:r>
            <a:r>
              <a:rPr dirty="0"/>
              <a:t> </a:t>
            </a:r>
            <a:r>
              <a:rPr dirty="0" err="1"/>
              <a:t>تُراعي</a:t>
            </a:r>
            <a:r>
              <a:rPr dirty="0"/>
              <a:t> </a:t>
            </a:r>
            <a:r>
              <a:rPr dirty="0" err="1"/>
              <a:t>احتياجات</a:t>
            </a:r>
            <a:r>
              <a:rPr dirty="0"/>
              <a:t> </a:t>
            </a:r>
            <a:r>
              <a:rPr dirty="0" err="1"/>
              <a:t>الفئات</a:t>
            </a:r>
            <a:r>
              <a:rPr dirty="0"/>
              <a:t> </a:t>
            </a:r>
            <a:r>
              <a:rPr dirty="0" err="1"/>
              <a:t>السكانية</a:t>
            </a:r>
            <a:r>
              <a:rPr dirty="0"/>
              <a:t> </a:t>
            </a:r>
            <a:r>
              <a:rPr dirty="0" err="1"/>
              <a:t>الرئيسية</a:t>
            </a:r>
            <a:r>
              <a:rPr dirty="0"/>
              <a:t> من </a:t>
            </a:r>
            <a:r>
              <a:rPr dirty="0" err="1"/>
              <a:t>الشباب</a:t>
            </a:r>
            <a:r>
              <a:rPr dirty="0"/>
              <a:t> </a:t>
            </a:r>
            <a:r>
              <a:rPr dirty="0" err="1"/>
              <a:t>والصغار</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القيام</a:t>
            </a:r>
            <a:r>
              <a:rPr dirty="0"/>
              <a:t> </a:t>
            </a:r>
            <a:r>
              <a:rPr dirty="0" err="1"/>
              <a:t>على</a:t>
            </a:r>
            <a:r>
              <a:rPr dirty="0"/>
              <a:t> </a:t>
            </a:r>
            <a:r>
              <a:rPr dirty="0" err="1"/>
              <a:t>نحو</a:t>
            </a:r>
            <a:r>
              <a:rPr dirty="0"/>
              <a:t> </a:t>
            </a:r>
            <a:r>
              <a:rPr dirty="0" err="1"/>
              <a:t>استباقي</a:t>
            </a:r>
            <a:r>
              <a:rPr dirty="0"/>
              <a:t> </a:t>
            </a:r>
            <a:r>
              <a:rPr dirty="0" err="1"/>
              <a:t>ببناء</a:t>
            </a:r>
            <a:r>
              <a:rPr dirty="0"/>
              <a:t> </a:t>
            </a:r>
            <a:r>
              <a:rPr dirty="0" err="1"/>
              <a:t>شراكات</a:t>
            </a:r>
            <a:r>
              <a:rPr dirty="0"/>
              <a:t> </a:t>
            </a:r>
            <a:r>
              <a:rPr dirty="0" err="1"/>
              <a:t>جديدة</a:t>
            </a:r>
            <a:r>
              <a:rPr dirty="0"/>
              <a:t> </a:t>
            </a:r>
            <a:r>
              <a:rPr dirty="0" err="1"/>
              <a:t>مع</a:t>
            </a:r>
            <a:r>
              <a:rPr dirty="0"/>
              <a:t> </a:t>
            </a:r>
            <a:r>
              <a:rPr dirty="0" err="1"/>
              <a:t>المجتمعات</a:t>
            </a:r>
            <a:r>
              <a:rPr dirty="0"/>
              <a:t> </a:t>
            </a:r>
            <a:r>
              <a:rPr dirty="0" err="1"/>
              <a:t>المحلية</a:t>
            </a:r>
            <a:r>
              <a:rPr dirty="0"/>
              <a:t> </a:t>
            </a:r>
            <a:r>
              <a:rPr dirty="0" err="1"/>
              <a:t>والمجتمعات</a:t>
            </a:r>
            <a:r>
              <a:rPr dirty="0"/>
              <a:t> </a:t>
            </a:r>
            <a:r>
              <a:rPr dirty="0" err="1"/>
              <a:t>المدنية</a:t>
            </a:r>
            <a:r>
              <a:rPr dirty="0"/>
              <a:t> </a:t>
            </a:r>
            <a:r>
              <a:rPr dirty="0" err="1"/>
              <a:t>من</a:t>
            </a:r>
            <a:r>
              <a:rPr dirty="0"/>
              <a:t> </a:t>
            </a:r>
            <a:r>
              <a:rPr dirty="0" err="1"/>
              <a:t>أجل</a:t>
            </a:r>
            <a:r>
              <a:rPr dirty="0"/>
              <a:t> </a:t>
            </a:r>
            <a:r>
              <a:rPr dirty="0" err="1"/>
              <a:t>تنفيذ</a:t>
            </a:r>
            <a:r>
              <a:rPr dirty="0"/>
              <a:t> </a:t>
            </a:r>
            <a:r>
              <a:rPr dirty="0" err="1"/>
              <a:t>الاستراتيجية</a:t>
            </a:r>
            <a:r>
              <a:rPr dirty="0"/>
              <a:t>، </a:t>
            </a:r>
            <a:r>
              <a:rPr dirty="0" err="1"/>
              <a:t>بما</a:t>
            </a:r>
            <a:r>
              <a:rPr dirty="0"/>
              <a:t> </a:t>
            </a:r>
            <a:r>
              <a:rPr dirty="0" err="1"/>
              <a:t>في</a:t>
            </a:r>
            <a:r>
              <a:rPr dirty="0"/>
              <a:t> </a:t>
            </a:r>
            <a:r>
              <a:rPr dirty="0" err="1"/>
              <a:t>ذلك</a:t>
            </a:r>
            <a:r>
              <a:rPr dirty="0"/>
              <a:t> </a:t>
            </a:r>
            <a:r>
              <a:rPr dirty="0" err="1"/>
              <a:t>مع</a:t>
            </a:r>
            <a:r>
              <a:rPr dirty="0"/>
              <a:t> </a:t>
            </a:r>
            <a:r>
              <a:rPr dirty="0" err="1"/>
              <a:t>الجهات</a:t>
            </a:r>
            <a:r>
              <a:rPr dirty="0"/>
              <a:t> </a:t>
            </a:r>
            <a:r>
              <a:rPr dirty="0" err="1"/>
              <a:t>التي</a:t>
            </a:r>
            <a:r>
              <a:rPr dirty="0"/>
              <a:t> </a:t>
            </a:r>
            <a:r>
              <a:rPr dirty="0" err="1"/>
              <a:t>تمثل</a:t>
            </a:r>
            <a:r>
              <a:rPr dirty="0"/>
              <a:t> </a:t>
            </a:r>
            <a:r>
              <a:rPr dirty="0" err="1"/>
              <a:t>مجتمعات</a:t>
            </a:r>
            <a:r>
              <a:rPr dirty="0"/>
              <a:t> </a:t>
            </a:r>
            <a:r>
              <a:rPr dirty="0" err="1"/>
              <a:t>المعوقين</a:t>
            </a:r>
            <a:r>
              <a:rPr dirty="0"/>
              <a:t> </a:t>
            </a:r>
            <a:r>
              <a:rPr dirty="0" err="1"/>
              <a:t>والصحة</a:t>
            </a:r>
            <a:r>
              <a:rPr dirty="0"/>
              <a:t> </a:t>
            </a:r>
            <a:r>
              <a:rPr dirty="0" err="1"/>
              <a:t>العقلية</a:t>
            </a:r>
            <a:r>
              <a:rPr dirty="0"/>
              <a:t>، </a:t>
            </a:r>
            <a:r>
              <a:rPr dirty="0" err="1"/>
              <a:t>فضلاً</a:t>
            </a:r>
            <a:r>
              <a:rPr dirty="0"/>
              <a:t> </a:t>
            </a:r>
            <a:r>
              <a:rPr dirty="0" err="1"/>
              <a:t>عن</a:t>
            </a:r>
            <a:r>
              <a:rPr dirty="0"/>
              <a:t> </a:t>
            </a:r>
            <a:r>
              <a:rPr dirty="0" err="1"/>
              <a:t>تلك</a:t>
            </a:r>
            <a:r>
              <a:rPr dirty="0"/>
              <a:t> </a:t>
            </a:r>
            <a:r>
              <a:rPr dirty="0" err="1"/>
              <a:t>التي</a:t>
            </a:r>
            <a:r>
              <a:rPr dirty="0"/>
              <a:t> </a:t>
            </a:r>
            <a:r>
              <a:rPr dirty="0" err="1"/>
              <a:t>تشكل</a:t>
            </a:r>
            <a:r>
              <a:rPr dirty="0"/>
              <a:t> </a:t>
            </a:r>
            <a:r>
              <a:rPr dirty="0" err="1"/>
              <a:t>جزءاً</a:t>
            </a:r>
            <a:r>
              <a:rPr dirty="0"/>
              <a:t> </a:t>
            </a:r>
            <a:r>
              <a:rPr dirty="0" err="1"/>
              <a:t>لا</a:t>
            </a:r>
            <a:r>
              <a:rPr dirty="0"/>
              <a:t> </a:t>
            </a:r>
            <a:r>
              <a:rPr dirty="0" err="1"/>
              <a:t>يتجزأ</a:t>
            </a:r>
            <a:r>
              <a:rPr dirty="0"/>
              <a:t> </a:t>
            </a:r>
            <a:r>
              <a:rPr dirty="0" err="1"/>
              <a:t>من</a:t>
            </a:r>
            <a:r>
              <a:rPr dirty="0"/>
              <a:t> </a:t>
            </a:r>
            <a:r>
              <a:rPr dirty="0" err="1"/>
              <a:t>المناقشات</a:t>
            </a:r>
            <a:r>
              <a:rPr dirty="0"/>
              <a:t> </a:t>
            </a:r>
            <a:r>
              <a:rPr dirty="0" err="1"/>
              <a:t>المتعلقة</a:t>
            </a:r>
            <a:r>
              <a:rPr dirty="0"/>
              <a:t> </a:t>
            </a:r>
            <a:r>
              <a:rPr dirty="0" err="1"/>
              <a:t>بالتأهب</a:t>
            </a:r>
            <a:r>
              <a:rPr dirty="0"/>
              <a:t> </a:t>
            </a:r>
            <a:r>
              <a:rPr dirty="0" err="1"/>
              <a:t>لمواجهة</a:t>
            </a:r>
            <a:r>
              <a:rPr dirty="0"/>
              <a:t> </a:t>
            </a:r>
            <a:r>
              <a:rPr dirty="0" err="1"/>
              <a:t>الجوائح</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r>
              <a:rPr i="0" u="sng" dirty="0" err="1"/>
              <a:t>الموارد</a:t>
            </a:r>
            <a:r>
              <a:rPr u="sng"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cs typeface="Arial" panose="020B0604020202020204" pitchFamily="34" charset="0"/>
              </a:defRPr>
            </a:pPr>
            <a:r>
              <a:rPr dirty="0" err="1">
                <a:solidFill>
                  <a:srgbClr val="000000"/>
                </a:solidFill>
                <a:ea typeface="Calibri" panose="020F0502020204030204" pitchFamily="34" charset="0"/>
              </a:rPr>
              <a:t>هناك</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عدد</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من</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الموارد</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المتاحة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للمساعدة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في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ذلك</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وفي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تناقُل</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أولويات</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الاستراتيجية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إلى</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أصحاب</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المصلحة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لديكم</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مثل</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هذا</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العرض</a:t>
            </a:r>
            <a:r>
              <a:rPr dirty="0">
                <a:solidFill>
                  <a:srgbClr val="000000"/>
                </a:solidFill>
                <a:ea typeface="Calibri" panose="020F0502020204030204" pitchFamily="34" charset="0"/>
              </a:rPr>
              <a:t> التقديمي، </a:t>
            </a:r>
            <a:r>
              <a:rPr dirty="0" err="1">
                <a:solidFill>
                  <a:srgbClr val="000000"/>
                </a:solidFill>
                <a:ea typeface="Calibri" panose="020F0502020204030204" pitchFamily="34" charset="0"/>
              </a:rPr>
              <a:t>ووثيقة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ملخص</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تنفيذي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والاستراتيجية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نفسها</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واستعراض</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عام</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لإطارها</a:t>
            </a:r>
            <a:r>
              <a:rPr dirty="0">
                <a:ea typeface="Times New Roman" panose="02020603050405020304" pitchFamily="18" charset="0"/>
              </a:rPr>
              <a:t>- </a:t>
            </a:r>
            <a:r>
              <a:rPr dirty="0" err="1">
                <a:ea typeface="Times New Roman" panose="02020603050405020304" pitchFamily="18" charset="0"/>
              </a:rPr>
              <a:t>وكل</a:t>
            </a:r>
            <a:r>
              <a:rPr dirty="0">
                <a:ea typeface="Times New Roman" panose="02020603050405020304" pitchFamily="18" charset="0"/>
              </a:rPr>
              <a:t> </a:t>
            </a:r>
            <a:r>
              <a:rPr dirty="0" err="1">
                <a:ea typeface="Times New Roman" panose="02020603050405020304" pitchFamily="18" charset="0"/>
              </a:rPr>
              <a:t>هذه</a:t>
            </a:r>
            <a:r>
              <a:rPr dirty="0">
                <a:ea typeface="Times New Roman" panose="02020603050405020304" pitchFamily="18" charset="0"/>
              </a:rPr>
              <a:t> </a:t>
            </a:r>
            <a:r>
              <a:rPr dirty="0" err="1">
                <a:ea typeface="Times New Roman" panose="02020603050405020304" pitchFamily="18" charset="0"/>
              </a:rPr>
              <a:t>الموارد</a:t>
            </a:r>
            <a:r>
              <a:rPr dirty="0">
                <a:ea typeface="Times New Roman" panose="02020603050405020304" pitchFamily="18" charset="0"/>
              </a:rPr>
              <a:t> </a:t>
            </a:r>
            <a:r>
              <a:rPr dirty="0" err="1">
                <a:ea typeface="Times New Roman" panose="02020603050405020304" pitchFamily="18" charset="0"/>
              </a:rPr>
              <a:t>متاحة</a:t>
            </a:r>
            <a:r>
              <a:rPr dirty="0">
                <a:ea typeface="Times New Roman" panose="02020603050405020304" pitchFamily="18" charset="0"/>
              </a:rPr>
              <a:t> </a:t>
            </a:r>
            <a:r>
              <a:rPr dirty="0" err="1">
                <a:ea typeface="Times New Roman" panose="02020603050405020304" pitchFamily="18" charset="0"/>
              </a:rPr>
              <a:t>على</a:t>
            </a:r>
            <a:r>
              <a:rPr dirty="0">
                <a:ea typeface="Times New Roman" panose="02020603050405020304" pitchFamily="18" charset="0"/>
              </a:rPr>
              <a:t> </a:t>
            </a:r>
            <a:r>
              <a:rPr dirty="0" err="1">
                <a:solidFill>
                  <a:srgbClr val="000000"/>
                </a:solidFill>
                <a:ea typeface="Times New Roman" panose="02020603050405020304" pitchFamily="18" charset="0"/>
              </a:rPr>
              <a:t>الموقع</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الشبكي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للصندوق</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العالمي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في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عدّة</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لغات</a:t>
            </a:r>
            <a:r>
              <a:rPr dirty="0">
                <a:solidFill>
                  <a:srgbClr val="000000"/>
                </a:solidFill>
                <a:ea typeface="Times New Roman" panose="02020603050405020304" pitchFamily="18" charset="0"/>
              </a:rPr>
              <a:t> - </a:t>
            </a:r>
            <a:r>
              <a:rPr dirty="0" err="1">
                <a:solidFill>
                  <a:srgbClr val="000000"/>
                </a:solidFill>
                <a:ea typeface="Times New Roman" panose="02020603050405020304" pitchFamily="18" charset="0"/>
              </a:rPr>
              <a:t>كما</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هو</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موضَّح</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في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الجزء</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السفلي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من</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الشريحة</a:t>
            </a:r>
            <a:r>
              <a:rPr dirty="0">
                <a:solidFill>
                  <a:srgbClr val="000000"/>
                </a:solidFill>
                <a:ea typeface="Times New Roman" panose="02020603050405020304" pitchFamily="18" charset="0"/>
              </a:rPr>
              <a:t>.</a:t>
            </a:r>
            <a:endParaRPr sz="11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defRPr>
            </a:pPr>
            <a:r>
              <a:rPr sz="1100" dirty="0" err="1">
                <a:ea typeface="Calibri" panose="020F0502020204030204" pitchFamily="34" charset="0"/>
              </a:rPr>
              <a:t>نتطلع</a:t>
            </a:r>
            <a:r>
              <a:rPr sz="1100" dirty="0">
                <a:ea typeface="Calibri" panose="020F0502020204030204" pitchFamily="34" charset="0"/>
              </a:rPr>
              <a:t> </a:t>
            </a:r>
            <a:r>
              <a:rPr sz="1100" dirty="0" err="1">
                <a:ea typeface="Calibri" panose="020F0502020204030204" pitchFamily="34" charset="0"/>
              </a:rPr>
              <a:t>إلى</a:t>
            </a:r>
            <a:r>
              <a:rPr sz="1100" dirty="0">
                <a:ea typeface="Calibri" panose="020F0502020204030204" pitchFamily="34" charset="0"/>
              </a:rPr>
              <a:t> </a:t>
            </a:r>
            <a:r>
              <a:rPr sz="1100" dirty="0" err="1">
                <a:ea typeface="Calibri" panose="020F0502020204030204" pitchFamily="34" charset="0"/>
              </a:rPr>
              <a:t>العمل</a:t>
            </a:r>
            <a:r>
              <a:rPr sz="1100" dirty="0">
                <a:ea typeface="Calibri" panose="020F0502020204030204" pitchFamily="34" charset="0"/>
              </a:rPr>
              <a:t> </a:t>
            </a:r>
            <a:r>
              <a:rPr sz="1100" dirty="0" err="1">
                <a:ea typeface="Calibri" panose="020F0502020204030204" pitchFamily="34" charset="0"/>
              </a:rPr>
              <a:t>معاً</a:t>
            </a:r>
            <a:r>
              <a:rPr sz="1100" dirty="0">
                <a:ea typeface="Calibri" panose="020F0502020204030204" pitchFamily="34" charset="0"/>
              </a:rPr>
              <a:t> </a:t>
            </a:r>
            <a:r>
              <a:rPr sz="1100" dirty="0" err="1">
                <a:ea typeface="Calibri" panose="020F0502020204030204" pitchFamily="34" charset="0"/>
              </a:rPr>
              <a:t>من</a:t>
            </a:r>
            <a:r>
              <a:rPr sz="1100" dirty="0">
                <a:ea typeface="Calibri" panose="020F0502020204030204" pitchFamily="34" charset="0"/>
              </a:rPr>
              <a:t> </a:t>
            </a:r>
            <a:r>
              <a:rPr sz="1100" dirty="0" err="1">
                <a:ea typeface="Calibri" panose="020F0502020204030204" pitchFamily="34" charset="0"/>
              </a:rPr>
              <a:t>أجل</a:t>
            </a:r>
            <a:r>
              <a:rPr sz="1100" dirty="0">
                <a:ea typeface="Calibri" panose="020F0502020204030204" pitchFamily="34" charset="0"/>
              </a:rPr>
              <a:t> </a:t>
            </a:r>
            <a:r>
              <a:rPr sz="1100" dirty="0" err="1">
                <a:ea typeface="Calibri" panose="020F0502020204030204" pitchFamily="34" charset="0"/>
              </a:rPr>
              <a:t>تسخير</a:t>
            </a:r>
            <a:r>
              <a:rPr sz="1100" dirty="0">
                <a:ea typeface="Calibri" panose="020F0502020204030204" pitchFamily="34" charset="0"/>
              </a:rPr>
              <a:t> </a:t>
            </a:r>
            <a:r>
              <a:rPr sz="1100" dirty="0" err="1">
                <a:ea typeface="Calibri" panose="020F0502020204030204" pitchFamily="34" charset="0"/>
              </a:rPr>
              <a:t>مَواطن</a:t>
            </a:r>
            <a:r>
              <a:rPr sz="1100" dirty="0">
                <a:ea typeface="Calibri" panose="020F0502020204030204" pitchFamily="34" charset="0"/>
              </a:rPr>
              <a:t> </a:t>
            </a:r>
            <a:r>
              <a:rPr sz="1100" dirty="0" err="1">
                <a:ea typeface="Calibri" panose="020F0502020204030204" pitchFamily="34" charset="0"/>
              </a:rPr>
              <a:t>قوتنا</a:t>
            </a:r>
            <a:r>
              <a:rPr sz="1100" dirty="0">
                <a:ea typeface="Calibri" panose="020F0502020204030204" pitchFamily="34" charset="0"/>
              </a:rPr>
              <a:t> </a:t>
            </a:r>
            <a:r>
              <a:rPr sz="1100" dirty="0" err="1">
                <a:ea typeface="Calibri" panose="020F0502020204030204" pitchFamily="34" charset="0"/>
              </a:rPr>
              <a:t>بصورة</a:t>
            </a:r>
            <a:r>
              <a:rPr sz="1100" dirty="0">
                <a:ea typeface="Calibri" panose="020F0502020204030204" pitchFamily="34" charset="0"/>
              </a:rPr>
              <a:t> </a:t>
            </a:r>
            <a:r>
              <a:rPr sz="1100" dirty="0" err="1">
                <a:ea typeface="Calibri" panose="020F0502020204030204" pitchFamily="34" charset="0"/>
              </a:rPr>
              <a:t>جماعية</a:t>
            </a:r>
            <a:r>
              <a:rPr sz="1100" dirty="0">
                <a:ea typeface="Calibri" panose="020F0502020204030204" pitchFamily="34" charset="0"/>
              </a:rPr>
              <a:t> </a:t>
            </a:r>
            <a:r>
              <a:rPr sz="1100" dirty="0" err="1">
                <a:ea typeface="Calibri" panose="020F0502020204030204" pitchFamily="34" charset="0"/>
              </a:rPr>
              <a:t>لتحقيق</a:t>
            </a:r>
            <a:r>
              <a:rPr sz="1100" dirty="0">
                <a:ea typeface="Calibri" panose="020F0502020204030204" pitchFamily="34" charset="0"/>
              </a:rPr>
              <a:t> </a:t>
            </a:r>
            <a:r>
              <a:rPr sz="1100" dirty="0" err="1">
                <a:ea typeface="Calibri" panose="020F0502020204030204" pitchFamily="34" charset="0"/>
              </a:rPr>
              <a:t>الاستراتيجية</a:t>
            </a:r>
            <a:r>
              <a:rPr sz="1100" dirty="0">
                <a:ea typeface="Calibri" panose="020F0502020204030204" pitchFamily="34" charset="0"/>
              </a:rPr>
              <a:t> </a:t>
            </a:r>
            <a:r>
              <a:rPr sz="1100" dirty="0" err="1">
                <a:ea typeface="Calibri" panose="020F0502020204030204" pitchFamily="34" charset="0"/>
              </a:rPr>
              <a:t>وتحقيق</a:t>
            </a:r>
            <a:r>
              <a:rPr sz="1100" dirty="0">
                <a:ea typeface="Calibri" panose="020F0502020204030204" pitchFamily="34" charset="0"/>
              </a:rPr>
              <a:t> </a:t>
            </a:r>
            <a:r>
              <a:rPr sz="1100" dirty="0" err="1">
                <a:ea typeface="Calibri" panose="020F0502020204030204" pitchFamily="34" charset="0"/>
              </a:rPr>
              <a:t>رؤية</a:t>
            </a:r>
            <a:r>
              <a:rPr sz="1100" dirty="0">
                <a:ea typeface="Calibri" panose="020F0502020204030204" pitchFamily="34" charset="0"/>
              </a:rPr>
              <a:t> </a:t>
            </a:r>
            <a:r>
              <a:rPr sz="1800" dirty="0" err="1">
                <a:ea typeface="Times New Roman" panose="02020603050405020304" pitchFamily="18" charset="0"/>
              </a:rPr>
              <a:t>شراكتنا</a:t>
            </a:r>
            <a:r>
              <a:rPr sz="1100" dirty="0">
                <a:ea typeface="Calibri" panose="020F0502020204030204" pitchFamily="34" charset="0"/>
              </a:rPr>
              <a:t> </a:t>
            </a:r>
            <a:r>
              <a:rPr sz="1100" dirty="0" err="1">
                <a:ea typeface="Calibri" panose="020F0502020204030204" pitchFamily="34" charset="0"/>
              </a:rPr>
              <a:t>لعالمٍ</a:t>
            </a:r>
            <a:r>
              <a:rPr sz="1100" dirty="0">
                <a:ea typeface="Calibri" panose="020F0502020204030204" pitchFamily="34" charset="0"/>
              </a:rPr>
              <a:t> </a:t>
            </a:r>
            <a:r>
              <a:rPr sz="1100" dirty="0" err="1">
                <a:ea typeface="Calibri" panose="020F0502020204030204" pitchFamily="34" charset="0"/>
              </a:rPr>
              <a:t>خالٍ</a:t>
            </a:r>
            <a:r>
              <a:rPr sz="1100" dirty="0">
                <a:ea typeface="Calibri" panose="020F0502020204030204" pitchFamily="34" charset="0"/>
              </a:rPr>
              <a:t> </a:t>
            </a:r>
            <a:r>
              <a:rPr sz="1100" dirty="0" err="1">
                <a:ea typeface="Calibri" panose="020F0502020204030204" pitchFamily="34" charset="0"/>
              </a:rPr>
              <a:t>من</a:t>
            </a:r>
            <a:r>
              <a:rPr sz="1100" dirty="0">
                <a:ea typeface="Calibri" panose="020F0502020204030204" pitchFamily="34" charset="0"/>
              </a:rPr>
              <a:t> </a:t>
            </a:r>
            <a:r>
              <a:rPr sz="1100" dirty="0" err="1">
                <a:ea typeface="Calibri" panose="020F0502020204030204" pitchFamily="34" charset="0"/>
              </a:rPr>
              <a:t>عبء</a:t>
            </a:r>
            <a:r>
              <a:rPr sz="1100" dirty="0">
                <a:ea typeface="Calibri" panose="020F0502020204030204" pitchFamily="34" charset="0"/>
              </a:rPr>
              <a:t> </a:t>
            </a:r>
            <a:r>
              <a:rPr sz="1100" dirty="0" err="1">
                <a:ea typeface="Calibri" panose="020F0502020204030204" pitchFamily="34" charset="0"/>
              </a:rPr>
              <a:t>الإيدز</a:t>
            </a:r>
            <a:r>
              <a:rPr sz="1100" dirty="0">
                <a:ea typeface="Calibri" panose="020F0502020204030204" pitchFamily="34" charset="0"/>
              </a:rPr>
              <a:t> </a:t>
            </a:r>
            <a:r>
              <a:rPr sz="1100" dirty="0" err="1">
                <a:ea typeface="Calibri" panose="020F0502020204030204" pitchFamily="34" charset="0"/>
              </a:rPr>
              <a:t>والسُلّ</a:t>
            </a:r>
            <a:r>
              <a:rPr sz="1100" dirty="0">
                <a:ea typeface="Calibri" panose="020F0502020204030204" pitchFamily="34" charset="0"/>
              </a:rPr>
              <a:t> </a:t>
            </a:r>
            <a:r>
              <a:rPr sz="1100" dirty="0" err="1">
                <a:ea typeface="Calibri" panose="020F0502020204030204" pitchFamily="34" charset="0"/>
              </a:rPr>
              <a:t>والملاريا</a:t>
            </a:r>
            <a:r>
              <a:rPr sz="1100" dirty="0">
                <a:ea typeface="Calibri" panose="020F0502020204030204" pitchFamily="34" charset="0"/>
              </a:rPr>
              <a:t>، </a:t>
            </a:r>
            <a:r>
              <a:rPr sz="1100" dirty="0" err="1">
                <a:ea typeface="Calibri" panose="020F0502020204030204" pitchFamily="34" charset="0"/>
              </a:rPr>
              <a:t>مع</a:t>
            </a:r>
            <a:r>
              <a:rPr sz="1100" dirty="0">
                <a:ea typeface="Calibri" panose="020F0502020204030204" pitchFamily="34" charset="0"/>
              </a:rPr>
              <a:t> </a:t>
            </a:r>
            <a:r>
              <a:rPr sz="1100" dirty="0" err="1">
                <a:ea typeface="Calibri" panose="020F0502020204030204" pitchFamily="34" charset="0"/>
              </a:rPr>
              <a:t>توفير</a:t>
            </a:r>
            <a:r>
              <a:rPr sz="1100" dirty="0">
                <a:ea typeface="Calibri" panose="020F0502020204030204" pitchFamily="34" charset="0"/>
              </a:rPr>
              <a:t> </a:t>
            </a:r>
            <a:r>
              <a:rPr sz="1100" dirty="0" err="1">
                <a:ea typeface="Calibri" panose="020F0502020204030204" pitchFamily="34" charset="0"/>
              </a:rPr>
              <a:t>خدمات</a:t>
            </a:r>
            <a:r>
              <a:rPr sz="1100" dirty="0">
                <a:ea typeface="Calibri" panose="020F0502020204030204" pitchFamily="34" charset="0"/>
              </a:rPr>
              <a:t> </a:t>
            </a:r>
            <a:r>
              <a:rPr sz="1100" dirty="0" err="1">
                <a:ea typeface="Calibri" panose="020F0502020204030204" pitchFamily="34" charset="0"/>
              </a:rPr>
              <a:t>صحية</a:t>
            </a:r>
            <a:r>
              <a:rPr sz="1100" dirty="0">
                <a:ea typeface="Calibri" panose="020F0502020204030204" pitchFamily="34" charset="0"/>
              </a:rPr>
              <a:t> </a:t>
            </a:r>
            <a:r>
              <a:rPr sz="1100" dirty="0" err="1">
                <a:ea typeface="Calibri" panose="020F0502020204030204" pitchFamily="34" charset="0"/>
              </a:rPr>
              <a:t>أفضل</a:t>
            </a:r>
            <a:r>
              <a:rPr sz="1100" dirty="0">
                <a:ea typeface="Calibri" panose="020F0502020204030204" pitchFamily="34" charset="0"/>
              </a:rPr>
              <a:t> </a:t>
            </a:r>
            <a:r>
              <a:rPr sz="1100" dirty="0" err="1">
                <a:ea typeface="Calibri" panose="020F0502020204030204" pitchFamily="34" charset="0"/>
              </a:rPr>
              <a:t>ومُنصفة</a:t>
            </a:r>
            <a:r>
              <a:rPr sz="1100" dirty="0">
                <a:ea typeface="Calibri" panose="020F0502020204030204" pitchFamily="34" charset="0"/>
              </a:rPr>
              <a:t> </a:t>
            </a:r>
            <a:r>
              <a:rPr sz="1100" dirty="0" err="1">
                <a:ea typeface="Calibri" panose="020F0502020204030204" pitchFamily="34" charset="0"/>
              </a:rPr>
              <a:t>للجميع</a:t>
            </a:r>
            <a:r>
              <a:rPr sz="1100" dirty="0">
                <a:ea typeface="Calibri" panose="020F0502020204030204" pitchFamily="34" charset="0"/>
              </a:rPr>
              <a:t>. </a:t>
            </a:r>
          </a:p>
          <a:p>
            <a:pPr algn="r" rtl="1"/>
            <a:endParaRPr sz="1100" dirty="0">
              <a:ea typeface="Calibri" panose="020F050202020403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14</a:t>
            </a:fld>
            <a:endParaRPr lang="en-US"/>
          </a:p>
        </p:txBody>
      </p:sp>
    </p:spTree>
    <p:extLst>
      <p:ext uri="{BB962C8B-B14F-4D97-AF65-F5344CB8AC3E}">
        <p14:creationId xmlns:p14="http://schemas.microsoft.com/office/powerpoint/2010/main" val="384593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في</a:t>
            </a:r>
            <a:r>
              <a:rPr dirty="0"/>
              <a:t> </a:t>
            </a:r>
            <a:r>
              <a:rPr dirty="0" err="1"/>
              <a:t>سياق</a:t>
            </a:r>
            <a:r>
              <a:rPr dirty="0"/>
              <a:t> </a:t>
            </a:r>
            <a:r>
              <a:rPr dirty="0" err="1"/>
              <a:t>الصندوق</a:t>
            </a:r>
            <a:r>
              <a:rPr dirty="0"/>
              <a:t> </a:t>
            </a:r>
            <a:r>
              <a:rPr dirty="0" err="1"/>
              <a:t>العالمي</a:t>
            </a:r>
            <a:r>
              <a:rPr dirty="0"/>
              <a:t>، </a:t>
            </a:r>
            <a:r>
              <a:rPr dirty="0" err="1"/>
              <a:t>فإنَ</a:t>
            </a:r>
            <a:r>
              <a:rPr dirty="0"/>
              <a:t> </a:t>
            </a:r>
            <a:r>
              <a:rPr dirty="0" err="1"/>
              <a:t>شركاء</a:t>
            </a:r>
            <a:r>
              <a:rPr dirty="0"/>
              <a:t> </a:t>
            </a:r>
            <a:r>
              <a:rPr dirty="0" err="1"/>
              <a:t>التنمية</a:t>
            </a:r>
            <a:r>
              <a:rPr dirty="0"/>
              <a:t> </a:t>
            </a:r>
            <a:r>
              <a:rPr dirty="0" err="1"/>
              <a:t>هم</a:t>
            </a:r>
            <a:r>
              <a:rPr dirty="0"/>
              <a:t> </a:t>
            </a:r>
            <a:r>
              <a:rPr dirty="0" err="1"/>
              <a:t>منظمات</a:t>
            </a:r>
            <a:r>
              <a:rPr dirty="0"/>
              <a:t> </a:t>
            </a:r>
            <a:r>
              <a:rPr dirty="0" err="1"/>
              <a:t>ثنائية</a:t>
            </a:r>
            <a:r>
              <a:rPr dirty="0"/>
              <a:t> </a:t>
            </a:r>
            <a:r>
              <a:rPr dirty="0" err="1"/>
              <a:t>ومتعددة</a:t>
            </a:r>
            <a:r>
              <a:rPr dirty="0"/>
              <a:t> </a:t>
            </a:r>
            <a:r>
              <a:rPr dirty="0" err="1"/>
              <a:t>الأطراف</a:t>
            </a:r>
            <a:r>
              <a:rPr dirty="0"/>
              <a:t> </a:t>
            </a:r>
            <a:r>
              <a:rPr dirty="0" err="1"/>
              <a:t>تُساهم</a:t>
            </a:r>
            <a:r>
              <a:rPr dirty="0"/>
              <a:t> </a:t>
            </a:r>
            <a:r>
              <a:rPr dirty="0" err="1"/>
              <a:t>بموارد</a:t>
            </a:r>
            <a:r>
              <a:rPr dirty="0"/>
              <a:t> </a:t>
            </a:r>
            <a:r>
              <a:rPr dirty="0" err="1"/>
              <a:t>وخبرات</a:t>
            </a:r>
            <a:r>
              <a:rPr dirty="0"/>
              <a:t> </a:t>
            </a:r>
            <a:r>
              <a:rPr dirty="0" err="1"/>
              <a:t>في</a:t>
            </a:r>
            <a:r>
              <a:rPr dirty="0"/>
              <a:t> </a:t>
            </a:r>
            <a:r>
              <a:rPr dirty="0" err="1"/>
              <a:t>تنفيذ</a:t>
            </a:r>
            <a:r>
              <a:rPr dirty="0"/>
              <a:t> </a:t>
            </a:r>
            <a:r>
              <a:rPr dirty="0" err="1"/>
              <a:t>الاستراتيجية</a:t>
            </a:r>
            <a:r>
              <a:rPr dirty="0"/>
              <a:t> </a:t>
            </a:r>
            <a:r>
              <a:rPr dirty="0" err="1"/>
              <a:t>الجديدة</a:t>
            </a:r>
            <a:r>
              <a:rPr dirty="0"/>
              <a:t>. </a:t>
            </a:r>
            <a:r>
              <a:rPr dirty="0" err="1"/>
              <a:t>وهي</a:t>
            </a:r>
            <a:r>
              <a:rPr dirty="0"/>
              <a:t> </a:t>
            </a:r>
            <a:r>
              <a:rPr dirty="0" err="1"/>
              <a:t>تشمل</a:t>
            </a:r>
            <a:r>
              <a:rPr dirty="0"/>
              <a:t> </a:t>
            </a:r>
            <a:r>
              <a:rPr dirty="0" err="1"/>
              <a:t>الجهات</a:t>
            </a:r>
            <a:r>
              <a:rPr dirty="0"/>
              <a:t> </a:t>
            </a:r>
            <a:r>
              <a:rPr dirty="0" err="1"/>
              <a:t>المانحة</a:t>
            </a:r>
            <a:r>
              <a:rPr dirty="0"/>
              <a:t> </a:t>
            </a:r>
            <a:r>
              <a:rPr dirty="0" err="1"/>
              <a:t>للصندوق</a:t>
            </a:r>
            <a:r>
              <a:rPr dirty="0"/>
              <a:t> </a:t>
            </a:r>
            <a:r>
              <a:rPr dirty="0" err="1"/>
              <a:t>العالمي</a:t>
            </a:r>
            <a:r>
              <a:rPr dirty="0"/>
              <a:t> </a:t>
            </a:r>
            <a:r>
              <a:rPr dirty="0" err="1"/>
              <a:t>والجهات</a:t>
            </a:r>
            <a:r>
              <a:rPr dirty="0"/>
              <a:t> </a:t>
            </a:r>
            <a:r>
              <a:rPr dirty="0" err="1"/>
              <a:t>المانحة</a:t>
            </a:r>
            <a:r>
              <a:rPr dirty="0"/>
              <a:t> </a:t>
            </a:r>
            <a:r>
              <a:rPr dirty="0" err="1"/>
              <a:t>التي</a:t>
            </a:r>
            <a:r>
              <a:rPr dirty="0"/>
              <a:t> </a:t>
            </a:r>
            <a:r>
              <a:rPr dirty="0" err="1"/>
              <a:t>لديها</a:t>
            </a:r>
            <a:r>
              <a:rPr dirty="0"/>
              <a:t> </a:t>
            </a:r>
            <a:r>
              <a:rPr dirty="0" err="1"/>
              <a:t>برامج</a:t>
            </a:r>
            <a:r>
              <a:rPr dirty="0"/>
              <a:t> </a:t>
            </a:r>
            <a:r>
              <a:rPr dirty="0" err="1"/>
              <a:t>ومنظمات</a:t>
            </a:r>
            <a:r>
              <a:rPr dirty="0"/>
              <a:t> </a:t>
            </a:r>
            <a:r>
              <a:rPr dirty="0" err="1"/>
              <a:t>ثنائية</a:t>
            </a:r>
            <a:r>
              <a:rPr dirty="0"/>
              <a:t> </a:t>
            </a:r>
            <a:r>
              <a:rPr dirty="0" err="1"/>
              <a:t>تُساهم</a:t>
            </a:r>
            <a:r>
              <a:rPr dirty="0"/>
              <a:t> </a:t>
            </a:r>
            <a:r>
              <a:rPr dirty="0" err="1"/>
              <a:t>بالخبرة</a:t>
            </a:r>
            <a:r>
              <a:rPr dirty="0"/>
              <a:t> </a:t>
            </a:r>
            <a:r>
              <a:rPr dirty="0" err="1"/>
              <a:t>على</a:t>
            </a:r>
            <a:r>
              <a:rPr dirty="0"/>
              <a:t> </a:t>
            </a:r>
            <a:r>
              <a:rPr dirty="0" err="1"/>
              <a:t>أرض</a:t>
            </a:r>
            <a:r>
              <a:rPr dirty="0"/>
              <a:t> </a:t>
            </a:r>
            <a:r>
              <a:rPr dirty="0" err="1"/>
              <a:t>الواقع</a:t>
            </a:r>
            <a:r>
              <a:rPr dirty="0"/>
              <a:t> </a:t>
            </a:r>
            <a:r>
              <a:rPr dirty="0" err="1"/>
              <a:t>وعلى</a:t>
            </a:r>
            <a:r>
              <a:rPr dirty="0"/>
              <a:t> </a:t>
            </a:r>
            <a:r>
              <a:rPr dirty="0" err="1"/>
              <a:t>الصعيدين</a:t>
            </a:r>
            <a:r>
              <a:rPr dirty="0"/>
              <a:t> </a:t>
            </a:r>
            <a:r>
              <a:rPr dirty="0" err="1"/>
              <a:t>العالمي</a:t>
            </a:r>
            <a:r>
              <a:rPr dirty="0"/>
              <a:t> </a:t>
            </a:r>
            <a:r>
              <a:rPr dirty="0" err="1"/>
              <a:t>والإقليمي</a:t>
            </a:r>
            <a:r>
              <a:rPr lang="ar-SA" dirty="0"/>
              <a:t>. و</a:t>
            </a:r>
            <a:r>
              <a:rPr dirty="0" err="1"/>
              <a:t>لا</a:t>
            </a:r>
            <a:r>
              <a:rPr dirty="0"/>
              <a:t> </a:t>
            </a:r>
            <a:r>
              <a:rPr dirty="0" err="1"/>
              <a:t>يُعدُّ</a:t>
            </a:r>
            <a:r>
              <a:rPr dirty="0"/>
              <a:t> </a:t>
            </a:r>
            <a:r>
              <a:rPr dirty="0" err="1"/>
              <a:t>الشركاء</a:t>
            </a:r>
            <a:r>
              <a:rPr dirty="0"/>
              <a:t> </a:t>
            </a:r>
            <a:r>
              <a:rPr dirty="0" err="1"/>
              <a:t>الفنيون</a:t>
            </a:r>
            <a:r>
              <a:rPr dirty="0"/>
              <a:t> </a:t>
            </a:r>
            <a:r>
              <a:rPr dirty="0" err="1"/>
              <a:t>للصندوق</a:t>
            </a:r>
            <a:r>
              <a:rPr dirty="0"/>
              <a:t> </a:t>
            </a:r>
            <a:r>
              <a:rPr dirty="0" err="1"/>
              <a:t>العالمي</a:t>
            </a:r>
            <a:r>
              <a:rPr dirty="0"/>
              <a:t> </a:t>
            </a:r>
            <a:r>
              <a:rPr dirty="0" err="1"/>
              <a:t>جزءاً</a:t>
            </a:r>
            <a:r>
              <a:rPr dirty="0"/>
              <a:t> </a:t>
            </a:r>
            <a:r>
              <a:rPr dirty="0" err="1"/>
              <a:t>من</a:t>
            </a:r>
            <a:r>
              <a:rPr dirty="0"/>
              <a:t> </a:t>
            </a:r>
            <a:r>
              <a:rPr dirty="0" err="1"/>
              <a:t>الشركاء</a:t>
            </a:r>
            <a:r>
              <a:rPr dirty="0"/>
              <a:t> </a:t>
            </a:r>
            <a:r>
              <a:rPr dirty="0" err="1"/>
              <a:t>الإنمائيين</a:t>
            </a:r>
            <a:r>
              <a:rPr dirty="0"/>
              <a:t>، </a:t>
            </a:r>
            <a:r>
              <a:rPr dirty="0" err="1"/>
              <a:t>بل</a:t>
            </a:r>
            <a:r>
              <a:rPr dirty="0"/>
              <a:t> </a:t>
            </a:r>
            <a:r>
              <a:rPr dirty="0" err="1"/>
              <a:t>ينضوون</a:t>
            </a:r>
            <a:r>
              <a:rPr dirty="0"/>
              <a:t> </a:t>
            </a:r>
            <a:r>
              <a:rPr dirty="0" err="1"/>
              <a:t>تحت</a:t>
            </a:r>
            <a:r>
              <a:rPr dirty="0"/>
              <a:t> </a:t>
            </a:r>
            <a:r>
              <a:rPr dirty="0" err="1"/>
              <a:t>فئة</a:t>
            </a:r>
            <a:r>
              <a:rPr dirty="0"/>
              <a:t> </a:t>
            </a:r>
            <a:r>
              <a:rPr dirty="0" err="1"/>
              <a:t>أصحاب</a:t>
            </a:r>
            <a:r>
              <a:rPr dirty="0"/>
              <a:t> </a:t>
            </a:r>
            <a:r>
              <a:rPr dirty="0" err="1"/>
              <a:t>المصلحة</a:t>
            </a:r>
            <a:r>
              <a:rPr dirty="0"/>
              <a:t> </a:t>
            </a:r>
            <a:r>
              <a:rPr dirty="0" err="1"/>
              <a:t>الخاصة</a:t>
            </a:r>
            <a:r>
              <a:rPr dirty="0"/>
              <a:t> </a:t>
            </a:r>
            <a:r>
              <a:rPr dirty="0" err="1"/>
              <a:t>بهم</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defRPr>
            </a:pPr>
            <a:r>
              <a:rPr dirty="0" err="1">
                <a:cs typeface="Arial" panose="020B0604020202020204" pitchFamily="34" charset="0"/>
              </a:rPr>
              <a:t>يضطلع</a:t>
            </a:r>
            <a:r>
              <a:rPr dirty="0">
                <a:cs typeface="Arial" panose="020B0604020202020204" pitchFamily="34" charset="0"/>
              </a:rPr>
              <a:t> </a:t>
            </a:r>
            <a:r>
              <a:rPr dirty="0" err="1">
                <a:cs typeface="Arial" panose="020B0604020202020204" pitchFamily="34" charset="0"/>
              </a:rPr>
              <a:t>شركاء</a:t>
            </a:r>
            <a:r>
              <a:rPr dirty="0">
                <a:cs typeface="Arial" panose="020B0604020202020204" pitchFamily="34" charset="0"/>
              </a:rPr>
              <a:t> </a:t>
            </a:r>
            <a:r>
              <a:rPr dirty="0" err="1">
                <a:cs typeface="Arial" panose="020B0604020202020204" pitchFamily="34" charset="0"/>
              </a:rPr>
              <a:t>التنمية</a:t>
            </a:r>
            <a:r>
              <a:rPr dirty="0">
                <a:cs typeface="Arial" panose="020B0604020202020204" pitchFamily="34" charset="0"/>
              </a:rPr>
              <a:t> </a:t>
            </a:r>
            <a:r>
              <a:rPr dirty="0" err="1">
                <a:cs typeface="Arial" panose="020B0604020202020204" pitchFamily="34" charset="0"/>
              </a:rPr>
              <a:t>بدور</a:t>
            </a:r>
            <a:r>
              <a:rPr dirty="0">
                <a:cs typeface="Arial" panose="020B0604020202020204" pitchFamily="34" charset="0"/>
              </a:rPr>
              <a:t> </a:t>
            </a:r>
            <a:r>
              <a:rPr dirty="0" err="1"/>
              <a:t>هام</a:t>
            </a:r>
            <a:r>
              <a:rPr dirty="0"/>
              <a:t> </a:t>
            </a:r>
            <a:r>
              <a:rPr dirty="0" err="1"/>
              <a:t>في</a:t>
            </a:r>
            <a:r>
              <a:rPr dirty="0"/>
              <a:t> </a:t>
            </a:r>
            <a:r>
              <a:rPr dirty="0" err="1"/>
              <a:t>تنفيذ</a:t>
            </a:r>
            <a:r>
              <a:rPr dirty="0"/>
              <a:t> </a:t>
            </a:r>
            <a:r>
              <a:rPr dirty="0" err="1"/>
              <a:t>أولويات</a:t>
            </a:r>
            <a:r>
              <a:rPr dirty="0"/>
              <a:t> </a:t>
            </a:r>
            <a:r>
              <a:rPr dirty="0" err="1"/>
              <a:t>الاستراتيجية</a:t>
            </a:r>
            <a:r>
              <a:rPr dirty="0"/>
              <a:t> </a:t>
            </a:r>
            <a:r>
              <a:rPr dirty="0" err="1"/>
              <a:t>الجديدة</a:t>
            </a:r>
            <a:r>
              <a:rPr dirty="0"/>
              <a:t> </a:t>
            </a:r>
            <a:r>
              <a:rPr dirty="0" err="1"/>
              <a:t>لشراكة</a:t>
            </a:r>
            <a:r>
              <a:rPr dirty="0"/>
              <a:t> </a:t>
            </a:r>
            <a:r>
              <a:rPr dirty="0" err="1"/>
              <a:t>الصندوق</a:t>
            </a:r>
            <a:r>
              <a:rPr dirty="0"/>
              <a:t> </a:t>
            </a:r>
            <a:r>
              <a:rPr dirty="0" err="1"/>
              <a:t>العالمي</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spcBef>
                <a:spcPts val="0"/>
              </a:spcBef>
              <a:spcAft>
                <a:spcPts val="0"/>
              </a:spcAft>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يشمل</a:t>
            </a:r>
            <a:r>
              <a:rPr dirty="0"/>
              <a:t> </a:t>
            </a:r>
            <a:r>
              <a:rPr dirty="0" err="1"/>
              <a:t>دور</a:t>
            </a:r>
            <a:r>
              <a:rPr dirty="0"/>
              <a:t> </a:t>
            </a:r>
            <a:r>
              <a:rPr dirty="0" err="1"/>
              <a:t>شركاء</a:t>
            </a:r>
            <a:r>
              <a:rPr dirty="0"/>
              <a:t> </a:t>
            </a:r>
            <a:r>
              <a:rPr dirty="0" err="1"/>
              <a:t>التنمية</a:t>
            </a:r>
            <a:r>
              <a:rPr dirty="0"/>
              <a:t> </a:t>
            </a:r>
            <a:r>
              <a:rPr dirty="0" err="1"/>
              <a:t>في</a:t>
            </a:r>
            <a:r>
              <a:rPr dirty="0"/>
              <a:t> </a:t>
            </a:r>
            <a:r>
              <a:rPr dirty="0" err="1"/>
              <a:t>تنفيذ</a:t>
            </a:r>
            <a:r>
              <a:rPr dirty="0"/>
              <a:t> </a:t>
            </a:r>
            <a:r>
              <a:rPr dirty="0" err="1"/>
              <a:t>الاستراتيجية</a:t>
            </a:r>
            <a:r>
              <a:rPr dirty="0"/>
              <a:t> </a:t>
            </a:r>
            <a:r>
              <a:rPr dirty="0" err="1"/>
              <a:t>المقبلة</a:t>
            </a:r>
            <a:r>
              <a:rPr dirty="0"/>
              <a:t> </a:t>
            </a:r>
            <a:r>
              <a:rPr dirty="0" err="1"/>
              <a:t>ما</a:t>
            </a:r>
            <a:r>
              <a:rPr dirty="0"/>
              <a:t> </a:t>
            </a:r>
            <a:r>
              <a:rPr dirty="0" err="1"/>
              <a:t>يلي</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cs typeface="Arial" panose="020B0604020202020204" pitchFamily="34" charset="0"/>
              </a:defRPr>
            </a:pPr>
            <a:r>
              <a:rPr dirty="0" err="1">
                <a:ea typeface="Calibri" panose="020F0502020204030204" pitchFamily="34" charset="0"/>
              </a:rPr>
              <a:t>مواءمة</a:t>
            </a:r>
            <a:r>
              <a:rPr dirty="0">
                <a:ea typeface="Calibri" panose="020F0502020204030204" pitchFamily="34" charset="0"/>
              </a:rPr>
              <a:t> </a:t>
            </a:r>
            <a:r>
              <a:rPr dirty="0" err="1">
                <a:ea typeface="Calibri" panose="020F0502020204030204" pitchFamily="34" charset="0"/>
              </a:rPr>
              <a:t>الدعم</a:t>
            </a:r>
            <a:r>
              <a:rPr dirty="0">
                <a:ea typeface="Calibri" panose="020F0502020204030204" pitchFamily="34" charset="0"/>
              </a:rPr>
              <a:t> </a:t>
            </a:r>
            <a:r>
              <a:rPr dirty="0" err="1">
                <a:ea typeface="Calibri" panose="020F0502020204030204" pitchFamily="34" charset="0"/>
              </a:rPr>
              <a:t>مع</a:t>
            </a:r>
            <a:r>
              <a:rPr dirty="0">
                <a:ea typeface="Calibri" panose="020F0502020204030204" pitchFamily="34" charset="0"/>
              </a:rPr>
              <a:t> </a:t>
            </a:r>
            <a:r>
              <a:rPr dirty="0" err="1">
                <a:ea typeface="Calibri" panose="020F0502020204030204" pitchFamily="34" charset="0"/>
              </a:rPr>
              <a:t>الخطط</a:t>
            </a:r>
            <a:r>
              <a:rPr dirty="0">
                <a:ea typeface="Calibri" panose="020F0502020204030204" pitchFamily="34" charset="0"/>
              </a:rPr>
              <a:t> </a:t>
            </a:r>
            <a:r>
              <a:rPr dirty="0" err="1">
                <a:ea typeface="Calibri" panose="020F0502020204030204" pitchFamily="34" charset="0"/>
              </a:rPr>
              <a:t>القُطرية</a:t>
            </a:r>
            <a:r>
              <a:rPr dirty="0">
                <a:ea typeface="Calibri" panose="020F0502020204030204" pitchFamily="34" charset="0"/>
              </a:rPr>
              <a:t> </a:t>
            </a:r>
            <a:r>
              <a:rPr dirty="0" err="1">
                <a:ea typeface="Calibri" panose="020F0502020204030204" pitchFamily="34" charset="0"/>
              </a:rPr>
              <a:t>القوية</a:t>
            </a:r>
            <a:r>
              <a:rPr dirty="0">
                <a:ea typeface="Calibri" panose="020F0502020204030204" pitchFamily="34" charset="0"/>
              </a:rPr>
              <a:t> </a:t>
            </a:r>
            <a:r>
              <a:rPr dirty="0" err="1">
                <a:ea typeface="Calibri" panose="020F0502020204030204" pitchFamily="34" charset="0"/>
              </a:rPr>
              <a:t>والأولويات</a:t>
            </a:r>
            <a:r>
              <a:rPr dirty="0">
                <a:ea typeface="Calibri" panose="020F0502020204030204" pitchFamily="34" charset="0"/>
              </a:rPr>
              <a:t> </a:t>
            </a:r>
            <a:r>
              <a:rPr dirty="0" err="1">
                <a:ea typeface="Calibri" panose="020F0502020204030204" pitchFamily="34" charset="0"/>
              </a:rPr>
              <a:t>المشتركة</a:t>
            </a:r>
            <a:r>
              <a:rPr dirty="0">
                <a:ea typeface="Calibri" panose="020F0502020204030204" pitchFamily="34" charset="0"/>
              </a:rPr>
              <a:t>، </a:t>
            </a:r>
            <a:r>
              <a:rPr dirty="0" err="1">
                <a:ea typeface="Calibri" panose="020F0502020204030204" pitchFamily="34" charset="0"/>
              </a:rPr>
              <a:t>على</a:t>
            </a:r>
            <a:r>
              <a:rPr dirty="0">
                <a:ea typeface="Calibri" panose="020F0502020204030204" pitchFamily="34" charset="0"/>
              </a:rPr>
              <a:t> </a:t>
            </a:r>
            <a:r>
              <a:rPr dirty="0" err="1">
                <a:ea typeface="Calibri" panose="020F0502020204030204" pitchFamily="34" charset="0"/>
              </a:rPr>
              <a:t>سبيل</a:t>
            </a:r>
            <a:r>
              <a:rPr dirty="0">
                <a:ea typeface="Calibri" panose="020F0502020204030204" pitchFamily="34" charset="0"/>
              </a:rPr>
              <a:t> </a:t>
            </a:r>
            <a:r>
              <a:rPr dirty="0" err="1">
                <a:ea typeface="Calibri" panose="020F0502020204030204" pitchFamily="34" charset="0"/>
              </a:rPr>
              <a:t>المثال</a:t>
            </a:r>
            <a:r>
              <a:rPr dirty="0">
                <a:ea typeface="Calibri" panose="020F0502020204030204" pitchFamily="34" charset="0"/>
              </a:rPr>
              <a:t>، </a:t>
            </a:r>
            <a:r>
              <a:rPr dirty="0" err="1">
                <a:ea typeface="Calibri" panose="020F0502020204030204" pitchFamily="34" charset="0"/>
              </a:rPr>
              <a:t>بشأن</a:t>
            </a:r>
            <a:r>
              <a:rPr dirty="0">
                <a:ea typeface="Calibri" panose="020F0502020204030204" pitchFamily="34" charset="0"/>
              </a:rPr>
              <a:t> </a:t>
            </a:r>
            <a:r>
              <a:rPr dirty="0" err="1">
                <a:ea typeface="Calibri" panose="020F0502020204030204" pitchFamily="34" charset="0"/>
              </a:rPr>
              <a:t>الاستثمارات</a:t>
            </a:r>
            <a:r>
              <a:rPr dirty="0">
                <a:ea typeface="Calibri" panose="020F0502020204030204" pitchFamily="34" charset="0"/>
              </a:rPr>
              <a:t> </a:t>
            </a:r>
            <a:r>
              <a:rPr dirty="0" err="1">
                <a:ea typeface="Calibri" panose="020F0502020204030204" pitchFamily="34" charset="0"/>
              </a:rPr>
              <a:t>في</a:t>
            </a:r>
            <a:r>
              <a:rPr dirty="0">
                <a:ea typeface="Calibri" panose="020F0502020204030204" pitchFamily="34" charset="0"/>
              </a:rPr>
              <a:t> </a:t>
            </a:r>
            <a:r>
              <a:rPr dirty="0" err="1">
                <a:ea typeface="Calibri" panose="020F0502020204030204" pitchFamily="34" charset="0"/>
              </a:rPr>
              <a:t>الخدمات</a:t>
            </a:r>
            <a:r>
              <a:rPr dirty="0">
                <a:ea typeface="Calibri" panose="020F0502020204030204" pitchFamily="34" charset="0"/>
              </a:rPr>
              <a:t> </a:t>
            </a:r>
            <a:r>
              <a:rPr dirty="0" err="1">
                <a:ea typeface="Calibri" panose="020F0502020204030204" pitchFamily="34" charset="0"/>
              </a:rPr>
              <a:t>ونُظُم</a:t>
            </a:r>
            <a:r>
              <a:rPr dirty="0">
                <a:ea typeface="Calibri" panose="020F0502020204030204" pitchFamily="34" charset="0"/>
              </a:rPr>
              <a:t> </a:t>
            </a:r>
            <a:r>
              <a:rPr dirty="0" err="1">
                <a:ea typeface="Calibri" panose="020F0502020204030204" pitchFamily="34" charset="0"/>
              </a:rPr>
              <a:t>البيانات</a:t>
            </a:r>
            <a:r>
              <a:rPr dirty="0">
                <a:ea typeface="Calibri" panose="020F0502020204030204" pitchFamily="34" charset="0"/>
              </a:rPr>
              <a:t> </a:t>
            </a:r>
            <a:r>
              <a:rPr dirty="0" err="1">
                <a:ea typeface="Yu Mincho" panose="02020400000000000000" pitchFamily="18" charset="-128"/>
              </a:rPr>
              <a:t>المتكاملة</a:t>
            </a:r>
            <a:r>
              <a:rPr dirty="0">
                <a:ea typeface="Yu Mincho" panose="02020400000000000000" pitchFamily="18" charset="-128"/>
              </a:rPr>
              <a:t> </a:t>
            </a:r>
            <a:r>
              <a:rPr dirty="0" err="1">
                <a:ea typeface="Yu Mincho" panose="02020400000000000000" pitchFamily="18" charset="-128"/>
              </a:rPr>
              <a:t>ذات</a:t>
            </a:r>
            <a:r>
              <a:rPr dirty="0">
                <a:ea typeface="Yu Mincho" panose="02020400000000000000" pitchFamily="18" charset="-128"/>
              </a:rPr>
              <a:t> </a:t>
            </a:r>
            <a:r>
              <a:rPr dirty="0" err="1">
                <a:ea typeface="Yu Mincho" panose="02020400000000000000" pitchFamily="18" charset="-128"/>
              </a:rPr>
              <a:t>الجودة</a:t>
            </a:r>
            <a:r>
              <a:rPr dirty="0">
                <a:ea typeface="Yu Mincho" panose="02020400000000000000" pitchFamily="18" charset="-128"/>
              </a:rPr>
              <a:t> </a:t>
            </a:r>
            <a:r>
              <a:rPr dirty="0" err="1">
                <a:ea typeface="Yu Mincho" panose="02020400000000000000" pitchFamily="18" charset="-128"/>
              </a:rPr>
              <a:t>التي</a:t>
            </a:r>
            <a:r>
              <a:rPr dirty="0">
                <a:ea typeface="Yu Mincho" panose="02020400000000000000" pitchFamily="18" charset="-128"/>
              </a:rPr>
              <a:t> </a:t>
            </a:r>
            <a:r>
              <a:rPr dirty="0" err="1">
                <a:ea typeface="Yu Mincho" panose="02020400000000000000" pitchFamily="18" charset="-128"/>
              </a:rPr>
              <a:t>تُركّز</a:t>
            </a:r>
            <a:r>
              <a:rPr dirty="0">
                <a:ea typeface="Yu Mincho" panose="02020400000000000000" pitchFamily="18" charset="-128"/>
              </a:rPr>
              <a:t> </a:t>
            </a:r>
            <a:r>
              <a:rPr dirty="0" err="1">
                <a:ea typeface="Yu Mincho" panose="02020400000000000000" pitchFamily="18" charset="-128"/>
              </a:rPr>
              <a:t>على</a:t>
            </a:r>
            <a:r>
              <a:rPr dirty="0">
                <a:ea typeface="Yu Mincho" panose="02020400000000000000" pitchFamily="18" charset="-128"/>
              </a:rPr>
              <a:t> </a:t>
            </a:r>
            <a:r>
              <a:rPr dirty="0" err="1">
                <a:ea typeface="Yu Mincho" panose="02020400000000000000" pitchFamily="18" charset="-128"/>
              </a:rPr>
              <a:t>الإنسان</a:t>
            </a:r>
            <a:r>
              <a:rPr dirty="0">
                <a:ea typeface="Yu Mincho" panose="02020400000000000000" pitchFamily="18" charset="-128"/>
              </a:rPr>
              <a:t>، </a:t>
            </a:r>
            <a:r>
              <a:rPr dirty="0" err="1">
                <a:ea typeface="Yu Mincho" panose="02020400000000000000" pitchFamily="18" charset="-128"/>
              </a:rPr>
              <a:t>أو</a:t>
            </a:r>
            <a:r>
              <a:rPr dirty="0">
                <a:ea typeface="Yu Mincho" panose="02020400000000000000" pitchFamily="18" charset="-128"/>
              </a:rPr>
              <a:t> </a:t>
            </a:r>
            <a:r>
              <a:rPr dirty="0" err="1">
                <a:ea typeface="Yu Mincho" panose="02020400000000000000" pitchFamily="18" charset="-128"/>
              </a:rPr>
              <a:t>معالجة</a:t>
            </a:r>
            <a:r>
              <a:rPr dirty="0">
                <a:ea typeface="Yu Mincho" panose="02020400000000000000" pitchFamily="18" charset="-128"/>
              </a:rPr>
              <a:t> </a:t>
            </a:r>
            <a:r>
              <a:rPr dirty="0" err="1">
                <a:ea typeface="Yu Mincho" panose="02020400000000000000" pitchFamily="18" charset="-128"/>
              </a:rPr>
              <a:t>المحددات</a:t>
            </a:r>
            <a:r>
              <a:rPr dirty="0">
                <a:ea typeface="Yu Mincho" panose="02020400000000000000" pitchFamily="18" charset="-128"/>
              </a:rPr>
              <a:t> </a:t>
            </a:r>
            <a:r>
              <a:rPr dirty="0" err="1">
                <a:ea typeface="Yu Mincho" panose="02020400000000000000" pitchFamily="18" charset="-128"/>
              </a:rPr>
              <a:t>الهيكلية</a:t>
            </a:r>
            <a:r>
              <a:rPr dirty="0">
                <a:ea typeface="Yu Mincho" panose="02020400000000000000" pitchFamily="18" charset="-128"/>
              </a:rPr>
              <a:t> </a:t>
            </a:r>
            <a:r>
              <a:rPr dirty="0" err="1">
                <a:ea typeface="Yu Mincho" panose="02020400000000000000" pitchFamily="18" charset="-128"/>
              </a:rPr>
              <a:t>لنتائج</a:t>
            </a:r>
            <a:r>
              <a:rPr dirty="0">
                <a:ea typeface="Yu Mincho" panose="02020400000000000000" pitchFamily="18" charset="-128"/>
              </a:rPr>
              <a:t> </a:t>
            </a:r>
            <a:r>
              <a:rPr dirty="0" err="1">
                <a:ea typeface="Yu Mincho" panose="02020400000000000000" pitchFamily="18" charset="-128"/>
              </a:rPr>
              <a:t>مكافحة</a:t>
            </a:r>
            <a:r>
              <a:rPr dirty="0">
                <a:ea typeface="Yu Mincho" panose="02020400000000000000" pitchFamily="18" charset="-128"/>
              </a:rPr>
              <a:t> </a:t>
            </a:r>
            <a:r>
              <a:rPr dirty="0" err="1">
                <a:ea typeface="Yu Mincho" panose="02020400000000000000" pitchFamily="18" charset="-128"/>
              </a:rPr>
              <a:t>فيروس</a:t>
            </a:r>
            <a:r>
              <a:rPr dirty="0">
                <a:ea typeface="Yu Mincho" panose="02020400000000000000" pitchFamily="18" charset="-128"/>
              </a:rPr>
              <a:t> </a:t>
            </a:r>
            <a:r>
              <a:rPr dirty="0" err="1">
                <a:ea typeface="Yu Mincho" panose="02020400000000000000" pitchFamily="18" charset="-128"/>
              </a:rPr>
              <a:t>العوز</a:t>
            </a:r>
            <a:r>
              <a:rPr dirty="0">
                <a:ea typeface="Yu Mincho" panose="02020400000000000000" pitchFamily="18" charset="-128"/>
              </a:rPr>
              <a:t> </a:t>
            </a:r>
            <a:r>
              <a:rPr dirty="0" err="1">
                <a:ea typeface="Yu Mincho" panose="02020400000000000000" pitchFamily="18" charset="-128"/>
              </a:rPr>
              <a:t>المناعي</a:t>
            </a:r>
            <a:r>
              <a:rPr dirty="0">
                <a:ea typeface="Yu Mincho" panose="02020400000000000000" pitchFamily="18" charset="-128"/>
              </a:rPr>
              <a:t> </a:t>
            </a:r>
            <a:r>
              <a:rPr dirty="0" err="1">
                <a:ea typeface="Yu Mincho" panose="02020400000000000000" pitchFamily="18" charset="-128"/>
              </a:rPr>
              <a:t>البشري</a:t>
            </a:r>
            <a:r>
              <a:rPr dirty="0">
                <a:ea typeface="Yu Mincho" panose="02020400000000000000" pitchFamily="18" charset="-128"/>
              </a:rPr>
              <a:t> </a:t>
            </a:r>
            <a:r>
              <a:rPr dirty="0" err="1">
                <a:ea typeface="Yu Mincho" panose="02020400000000000000" pitchFamily="18" charset="-128"/>
              </a:rPr>
              <a:t>والسُلّ</a:t>
            </a:r>
            <a:r>
              <a:rPr dirty="0">
                <a:ea typeface="Yu Mincho" panose="02020400000000000000" pitchFamily="18" charset="-128"/>
              </a:rPr>
              <a:t> </a:t>
            </a:r>
            <a:r>
              <a:rPr dirty="0" err="1">
                <a:ea typeface="Yu Mincho" panose="02020400000000000000" pitchFamily="18" charset="-128"/>
              </a:rPr>
              <a:t>والملاريا</a:t>
            </a:r>
            <a:r>
              <a:rPr dirty="0">
                <a:ea typeface="Yu Mincho" panose="02020400000000000000" pitchFamily="18" charset="-128"/>
              </a:rPr>
              <a:t>.</a:t>
            </a:r>
            <a:r>
              <a:rPr dirty="0">
                <a:ea typeface="Calibri" panose="020F0502020204030204" pitchFamily="34" charset="0"/>
              </a:rPr>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cs typeface="Arial" panose="020B0604020202020204" pitchFamily="34" charset="0"/>
              </a:defRPr>
            </a:pPr>
            <a:r>
              <a:rPr dirty="0" err="1">
                <a:ea typeface="Calibri" panose="020F0502020204030204" pitchFamily="34" charset="0"/>
              </a:rPr>
              <a:t>التعاون</a:t>
            </a:r>
            <a:r>
              <a:rPr dirty="0">
                <a:ea typeface="Calibri" panose="020F0502020204030204" pitchFamily="34" charset="0"/>
              </a:rPr>
              <a:t> </a:t>
            </a:r>
            <a:r>
              <a:rPr dirty="0" err="1">
                <a:ea typeface="Calibri" panose="020F0502020204030204" pitchFamily="34" charset="0"/>
              </a:rPr>
              <a:t>في</a:t>
            </a:r>
            <a:r>
              <a:rPr dirty="0">
                <a:ea typeface="Calibri" panose="020F0502020204030204" pitchFamily="34" charset="0"/>
              </a:rPr>
              <a:t> </a:t>
            </a:r>
            <a:r>
              <a:rPr dirty="0" err="1">
                <a:ea typeface="Calibri" panose="020F0502020204030204" pitchFamily="34" charset="0"/>
              </a:rPr>
              <a:t>الاستفادة</a:t>
            </a:r>
            <a:r>
              <a:rPr dirty="0">
                <a:ea typeface="Calibri" panose="020F0502020204030204" pitchFamily="34" charset="0"/>
              </a:rPr>
              <a:t> </a:t>
            </a:r>
            <a:r>
              <a:rPr dirty="0" err="1">
                <a:ea typeface="Calibri" panose="020F0502020204030204" pitchFamily="34" charset="0"/>
              </a:rPr>
              <a:t>من</a:t>
            </a:r>
            <a:r>
              <a:rPr dirty="0">
                <a:ea typeface="Arial" panose="020B0604020202020204" pitchFamily="34" charset="0"/>
              </a:rPr>
              <a:t> </a:t>
            </a:r>
            <a:r>
              <a:rPr dirty="0" err="1">
                <a:ea typeface="Arial" panose="020B0604020202020204" pitchFamily="34" charset="0"/>
              </a:rPr>
              <a:t>زيادة</a:t>
            </a:r>
            <a:r>
              <a:rPr dirty="0">
                <a:ea typeface="Arial" panose="020B0604020202020204" pitchFamily="34" charset="0"/>
              </a:rPr>
              <a:t> </a:t>
            </a:r>
            <a:r>
              <a:rPr dirty="0" err="1">
                <a:ea typeface="Arial" panose="020B0604020202020204" pitchFamily="34" charset="0"/>
              </a:rPr>
              <a:t>التمويل</a:t>
            </a:r>
            <a:r>
              <a:rPr dirty="0">
                <a:ea typeface="Arial" panose="020B0604020202020204" pitchFamily="34" charset="0"/>
              </a:rPr>
              <a:t> </a:t>
            </a:r>
            <a:r>
              <a:rPr dirty="0" err="1">
                <a:ea typeface="Arial" panose="020B0604020202020204" pitchFamily="34" charset="0"/>
              </a:rPr>
              <a:t>المحلي</a:t>
            </a:r>
            <a:r>
              <a:rPr dirty="0">
                <a:ea typeface="Arial" panose="020B0604020202020204" pitchFamily="34" charset="0"/>
              </a:rPr>
              <a:t> </a:t>
            </a:r>
            <a:r>
              <a:rPr dirty="0" err="1">
                <a:ea typeface="Arial" panose="020B0604020202020204" pitchFamily="34" charset="0"/>
              </a:rPr>
              <a:t>والإضافي</a:t>
            </a:r>
            <a:r>
              <a:rPr dirty="0">
                <a:ea typeface="Arial" panose="020B0604020202020204" pitchFamily="34" charset="0"/>
              </a:rPr>
              <a:t> </a:t>
            </a:r>
            <a:r>
              <a:rPr dirty="0" err="1">
                <a:ea typeface="Arial" panose="020B0604020202020204" pitchFamily="34" charset="0"/>
              </a:rPr>
              <a:t>من</a:t>
            </a:r>
            <a:r>
              <a:rPr dirty="0">
                <a:ea typeface="Arial" panose="020B0604020202020204" pitchFamily="34" charset="0"/>
              </a:rPr>
              <a:t> </a:t>
            </a:r>
            <a:r>
              <a:rPr dirty="0" err="1">
                <a:ea typeface="Arial" panose="020B0604020202020204" pitchFamily="34" charset="0"/>
              </a:rPr>
              <a:t>الجهات</a:t>
            </a:r>
            <a:r>
              <a:rPr dirty="0">
                <a:ea typeface="Arial" panose="020B0604020202020204" pitchFamily="34" charset="0"/>
              </a:rPr>
              <a:t> </a:t>
            </a:r>
            <a:r>
              <a:rPr dirty="0" err="1">
                <a:ea typeface="Arial" panose="020B0604020202020204" pitchFamily="34" charset="0"/>
              </a:rPr>
              <a:t>المانحة</a:t>
            </a:r>
            <a:r>
              <a:rPr dirty="0">
                <a:ea typeface="Arial" panose="020B0604020202020204" pitchFamily="34" charset="0"/>
              </a:rPr>
              <a:t>، </a:t>
            </a:r>
            <a:r>
              <a:rPr dirty="0" err="1">
                <a:ea typeface="Arial" panose="020B0604020202020204" pitchFamily="34" charset="0"/>
              </a:rPr>
              <a:t>مما</a:t>
            </a:r>
            <a:r>
              <a:rPr dirty="0">
                <a:ea typeface="Arial" panose="020B0604020202020204" pitchFamily="34" charset="0"/>
              </a:rPr>
              <a:t> </a:t>
            </a:r>
            <a:r>
              <a:rPr dirty="0" err="1">
                <a:ea typeface="Arial" panose="020B0604020202020204" pitchFamily="34" charset="0"/>
              </a:rPr>
              <a:t>يؤدي</a:t>
            </a:r>
            <a:r>
              <a:rPr dirty="0">
                <a:ea typeface="Arial" panose="020B0604020202020204" pitchFamily="34" charset="0"/>
              </a:rPr>
              <a:t> </a:t>
            </a:r>
            <a:r>
              <a:rPr dirty="0" err="1">
                <a:ea typeface="Arial" panose="020B0604020202020204" pitchFamily="34" charset="0"/>
              </a:rPr>
              <a:t>إلى</a:t>
            </a:r>
            <a:r>
              <a:rPr dirty="0">
                <a:ea typeface="Arial" panose="020B0604020202020204" pitchFamily="34" charset="0"/>
              </a:rPr>
              <a:t> </a:t>
            </a:r>
            <a:r>
              <a:rPr dirty="0" err="1">
                <a:ea typeface="Arial" panose="020B0604020202020204" pitchFamily="34" charset="0"/>
              </a:rPr>
              <a:t>زيادة</a:t>
            </a:r>
            <a:r>
              <a:rPr dirty="0">
                <a:ea typeface="Arial" panose="020B0604020202020204" pitchFamily="34" charset="0"/>
              </a:rPr>
              <a:t> </a:t>
            </a:r>
            <a:r>
              <a:rPr dirty="0" err="1">
                <a:ea typeface="Arial" panose="020B0604020202020204" pitchFamily="34" charset="0"/>
              </a:rPr>
              <a:t>القيمة</a:t>
            </a:r>
            <a:r>
              <a:rPr dirty="0">
                <a:ea typeface="Arial" panose="020B0604020202020204" pitchFamily="34" charset="0"/>
              </a:rPr>
              <a:t> </a:t>
            </a:r>
            <a:r>
              <a:rPr dirty="0" err="1">
                <a:ea typeface="Arial" panose="020B0604020202020204" pitchFamily="34" charset="0"/>
              </a:rPr>
              <a:t>مقابل</a:t>
            </a:r>
            <a:r>
              <a:rPr dirty="0">
                <a:ea typeface="Arial" panose="020B0604020202020204" pitchFamily="34" charset="0"/>
              </a:rPr>
              <a:t> </a:t>
            </a:r>
            <a:r>
              <a:rPr dirty="0" err="1">
                <a:ea typeface="Arial" panose="020B0604020202020204" pitchFamily="34" charset="0"/>
              </a:rPr>
              <a:t>المال</a:t>
            </a:r>
            <a:r>
              <a:rPr dirty="0">
                <a:ea typeface="Arial" panose="020B0604020202020204" pitchFamily="34" charset="0"/>
              </a:rPr>
              <a:t> </a:t>
            </a:r>
            <a:r>
              <a:rPr dirty="0" err="1">
                <a:ea typeface="Arial" panose="020B0604020202020204" pitchFamily="34" charset="0"/>
              </a:rPr>
              <a:t>والأثر</a:t>
            </a:r>
            <a:r>
              <a:rPr dirty="0">
                <a:ea typeface="Arial" panose="020B0604020202020204" pitchFamily="34" charset="0"/>
              </a:rPr>
              <a:t> </a:t>
            </a:r>
            <a:r>
              <a:rPr dirty="0" err="1">
                <a:ea typeface="Arial" panose="020B0604020202020204" pitchFamily="34" charset="0"/>
              </a:rPr>
              <a:t>الصحي</a:t>
            </a:r>
            <a:r>
              <a:rPr dirty="0">
                <a:ea typeface="Arial" panose="020B0604020202020204" pitchFamily="34" charset="0"/>
              </a:rPr>
              <a:t> </a:t>
            </a:r>
            <a:r>
              <a:rPr dirty="0" err="1">
                <a:ea typeface="Arial" panose="020B0604020202020204" pitchFamily="34" charset="0"/>
              </a:rPr>
              <a:t>المستدام</a:t>
            </a:r>
            <a:r>
              <a:rPr dirty="0">
                <a:ea typeface="Arial" panose="020B0604020202020204" pitchFamily="34" charset="0"/>
              </a:rPr>
              <a:t>، </a:t>
            </a:r>
            <a:r>
              <a:rPr dirty="0" err="1">
                <a:ea typeface="Arial" panose="020B0604020202020204" pitchFamily="34" charset="0"/>
              </a:rPr>
              <a:t>بما</a:t>
            </a:r>
            <a:r>
              <a:rPr dirty="0">
                <a:ea typeface="Arial" panose="020B0604020202020204" pitchFamily="34" charset="0"/>
              </a:rPr>
              <a:t> </a:t>
            </a:r>
            <a:r>
              <a:rPr dirty="0" err="1">
                <a:ea typeface="Arial" panose="020B0604020202020204" pitchFamily="34" charset="0"/>
              </a:rPr>
              <a:t>في</a:t>
            </a:r>
            <a:r>
              <a:rPr dirty="0">
                <a:ea typeface="Arial" panose="020B0604020202020204" pitchFamily="34" charset="0"/>
              </a:rPr>
              <a:t> </a:t>
            </a:r>
            <a:r>
              <a:rPr dirty="0" err="1">
                <a:ea typeface="Arial" panose="020B0604020202020204" pitchFamily="34" charset="0"/>
              </a:rPr>
              <a:t>ذلك</a:t>
            </a:r>
            <a:r>
              <a:rPr dirty="0">
                <a:ea typeface="Arial" panose="020B0604020202020204" pitchFamily="34" charset="0"/>
              </a:rPr>
              <a:t> </a:t>
            </a:r>
            <a:r>
              <a:rPr dirty="0" err="1">
                <a:ea typeface="Calibri" panose="020F0502020204030204" pitchFamily="34" charset="0"/>
              </a:rPr>
              <a:t>من</a:t>
            </a:r>
            <a:r>
              <a:rPr dirty="0">
                <a:ea typeface="Calibri" panose="020F0502020204030204" pitchFamily="34" charset="0"/>
              </a:rPr>
              <a:t> </a:t>
            </a:r>
            <a:r>
              <a:rPr dirty="0" err="1">
                <a:ea typeface="Calibri" panose="020F0502020204030204" pitchFamily="34" charset="0"/>
              </a:rPr>
              <a:t>خلال</a:t>
            </a:r>
            <a:r>
              <a:rPr dirty="0">
                <a:ea typeface="Calibri" panose="020F0502020204030204" pitchFamily="34" charset="0"/>
              </a:rPr>
              <a:t> </a:t>
            </a:r>
            <a:r>
              <a:rPr dirty="0" err="1">
                <a:ea typeface="Calibri" panose="020F0502020204030204" pitchFamily="34" charset="0"/>
              </a:rPr>
              <a:t>المشاركة</a:t>
            </a:r>
            <a:r>
              <a:rPr dirty="0">
                <a:ea typeface="Calibri" panose="020F0502020204030204" pitchFamily="34" charset="0"/>
              </a:rPr>
              <a:t>، </a:t>
            </a:r>
            <a:r>
              <a:rPr dirty="0" err="1">
                <a:ea typeface="Calibri" panose="020F0502020204030204" pitchFamily="34" charset="0"/>
              </a:rPr>
              <a:t>وبذل</a:t>
            </a:r>
            <a:r>
              <a:rPr dirty="0">
                <a:ea typeface="Calibri" panose="020F0502020204030204" pitchFamily="34" charset="0"/>
              </a:rPr>
              <a:t> </a:t>
            </a:r>
            <a:r>
              <a:rPr dirty="0" err="1">
                <a:ea typeface="Calibri" panose="020F0502020204030204" pitchFamily="34" charset="0"/>
              </a:rPr>
              <a:t>التمويل</a:t>
            </a:r>
            <a:r>
              <a:rPr dirty="0">
                <a:ea typeface="Calibri" panose="020F0502020204030204" pitchFamily="34" charset="0"/>
              </a:rPr>
              <a:t> </a:t>
            </a:r>
            <a:r>
              <a:rPr dirty="0" err="1">
                <a:ea typeface="Calibri" panose="020F0502020204030204" pitchFamily="34" charset="0"/>
              </a:rPr>
              <a:t>المشترَك</a:t>
            </a:r>
            <a:r>
              <a:rPr dirty="0">
                <a:ea typeface="Calibri" panose="020F0502020204030204" pitchFamily="34" charset="0"/>
              </a:rPr>
              <a:t>، </a:t>
            </a:r>
            <a:r>
              <a:rPr dirty="0" err="1">
                <a:ea typeface="Calibri" panose="020F0502020204030204" pitchFamily="34" charset="0"/>
              </a:rPr>
              <a:t>في</a:t>
            </a:r>
            <a:r>
              <a:rPr dirty="0">
                <a:ea typeface="Calibri" panose="020F0502020204030204" pitchFamily="34" charset="0"/>
              </a:rPr>
              <a:t> </a:t>
            </a:r>
            <a:r>
              <a:rPr dirty="0" err="1">
                <a:ea typeface="Calibri" panose="020F0502020204030204" pitchFamily="34" charset="0"/>
              </a:rPr>
              <a:t>التمويل</a:t>
            </a:r>
            <a:r>
              <a:rPr dirty="0">
                <a:ea typeface="Calibri" panose="020F0502020204030204" pitchFamily="34" charset="0"/>
              </a:rPr>
              <a:t> </a:t>
            </a:r>
            <a:r>
              <a:rPr dirty="0" err="1">
                <a:ea typeface="Calibri" panose="020F0502020204030204" pitchFamily="34" charset="0"/>
              </a:rPr>
              <a:t>المختلط</a:t>
            </a:r>
            <a:r>
              <a:rPr dirty="0">
                <a:ea typeface="Calibri" panose="020F0502020204030204" pitchFamily="34" charset="0"/>
              </a:rPr>
              <a:t> </a:t>
            </a:r>
            <a:r>
              <a:rPr dirty="0" err="1">
                <a:ea typeface="Calibri" panose="020F0502020204030204" pitchFamily="34" charset="0"/>
              </a:rPr>
              <a:t>ونماذج</a:t>
            </a:r>
            <a:r>
              <a:rPr dirty="0">
                <a:ea typeface="Calibri" panose="020F0502020204030204" pitchFamily="34" charset="0"/>
              </a:rPr>
              <a:t> </a:t>
            </a:r>
            <a:r>
              <a:rPr dirty="0" err="1">
                <a:ea typeface="Calibri" panose="020F0502020204030204" pitchFamily="34" charset="0"/>
              </a:rPr>
              <a:t>التمويل</a:t>
            </a:r>
            <a:r>
              <a:rPr dirty="0">
                <a:ea typeface="Calibri" panose="020F0502020204030204" pitchFamily="34" charset="0"/>
              </a:rPr>
              <a:t> </a:t>
            </a:r>
            <a:r>
              <a:rPr dirty="0" err="1">
                <a:ea typeface="Calibri" panose="020F0502020204030204" pitchFamily="34" charset="0"/>
              </a:rPr>
              <a:t>المبتكرة</a:t>
            </a:r>
            <a:r>
              <a:rPr dirty="0">
                <a:ea typeface="Arial" panose="020B0604020202020204" pitchFamily="34" charset="0"/>
              </a:rPr>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cs typeface="Arial" panose="020B0604020202020204" pitchFamily="34" charset="0"/>
              </a:defRPr>
            </a:pPr>
            <a:r>
              <a:rPr dirty="0" err="1">
                <a:ea typeface="Calibri" panose="020F0502020204030204" pitchFamily="34" charset="0"/>
              </a:rPr>
              <a:t>تعاون</a:t>
            </a:r>
            <a:r>
              <a:rPr dirty="0">
                <a:ea typeface="Calibri" panose="020F0502020204030204" pitchFamily="34" charset="0"/>
              </a:rPr>
              <a:t> </a:t>
            </a:r>
            <a:r>
              <a:rPr dirty="0" err="1">
                <a:ea typeface="Calibri" panose="020F0502020204030204" pitchFamily="34" charset="0"/>
              </a:rPr>
              <a:t>مبكّر</a:t>
            </a:r>
            <a:r>
              <a:rPr dirty="0">
                <a:ea typeface="Calibri" panose="020F0502020204030204" pitchFamily="34" charset="0"/>
              </a:rPr>
              <a:t> </a:t>
            </a:r>
            <a:r>
              <a:rPr dirty="0" err="1">
                <a:ea typeface="Calibri" panose="020F0502020204030204" pitchFamily="34" charset="0"/>
              </a:rPr>
              <a:t>وأكبر</a:t>
            </a:r>
            <a:r>
              <a:rPr dirty="0">
                <a:ea typeface="Calibri" panose="020F0502020204030204" pitchFamily="34" charset="0"/>
              </a:rPr>
              <a:t> </a:t>
            </a:r>
            <a:r>
              <a:rPr dirty="0" err="1">
                <a:ea typeface="Calibri" panose="020F0502020204030204" pitchFamily="34" charset="0"/>
              </a:rPr>
              <a:t>في</a:t>
            </a:r>
            <a:r>
              <a:rPr dirty="0">
                <a:ea typeface="Calibri" panose="020F0502020204030204" pitchFamily="34" charset="0"/>
              </a:rPr>
              <a:t> </a:t>
            </a:r>
            <a:r>
              <a:rPr dirty="0" err="1">
                <a:ea typeface="Calibri" panose="020F0502020204030204" pitchFamily="34" charset="0"/>
              </a:rPr>
              <a:t>المساعدة</a:t>
            </a:r>
            <a:r>
              <a:rPr dirty="0">
                <a:ea typeface="Calibri" panose="020F0502020204030204" pitchFamily="34" charset="0"/>
              </a:rPr>
              <a:t> </a:t>
            </a:r>
            <a:r>
              <a:rPr dirty="0" err="1">
                <a:ea typeface="Calibri" panose="020F0502020204030204" pitchFamily="34" charset="0"/>
              </a:rPr>
              <a:t>على</a:t>
            </a:r>
            <a:r>
              <a:rPr dirty="0">
                <a:ea typeface="Calibri" panose="020F0502020204030204" pitchFamily="34" charset="0"/>
              </a:rPr>
              <a:t> </a:t>
            </a:r>
            <a:r>
              <a:rPr dirty="0" err="1">
                <a:ea typeface="Yu Mincho" panose="02020400000000000000" pitchFamily="18" charset="-128"/>
              </a:rPr>
              <a:t>نشر</a:t>
            </a:r>
            <a:r>
              <a:rPr dirty="0">
                <a:ea typeface="Yu Mincho" panose="02020400000000000000" pitchFamily="18" charset="-128"/>
              </a:rPr>
              <a:t> </a:t>
            </a:r>
            <a:r>
              <a:rPr dirty="0" err="1">
                <a:ea typeface="Yu Mincho" panose="02020400000000000000" pitchFamily="18" charset="-128"/>
              </a:rPr>
              <a:t>الابتكارات</a:t>
            </a:r>
            <a:r>
              <a:rPr dirty="0">
                <a:ea typeface="Yu Mincho" panose="02020400000000000000" pitchFamily="18" charset="-128"/>
              </a:rPr>
              <a:t> </a:t>
            </a:r>
            <a:r>
              <a:rPr dirty="0" err="1">
                <a:ea typeface="Yu Mincho" panose="02020400000000000000" pitchFamily="18" charset="-128"/>
              </a:rPr>
              <a:t>الفعَّالة</a:t>
            </a:r>
            <a:r>
              <a:rPr dirty="0">
                <a:ea typeface="Yu Mincho" panose="02020400000000000000" pitchFamily="18" charset="-128"/>
              </a:rPr>
              <a:t> </a:t>
            </a:r>
            <a:r>
              <a:rPr dirty="0" err="1">
                <a:ea typeface="Yu Mincho" panose="02020400000000000000" pitchFamily="18" charset="-128"/>
              </a:rPr>
              <a:t>وتوسيع</a:t>
            </a:r>
            <a:r>
              <a:rPr dirty="0">
                <a:ea typeface="Yu Mincho" panose="02020400000000000000" pitchFamily="18" charset="-128"/>
              </a:rPr>
              <a:t> </a:t>
            </a:r>
            <a:r>
              <a:rPr dirty="0" err="1">
                <a:ea typeface="Yu Mincho" panose="02020400000000000000" pitchFamily="18" charset="-128"/>
              </a:rPr>
              <a:t>نطاقها</a:t>
            </a:r>
            <a:r>
              <a:rPr dirty="0">
                <a:ea typeface="Yu Mincho" panose="02020400000000000000" pitchFamily="18" charset="-128"/>
              </a:rPr>
              <a:t>، </a:t>
            </a:r>
            <a:r>
              <a:rPr dirty="0" err="1">
                <a:ea typeface="Yu Mincho" panose="02020400000000000000" pitchFamily="18" charset="-128"/>
              </a:rPr>
              <a:t>بما</a:t>
            </a:r>
            <a:r>
              <a:rPr dirty="0">
                <a:ea typeface="Yu Mincho" panose="02020400000000000000" pitchFamily="18" charset="-128"/>
              </a:rPr>
              <a:t> </a:t>
            </a:r>
            <a:r>
              <a:rPr dirty="0" err="1">
                <a:ea typeface="Yu Mincho" panose="02020400000000000000" pitchFamily="18" charset="-128"/>
              </a:rPr>
              <a:t>في</a:t>
            </a:r>
            <a:r>
              <a:rPr dirty="0">
                <a:ea typeface="Yu Mincho" panose="02020400000000000000" pitchFamily="18" charset="-128"/>
              </a:rPr>
              <a:t> </a:t>
            </a:r>
            <a:r>
              <a:rPr dirty="0" err="1">
                <a:ea typeface="Yu Mincho" panose="02020400000000000000" pitchFamily="18" charset="-128"/>
              </a:rPr>
              <a:t>ذلك</a:t>
            </a:r>
            <a:r>
              <a:rPr dirty="0">
                <a:ea typeface="Yu Mincho" panose="02020400000000000000" pitchFamily="18" charset="-128"/>
              </a:rPr>
              <a:t> </a:t>
            </a:r>
            <a:r>
              <a:rPr dirty="0" err="1">
                <a:ea typeface="Yu Mincho" panose="02020400000000000000" pitchFamily="18" charset="-128"/>
              </a:rPr>
              <a:t>من</a:t>
            </a:r>
            <a:r>
              <a:rPr dirty="0">
                <a:ea typeface="Yu Mincho" panose="02020400000000000000" pitchFamily="18" charset="-128"/>
              </a:rPr>
              <a:t> </a:t>
            </a:r>
            <a:r>
              <a:rPr dirty="0" err="1">
                <a:ea typeface="Yu Mincho" panose="02020400000000000000" pitchFamily="18" charset="-128"/>
              </a:rPr>
              <a:t>خلال</a:t>
            </a:r>
            <a:r>
              <a:rPr dirty="0">
                <a:ea typeface="Yu Mincho" panose="02020400000000000000" pitchFamily="18" charset="-128"/>
              </a:rPr>
              <a:t> </a:t>
            </a:r>
            <a:r>
              <a:rPr dirty="0" err="1">
                <a:ea typeface="Yu Mincho" panose="02020400000000000000" pitchFamily="18" charset="-128"/>
              </a:rPr>
              <a:t>الاستثمارات</a:t>
            </a:r>
            <a:r>
              <a:rPr dirty="0">
                <a:ea typeface="Yu Mincho" panose="02020400000000000000" pitchFamily="18" charset="-128"/>
              </a:rPr>
              <a:t> </a:t>
            </a:r>
            <a:r>
              <a:rPr dirty="0" err="1">
                <a:ea typeface="Yu Mincho" panose="02020400000000000000" pitchFamily="18" charset="-128"/>
              </a:rPr>
              <a:t>المستهدفة</a:t>
            </a:r>
            <a:r>
              <a:rPr dirty="0">
                <a:ea typeface="Yu Mincho" panose="02020400000000000000" pitchFamily="18" charset="-128"/>
              </a:rPr>
              <a:t>، </a:t>
            </a:r>
            <a:r>
              <a:rPr dirty="0" err="1">
                <a:ea typeface="Yu Mincho" panose="02020400000000000000" pitchFamily="18" charset="-128"/>
              </a:rPr>
              <a:t>والضمانات</a:t>
            </a:r>
            <a:r>
              <a:rPr dirty="0">
                <a:ea typeface="Yu Mincho" panose="02020400000000000000" pitchFamily="18" charset="-128"/>
              </a:rPr>
              <a:t>، </a:t>
            </a:r>
            <a:r>
              <a:rPr dirty="0" err="1">
                <a:ea typeface="Yu Mincho" panose="02020400000000000000" pitchFamily="18" charset="-128"/>
              </a:rPr>
              <a:t>وجهود</a:t>
            </a:r>
            <a:r>
              <a:rPr dirty="0">
                <a:ea typeface="Yu Mincho" panose="02020400000000000000" pitchFamily="18" charset="-128"/>
              </a:rPr>
              <a:t> </a:t>
            </a:r>
            <a:r>
              <a:rPr dirty="0" err="1">
                <a:ea typeface="Yu Mincho" panose="02020400000000000000" pitchFamily="18" charset="-128"/>
              </a:rPr>
              <a:t>تشكيل</a:t>
            </a:r>
            <a:r>
              <a:rPr dirty="0">
                <a:ea typeface="Yu Mincho" panose="02020400000000000000" pitchFamily="18" charset="-128"/>
              </a:rPr>
              <a:t> </a:t>
            </a:r>
            <a:r>
              <a:rPr dirty="0" err="1">
                <a:ea typeface="Yu Mincho" panose="02020400000000000000" pitchFamily="18" charset="-128"/>
              </a:rPr>
              <a:t>السوق</a:t>
            </a:r>
            <a:r>
              <a:rPr dirty="0">
                <a:ea typeface="Yu Mincho" panose="02020400000000000000" pitchFamily="18" charset="-128"/>
              </a:rPr>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المساهمة</a:t>
            </a:r>
            <a:r>
              <a:rPr dirty="0"/>
              <a:t> </a:t>
            </a:r>
            <a:r>
              <a:rPr dirty="0" err="1"/>
              <a:t>في</a:t>
            </a:r>
            <a:r>
              <a:rPr dirty="0"/>
              <a:t> </a:t>
            </a:r>
            <a:r>
              <a:rPr dirty="0" err="1"/>
              <a:t>الصوت</a:t>
            </a:r>
            <a:r>
              <a:rPr dirty="0"/>
              <a:t> </a:t>
            </a:r>
            <a:r>
              <a:rPr dirty="0" err="1"/>
              <a:t>الدبلوماسي</a:t>
            </a:r>
            <a:r>
              <a:rPr dirty="0"/>
              <a:t> </a:t>
            </a:r>
            <a:r>
              <a:rPr dirty="0" err="1"/>
              <a:t>لشراكة</a:t>
            </a:r>
            <a:r>
              <a:rPr dirty="0"/>
              <a:t> </a:t>
            </a:r>
            <a:r>
              <a:rPr dirty="0" err="1"/>
              <a:t>الصندوق</a:t>
            </a:r>
            <a:r>
              <a:rPr dirty="0"/>
              <a:t> </a:t>
            </a:r>
            <a:r>
              <a:rPr dirty="0" err="1"/>
              <a:t>العالمي</a:t>
            </a:r>
            <a:r>
              <a:rPr dirty="0"/>
              <a:t> </a:t>
            </a:r>
            <a:r>
              <a:rPr dirty="0" err="1"/>
              <a:t>في</a:t>
            </a:r>
            <a:r>
              <a:rPr dirty="0"/>
              <a:t> </a:t>
            </a:r>
            <a:r>
              <a:rPr dirty="0" err="1"/>
              <a:t>إطار</a:t>
            </a:r>
            <a:r>
              <a:rPr dirty="0"/>
              <a:t> </a:t>
            </a:r>
            <a:r>
              <a:rPr dirty="0" err="1"/>
              <a:t>تحدي</a:t>
            </a:r>
            <a:r>
              <a:rPr dirty="0"/>
              <a:t> </a:t>
            </a:r>
            <a:r>
              <a:rPr dirty="0" err="1"/>
              <a:t>القوانين</a:t>
            </a:r>
            <a:r>
              <a:rPr dirty="0"/>
              <a:t> </a:t>
            </a:r>
            <a:r>
              <a:rPr dirty="0" err="1"/>
              <a:t>والسياسات</a:t>
            </a:r>
            <a:r>
              <a:rPr dirty="0"/>
              <a:t> </a:t>
            </a:r>
            <a:r>
              <a:rPr dirty="0" err="1"/>
              <a:t>والممارسات</a:t>
            </a:r>
            <a:r>
              <a:rPr dirty="0"/>
              <a:t> </a:t>
            </a:r>
            <a:r>
              <a:rPr dirty="0" err="1"/>
              <a:t>الضارة</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u="sng">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i="0" dirty="0" err="1"/>
              <a:t>الموارد</a:t>
            </a:r>
            <a:r>
              <a:rPr i="0" dirty="0"/>
              <a:t> </a:t>
            </a:r>
            <a:endParaRPr sz="110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cs typeface="Arial" panose="020B0604020202020204" pitchFamily="34" charset="0"/>
              </a:defRPr>
            </a:pPr>
            <a:r>
              <a:rPr dirty="0" err="1">
                <a:ea typeface="Times New Roman" panose="02020603050405020304" pitchFamily="18" charset="0"/>
              </a:rPr>
              <a:t>هناك</a:t>
            </a:r>
            <a:r>
              <a:rPr dirty="0">
                <a:ea typeface="Times New Roman" panose="02020603050405020304" pitchFamily="18" charset="0"/>
              </a:rPr>
              <a:t> </a:t>
            </a:r>
            <a:r>
              <a:rPr dirty="0" err="1">
                <a:ea typeface="Times New Roman" panose="02020603050405020304" pitchFamily="18" charset="0"/>
              </a:rPr>
              <a:t>عدد</a:t>
            </a:r>
            <a:r>
              <a:rPr dirty="0">
                <a:ea typeface="Times New Roman" panose="02020603050405020304" pitchFamily="18" charset="0"/>
              </a:rPr>
              <a:t> </a:t>
            </a:r>
            <a:r>
              <a:rPr dirty="0" err="1">
                <a:ea typeface="Times New Roman" panose="02020603050405020304" pitchFamily="18" charset="0"/>
              </a:rPr>
              <a:t>من</a:t>
            </a:r>
            <a:r>
              <a:rPr dirty="0">
                <a:ea typeface="Times New Roman" panose="02020603050405020304" pitchFamily="18" charset="0"/>
              </a:rPr>
              <a:t> </a:t>
            </a:r>
            <a:r>
              <a:rPr dirty="0" err="1">
                <a:ea typeface="Times New Roman" panose="02020603050405020304" pitchFamily="18" charset="0"/>
              </a:rPr>
              <a:t>الموارد</a:t>
            </a:r>
            <a:r>
              <a:rPr dirty="0">
                <a:ea typeface="Times New Roman" panose="02020603050405020304" pitchFamily="18" charset="0"/>
              </a:rPr>
              <a:t> </a:t>
            </a:r>
            <a:r>
              <a:rPr dirty="0" err="1">
                <a:ea typeface="Times New Roman" panose="02020603050405020304" pitchFamily="18" charset="0"/>
              </a:rPr>
              <a:t>المتاحة</a:t>
            </a:r>
            <a:r>
              <a:rPr dirty="0">
                <a:ea typeface="Times New Roman" panose="02020603050405020304" pitchFamily="18" charset="0"/>
              </a:rPr>
              <a:t> </a:t>
            </a:r>
            <a:r>
              <a:rPr dirty="0" err="1">
                <a:ea typeface="Times New Roman" panose="02020603050405020304" pitchFamily="18" charset="0"/>
              </a:rPr>
              <a:t>للمساعدة</a:t>
            </a:r>
            <a:r>
              <a:rPr dirty="0">
                <a:ea typeface="Times New Roman" panose="02020603050405020304" pitchFamily="18" charset="0"/>
              </a:rPr>
              <a:t> </a:t>
            </a:r>
            <a:r>
              <a:rPr dirty="0" err="1">
                <a:ea typeface="Times New Roman" panose="02020603050405020304" pitchFamily="18" charset="0"/>
              </a:rPr>
              <a:t>في</a:t>
            </a:r>
            <a:r>
              <a:rPr dirty="0">
                <a:ea typeface="Times New Roman" panose="02020603050405020304" pitchFamily="18" charset="0"/>
              </a:rPr>
              <a:t> </a:t>
            </a:r>
            <a:r>
              <a:rPr dirty="0" err="1">
                <a:ea typeface="Times New Roman" panose="02020603050405020304" pitchFamily="18" charset="0"/>
              </a:rPr>
              <a:t>ذلك</a:t>
            </a:r>
            <a:r>
              <a:rPr dirty="0">
                <a:ea typeface="Times New Roman" panose="02020603050405020304" pitchFamily="18" charset="0"/>
              </a:rPr>
              <a:t> </a:t>
            </a:r>
            <a:r>
              <a:rPr dirty="0" err="1">
                <a:ea typeface="Times New Roman" panose="02020603050405020304" pitchFamily="18" charset="0"/>
              </a:rPr>
              <a:t>وفي</a:t>
            </a:r>
            <a:r>
              <a:rPr dirty="0">
                <a:ea typeface="Times New Roman" panose="02020603050405020304" pitchFamily="18" charset="0"/>
              </a:rPr>
              <a:t> </a:t>
            </a:r>
            <a:r>
              <a:rPr dirty="0" err="1">
                <a:ea typeface="Times New Roman" panose="02020603050405020304" pitchFamily="18" charset="0"/>
              </a:rPr>
              <a:t>تناقُل</a:t>
            </a:r>
            <a:r>
              <a:rPr dirty="0">
                <a:ea typeface="Times New Roman" panose="02020603050405020304" pitchFamily="18" charset="0"/>
              </a:rPr>
              <a:t> </a:t>
            </a:r>
            <a:r>
              <a:rPr dirty="0" err="1">
                <a:ea typeface="Times New Roman" panose="02020603050405020304" pitchFamily="18" charset="0"/>
              </a:rPr>
              <a:t>أولويات</a:t>
            </a:r>
            <a:r>
              <a:rPr dirty="0">
                <a:ea typeface="Times New Roman" panose="02020603050405020304" pitchFamily="18" charset="0"/>
              </a:rPr>
              <a:t> </a:t>
            </a:r>
            <a:r>
              <a:rPr dirty="0" err="1">
                <a:ea typeface="Times New Roman" panose="02020603050405020304" pitchFamily="18" charset="0"/>
              </a:rPr>
              <a:t>الاستراتيجية</a:t>
            </a:r>
            <a:r>
              <a:rPr dirty="0">
                <a:ea typeface="Times New Roman" panose="02020603050405020304" pitchFamily="18" charset="0"/>
              </a:rPr>
              <a:t> </a:t>
            </a:r>
            <a:r>
              <a:rPr dirty="0" err="1">
                <a:ea typeface="Times New Roman" panose="02020603050405020304" pitchFamily="18" charset="0"/>
              </a:rPr>
              <a:t>إلى</a:t>
            </a:r>
            <a:r>
              <a:rPr dirty="0">
                <a:ea typeface="Times New Roman" panose="02020603050405020304" pitchFamily="18" charset="0"/>
              </a:rPr>
              <a:t> </a:t>
            </a:r>
            <a:r>
              <a:rPr dirty="0" err="1">
                <a:ea typeface="Times New Roman" panose="02020603050405020304" pitchFamily="18" charset="0"/>
              </a:rPr>
              <a:t>جماعات</a:t>
            </a:r>
            <a:r>
              <a:rPr dirty="0">
                <a:ea typeface="Times New Roman" panose="02020603050405020304" pitchFamily="18" charset="0"/>
              </a:rPr>
              <a:t> </a:t>
            </a:r>
            <a:r>
              <a:rPr dirty="0" err="1">
                <a:ea typeface="Times New Roman" panose="02020603050405020304" pitchFamily="18" charset="0"/>
              </a:rPr>
              <a:t>أصحاب</a:t>
            </a:r>
            <a:r>
              <a:rPr dirty="0">
                <a:ea typeface="Times New Roman" panose="02020603050405020304" pitchFamily="18" charset="0"/>
              </a:rPr>
              <a:t> </a:t>
            </a:r>
            <a:r>
              <a:rPr dirty="0" err="1">
                <a:ea typeface="Times New Roman" panose="02020603050405020304" pitchFamily="18" charset="0"/>
              </a:rPr>
              <a:t>المصلحة</a:t>
            </a:r>
            <a:r>
              <a:rPr dirty="0">
                <a:ea typeface="Times New Roman" panose="02020603050405020304" pitchFamily="18" charset="0"/>
              </a:rPr>
              <a:t> </a:t>
            </a:r>
            <a:r>
              <a:rPr dirty="0" err="1">
                <a:ea typeface="Times New Roman" panose="02020603050405020304" pitchFamily="18" charset="0"/>
              </a:rPr>
              <a:t>لديكم</a:t>
            </a:r>
            <a:r>
              <a:rPr dirty="0">
                <a:ea typeface="Times New Roman" panose="02020603050405020304" pitchFamily="18" charset="0"/>
              </a:rPr>
              <a:t>، </a:t>
            </a:r>
            <a:r>
              <a:rPr dirty="0" err="1">
                <a:ea typeface="Times New Roman" panose="02020603050405020304" pitchFamily="18" charset="0"/>
              </a:rPr>
              <a:t>مثل</a:t>
            </a:r>
            <a:r>
              <a:rPr dirty="0">
                <a:ea typeface="Times New Roman" panose="02020603050405020304" pitchFamily="18" charset="0"/>
              </a:rPr>
              <a:t> </a:t>
            </a:r>
            <a:r>
              <a:rPr dirty="0" err="1">
                <a:ea typeface="Times New Roman" panose="02020603050405020304" pitchFamily="18" charset="0"/>
              </a:rPr>
              <a:t>هذا</a:t>
            </a:r>
            <a:r>
              <a:rPr dirty="0">
                <a:ea typeface="Times New Roman" panose="02020603050405020304" pitchFamily="18" charset="0"/>
              </a:rPr>
              <a:t> </a:t>
            </a:r>
            <a:r>
              <a:rPr dirty="0" err="1">
                <a:ea typeface="Times New Roman" panose="02020603050405020304" pitchFamily="18" charset="0"/>
              </a:rPr>
              <a:t>العرض</a:t>
            </a:r>
            <a:r>
              <a:rPr dirty="0">
                <a:ea typeface="Times New Roman" panose="02020603050405020304" pitchFamily="18" charset="0"/>
              </a:rPr>
              <a:t> التقديمي، </a:t>
            </a:r>
            <a:r>
              <a:rPr dirty="0" err="1">
                <a:ea typeface="Times New Roman" panose="02020603050405020304" pitchFamily="18" charset="0"/>
              </a:rPr>
              <a:t>ووثيقة</a:t>
            </a:r>
            <a:r>
              <a:rPr dirty="0">
                <a:ea typeface="Times New Roman" panose="02020603050405020304" pitchFamily="18" charset="0"/>
              </a:rPr>
              <a:t> </a:t>
            </a:r>
            <a:r>
              <a:rPr dirty="0" err="1">
                <a:ea typeface="Times New Roman" panose="02020603050405020304" pitchFamily="18" charset="0"/>
              </a:rPr>
              <a:t>ملخص</a:t>
            </a:r>
            <a:r>
              <a:rPr dirty="0">
                <a:ea typeface="Times New Roman" panose="02020603050405020304" pitchFamily="18" charset="0"/>
              </a:rPr>
              <a:t> </a:t>
            </a:r>
            <a:r>
              <a:rPr dirty="0" err="1">
                <a:ea typeface="Times New Roman" panose="02020603050405020304" pitchFamily="18" charset="0"/>
              </a:rPr>
              <a:t>تنفيذي</a:t>
            </a:r>
            <a:r>
              <a:rPr dirty="0">
                <a:ea typeface="Times New Roman" panose="02020603050405020304" pitchFamily="18" charset="0"/>
              </a:rPr>
              <a:t>، </a:t>
            </a:r>
            <a:r>
              <a:rPr dirty="0" err="1">
                <a:ea typeface="Times New Roman" panose="02020603050405020304" pitchFamily="18" charset="0"/>
              </a:rPr>
              <a:t>والاستراتيجية</a:t>
            </a:r>
            <a:r>
              <a:rPr dirty="0">
                <a:ea typeface="Times New Roman" panose="02020603050405020304" pitchFamily="18" charset="0"/>
              </a:rPr>
              <a:t> </a:t>
            </a:r>
            <a:r>
              <a:rPr dirty="0" err="1">
                <a:ea typeface="Times New Roman" panose="02020603050405020304" pitchFamily="18" charset="0"/>
              </a:rPr>
              <a:t>نفسها</a:t>
            </a:r>
            <a:r>
              <a:rPr dirty="0">
                <a:ea typeface="Times New Roman" panose="02020603050405020304" pitchFamily="18" charset="0"/>
              </a:rPr>
              <a:t> </a:t>
            </a:r>
            <a:r>
              <a:rPr dirty="0" err="1">
                <a:ea typeface="Times New Roman" panose="02020603050405020304" pitchFamily="18" charset="0"/>
              </a:rPr>
              <a:t>واستعراض</a:t>
            </a:r>
            <a:r>
              <a:rPr dirty="0">
                <a:ea typeface="Times New Roman" panose="02020603050405020304" pitchFamily="18" charset="0"/>
              </a:rPr>
              <a:t> </a:t>
            </a:r>
            <a:r>
              <a:rPr dirty="0" err="1">
                <a:ea typeface="Times New Roman" panose="02020603050405020304" pitchFamily="18" charset="0"/>
              </a:rPr>
              <a:t>عام</a:t>
            </a:r>
            <a:r>
              <a:rPr dirty="0">
                <a:ea typeface="Times New Roman" panose="02020603050405020304" pitchFamily="18" charset="0"/>
              </a:rPr>
              <a:t> </a:t>
            </a:r>
            <a:r>
              <a:rPr dirty="0" err="1">
                <a:ea typeface="Times New Roman" panose="02020603050405020304" pitchFamily="18" charset="0"/>
              </a:rPr>
              <a:t>لإطارها</a:t>
            </a:r>
            <a:r>
              <a:rPr dirty="0">
                <a:ea typeface="Times New Roman" panose="02020603050405020304" pitchFamily="18" charset="0"/>
              </a:rPr>
              <a:t>- </a:t>
            </a:r>
            <a:r>
              <a:rPr dirty="0" err="1">
                <a:ea typeface="Times New Roman" panose="02020603050405020304" pitchFamily="18" charset="0"/>
              </a:rPr>
              <a:t>وكل</a:t>
            </a:r>
            <a:r>
              <a:rPr dirty="0">
                <a:ea typeface="Times New Roman" panose="02020603050405020304" pitchFamily="18" charset="0"/>
              </a:rPr>
              <a:t> </a:t>
            </a:r>
            <a:r>
              <a:rPr dirty="0" err="1">
                <a:ea typeface="Times New Roman" panose="02020603050405020304" pitchFamily="18" charset="0"/>
              </a:rPr>
              <a:t>هذه</a:t>
            </a:r>
            <a:r>
              <a:rPr dirty="0">
                <a:ea typeface="Times New Roman" panose="02020603050405020304" pitchFamily="18" charset="0"/>
              </a:rPr>
              <a:t> </a:t>
            </a:r>
            <a:r>
              <a:rPr dirty="0" err="1">
                <a:ea typeface="Times New Roman" panose="02020603050405020304" pitchFamily="18" charset="0"/>
              </a:rPr>
              <a:t>الموارد</a:t>
            </a:r>
            <a:r>
              <a:rPr dirty="0">
                <a:ea typeface="Times New Roman" panose="02020603050405020304" pitchFamily="18" charset="0"/>
              </a:rPr>
              <a:t> </a:t>
            </a:r>
            <a:r>
              <a:rPr dirty="0" err="1">
                <a:ea typeface="Times New Roman" panose="02020603050405020304" pitchFamily="18" charset="0"/>
              </a:rPr>
              <a:t>متاحة</a:t>
            </a:r>
            <a:r>
              <a:rPr dirty="0">
                <a:ea typeface="Times New Roman" panose="02020603050405020304" pitchFamily="18" charset="0"/>
              </a:rPr>
              <a:t> </a:t>
            </a:r>
            <a:r>
              <a:rPr dirty="0" err="1">
                <a:ea typeface="Times New Roman" panose="02020603050405020304" pitchFamily="18" charset="0"/>
              </a:rPr>
              <a:t>على</a:t>
            </a:r>
            <a:r>
              <a:rPr dirty="0">
                <a:ea typeface="Times New Roman" panose="02020603050405020304" pitchFamily="18" charset="0"/>
              </a:rPr>
              <a:t> </a:t>
            </a:r>
            <a:r>
              <a:rPr dirty="0" err="1">
                <a:ea typeface="Times New Roman" panose="02020603050405020304" pitchFamily="18" charset="0"/>
              </a:rPr>
              <a:t>الموقع</a:t>
            </a:r>
            <a:r>
              <a:rPr dirty="0">
                <a:ea typeface="Times New Roman" panose="02020603050405020304" pitchFamily="18" charset="0"/>
              </a:rPr>
              <a:t> </a:t>
            </a:r>
            <a:r>
              <a:rPr dirty="0" err="1">
                <a:ea typeface="Times New Roman" panose="02020603050405020304" pitchFamily="18" charset="0"/>
              </a:rPr>
              <a:t>الشبكي</a:t>
            </a:r>
            <a:r>
              <a:rPr dirty="0">
                <a:ea typeface="Times New Roman" panose="02020603050405020304" pitchFamily="18" charset="0"/>
              </a:rPr>
              <a:t> </a:t>
            </a:r>
            <a:r>
              <a:rPr dirty="0" err="1">
                <a:ea typeface="Times New Roman" panose="02020603050405020304" pitchFamily="18" charset="0"/>
              </a:rPr>
              <a:t>للصندوق</a:t>
            </a:r>
            <a:r>
              <a:rPr dirty="0">
                <a:ea typeface="Times New Roman" panose="02020603050405020304" pitchFamily="18" charset="0"/>
              </a:rPr>
              <a:t> </a:t>
            </a:r>
            <a:r>
              <a:rPr dirty="0" err="1">
                <a:ea typeface="Times New Roman" panose="02020603050405020304" pitchFamily="18" charset="0"/>
              </a:rPr>
              <a:t>العالمي</a:t>
            </a:r>
            <a:r>
              <a:rPr dirty="0">
                <a:ea typeface="Times New Roman" panose="02020603050405020304" pitchFamily="18" charset="0"/>
              </a:rPr>
              <a:t> </a:t>
            </a:r>
            <a:r>
              <a:rPr dirty="0" err="1">
                <a:ea typeface="Times New Roman" panose="02020603050405020304" pitchFamily="18" charset="0"/>
              </a:rPr>
              <a:t>في</a:t>
            </a:r>
            <a:r>
              <a:rPr dirty="0">
                <a:ea typeface="Times New Roman" panose="02020603050405020304" pitchFamily="18" charset="0"/>
              </a:rPr>
              <a:t> </a:t>
            </a:r>
            <a:r>
              <a:rPr dirty="0" err="1">
                <a:ea typeface="Times New Roman" panose="02020603050405020304" pitchFamily="18" charset="0"/>
              </a:rPr>
              <a:t>عدّة</a:t>
            </a:r>
            <a:r>
              <a:rPr dirty="0">
                <a:ea typeface="Times New Roman" panose="02020603050405020304" pitchFamily="18" charset="0"/>
              </a:rPr>
              <a:t> </a:t>
            </a:r>
            <a:r>
              <a:rPr dirty="0" err="1">
                <a:ea typeface="Times New Roman" panose="02020603050405020304" pitchFamily="18" charset="0"/>
              </a:rPr>
              <a:t>لغات</a:t>
            </a:r>
            <a:r>
              <a:rPr dirty="0">
                <a:ea typeface="Times New Roman" panose="02020603050405020304" pitchFamily="18" charset="0"/>
              </a:rPr>
              <a:t> - </a:t>
            </a:r>
            <a:r>
              <a:rPr dirty="0" err="1">
                <a:ea typeface="Times New Roman" panose="02020603050405020304" pitchFamily="18" charset="0"/>
              </a:rPr>
              <a:t>كما</a:t>
            </a:r>
            <a:r>
              <a:rPr dirty="0">
                <a:ea typeface="Times New Roman" panose="02020603050405020304" pitchFamily="18" charset="0"/>
              </a:rPr>
              <a:t> </a:t>
            </a:r>
            <a:r>
              <a:rPr dirty="0" err="1">
                <a:ea typeface="Times New Roman" panose="02020603050405020304" pitchFamily="18" charset="0"/>
              </a:rPr>
              <a:t>هو</a:t>
            </a:r>
            <a:r>
              <a:rPr dirty="0">
                <a:ea typeface="Times New Roman" panose="02020603050405020304" pitchFamily="18" charset="0"/>
              </a:rPr>
              <a:t> </a:t>
            </a:r>
            <a:r>
              <a:rPr dirty="0" err="1">
                <a:ea typeface="Times New Roman" panose="02020603050405020304" pitchFamily="18" charset="0"/>
              </a:rPr>
              <a:t>موضَّح</a:t>
            </a:r>
            <a:r>
              <a:rPr dirty="0">
                <a:ea typeface="Times New Roman" panose="02020603050405020304" pitchFamily="18" charset="0"/>
              </a:rPr>
              <a:t> </a:t>
            </a:r>
            <a:r>
              <a:rPr dirty="0" err="1">
                <a:ea typeface="Times New Roman" panose="02020603050405020304" pitchFamily="18" charset="0"/>
              </a:rPr>
              <a:t>في</a:t>
            </a:r>
            <a:r>
              <a:rPr dirty="0">
                <a:ea typeface="Times New Roman" panose="02020603050405020304" pitchFamily="18" charset="0"/>
              </a:rPr>
              <a:t> </a:t>
            </a:r>
            <a:r>
              <a:rPr dirty="0" err="1">
                <a:ea typeface="Times New Roman" panose="02020603050405020304" pitchFamily="18" charset="0"/>
              </a:rPr>
              <a:t>الجزء</a:t>
            </a:r>
            <a:r>
              <a:rPr dirty="0">
                <a:ea typeface="Times New Roman" panose="02020603050405020304" pitchFamily="18" charset="0"/>
              </a:rPr>
              <a:t> </a:t>
            </a:r>
            <a:r>
              <a:rPr dirty="0" err="1">
                <a:ea typeface="Times New Roman" panose="02020603050405020304" pitchFamily="18" charset="0"/>
              </a:rPr>
              <a:t>السفلي</a:t>
            </a:r>
            <a:r>
              <a:rPr dirty="0">
                <a:ea typeface="Times New Roman" panose="02020603050405020304" pitchFamily="18" charset="0"/>
              </a:rPr>
              <a:t> </a:t>
            </a:r>
            <a:r>
              <a:rPr dirty="0" err="1">
                <a:ea typeface="Times New Roman" panose="02020603050405020304" pitchFamily="18" charset="0"/>
              </a:rPr>
              <a:t>من</a:t>
            </a:r>
            <a:r>
              <a:rPr dirty="0">
                <a:ea typeface="Times New Roman" panose="02020603050405020304" pitchFamily="18" charset="0"/>
              </a:rPr>
              <a:t> </a:t>
            </a:r>
            <a:r>
              <a:rPr dirty="0" err="1">
                <a:ea typeface="Times New Roman" panose="02020603050405020304" pitchFamily="18" charset="0"/>
              </a:rPr>
              <a:t>الشريحة</a:t>
            </a:r>
            <a:r>
              <a:rPr dirty="0">
                <a:ea typeface="Times New Roman" panose="02020603050405020304" pitchFamily="18" charset="0"/>
              </a:rPr>
              <a:t>.</a:t>
            </a:r>
            <a:r>
              <a:rPr dirty="0">
                <a:solidFill>
                  <a:srgbClr val="000000"/>
                </a:solidFill>
                <a:ea typeface="Times New Roman" panose="02020603050405020304" pitchFamily="18" charset="0"/>
              </a:rPr>
              <a:t> </a:t>
            </a:r>
            <a:r>
              <a:rPr dirty="0">
                <a:solidFill>
                  <a:srgbClr val="000000"/>
                </a:solidFill>
                <a:ea typeface="Calibri" panose="020F0502020204030204" pitchFamily="34" charset="0"/>
              </a:rPr>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defRPr>
            </a:pPr>
            <a:r>
              <a:rPr sz="1100" dirty="0" err="1">
                <a:ea typeface="Calibri" panose="020F0502020204030204" pitchFamily="34" charset="0"/>
                <a:cs typeface="Arial" panose="020B0604020202020204" pitchFamily="34" charset="0"/>
              </a:rPr>
              <a:t>نتطلع</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إلى</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العمل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معاً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أجل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تسخير</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مَواطن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قوتنا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بصورة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جماعية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لتحقيق</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الاستراتيجية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وتحقيق</a:t>
            </a:r>
            <a:r>
              <a:rPr sz="1800" dirty="0">
                <a:ea typeface="Times New Roman" panose="02020603050405020304" pitchFamily="18" charset="0"/>
              </a:rPr>
              <a:t> </a:t>
            </a:r>
            <a:r>
              <a:rPr sz="1800" dirty="0" err="1">
                <a:ea typeface="Times New Roman" panose="02020603050405020304" pitchFamily="18" charset="0"/>
              </a:rPr>
              <a:t>رؤية</a:t>
            </a:r>
            <a:r>
              <a:rPr sz="1800" dirty="0">
                <a:ea typeface="Times New Roman" panose="02020603050405020304" pitchFamily="18" charset="0"/>
              </a:rPr>
              <a:t> </a:t>
            </a:r>
            <a:r>
              <a:rPr sz="1800" dirty="0" err="1">
                <a:ea typeface="Times New Roman" panose="02020603050405020304" pitchFamily="18" charset="0"/>
              </a:rPr>
              <a:t>شراكتنا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لعالمٍ</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خالٍ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عبء</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الإيدز</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والسُلّ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والملاريا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مع</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توفير</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خدمات</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صحية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أفضل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ومنصفة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للجميع</a:t>
            </a:r>
            <a:r>
              <a:rPr sz="1100" dirty="0">
                <a:ea typeface="Calibri" panose="020F0502020204030204" pitchFamily="34" charset="0"/>
                <a:cs typeface="Arial" panose="020B0604020202020204" pitchFamily="34" charset="0"/>
              </a:rPr>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1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15</a:t>
            </a:fld>
            <a:endParaRPr lang="en-US"/>
          </a:p>
        </p:txBody>
      </p:sp>
    </p:spTree>
    <p:extLst>
      <p:ext uri="{BB962C8B-B14F-4D97-AF65-F5344CB8AC3E}">
        <p14:creationId xmlns:p14="http://schemas.microsoft.com/office/powerpoint/2010/main" val="350413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defRPr>
            </a:pPr>
            <a:r>
              <a:rPr dirty="0" err="1">
                <a:cs typeface="Arial" panose="020B0604020202020204" pitchFamily="34" charset="0"/>
              </a:rPr>
              <a:t>الجهات</a:t>
            </a:r>
            <a:r>
              <a:rPr dirty="0">
                <a:cs typeface="Arial" panose="020B0604020202020204" pitchFamily="34" charset="0"/>
              </a:rPr>
              <a:t> </a:t>
            </a:r>
            <a:r>
              <a:rPr dirty="0" err="1">
                <a:cs typeface="Arial" panose="020B0604020202020204" pitchFamily="34" charset="0"/>
              </a:rPr>
              <a:t>المُنفِّذة</a:t>
            </a:r>
            <a:r>
              <a:rPr dirty="0">
                <a:cs typeface="Arial" panose="020B0604020202020204" pitchFamily="34" charset="0"/>
              </a:rPr>
              <a:t> </a:t>
            </a:r>
            <a:r>
              <a:rPr dirty="0" err="1">
                <a:cs typeface="Arial" panose="020B0604020202020204" pitchFamily="34" charset="0"/>
              </a:rPr>
              <a:t>هي</a:t>
            </a:r>
            <a:r>
              <a:rPr dirty="0">
                <a:cs typeface="Arial" panose="020B0604020202020204" pitchFamily="34" charset="0"/>
              </a:rPr>
              <a:t> </a:t>
            </a:r>
            <a:r>
              <a:rPr dirty="0" err="1">
                <a:cs typeface="Arial" panose="020B0604020202020204" pitchFamily="34" charset="0"/>
              </a:rPr>
              <a:t>المنظمات</a:t>
            </a:r>
            <a:r>
              <a:rPr dirty="0">
                <a:cs typeface="Arial" panose="020B0604020202020204" pitchFamily="34" charset="0"/>
              </a:rPr>
              <a:t> </a:t>
            </a:r>
            <a:r>
              <a:rPr dirty="0" err="1">
                <a:cs typeface="Arial" panose="020B0604020202020204" pitchFamily="34" charset="0"/>
              </a:rPr>
              <a:t>والحكومات</a:t>
            </a:r>
            <a:r>
              <a:rPr dirty="0">
                <a:cs typeface="Arial" panose="020B0604020202020204" pitchFamily="34" charset="0"/>
              </a:rPr>
              <a:t> </a:t>
            </a:r>
            <a:r>
              <a:rPr dirty="0" err="1">
                <a:cs typeface="Arial" panose="020B0604020202020204" pitchFamily="34" charset="0"/>
              </a:rPr>
              <a:t>التي</a:t>
            </a:r>
            <a:r>
              <a:rPr dirty="0">
                <a:cs typeface="Arial" panose="020B0604020202020204" pitchFamily="34" charset="0"/>
              </a:rPr>
              <a:t> </a:t>
            </a:r>
            <a:r>
              <a:rPr dirty="0" err="1">
                <a:cs typeface="Arial" panose="020B0604020202020204" pitchFamily="34" charset="0"/>
              </a:rPr>
              <a:t>تُنفِّذ</a:t>
            </a:r>
            <a:r>
              <a:rPr dirty="0">
                <a:cs typeface="Arial" panose="020B0604020202020204" pitchFamily="34" charset="0"/>
              </a:rPr>
              <a:t> </a:t>
            </a:r>
            <a:r>
              <a:rPr dirty="0" err="1">
                <a:cs typeface="Arial" panose="020B0604020202020204" pitchFamily="34" charset="0"/>
              </a:rPr>
              <a:t>البرامج</a:t>
            </a:r>
            <a:r>
              <a:rPr dirty="0">
                <a:cs typeface="Arial" panose="020B0604020202020204" pitchFamily="34" charset="0"/>
              </a:rPr>
              <a:t> </a:t>
            </a:r>
            <a:r>
              <a:rPr dirty="0" err="1">
                <a:cs typeface="Arial" panose="020B0604020202020204" pitchFamily="34" charset="0"/>
              </a:rPr>
              <a:t>التي</a:t>
            </a:r>
            <a:r>
              <a:rPr dirty="0">
                <a:cs typeface="Arial" panose="020B0604020202020204" pitchFamily="34" charset="0"/>
              </a:rPr>
              <a:t> </a:t>
            </a:r>
            <a:r>
              <a:rPr dirty="0" err="1">
                <a:cs typeface="Arial" panose="020B0604020202020204" pitchFamily="34" charset="0"/>
              </a:rPr>
              <a:t>يدعمها</a:t>
            </a:r>
            <a:r>
              <a:rPr dirty="0">
                <a:cs typeface="Arial" panose="020B0604020202020204" pitchFamily="34" charset="0"/>
              </a:rPr>
              <a:t> </a:t>
            </a:r>
            <a:r>
              <a:rPr dirty="0" err="1">
                <a:cs typeface="Arial" panose="020B0604020202020204" pitchFamily="34" charset="0"/>
              </a:rPr>
              <a:t>الصندوق</a:t>
            </a:r>
            <a:r>
              <a:rPr dirty="0">
                <a:cs typeface="Arial" panose="020B0604020202020204" pitchFamily="34" charset="0"/>
              </a:rPr>
              <a:t> </a:t>
            </a:r>
            <a:r>
              <a:rPr dirty="0" err="1">
                <a:cs typeface="Arial" panose="020B0604020202020204" pitchFamily="34" charset="0"/>
              </a:rPr>
              <a:t>العالمي</a:t>
            </a:r>
            <a:r>
              <a:rPr dirty="0">
                <a:cs typeface="Arial" panose="020B0604020202020204" pitchFamily="34" charset="0"/>
              </a:rPr>
              <a:t>، </a:t>
            </a:r>
            <a:r>
              <a:rPr dirty="0" err="1">
                <a:cs typeface="Arial" panose="020B0604020202020204" pitchFamily="34" charset="0"/>
              </a:rPr>
              <a:t>وتؤدي</a:t>
            </a:r>
            <a:r>
              <a:rPr dirty="0">
                <a:cs typeface="Arial" panose="020B0604020202020204" pitchFamily="34" charset="0"/>
              </a:rPr>
              <a:t> </a:t>
            </a:r>
            <a:r>
              <a:rPr dirty="0" err="1">
                <a:cs typeface="Arial" panose="020B0604020202020204" pitchFamily="34" charset="0"/>
              </a:rPr>
              <a:t>دوراً</a:t>
            </a:r>
            <a:r>
              <a:rPr dirty="0">
                <a:cs typeface="Arial" panose="020B0604020202020204" pitchFamily="34" charset="0"/>
              </a:rPr>
              <a:t> </a:t>
            </a:r>
            <a:r>
              <a:rPr dirty="0" err="1"/>
              <a:t>هاماً</a:t>
            </a:r>
            <a:r>
              <a:rPr dirty="0"/>
              <a:t> </a:t>
            </a:r>
            <a:r>
              <a:rPr dirty="0" err="1"/>
              <a:t>في</a:t>
            </a:r>
            <a:r>
              <a:rPr dirty="0"/>
              <a:t> </a:t>
            </a:r>
            <a:r>
              <a:rPr dirty="0" err="1"/>
              <a:t>تحقيق</a:t>
            </a:r>
            <a:r>
              <a:rPr dirty="0"/>
              <a:t> </a:t>
            </a:r>
            <a:r>
              <a:rPr dirty="0" err="1"/>
              <a:t>أولويات</a:t>
            </a:r>
            <a:r>
              <a:rPr dirty="0"/>
              <a:t> </a:t>
            </a:r>
            <a:r>
              <a:rPr dirty="0" err="1"/>
              <a:t>الاستراتيجية</a:t>
            </a:r>
            <a:r>
              <a:rPr dirty="0"/>
              <a:t> </a:t>
            </a:r>
            <a:r>
              <a:rPr dirty="0" err="1"/>
              <a:t>الجديدة</a:t>
            </a:r>
            <a:r>
              <a:rPr dirty="0"/>
              <a:t> </a:t>
            </a:r>
            <a:r>
              <a:rPr dirty="0" err="1"/>
              <a:t>لشراكة</a:t>
            </a:r>
            <a:r>
              <a:rPr dirty="0"/>
              <a:t> </a:t>
            </a:r>
            <a:r>
              <a:rPr dirty="0" err="1"/>
              <a:t>الصندوق</a:t>
            </a:r>
            <a:r>
              <a:rPr dirty="0"/>
              <a:t> </a:t>
            </a:r>
            <a:r>
              <a:rPr dirty="0" err="1"/>
              <a:t>العالمي</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يشمل</a:t>
            </a:r>
            <a:r>
              <a:rPr dirty="0"/>
              <a:t> </a:t>
            </a:r>
            <a:r>
              <a:rPr dirty="0" err="1"/>
              <a:t>دور</a:t>
            </a:r>
            <a:r>
              <a:rPr dirty="0"/>
              <a:t> </a:t>
            </a:r>
            <a:r>
              <a:rPr dirty="0" err="1"/>
              <a:t>الجهات</a:t>
            </a:r>
            <a:r>
              <a:rPr dirty="0"/>
              <a:t> </a:t>
            </a:r>
            <a:r>
              <a:rPr dirty="0" err="1"/>
              <a:t>المُنفِّذة</a:t>
            </a:r>
            <a:r>
              <a:rPr dirty="0"/>
              <a:t> </a:t>
            </a:r>
            <a:r>
              <a:rPr dirty="0" err="1"/>
              <a:t>في</a:t>
            </a:r>
            <a:r>
              <a:rPr dirty="0"/>
              <a:t> </a:t>
            </a:r>
            <a:r>
              <a:rPr dirty="0" err="1"/>
              <a:t>تنفيذ</a:t>
            </a:r>
            <a:r>
              <a:rPr dirty="0"/>
              <a:t> </a:t>
            </a:r>
            <a:r>
              <a:rPr dirty="0" err="1"/>
              <a:t>الاستراتيجية</a:t>
            </a:r>
            <a:r>
              <a:rPr dirty="0"/>
              <a:t> </a:t>
            </a:r>
            <a:r>
              <a:rPr dirty="0" err="1"/>
              <a:t>المقبلة</a:t>
            </a:r>
            <a:r>
              <a:rPr dirty="0"/>
              <a:t> </a:t>
            </a:r>
            <a:r>
              <a:rPr dirty="0" err="1"/>
              <a:t>ما</a:t>
            </a:r>
            <a:r>
              <a:rPr dirty="0"/>
              <a:t> </a:t>
            </a:r>
            <a:r>
              <a:rPr dirty="0" err="1"/>
              <a:t>يلي</a:t>
            </a:r>
            <a:r>
              <a:rPr dirty="0"/>
              <a:t>: </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r" rtl="1">
              <a:spcBef>
                <a:spcPts val="0"/>
              </a:spcBef>
              <a:spcAft>
                <a:spcPts val="0"/>
              </a:spcAft>
              <a:buFont typeface="Courier New" panose="02070309020205020404" pitchFamily="49" charset="0"/>
              <a:buChar char="o"/>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تصميم</a:t>
            </a:r>
            <a:r>
              <a:rPr dirty="0"/>
              <a:t> </a:t>
            </a:r>
            <a:r>
              <a:rPr dirty="0" err="1"/>
              <a:t>خطط</a:t>
            </a:r>
            <a:r>
              <a:rPr dirty="0"/>
              <a:t> </a:t>
            </a:r>
            <a:r>
              <a:rPr dirty="0" err="1"/>
              <a:t>قُطرية</a:t>
            </a:r>
            <a:r>
              <a:rPr dirty="0"/>
              <a:t> </a:t>
            </a:r>
            <a:r>
              <a:rPr dirty="0" err="1"/>
              <a:t>وتنفيذها</a:t>
            </a:r>
            <a:r>
              <a:rPr dirty="0"/>
              <a:t> </a:t>
            </a:r>
            <a:r>
              <a:rPr dirty="0" err="1"/>
              <a:t>لتقديم</a:t>
            </a:r>
            <a:r>
              <a:rPr dirty="0"/>
              <a:t> </a:t>
            </a:r>
            <a:r>
              <a:rPr dirty="0" err="1"/>
              <a:t>برامج</a:t>
            </a:r>
            <a:r>
              <a:rPr dirty="0"/>
              <a:t> </a:t>
            </a:r>
            <a:r>
              <a:rPr dirty="0" err="1"/>
              <a:t>جيدة</a:t>
            </a:r>
            <a:r>
              <a:rPr dirty="0"/>
              <a:t> </a:t>
            </a:r>
            <a:r>
              <a:rPr dirty="0" err="1"/>
              <a:t>تتسم</a:t>
            </a:r>
            <a:r>
              <a:rPr dirty="0"/>
              <a:t> </a:t>
            </a:r>
            <a:r>
              <a:rPr dirty="0" err="1"/>
              <a:t>بالكفاءة</a:t>
            </a:r>
            <a:r>
              <a:rPr dirty="0"/>
              <a:t> </a:t>
            </a:r>
            <a:r>
              <a:rPr dirty="0" err="1"/>
              <a:t>والفاعلية</a:t>
            </a:r>
            <a:r>
              <a:rPr dirty="0"/>
              <a:t> </a:t>
            </a:r>
            <a:r>
              <a:rPr dirty="0" err="1"/>
              <a:t>والإنصاف</a:t>
            </a:r>
            <a:r>
              <a:rPr dirty="0"/>
              <a:t> </a:t>
            </a:r>
            <a:r>
              <a:rPr dirty="0" err="1"/>
              <a:t>في</a:t>
            </a:r>
            <a:r>
              <a:rPr dirty="0"/>
              <a:t> </a:t>
            </a:r>
            <a:r>
              <a:rPr dirty="0" err="1"/>
              <a:t>تحقيق</a:t>
            </a:r>
            <a:r>
              <a:rPr dirty="0"/>
              <a:t> </a:t>
            </a:r>
            <a:r>
              <a:rPr dirty="0" err="1"/>
              <a:t>الأغراض</a:t>
            </a:r>
            <a:r>
              <a:rPr dirty="0"/>
              <a:t> </a:t>
            </a:r>
            <a:r>
              <a:rPr dirty="0" err="1"/>
              <a:t>الفرعية</a:t>
            </a:r>
            <a:r>
              <a:rPr dirty="0"/>
              <a:t> </a:t>
            </a:r>
            <a:r>
              <a:rPr dirty="0" err="1"/>
              <a:t>للاستراتيجية</a:t>
            </a:r>
            <a:r>
              <a:rPr dirty="0"/>
              <a:t> </a:t>
            </a:r>
            <a:r>
              <a:rPr dirty="0" err="1"/>
              <a:t>بما</a:t>
            </a:r>
            <a:r>
              <a:rPr dirty="0"/>
              <a:t> </a:t>
            </a:r>
            <a:r>
              <a:rPr dirty="0" err="1"/>
              <a:t>يتعلق</a:t>
            </a:r>
            <a:r>
              <a:rPr dirty="0"/>
              <a:t> </a:t>
            </a:r>
            <a:r>
              <a:rPr dirty="0" err="1"/>
              <a:t>بمكافحة</a:t>
            </a:r>
            <a:r>
              <a:rPr dirty="0"/>
              <a:t> </a:t>
            </a:r>
            <a:r>
              <a:rPr dirty="0" err="1"/>
              <a:t>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والملاريا</a:t>
            </a:r>
            <a:r>
              <a:rPr dirty="0"/>
              <a:t>، </a:t>
            </a:r>
            <a:r>
              <a:rPr dirty="0" err="1"/>
              <a:t>وبناء</a:t>
            </a:r>
            <a:r>
              <a:rPr dirty="0"/>
              <a:t> </a:t>
            </a:r>
            <a:r>
              <a:rPr dirty="0" err="1"/>
              <a:t>خدمات</a:t>
            </a:r>
            <a:r>
              <a:rPr dirty="0"/>
              <a:t> </a:t>
            </a:r>
            <a:r>
              <a:rPr dirty="0" err="1"/>
              <a:t>متكاملة</a:t>
            </a:r>
            <a:r>
              <a:rPr dirty="0"/>
              <a:t> </a:t>
            </a:r>
            <a:r>
              <a:rPr dirty="0" err="1"/>
              <a:t>عالية</a:t>
            </a:r>
            <a:r>
              <a:rPr dirty="0"/>
              <a:t> </a:t>
            </a:r>
            <a:r>
              <a:rPr dirty="0" err="1"/>
              <a:t>الجودة</a:t>
            </a:r>
            <a:r>
              <a:rPr dirty="0"/>
              <a:t> </a:t>
            </a:r>
            <a:r>
              <a:rPr dirty="0" err="1"/>
              <a:t>متمحورة</a:t>
            </a:r>
            <a:r>
              <a:rPr dirty="0"/>
              <a:t> </a:t>
            </a:r>
            <a:r>
              <a:rPr dirty="0" err="1"/>
              <a:t>حول</a:t>
            </a:r>
            <a:r>
              <a:rPr dirty="0"/>
              <a:t> </a:t>
            </a:r>
            <a:r>
              <a:rPr dirty="0" err="1"/>
              <a:t>الناس</a:t>
            </a:r>
            <a:r>
              <a:rPr dirty="0"/>
              <a:t>، </a:t>
            </a:r>
            <a:r>
              <a:rPr dirty="0" err="1"/>
              <a:t>وتحقيق</a:t>
            </a:r>
            <a:r>
              <a:rPr dirty="0"/>
              <a:t> </a:t>
            </a:r>
            <a:r>
              <a:rPr dirty="0" err="1"/>
              <a:t>أقصى</a:t>
            </a:r>
            <a:r>
              <a:rPr dirty="0"/>
              <a:t> </a:t>
            </a:r>
            <a:r>
              <a:rPr dirty="0" err="1"/>
              <a:t>قدر</a:t>
            </a:r>
            <a:r>
              <a:rPr dirty="0"/>
              <a:t> </a:t>
            </a:r>
            <a:r>
              <a:rPr dirty="0" err="1"/>
              <a:t>ممكن</a:t>
            </a:r>
            <a:r>
              <a:rPr dirty="0"/>
              <a:t> </a:t>
            </a:r>
            <a:r>
              <a:rPr dirty="0" err="1"/>
              <a:t>من</a:t>
            </a:r>
            <a:r>
              <a:rPr dirty="0"/>
              <a:t> </a:t>
            </a:r>
            <a:r>
              <a:rPr dirty="0" err="1"/>
              <a:t>مشاركة</a:t>
            </a:r>
            <a:r>
              <a:rPr dirty="0"/>
              <a:t> </a:t>
            </a:r>
            <a:r>
              <a:rPr dirty="0" err="1"/>
              <a:t>أكثر</a:t>
            </a:r>
            <a:r>
              <a:rPr dirty="0"/>
              <a:t> </a:t>
            </a:r>
            <a:r>
              <a:rPr dirty="0" err="1"/>
              <a:t>المجتمعات</a:t>
            </a:r>
            <a:r>
              <a:rPr dirty="0"/>
              <a:t> </a:t>
            </a:r>
            <a:r>
              <a:rPr dirty="0" err="1"/>
              <a:t>المحلية</a:t>
            </a:r>
            <a:r>
              <a:rPr dirty="0"/>
              <a:t> </a:t>
            </a:r>
            <a:r>
              <a:rPr dirty="0" err="1"/>
              <a:t>تضرراً</a:t>
            </a:r>
            <a:r>
              <a:rPr dirty="0"/>
              <a:t>، </a:t>
            </a:r>
            <a:r>
              <a:rPr dirty="0" err="1"/>
              <a:t>وتحقيق</a:t>
            </a:r>
            <a:r>
              <a:rPr dirty="0"/>
              <a:t> </a:t>
            </a:r>
            <a:r>
              <a:rPr dirty="0" err="1"/>
              <a:t>أقصى</a:t>
            </a:r>
            <a:r>
              <a:rPr dirty="0"/>
              <a:t> </a:t>
            </a:r>
            <a:r>
              <a:rPr dirty="0" err="1"/>
              <a:t>قدر</a:t>
            </a:r>
            <a:r>
              <a:rPr dirty="0"/>
              <a:t> </a:t>
            </a:r>
            <a:r>
              <a:rPr dirty="0" err="1"/>
              <a:t>من</a:t>
            </a:r>
            <a:r>
              <a:rPr dirty="0"/>
              <a:t> </a:t>
            </a:r>
            <a:r>
              <a:rPr dirty="0" err="1"/>
              <a:t>الإنصاف</a:t>
            </a:r>
            <a:r>
              <a:rPr dirty="0"/>
              <a:t>، </a:t>
            </a:r>
            <a:r>
              <a:rPr dirty="0" err="1"/>
              <a:t>وحقوق</a:t>
            </a:r>
            <a:r>
              <a:rPr dirty="0"/>
              <a:t> </a:t>
            </a:r>
            <a:r>
              <a:rPr dirty="0" err="1"/>
              <a:t>الإنسان</a:t>
            </a:r>
            <a:r>
              <a:rPr dirty="0"/>
              <a:t> </a:t>
            </a:r>
            <a:r>
              <a:rPr dirty="0" err="1"/>
              <a:t>والمساواة</a:t>
            </a:r>
            <a:r>
              <a:rPr dirty="0"/>
              <a:t> </a:t>
            </a:r>
            <a:r>
              <a:rPr dirty="0" err="1"/>
              <a:t>بين</a:t>
            </a:r>
            <a:r>
              <a:rPr dirty="0"/>
              <a:t> </a:t>
            </a:r>
            <a:r>
              <a:rPr dirty="0" err="1"/>
              <a:t>الجنسين</a:t>
            </a:r>
            <a:r>
              <a:rPr dirty="0"/>
              <a:t>، </a:t>
            </a:r>
            <a:r>
              <a:rPr dirty="0" err="1"/>
              <a:t>والتأهب</a:t>
            </a:r>
            <a:r>
              <a:rPr dirty="0"/>
              <a:t> </a:t>
            </a:r>
            <a:r>
              <a:rPr dirty="0" err="1"/>
              <a:t>للجوائح</a:t>
            </a:r>
            <a:r>
              <a:rPr dirty="0"/>
              <a:t> </a:t>
            </a:r>
            <a:r>
              <a:rPr dirty="0" err="1"/>
              <a:t>والتصدي</a:t>
            </a:r>
            <a:r>
              <a:rPr dirty="0"/>
              <a:t> </a:t>
            </a:r>
            <a:r>
              <a:rPr dirty="0" err="1"/>
              <a:t>لها</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r" rtl="1">
              <a:spcBef>
                <a:spcPts val="0"/>
              </a:spcBef>
              <a:spcAft>
                <a:spcPts val="0"/>
              </a:spcAft>
              <a:buFont typeface="Courier New" panose="02070309020205020404" pitchFamily="49" charset="0"/>
              <a:buChar char="o"/>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تعبئة</a:t>
            </a:r>
            <a:r>
              <a:rPr dirty="0"/>
              <a:t> </a:t>
            </a:r>
            <a:r>
              <a:rPr dirty="0" err="1"/>
              <a:t>مزيدٍ</a:t>
            </a:r>
            <a:r>
              <a:rPr dirty="0"/>
              <a:t> </a:t>
            </a:r>
            <a:r>
              <a:rPr dirty="0" err="1"/>
              <a:t>من</a:t>
            </a:r>
            <a:r>
              <a:rPr dirty="0"/>
              <a:t> </a:t>
            </a:r>
            <a:r>
              <a:rPr dirty="0" err="1"/>
              <a:t>الموارد</a:t>
            </a:r>
            <a:r>
              <a:rPr dirty="0"/>
              <a:t> </a:t>
            </a:r>
            <a:r>
              <a:rPr dirty="0" err="1"/>
              <a:t>المحلية</a:t>
            </a:r>
            <a:r>
              <a:rPr dirty="0"/>
              <a:t> </a:t>
            </a:r>
            <a:r>
              <a:rPr dirty="0" err="1"/>
              <a:t>للصحة</a:t>
            </a:r>
            <a:r>
              <a:rPr dirty="0"/>
              <a:t> </a:t>
            </a:r>
            <a:r>
              <a:rPr dirty="0" err="1"/>
              <a:t>والأمراض</a:t>
            </a:r>
            <a:r>
              <a:rPr dirty="0"/>
              <a:t> </a:t>
            </a:r>
            <a:r>
              <a:rPr dirty="0" err="1"/>
              <a:t>الثلاثة</a:t>
            </a:r>
            <a:r>
              <a:rPr dirty="0"/>
              <a:t> </a:t>
            </a:r>
            <a:r>
              <a:rPr dirty="0" err="1"/>
              <a:t>لبناء</a:t>
            </a:r>
            <a:r>
              <a:rPr dirty="0"/>
              <a:t> </a:t>
            </a:r>
            <a:r>
              <a:rPr dirty="0" err="1"/>
              <a:t>استدامة</a:t>
            </a:r>
            <a:r>
              <a:rPr dirty="0"/>
              <a:t> </a:t>
            </a:r>
            <a:r>
              <a:rPr dirty="0" err="1"/>
              <a:t>البرامج</a:t>
            </a:r>
            <a:r>
              <a:rPr dirty="0"/>
              <a:t> </a:t>
            </a:r>
            <a:r>
              <a:rPr dirty="0" err="1"/>
              <a:t>ومداها</a:t>
            </a:r>
            <a:r>
              <a:rPr dirty="0"/>
              <a:t>، </a:t>
            </a:r>
            <a:r>
              <a:rPr dirty="0" err="1"/>
              <a:t>وكذلك</a:t>
            </a:r>
            <a:r>
              <a:rPr dirty="0"/>
              <a:t> </a:t>
            </a:r>
            <a:r>
              <a:rPr dirty="0" err="1"/>
              <a:t>تعزيز</a:t>
            </a:r>
            <a:r>
              <a:rPr dirty="0"/>
              <a:t> </a:t>
            </a:r>
            <a:r>
              <a:rPr dirty="0" err="1"/>
              <a:t>التركيز</a:t>
            </a:r>
            <a:r>
              <a:rPr dirty="0"/>
              <a:t> </a:t>
            </a:r>
            <a:r>
              <a:rPr dirty="0" err="1"/>
              <a:t>على</a:t>
            </a:r>
            <a:r>
              <a:rPr dirty="0"/>
              <a:t> </a:t>
            </a:r>
            <a:r>
              <a:rPr dirty="0" err="1"/>
              <a:t>الجودة</a:t>
            </a:r>
            <a:r>
              <a:rPr dirty="0"/>
              <a:t> </a:t>
            </a:r>
            <a:r>
              <a:rPr dirty="0" err="1"/>
              <a:t>والقيمة</a:t>
            </a:r>
            <a:r>
              <a:rPr dirty="0"/>
              <a:t> </a:t>
            </a:r>
            <a:r>
              <a:rPr dirty="0" err="1"/>
              <a:t>مقابل</a:t>
            </a:r>
            <a:r>
              <a:rPr dirty="0"/>
              <a:t> </a:t>
            </a:r>
            <a:r>
              <a:rPr dirty="0" err="1"/>
              <a:t>المال</a:t>
            </a:r>
            <a:r>
              <a:rPr dirty="0"/>
              <a:t> </a:t>
            </a:r>
            <a:r>
              <a:rPr dirty="0" err="1"/>
              <a:t>في</a:t>
            </a:r>
            <a:r>
              <a:rPr dirty="0"/>
              <a:t> </a:t>
            </a:r>
            <a:r>
              <a:rPr dirty="0" err="1"/>
              <a:t>الخطط</a:t>
            </a:r>
            <a:r>
              <a:rPr dirty="0"/>
              <a:t> </a:t>
            </a:r>
            <a:r>
              <a:rPr dirty="0" err="1"/>
              <a:t>الاستراتيجية</a:t>
            </a:r>
            <a:r>
              <a:rPr dirty="0"/>
              <a:t> </a:t>
            </a:r>
            <a:r>
              <a:rPr dirty="0" err="1"/>
              <a:t>الوطنية</a:t>
            </a:r>
            <a:r>
              <a:rPr dirty="0"/>
              <a:t> </a:t>
            </a:r>
            <a:r>
              <a:rPr dirty="0" err="1"/>
              <a:t>وتصميم</a:t>
            </a:r>
            <a:r>
              <a:rPr dirty="0"/>
              <a:t> </a:t>
            </a:r>
            <a:r>
              <a:rPr dirty="0" err="1"/>
              <a:t>البرامج</a:t>
            </a:r>
            <a:r>
              <a:rPr dirty="0"/>
              <a:t> </a:t>
            </a:r>
            <a:r>
              <a:rPr dirty="0" err="1"/>
              <a:t>وتنفيذها</a:t>
            </a:r>
            <a:r>
              <a:rPr dirty="0"/>
              <a:t>. </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r" rtl="1">
              <a:spcBef>
                <a:spcPts val="0"/>
              </a:spcBef>
              <a:spcAft>
                <a:spcPts val="0"/>
              </a:spcAft>
              <a:buFont typeface="Courier New" panose="02070309020205020404" pitchFamily="49" charset="0"/>
              <a:buChar char="o"/>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تعزيز</a:t>
            </a:r>
            <a:r>
              <a:rPr dirty="0"/>
              <a:t> </a:t>
            </a:r>
            <a:r>
              <a:rPr dirty="0" err="1"/>
              <a:t>التعاون</a:t>
            </a:r>
            <a:r>
              <a:rPr dirty="0"/>
              <a:t> </a:t>
            </a:r>
            <a:r>
              <a:rPr dirty="0" err="1"/>
              <a:t>بين</a:t>
            </a:r>
            <a:r>
              <a:rPr dirty="0"/>
              <a:t> </a:t>
            </a:r>
            <a:r>
              <a:rPr dirty="0" err="1"/>
              <a:t>القطاعات</a:t>
            </a:r>
            <a:r>
              <a:rPr dirty="0"/>
              <a:t> </a:t>
            </a:r>
            <a:r>
              <a:rPr dirty="0" err="1"/>
              <a:t>ذات</a:t>
            </a:r>
            <a:r>
              <a:rPr dirty="0"/>
              <a:t> </a:t>
            </a:r>
            <a:r>
              <a:rPr dirty="0" err="1"/>
              <a:t>الصلة</a:t>
            </a:r>
            <a:r>
              <a:rPr dirty="0"/>
              <a:t> </a:t>
            </a:r>
            <a:r>
              <a:rPr dirty="0" err="1"/>
              <a:t>ومقدمي</a:t>
            </a:r>
            <a:r>
              <a:rPr dirty="0"/>
              <a:t> </a:t>
            </a:r>
            <a:r>
              <a:rPr dirty="0" err="1"/>
              <a:t>الخدمات</a:t>
            </a:r>
            <a:r>
              <a:rPr dirty="0"/>
              <a:t> </a:t>
            </a:r>
            <a:r>
              <a:rPr dirty="0" err="1"/>
              <a:t>ذوي</a:t>
            </a:r>
            <a:r>
              <a:rPr dirty="0"/>
              <a:t> </a:t>
            </a:r>
            <a:r>
              <a:rPr dirty="0" err="1"/>
              <a:t>الخبرة</a:t>
            </a:r>
            <a:r>
              <a:rPr dirty="0"/>
              <a:t>، </a:t>
            </a:r>
            <a:r>
              <a:rPr dirty="0" err="1"/>
              <a:t>وبناء</a:t>
            </a:r>
            <a:r>
              <a:rPr dirty="0"/>
              <a:t> </a:t>
            </a:r>
            <a:r>
              <a:rPr dirty="0" err="1"/>
              <a:t>روابط</a:t>
            </a:r>
            <a:r>
              <a:rPr dirty="0"/>
              <a:t> </a:t>
            </a:r>
            <a:r>
              <a:rPr dirty="0" err="1"/>
              <a:t>جديدة</a:t>
            </a:r>
            <a:r>
              <a:rPr dirty="0"/>
              <a:t>، </a:t>
            </a:r>
            <a:r>
              <a:rPr dirty="0" err="1"/>
              <a:t>على</a:t>
            </a:r>
            <a:r>
              <a:rPr dirty="0"/>
              <a:t> </a:t>
            </a:r>
            <a:r>
              <a:rPr dirty="0" err="1"/>
              <a:t>سبيل</a:t>
            </a:r>
            <a:r>
              <a:rPr dirty="0"/>
              <a:t> </a:t>
            </a:r>
            <a:r>
              <a:rPr dirty="0" err="1"/>
              <a:t>المثال</a:t>
            </a:r>
            <a:r>
              <a:rPr dirty="0"/>
              <a:t> </a:t>
            </a:r>
            <a:r>
              <a:rPr dirty="0" err="1"/>
              <a:t>معالجة</a:t>
            </a:r>
            <a:r>
              <a:rPr dirty="0"/>
              <a:t> </a:t>
            </a:r>
            <a:r>
              <a:rPr dirty="0" err="1"/>
              <a:t>الحواجز</a:t>
            </a:r>
            <a:r>
              <a:rPr dirty="0"/>
              <a:t> </a:t>
            </a:r>
            <a:r>
              <a:rPr dirty="0" err="1"/>
              <a:t>الهيكلية</a:t>
            </a:r>
            <a:r>
              <a:rPr dirty="0"/>
              <a:t> </a:t>
            </a:r>
            <a:r>
              <a:rPr dirty="0" err="1"/>
              <a:t>التي</a:t>
            </a:r>
            <a:r>
              <a:rPr dirty="0"/>
              <a:t> </a:t>
            </a:r>
            <a:r>
              <a:rPr dirty="0" err="1"/>
              <a:t>تحول</a:t>
            </a:r>
            <a:r>
              <a:rPr dirty="0"/>
              <a:t> </a:t>
            </a:r>
            <a:r>
              <a:rPr dirty="0" err="1"/>
              <a:t>دون</a:t>
            </a:r>
            <a:r>
              <a:rPr dirty="0"/>
              <a:t> </a:t>
            </a:r>
            <a:r>
              <a:rPr dirty="0" err="1"/>
              <a:t>تحقيق</a:t>
            </a:r>
            <a:r>
              <a:rPr dirty="0"/>
              <a:t> </a:t>
            </a:r>
            <a:r>
              <a:rPr dirty="0" err="1"/>
              <a:t>نتائج</a:t>
            </a:r>
            <a:r>
              <a:rPr dirty="0"/>
              <a:t> </a:t>
            </a:r>
            <a:r>
              <a:rPr dirty="0" err="1"/>
              <a:t>مكافحة</a:t>
            </a:r>
            <a:r>
              <a:rPr dirty="0"/>
              <a:t> </a:t>
            </a:r>
            <a:r>
              <a:rPr dirty="0" err="1"/>
              <a:t>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والملاريا</a:t>
            </a:r>
            <a:r>
              <a:rPr dirty="0"/>
              <a:t>، </a:t>
            </a:r>
            <a:r>
              <a:rPr dirty="0" err="1"/>
              <a:t>أو</a:t>
            </a:r>
            <a:r>
              <a:rPr dirty="0"/>
              <a:t> </a:t>
            </a:r>
            <a:r>
              <a:rPr dirty="0" err="1"/>
              <a:t>تحقيق</a:t>
            </a:r>
            <a:r>
              <a:rPr dirty="0"/>
              <a:t> </a:t>
            </a:r>
            <a:r>
              <a:rPr dirty="0" err="1"/>
              <a:t>التكامل</a:t>
            </a:r>
            <a:r>
              <a:rPr dirty="0"/>
              <a:t> </a:t>
            </a:r>
            <a:r>
              <a:rPr dirty="0" err="1"/>
              <a:t>بين</a:t>
            </a:r>
            <a:r>
              <a:rPr dirty="0"/>
              <a:t> </a:t>
            </a:r>
            <a:r>
              <a:rPr dirty="0" err="1"/>
              <a:t>النظم</a:t>
            </a:r>
            <a:r>
              <a:rPr dirty="0"/>
              <a:t> </a:t>
            </a:r>
            <a:r>
              <a:rPr dirty="0" err="1"/>
              <a:t>الصحية</a:t>
            </a:r>
            <a:r>
              <a:rPr dirty="0"/>
              <a:t> </a:t>
            </a:r>
            <a:r>
              <a:rPr dirty="0" err="1"/>
              <a:t>على</a:t>
            </a:r>
            <a:r>
              <a:rPr dirty="0"/>
              <a:t> </a:t>
            </a:r>
            <a:r>
              <a:rPr dirty="0" err="1"/>
              <a:t>المستوى</a:t>
            </a:r>
            <a:r>
              <a:rPr dirty="0"/>
              <a:t> </a:t>
            </a:r>
            <a:r>
              <a:rPr dirty="0" err="1"/>
              <a:t>الوطني</a:t>
            </a:r>
            <a:r>
              <a:rPr dirty="0"/>
              <a:t> </a:t>
            </a:r>
            <a:r>
              <a:rPr dirty="0" err="1"/>
              <a:t>والمجتمع</a:t>
            </a:r>
            <a:r>
              <a:rPr dirty="0"/>
              <a:t> </a:t>
            </a:r>
            <a:r>
              <a:rPr dirty="0" err="1"/>
              <a:t>المحلي</a:t>
            </a:r>
            <a:r>
              <a:rPr dirty="0"/>
              <a:t> </a:t>
            </a:r>
            <a:r>
              <a:rPr dirty="0" err="1"/>
              <a:t>والقطاع</a:t>
            </a:r>
            <a:r>
              <a:rPr dirty="0"/>
              <a:t> </a:t>
            </a:r>
            <a:r>
              <a:rPr dirty="0" err="1"/>
              <a:t>الخاص</a:t>
            </a:r>
            <a:r>
              <a:rPr dirty="0"/>
              <a:t> </a:t>
            </a:r>
            <a:r>
              <a:rPr dirty="0" err="1"/>
              <a:t>وغيرها</a:t>
            </a:r>
            <a:r>
              <a:rPr dirty="0"/>
              <a:t> </a:t>
            </a:r>
            <a:r>
              <a:rPr dirty="0" err="1"/>
              <a:t>من</a:t>
            </a:r>
            <a:r>
              <a:rPr dirty="0"/>
              <a:t> </a:t>
            </a:r>
            <a:r>
              <a:rPr dirty="0" err="1"/>
              <a:t>النظم</a:t>
            </a:r>
            <a:r>
              <a:rPr dirty="0"/>
              <a:t> </a:t>
            </a:r>
            <a:r>
              <a:rPr dirty="0" err="1"/>
              <a:t>الصحية</a:t>
            </a:r>
            <a:r>
              <a:rPr dirty="0"/>
              <a:t> </a:t>
            </a:r>
            <a:r>
              <a:rPr dirty="0" err="1"/>
              <a:t>وضمان</a:t>
            </a:r>
            <a:r>
              <a:rPr dirty="0"/>
              <a:t> </a:t>
            </a:r>
            <a:r>
              <a:rPr dirty="0" err="1"/>
              <a:t>أن</a:t>
            </a:r>
            <a:r>
              <a:rPr dirty="0"/>
              <a:t> </a:t>
            </a:r>
            <a:r>
              <a:rPr dirty="0" err="1"/>
              <a:t>تتمحور</a:t>
            </a:r>
            <a:r>
              <a:rPr dirty="0"/>
              <a:t> </a:t>
            </a:r>
            <a:r>
              <a:rPr dirty="0" err="1"/>
              <a:t>الخدمات</a:t>
            </a:r>
            <a:r>
              <a:rPr dirty="0"/>
              <a:t> </a:t>
            </a:r>
            <a:r>
              <a:rPr dirty="0" err="1"/>
              <a:t>حول</a:t>
            </a:r>
            <a:r>
              <a:rPr dirty="0"/>
              <a:t> </a:t>
            </a:r>
            <a:r>
              <a:rPr dirty="0" err="1"/>
              <a:t>الناس</a:t>
            </a:r>
            <a:r>
              <a:rPr dirty="0"/>
              <a:t>، </a:t>
            </a:r>
            <a:r>
              <a:rPr dirty="0" err="1"/>
              <a:t>أو</a:t>
            </a:r>
            <a:r>
              <a:rPr dirty="0"/>
              <a:t> </a:t>
            </a:r>
            <a:r>
              <a:rPr dirty="0" err="1"/>
              <a:t>تحقيق</a:t>
            </a:r>
            <a:r>
              <a:rPr dirty="0"/>
              <a:t> </a:t>
            </a:r>
            <a:r>
              <a:rPr dirty="0" err="1"/>
              <a:t>أهداف</a:t>
            </a:r>
            <a:r>
              <a:rPr dirty="0"/>
              <a:t> </a:t>
            </a:r>
            <a:r>
              <a:rPr dirty="0" err="1"/>
              <a:t>التأهب</a:t>
            </a:r>
            <a:r>
              <a:rPr dirty="0"/>
              <a:t> </a:t>
            </a:r>
            <a:r>
              <a:rPr dirty="0" err="1"/>
              <a:t>للجوائح</a:t>
            </a:r>
            <a:r>
              <a:rPr dirty="0"/>
              <a:t>. </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r" rtl="1">
              <a:spcBef>
                <a:spcPts val="0"/>
              </a:spcBef>
              <a:spcAft>
                <a:spcPts val="0"/>
              </a:spcAft>
              <a:buFont typeface="Courier New" panose="02070309020205020404" pitchFamily="49" charset="0"/>
              <a:buChar char="o"/>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تهيئة</a:t>
            </a:r>
            <a:r>
              <a:rPr dirty="0"/>
              <a:t> </a:t>
            </a:r>
            <a:r>
              <a:rPr dirty="0" err="1"/>
              <a:t>بيئة</a:t>
            </a:r>
            <a:r>
              <a:rPr dirty="0"/>
              <a:t> مؤاتية </a:t>
            </a:r>
            <a:r>
              <a:rPr dirty="0" err="1"/>
              <a:t>للابتكارات</a:t>
            </a:r>
            <a:r>
              <a:rPr dirty="0"/>
              <a:t> </a:t>
            </a:r>
            <a:r>
              <a:rPr dirty="0" err="1"/>
              <a:t>وضمان</a:t>
            </a:r>
            <a:r>
              <a:rPr dirty="0"/>
              <a:t> </a:t>
            </a:r>
            <a:r>
              <a:rPr dirty="0" err="1"/>
              <a:t>الوصول</a:t>
            </a:r>
            <a:r>
              <a:rPr dirty="0"/>
              <a:t> </a:t>
            </a:r>
            <a:r>
              <a:rPr dirty="0" err="1"/>
              <a:t>العادل</a:t>
            </a:r>
            <a:r>
              <a:rPr dirty="0"/>
              <a:t> </a:t>
            </a:r>
            <a:r>
              <a:rPr dirty="0" err="1"/>
              <a:t>إلى</a:t>
            </a:r>
            <a:r>
              <a:rPr dirty="0"/>
              <a:t> </a:t>
            </a:r>
            <a:r>
              <a:rPr dirty="0" err="1"/>
              <a:t>النُّهج</a:t>
            </a:r>
            <a:r>
              <a:rPr dirty="0"/>
              <a:t> </a:t>
            </a:r>
            <a:r>
              <a:rPr dirty="0" err="1"/>
              <a:t>الجديدة</a:t>
            </a:r>
            <a:r>
              <a:rPr dirty="0"/>
              <a:t>، </a:t>
            </a:r>
            <a:r>
              <a:rPr dirty="0" err="1"/>
              <a:t>من</a:t>
            </a:r>
            <a:r>
              <a:rPr dirty="0"/>
              <a:t> </a:t>
            </a:r>
            <a:r>
              <a:rPr dirty="0" err="1"/>
              <a:t>أجل</a:t>
            </a:r>
            <a:r>
              <a:rPr dirty="0"/>
              <a:t> </a:t>
            </a:r>
            <a:r>
              <a:rPr dirty="0" err="1"/>
              <a:t>تحسين</a:t>
            </a:r>
            <a:r>
              <a:rPr dirty="0"/>
              <a:t> </a:t>
            </a:r>
            <a:r>
              <a:rPr dirty="0" err="1"/>
              <a:t>نتائج</a:t>
            </a:r>
            <a:r>
              <a:rPr dirty="0"/>
              <a:t> </a:t>
            </a:r>
            <a:r>
              <a:rPr dirty="0" err="1"/>
              <a:t>البرنامج</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r" rtl="1">
              <a:spcBef>
                <a:spcPts val="0"/>
              </a:spcBef>
              <a:spcAft>
                <a:spcPts val="0"/>
              </a:spcAft>
              <a:buFont typeface="Courier New" panose="02070309020205020404" pitchFamily="49" charset="0"/>
              <a:buChar char="o"/>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ضمان</a:t>
            </a:r>
            <a:r>
              <a:rPr dirty="0"/>
              <a:t> </a:t>
            </a:r>
            <a:r>
              <a:rPr dirty="0" err="1"/>
              <a:t>المشاركة</a:t>
            </a:r>
            <a:r>
              <a:rPr dirty="0"/>
              <a:t> </a:t>
            </a:r>
            <a:r>
              <a:rPr dirty="0" err="1"/>
              <a:t>المُجدية</a:t>
            </a:r>
            <a:r>
              <a:rPr dirty="0"/>
              <a:t> </a:t>
            </a:r>
            <a:r>
              <a:rPr dirty="0" err="1"/>
              <a:t>للمجتمعات</a:t>
            </a:r>
            <a:r>
              <a:rPr dirty="0"/>
              <a:t> </a:t>
            </a:r>
            <a:r>
              <a:rPr dirty="0" err="1"/>
              <a:t>المحلية</a:t>
            </a:r>
            <a:r>
              <a:rPr dirty="0"/>
              <a:t>، </a:t>
            </a:r>
            <a:r>
              <a:rPr dirty="0" err="1"/>
              <a:t>بما</a:t>
            </a:r>
            <a:r>
              <a:rPr dirty="0"/>
              <a:t> </a:t>
            </a:r>
            <a:r>
              <a:rPr dirty="0" err="1"/>
              <a:t>في</a:t>
            </a:r>
            <a:r>
              <a:rPr dirty="0"/>
              <a:t> </a:t>
            </a:r>
            <a:r>
              <a:rPr dirty="0" err="1"/>
              <a:t>ذلك</a:t>
            </a:r>
            <a:r>
              <a:rPr dirty="0"/>
              <a:t> </a:t>
            </a:r>
            <a:r>
              <a:rPr dirty="0" err="1"/>
              <a:t>الفئات</a:t>
            </a:r>
            <a:r>
              <a:rPr dirty="0"/>
              <a:t> </a:t>
            </a:r>
            <a:r>
              <a:rPr dirty="0" err="1"/>
              <a:t>السكانية</a:t>
            </a:r>
            <a:r>
              <a:rPr dirty="0"/>
              <a:t> </a:t>
            </a:r>
            <a:r>
              <a:rPr dirty="0" err="1"/>
              <a:t>الرئيسية</a:t>
            </a:r>
            <a:r>
              <a:rPr dirty="0"/>
              <a:t>، </a:t>
            </a:r>
            <a:r>
              <a:rPr dirty="0" err="1"/>
              <a:t>وغيرها</a:t>
            </a:r>
            <a:r>
              <a:rPr dirty="0"/>
              <a:t> </a:t>
            </a:r>
            <a:r>
              <a:rPr dirty="0" err="1"/>
              <a:t>من</a:t>
            </a:r>
            <a:r>
              <a:rPr dirty="0"/>
              <a:t> </a:t>
            </a:r>
            <a:r>
              <a:rPr dirty="0" err="1"/>
              <a:t>الجهات</a:t>
            </a:r>
            <a:r>
              <a:rPr dirty="0"/>
              <a:t> </a:t>
            </a:r>
            <a:r>
              <a:rPr dirty="0" err="1"/>
              <a:t>الفاعلة</a:t>
            </a:r>
            <a:r>
              <a:rPr dirty="0"/>
              <a:t> </a:t>
            </a:r>
            <a:r>
              <a:rPr dirty="0" err="1"/>
              <a:t>والخبراء</a:t>
            </a:r>
            <a:r>
              <a:rPr dirty="0"/>
              <a:t> </a:t>
            </a:r>
            <a:r>
              <a:rPr dirty="0" err="1"/>
              <a:t>المعنيين</a:t>
            </a:r>
            <a:r>
              <a:rPr dirty="0"/>
              <a:t> </a:t>
            </a:r>
            <a:r>
              <a:rPr dirty="0" err="1"/>
              <a:t>في</a:t>
            </a:r>
            <a:r>
              <a:rPr dirty="0"/>
              <a:t> </a:t>
            </a:r>
            <a:r>
              <a:rPr dirty="0" err="1"/>
              <a:t>تصميم</a:t>
            </a:r>
            <a:r>
              <a:rPr dirty="0"/>
              <a:t> </a:t>
            </a:r>
            <a:r>
              <a:rPr dirty="0" err="1"/>
              <a:t>الخدمات</a:t>
            </a:r>
            <a:r>
              <a:rPr dirty="0"/>
              <a:t> </a:t>
            </a:r>
            <a:r>
              <a:rPr dirty="0" err="1"/>
              <a:t>وتنفيذها</a:t>
            </a:r>
            <a:r>
              <a:rPr dirty="0"/>
              <a:t> </a:t>
            </a:r>
            <a:r>
              <a:rPr dirty="0" err="1"/>
              <a:t>ورصدها</a:t>
            </a:r>
            <a:r>
              <a:rPr dirty="0"/>
              <a:t> </a:t>
            </a:r>
            <a:r>
              <a:rPr dirty="0" err="1"/>
              <a:t>لضمان</a:t>
            </a:r>
            <a:r>
              <a:rPr dirty="0"/>
              <a:t> </a:t>
            </a:r>
            <a:r>
              <a:rPr dirty="0" err="1"/>
              <a:t>أن</a:t>
            </a:r>
            <a:r>
              <a:rPr dirty="0"/>
              <a:t> </a:t>
            </a:r>
            <a:r>
              <a:rPr dirty="0" err="1"/>
              <a:t>تكون</a:t>
            </a:r>
            <a:r>
              <a:rPr dirty="0"/>
              <a:t> </a:t>
            </a:r>
            <a:r>
              <a:rPr dirty="0" err="1"/>
              <a:t>في</a:t>
            </a:r>
            <a:r>
              <a:rPr dirty="0"/>
              <a:t> </a:t>
            </a:r>
            <a:r>
              <a:rPr dirty="0" err="1"/>
              <a:t>أفضل</a:t>
            </a:r>
            <a:r>
              <a:rPr dirty="0"/>
              <a:t> </a:t>
            </a:r>
            <a:r>
              <a:rPr dirty="0" err="1"/>
              <a:t>وضع</a:t>
            </a:r>
            <a:r>
              <a:rPr dirty="0"/>
              <a:t> </a:t>
            </a:r>
            <a:r>
              <a:rPr dirty="0" err="1"/>
              <a:t>لتلبية</a:t>
            </a:r>
            <a:r>
              <a:rPr dirty="0"/>
              <a:t> </a:t>
            </a:r>
            <a:r>
              <a:rPr dirty="0" err="1"/>
              <a:t>احتياجات</a:t>
            </a:r>
            <a:r>
              <a:rPr dirty="0"/>
              <a:t> </a:t>
            </a:r>
            <a:r>
              <a:rPr dirty="0" err="1"/>
              <a:t>الناس</a:t>
            </a:r>
            <a:r>
              <a:rPr dirty="0"/>
              <a:t>. </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r" rtl="1">
              <a:spcBef>
                <a:spcPts val="0"/>
              </a:spcBef>
              <a:spcAft>
                <a:spcPts val="0"/>
              </a:spcAft>
              <a:buFont typeface="Courier New" panose="02070309020205020404" pitchFamily="49" charset="0"/>
              <a:buChar char="o"/>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وعن</a:t>
            </a:r>
            <a:r>
              <a:rPr dirty="0"/>
              <a:t> </a:t>
            </a:r>
            <a:r>
              <a:rPr dirty="0" err="1"/>
              <a:t>طريق</a:t>
            </a:r>
            <a:r>
              <a:rPr dirty="0"/>
              <a:t> </a:t>
            </a:r>
            <a:r>
              <a:rPr dirty="0" err="1"/>
              <a:t>المساهمة</a:t>
            </a:r>
            <a:r>
              <a:rPr dirty="0"/>
              <a:t> </a:t>
            </a:r>
            <a:r>
              <a:rPr dirty="0" err="1"/>
              <a:t>في</a:t>
            </a:r>
            <a:r>
              <a:rPr dirty="0"/>
              <a:t> </a:t>
            </a:r>
            <a:r>
              <a:rPr dirty="0" err="1"/>
              <a:t>الصوت</a:t>
            </a:r>
            <a:r>
              <a:rPr dirty="0"/>
              <a:t> </a:t>
            </a:r>
            <a:r>
              <a:rPr dirty="0" err="1"/>
              <a:t>الدبلوماسي</a:t>
            </a:r>
            <a:r>
              <a:rPr dirty="0"/>
              <a:t> </a:t>
            </a:r>
            <a:r>
              <a:rPr dirty="0" err="1"/>
              <a:t>لشراكة</a:t>
            </a:r>
            <a:r>
              <a:rPr dirty="0"/>
              <a:t> </a:t>
            </a:r>
            <a:r>
              <a:rPr dirty="0" err="1"/>
              <a:t>الصندوق</a:t>
            </a:r>
            <a:r>
              <a:rPr dirty="0"/>
              <a:t> </a:t>
            </a:r>
            <a:r>
              <a:rPr dirty="0" err="1"/>
              <a:t>العالمي</a:t>
            </a:r>
            <a:r>
              <a:rPr dirty="0"/>
              <a:t> </a:t>
            </a:r>
            <a:r>
              <a:rPr dirty="0" err="1"/>
              <a:t>في</a:t>
            </a:r>
            <a:r>
              <a:rPr dirty="0"/>
              <a:t> </a:t>
            </a:r>
            <a:r>
              <a:rPr dirty="0" err="1"/>
              <a:t>إطار</a:t>
            </a:r>
            <a:r>
              <a:rPr dirty="0"/>
              <a:t> </a:t>
            </a:r>
            <a:r>
              <a:rPr dirty="0" err="1"/>
              <a:t>تحدي</a:t>
            </a:r>
            <a:r>
              <a:rPr dirty="0"/>
              <a:t> </a:t>
            </a:r>
            <a:r>
              <a:rPr dirty="0" err="1"/>
              <a:t>القوانين</a:t>
            </a:r>
            <a:r>
              <a:rPr dirty="0"/>
              <a:t> </a:t>
            </a:r>
            <a:r>
              <a:rPr dirty="0" err="1"/>
              <a:t>والسياسات</a:t>
            </a:r>
            <a:r>
              <a:rPr dirty="0"/>
              <a:t> </a:t>
            </a:r>
            <a:r>
              <a:rPr dirty="0" err="1"/>
              <a:t>والممارسات</a:t>
            </a:r>
            <a:r>
              <a:rPr dirty="0"/>
              <a:t> </a:t>
            </a:r>
            <a:r>
              <a:rPr dirty="0" err="1"/>
              <a:t>الضارة</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8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800" i="1" u="sng">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i="0" dirty="0" err="1"/>
              <a:t>الموارد</a:t>
            </a:r>
            <a:r>
              <a:rPr i="0" dirty="0"/>
              <a:t> </a:t>
            </a:r>
            <a:endParaRPr sz="180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effectLst/>
                <a:latin typeface="Arial" panose="020B0604020202020204" pitchFamily="34" charset="0"/>
                <a:cs typeface="Arial" panose="020B0604020202020204" pitchFamily="34" charset="0"/>
              </a:defRPr>
            </a:pPr>
            <a:r>
              <a:rPr dirty="0" err="1">
                <a:solidFill>
                  <a:srgbClr val="000000"/>
                </a:solidFill>
                <a:ea typeface="Calibri" panose="020F0502020204030204" pitchFamily="34" charset="0"/>
              </a:rPr>
              <a:t>هناك</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عدد</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من</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الموارد</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المتاحة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للمساعدة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في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ذلك</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وفي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تناقُل</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أولويات</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الاستراتيجية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إلى</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أصحاب</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المصلحة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لديكم</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مثل</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هذا</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العرض</a:t>
            </a:r>
            <a:r>
              <a:rPr dirty="0">
                <a:solidFill>
                  <a:srgbClr val="000000"/>
                </a:solidFill>
                <a:ea typeface="Calibri" panose="020F0502020204030204" pitchFamily="34" charset="0"/>
              </a:rPr>
              <a:t> التقديمي، </a:t>
            </a:r>
            <a:r>
              <a:rPr dirty="0" err="1">
                <a:solidFill>
                  <a:srgbClr val="000000"/>
                </a:solidFill>
                <a:ea typeface="Calibri" panose="020F0502020204030204" pitchFamily="34" charset="0"/>
              </a:rPr>
              <a:t>ووثيقة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ملخص</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تنفيذي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والاستراتيجية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نفسها</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واستعراض</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عام</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لإطارها</a:t>
            </a:r>
            <a:r>
              <a:rPr dirty="0">
                <a:solidFill>
                  <a:srgbClr val="000000"/>
                </a:solidFill>
                <a:ea typeface="Calibri" panose="020F0502020204030204" pitchFamily="34" charset="0"/>
              </a:rPr>
              <a:t> </a:t>
            </a:r>
            <a:r>
              <a:rPr dirty="0">
                <a:ea typeface="Times New Roman" panose="02020603050405020304" pitchFamily="18" charset="0"/>
              </a:rPr>
              <a:t>- </a:t>
            </a:r>
            <a:r>
              <a:rPr dirty="0" err="1">
                <a:ea typeface="Times New Roman" panose="02020603050405020304" pitchFamily="18" charset="0"/>
              </a:rPr>
              <a:t>وكل</a:t>
            </a:r>
            <a:r>
              <a:rPr dirty="0">
                <a:ea typeface="Times New Roman" panose="02020603050405020304" pitchFamily="18" charset="0"/>
              </a:rPr>
              <a:t> </a:t>
            </a:r>
            <a:r>
              <a:rPr dirty="0" err="1">
                <a:ea typeface="Times New Roman" panose="02020603050405020304" pitchFamily="18" charset="0"/>
              </a:rPr>
              <a:t>هذه</a:t>
            </a:r>
            <a:r>
              <a:rPr dirty="0">
                <a:ea typeface="Times New Roman" panose="02020603050405020304" pitchFamily="18" charset="0"/>
              </a:rPr>
              <a:t> </a:t>
            </a:r>
            <a:r>
              <a:rPr dirty="0" err="1">
                <a:ea typeface="Times New Roman" panose="02020603050405020304" pitchFamily="18" charset="0"/>
              </a:rPr>
              <a:t>الموارد</a:t>
            </a:r>
            <a:r>
              <a:rPr dirty="0">
                <a:ea typeface="Times New Roman" panose="02020603050405020304" pitchFamily="18" charset="0"/>
              </a:rPr>
              <a:t> </a:t>
            </a:r>
            <a:r>
              <a:rPr dirty="0" err="1">
                <a:ea typeface="Times New Roman" panose="02020603050405020304" pitchFamily="18" charset="0"/>
              </a:rPr>
              <a:t>متاحة</a:t>
            </a:r>
            <a:r>
              <a:rPr dirty="0">
                <a:ea typeface="Times New Roman" panose="02020603050405020304" pitchFamily="18" charset="0"/>
              </a:rPr>
              <a:t> </a:t>
            </a:r>
            <a:r>
              <a:rPr dirty="0" err="1">
                <a:ea typeface="Times New Roman" panose="02020603050405020304" pitchFamily="18" charset="0"/>
              </a:rPr>
              <a:t>على</a:t>
            </a:r>
            <a:r>
              <a:rPr dirty="0">
                <a:ea typeface="Times New Roman" panose="02020603050405020304" pitchFamily="18" charset="0"/>
              </a:rPr>
              <a:t> </a:t>
            </a:r>
            <a:r>
              <a:rPr dirty="0" err="1">
                <a:solidFill>
                  <a:srgbClr val="000000"/>
                </a:solidFill>
                <a:ea typeface="Times New Roman" panose="02020603050405020304" pitchFamily="18" charset="0"/>
              </a:rPr>
              <a:t>الموقع</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الشبكي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للصندوق</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العالمي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في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عدّة</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لغات</a:t>
            </a:r>
            <a:r>
              <a:rPr dirty="0">
                <a:solidFill>
                  <a:srgbClr val="000000"/>
                </a:solidFill>
                <a:ea typeface="Times New Roman" panose="02020603050405020304" pitchFamily="18" charset="0"/>
              </a:rPr>
              <a:t> - </a:t>
            </a:r>
            <a:r>
              <a:rPr dirty="0" err="1">
                <a:solidFill>
                  <a:srgbClr val="000000"/>
                </a:solidFill>
                <a:ea typeface="Times New Roman" panose="02020603050405020304" pitchFamily="18" charset="0"/>
              </a:rPr>
              <a:t>كما</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هو</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موضَّح</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في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الجزء</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السفلي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من</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الشريحة</a:t>
            </a:r>
            <a:r>
              <a:rPr dirty="0">
                <a:solidFill>
                  <a:srgbClr val="000000"/>
                </a:solidFill>
                <a:ea typeface="Times New Roman" panose="02020603050405020304" pitchFamily="18" charset="0"/>
              </a:rPr>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defRPr>
            </a:pPr>
            <a:r>
              <a:rPr dirty="0" err="1">
                <a:ea typeface="Calibri" panose="020F0502020204030204" pitchFamily="34" charset="0"/>
                <a:cs typeface="Arial" panose="020B0604020202020204" pitchFamily="34" charset="0"/>
              </a:rPr>
              <a:t>نتطلع</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إلى</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العمل</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معاً</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من</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أجل</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تسخير</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مَواطن</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قوتنا</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بصورة</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جماعية</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لتحقيق</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الاستراتيجية</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وتحقيق</a:t>
            </a:r>
            <a:r>
              <a:rPr dirty="0">
                <a:ea typeface="Times New Roman" panose="02020603050405020304" pitchFamily="18" charset="0"/>
              </a:rPr>
              <a:t> </a:t>
            </a:r>
            <a:r>
              <a:rPr dirty="0" err="1">
                <a:ea typeface="Times New Roman" panose="02020603050405020304" pitchFamily="18" charset="0"/>
              </a:rPr>
              <a:t>رؤية</a:t>
            </a:r>
            <a:r>
              <a:rPr dirty="0">
                <a:ea typeface="Times New Roman" panose="02020603050405020304" pitchFamily="18" charset="0"/>
              </a:rPr>
              <a:t> </a:t>
            </a:r>
            <a:r>
              <a:rPr dirty="0" err="1">
                <a:ea typeface="Times New Roman" panose="02020603050405020304" pitchFamily="18" charset="0"/>
              </a:rPr>
              <a:t>شراكتنا</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لعالمٍ</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خالٍ</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من</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عبء</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الإيدز</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والسُلّ</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والملاريا</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مع</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توفير</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خدمات</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صحية</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أفضل</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ومنصفة</a:t>
            </a:r>
            <a:r>
              <a:rPr dirty="0">
                <a:ea typeface="Calibri" panose="020F0502020204030204" pitchFamily="34" charset="0"/>
                <a:cs typeface="Arial" panose="020B0604020202020204" pitchFamily="34" charset="0"/>
              </a:rPr>
              <a:t> </a:t>
            </a:r>
            <a:r>
              <a:rPr dirty="0" err="1">
                <a:ea typeface="Calibri" panose="020F0502020204030204" pitchFamily="34" charset="0"/>
                <a:cs typeface="Arial" panose="020B0604020202020204" pitchFamily="34" charset="0"/>
              </a:rPr>
              <a:t>للجميع</a:t>
            </a:r>
            <a:r>
              <a:rPr dirty="0">
                <a:ea typeface="Calibri" panose="020F0502020204030204" pitchFamily="34" charset="0"/>
                <a:cs typeface="Arial" panose="020B0604020202020204" pitchFamily="34" charset="0"/>
              </a:rPr>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16</a:t>
            </a:fld>
            <a:endParaRPr lang="en-US"/>
          </a:p>
        </p:txBody>
      </p:sp>
    </p:spTree>
    <p:extLst>
      <p:ext uri="{BB962C8B-B14F-4D97-AF65-F5344CB8AC3E}">
        <p14:creationId xmlns:p14="http://schemas.microsoft.com/office/powerpoint/2010/main" val="219551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defRPr>
            </a:pPr>
            <a:r>
              <a:rPr dirty="0" err="1">
                <a:cs typeface="Arial" panose="020B0604020202020204" pitchFamily="34" charset="0"/>
              </a:rPr>
              <a:t>يضطلع</a:t>
            </a:r>
            <a:r>
              <a:rPr dirty="0">
                <a:cs typeface="Arial" panose="020B0604020202020204" pitchFamily="34" charset="0"/>
              </a:rPr>
              <a:t> </a:t>
            </a:r>
            <a:r>
              <a:rPr dirty="0" err="1">
                <a:cs typeface="Arial" panose="020B0604020202020204" pitchFamily="34" charset="0"/>
              </a:rPr>
              <a:t>وكلاء</a:t>
            </a:r>
            <a:r>
              <a:rPr dirty="0">
                <a:cs typeface="Arial" panose="020B0604020202020204" pitchFamily="34" charset="0"/>
              </a:rPr>
              <a:t> </a:t>
            </a:r>
            <a:r>
              <a:rPr dirty="0" err="1">
                <a:cs typeface="Arial" panose="020B0604020202020204" pitchFamily="34" charset="0"/>
              </a:rPr>
              <a:t>الصندوق</a:t>
            </a:r>
            <a:r>
              <a:rPr dirty="0">
                <a:cs typeface="Arial" panose="020B0604020202020204" pitchFamily="34" charset="0"/>
              </a:rPr>
              <a:t> </a:t>
            </a:r>
            <a:r>
              <a:rPr dirty="0" err="1">
                <a:cs typeface="Arial" panose="020B0604020202020204" pitchFamily="34" charset="0"/>
              </a:rPr>
              <a:t>المحليّون</a:t>
            </a:r>
            <a:r>
              <a:rPr dirty="0">
                <a:cs typeface="Arial" panose="020B0604020202020204" pitchFamily="34" charset="0"/>
              </a:rPr>
              <a:t> </a:t>
            </a:r>
            <a:r>
              <a:rPr dirty="0" err="1">
                <a:cs typeface="Arial" panose="020B0604020202020204" pitchFamily="34" charset="0"/>
              </a:rPr>
              <a:t>بدور</a:t>
            </a:r>
            <a:r>
              <a:rPr dirty="0">
                <a:cs typeface="Arial" panose="020B0604020202020204" pitchFamily="34" charset="0"/>
              </a:rPr>
              <a:t> </a:t>
            </a:r>
            <a:r>
              <a:rPr dirty="0" err="1"/>
              <a:t>هام</a:t>
            </a:r>
            <a:r>
              <a:rPr dirty="0"/>
              <a:t> </a:t>
            </a:r>
            <a:r>
              <a:rPr dirty="0" err="1"/>
              <a:t>في</a:t>
            </a:r>
            <a:r>
              <a:rPr dirty="0"/>
              <a:t> </a:t>
            </a:r>
            <a:r>
              <a:rPr dirty="0" err="1"/>
              <a:t>تنفيذ</a:t>
            </a:r>
            <a:r>
              <a:rPr dirty="0"/>
              <a:t> </a:t>
            </a:r>
            <a:r>
              <a:rPr dirty="0" err="1"/>
              <a:t>أولويات</a:t>
            </a:r>
            <a:r>
              <a:rPr dirty="0"/>
              <a:t> </a:t>
            </a:r>
            <a:r>
              <a:rPr dirty="0" err="1"/>
              <a:t>الاستراتيجية</a:t>
            </a:r>
            <a:r>
              <a:rPr dirty="0"/>
              <a:t> </a:t>
            </a:r>
            <a:r>
              <a:rPr dirty="0" err="1"/>
              <a:t>الجديدة</a:t>
            </a:r>
            <a:r>
              <a:rPr dirty="0"/>
              <a:t> </a:t>
            </a:r>
            <a:r>
              <a:rPr dirty="0" err="1"/>
              <a:t>لشراكة</a:t>
            </a:r>
            <a:r>
              <a:rPr dirty="0"/>
              <a:t> </a:t>
            </a:r>
            <a:r>
              <a:rPr dirty="0" err="1"/>
              <a:t>الصندوق</a:t>
            </a:r>
            <a:r>
              <a:rPr dirty="0"/>
              <a:t> </a:t>
            </a:r>
            <a:r>
              <a:rPr dirty="0" err="1"/>
              <a:t>العالمي</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يشمل</a:t>
            </a:r>
            <a:r>
              <a:rPr dirty="0"/>
              <a:t> </a:t>
            </a:r>
            <a:r>
              <a:rPr dirty="0" err="1"/>
              <a:t>دور</a:t>
            </a:r>
            <a:r>
              <a:rPr dirty="0"/>
              <a:t> </a:t>
            </a:r>
            <a:r>
              <a:rPr dirty="0" err="1"/>
              <a:t>وكلاء</a:t>
            </a:r>
            <a:r>
              <a:rPr dirty="0"/>
              <a:t> </a:t>
            </a:r>
            <a:r>
              <a:rPr dirty="0" err="1"/>
              <a:t>الصندوق</a:t>
            </a:r>
            <a:r>
              <a:rPr dirty="0"/>
              <a:t> </a:t>
            </a:r>
            <a:r>
              <a:rPr dirty="0" err="1"/>
              <a:t>المحليين</a:t>
            </a:r>
            <a:r>
              <a:rPr dirty="0"/>
              <a:t> </a:t>
            </a:r>
            <a:r>
              <a:rPr dirty="0" err="1"/>
              <a:t>في</a:t>
            </a:r>
            <a:r>
              <a:rPr dirty="0"/>
              <a:t> </a:t>
            </a:r>
            <a:r>
              <a:rPr dirty="0" err="1"/>
              <a:t>تنفيذ</a:t>
            </a:r>
            <a:r>
              <a:rPr dirty="0"/>
              <a:t> </a:t>
            </a:r>
            <a:r>
              <a:rPr dirty="0" err="1"/>
              <a:t>الاستراتيجية</a:t>
            </a:r>
            <a:r>
              <a:rPr dirty="0"/>
              <a:t> </a:t>
            </a:r>
            <a:r>
              <a:rPr dirty="0" err="1"/>
              <a:t>المقبلة</a:t>
            </a:r>
            <a:r>
              <a:rPr dirty="0"/>
              <a:t> </a:t>
            </a:r>
            <a:r>
              <a:rPr dirty="0" err="1"/>
              <a:t>ما</a:t>
            </a:r>
            <a:r>
              <a:rPr dirty="0"/>
              <a:t> </a:t>
            </a:r>
            <a:r>
              <a:rPr dirty="0" err="1"/>
              <a:t>يلي</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مساعدة</a:t>
            </a:r>
            <a:r>
              <a:rPr dirty="0"/>
              <a:t> </a:t>
            </a:r>
            <a:r>
              <a:rPr dirty="0" err="1"/>
              <a:t>الصندوق</a:t>
            </a:r>
            <a:r>
              <a:rPr dirty="0"/>
              <a:t> </a:t>
            </a:r>
            <a:r>
              <a:rPr dirty="0" err="1"/>
              <a:t>العالمي</a:t>
            </a:r>
            <a:r>
              <a:rPr dirty="0"/>
              <a:t> </a:t>
            </a:r>
            <a:r>
              <a:rPr dirty="0" err="1"/>
              <a:t>في</a:t>
            </a:r>
            <a:r>
              <a:rPr dirty="0"/>
              <a:t> </a:t>
            </a:r>
            <a:r>
              <a:rPr dirty="0" err="1"/>
              <a:t>تنفيذ</a:t>
            </a:r>
            <a:r>
              <a:rPr dirty="0"/>
              <a:t> </a:t>
            </a:r>
            <a:r>
              <a:rPr dirty="0" err="1"/>
              <a:t>البرامج</a:t>
            </a:r>
            <a:r>
              <a:rPr dirty="0"/>
              <a:t> </a:t>
            </a:r>
            <a:r>
              <a:rPr dirty="0" err="1"/>
              <a:t>بكفاءة</a:t>
            </a:r>
            <a:r>
              <a:rPr dirty="0"/>
              <a:t> </a:t>
            </a:r>
            <a:r>
              <a:rPr dirty="0" err="1"/>
              <a:t>وفاعلية</a:t>
            </a:r>
            <a:r>
              <a:rPr dirty="0"/>
              <a:t> </a:t>
            </a:r>
            <a:r>
              <a:rPr dirty="0" err="1"/>
              <a:t>لتحقيق</a:t>
            </a:r>
            <a:r>
              <a:rPr dirty="0"/>
              <a:t> </a:t>
            </a:r>
            <a:r>
              <a:rPr dirty="0" err="1"/>
              <a:t>أولويات</a:t>
            </a:r>
            <a:r>
              <a:rPr dirty="0"/>
              <a:t> </a:t>
            </a:r>
            <a:r>
              <a:rPr dirty="0" err="1"/>
              <a:t>الاستراتيجية</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دعم</a:t>
            </a:r>
            <a:r>
              <a:rPr dirty="0"/>
              <a:t> </a:t>
            </a:r>
            <a:r>
              <a:rPr dirty="0" err="1"/>
              <a:t>تعزيز</a:t>
            </a:r>
            <a:r>
              <a:rPr dirty="0"/>
              <a:t> </a:t>
            </a:r>
            <a:r>
              <a:rPr dirty="0" err="1"/>
              <a:t>عمليات</a:t>
            </a:r>
            <a:r>
              <a:rPr dirty="0"/>
              <a:t> </a:t>
            </a:r>
            <a:r>
              <a:rPr dirty="0" err="1"/>
              <a:t>الشراكة</a:t>
            </a:r>
            <a:r>
              <a:rPr dirty="0"/>
              <a:t> </a:t>
            </a:r>
            <a:r>
              <a:rPr dirty="0" err="1"/>
              <a:t>بين</a:t>
            </a:r>
            <a:r>
              <a:rPr dirty="0"/>
              <a:t> </a:t>
            </a:r>
            <a:r>
              <a:rPr dirty="0" err="1"/>
              <a:t>القطاعات</a:t>
            </a:r>
            <a:r>
              <a:rPr dirty="0"/>
              <a:t> </a:t>
            </a:r>
            <a:r>
              <a:rPr dirty="0" err="1"/>
              <a:t>ذات</a:t>
            </a:r>
            <a:r>
              <a:rPr dirty="0"/>
              <a:t> </a:t>
            </a:r>
            <a:r>
              <a:rPr dirty="0" err="1"/>
              <a:t>الصلة</a:t>
            </a:r>
            <a:r>
              <a:rPr dirty="0"/>
              <a:t> </a:t>
            </a:r>
            <a:r>
              <a:rPr dirty="0" err="1"/>
              <a:t>ومقدمي</a:t>
            </a:r>
            <a:r>
              <a:rPr dirty="0"/>
              <a:t> </a:t>
            </a:r>
            <a:r>
              <a:rPr dirty="0" err="1"/>
              <a:t>الخبرة</a:t>
            </a:r>
            <a:r>
              <a:rPr dirty="0"/>
              <a:t>، </a:t>
            </a:r>
            <a:r>
              <a:rPr dirty="0" err="1"/>
              <a:t>وبناء</a:t>
            </a:r>
            <a:r>
              <a:rPr dirty="0"/>
              <a:t> </a:t>
            </a:r>
            <a:r>
              <a:rPr dirty="0" err="1"/>
              <a:t>روابط</a:t>
            </a:r>
            <a:r>
              <a:rPr dirty="0"/>
              <a:t> </a:t>
            </a:r>
            <a:r>
              <a:rPr dirty="0" err="1"/>
              <a:t>جديدة</a:t>
            </a:r>
            <a:r>
              <a:rPr dirty="0"/>
              <a:t>، </a:t>
            </a:r>
            <a:r>
              <a:rPr dirty="0" err="1"/>
              <a:t>على</a:t>
            </a:r>
            <a:r>
              <a:rPr dirty="0"/>
              <a:t> </a:t>
            </a:r>
            <a:r>
              <a:rPr dirty="0" err="1"/>
              <a:t>سبيل</a:t>
            </a:r>
            <a:r>
              <a:rPr dirty="0"/>
              <a:t> </a:t>
            </a:r>
            <a:r>
              <a:rPr dirty="0" err="1"/>
              <a:t>المثال</a:t>
            </a:r>
            <a:r>
              <a:rPr dirty="0"/>
              <a:t> </a:t>
            </a:r>
            <a:r>
              <a:rPr dirty="0" err="1"/>
              <a:t>معالجة</a:t>
            </a:r>
            <a:r>
              <a:rPr dirty="0"/>
              <a:t> </a:t>
            </a:r>
            <a:r>
              <a:rPr dirty="0" err="1"/>
              <a:t>الحواجز</a:t>
            </a:r>
            <a:r>
              <a:rPr dirty="0"/>
              <a:t> </a:t>
            </a:r>
            <a:r>
              <a:rPr dirty="0" err="1"/>
              <a:t>الهيكلية</a:t>
            </a:r>
            <a:r>
              <a:rPr dirty="0"/>
              <a:t> </a:t>
            </a:r>
            <a:r>
              <a:rPr dirty="0" err="1"/>
              <a:t>التي</a:t>
            </a:r>
            <a:r>
              <a:rPr dirty="0"/>
              <a:t> </a:t>
            </a:r>
            <a:r>
              <a:rPr dirty="0" err="1"/>
              <a:t>تحول</a:t>
            </a:r>
            <a:r>
              <a:rPr dirty="0"/>
              <a:t> </a:t>
            </a:r>
            <a:r>
              <a:rPr dirty="0" err="1"/>
              <a:t>دون</a:t>
            </a:r>
            <a:r>
              <a:rPr dirty="0"/>
              <a:t> </a:t>
            </a:r>
            <a:r>
              <a:rPr dirty="0" err="1"/>
              <a:t>تحقيق</a:t>
            </a:r>
            <a:r>
              <a:rPr dirty="0"/>
              <a:t> </a:t>
            </a:r>
            <a:r>
              <a:rPr dirty="0" err="1"/>
              <a:t>نتائج</a:t>
            </a:r>
            <a:r>
              <a:rPr dirty="0"/>
              <a:t> </a:t>
            </a:r>
            <a:r>
              <a:rPr dirty="0" err="1"/>
              <a:t>مكافحة</a:t>
            </a:r>
            <a:r>
              <a:rPr dirty="0"/>
              <a:t> </a:t>
            </a:r>
            <a:r>
              <a:rPr dirty="0" err="1"/>
              <a:t>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والملاريا</a:t>
            </a:r>
            <a:r>
              <a:rPr dirty="0"/>
              <a:t>، </a:t>
            </a:r>
            <a:r>
              <a:rPr dirty="0" err="1"/>
              <a:t>أو</a:t>
            </a:r>
            <a:r>
              <a:rPr dirty="0"/>
              <a:t> </a:t>
            </a:r>
            <a:r>
              <a:rPr dirty="0" err="1"/>
              <a:t>تحقيق</a:t>
            </a:r>
            <a:r>
              <a:rPr dirty="0"/>
              <a:t> </a:t>
            </a:r>
            <a:r>
              <a:rPr dirty="0" err="1"/>
              <a:t>التكامل</a:t>
            </a:r>
            <a:r>
              <a:rPr dirty="0"/>
              <a:t> </a:t>
            </a:r>
            <a:r>
              <a:rPr dirty="0" err="1"/>
              <a:t>بين</a:t>
            </a:r>
            <a:r>
              <a:rPr dirty="0"/>
              <a:t> </a:t>
            </a:r>
            <a:r>
              <a:rPr dirty="0" err="1"/>
              <a:t>النُّظم</a:t>
            </a:r>
            <a:r>
              <a:rPr dirty="0"/>
              <a:t> </a:t>
            </a:r>
            <a:r>
              <a:rPr dirty="0" err="1"/>
              <a:t>الصحية</a:t>
            </a:r>
            <a:r>
              <a:rPr dirty="0"/>
              <a:t> </a:t>
            </a:r>
            <a:r>
              <a:rPr dirty="0" err="1"/>
              <a:t>على</a:t>
            </a:r>
            <a:r>
              <a:rPr dirty="0"/>
              <a:t> </a:t>
            </a:r>
            <a:r>
              <a:rPr dirty="0" err="1"/>
              <a:t>المستوى</a:t>
            </a:r>
            <a:r>
              <a:rPr dirty="0"/>
              <a:t> </a:t>
            </a:r>
            <a:r>
              <a:rPr dirty="0" err="1"/>
              <a:t>الوطني</a:t>
            </a:r>
            <a:r>
              <a:rPr dirty="0"/>
              <a:t> </a:t>
            </a:r>
            <a:r>
              <a:rPr dirty="0" err="1"/>
              <a:t>والمجتمع</a:t>
            </a:r>
            <a:r>
              <a:rPr dirty="0"/>
              <a:t> </a:t>
            </a:r>
            <a:r>
              <a:rPr dirty="0" err="1"/>
              <a:t>المحلي</a:t>
            </a:r>
            <a:r>
              <a:rPr dirty="0"/>
              <a:t> </a:t>
            </a:r>
            <a:r>
              <a:rPr dirty="0" err="1"/>
              <a:t>والقطاع</a:t>
            </a:r>
            <a:r>
              <a:rPr dirty="0"/>
              <a:t> </a:t>
            </a:r>
            <a:r>
              <a:rPr dirty="0" err="1"/>
              <a:t>الخاص</a:t>
            </a:r>
            <a:r>
              <a:rPr dirty="0"/>
              <a:t> </a:t>
            </a:r>
            <a:r>
              <a:rPr dirty="0" err="1"/>
              <a:t>وغيرها</a:t>
            </a:r>
            <a:r>
              <a:rPr dirty="0"/>
              <a:t> </a:t>
            </a:r>
            <a:r>
              <a:rPr dirty="0" err="1"/>
              <a:t>من</a:t>
            </a:r>
            <a:r>
              <a:rPr dirty="0"/>
              <a:t> </a:t>
            </a:r>
            <a:r>
              <a:rPr dirty="0" err="1"/>
              <a:t>النُّظم</a:t>
            </a:r>
            <a:r>
              <a:rPr dirty="0"/>
              <a:t> </a:t>
            </a:r>
            <a:r>
              <a:rPr dirty="0" err="1"/>
              <a:t>الصحية</a:t>
            </a:r>
            <a:r>
              <a:rPr dirty="0"/>
              <a:t> </a:t>
            </a:r>
            <a:r>
              <a:rPr dirty="0" err="1"/>
              <a:t>وضمان</a:t>
            </a:r>
            <a:r>
              <a:rPr dirty="0"/>
              <a:t> </a:t>
            </a:r>
            <a:r>
              <a:rPr dirty="0" err="1"/>
              <a:t>أن</a:t>
            </a:r>
            <a:r>
              <a:rPr dirty="0"/>
              <a:t> </a:t>
            </a:r>
            <a:r>
              <a:rPr dirty="0" err="1"/>
              <a:t>تتمحور</a:t>
            </a:r>
            <a:r>
              <a:rPr dirty="0"/>
              <a:t> </a:t>
            </a:r>
            <a:r>
              <a:rPr dirty="0" err="1"/>
              <a:t>الخدمات</a:t>
            </a:r>
            <a:r>
              <a:rPr dirty="0"/>
              <a:t> </a:t>
            </a:r>
            <a:r>
              <a:rPr dirty="0" err="1"/>
              <a:t>حول</a:t>
            </a:r>
            <a:r>
              <a:rPr dirty="0"/>
              <a:t> </a:t>
            </a:r>
            <a:r>
              <a:rPr dirty="0" err="1"/>
              <a:t>الناس</a:t>
            </a:r>
            <a:r>
              <a:rPr dirty="0"/>
              <a:t>، </a:t>
            </a:r>
            <a:r>
              <a:rPr dirty="0" err="1"/>
              <a:t>أو</a:t>
            </a:r>
            <a:r>
              <a:rPr dirty="0"/>
              <a:t> </a:t>
            </a:r>
            <a:r>
              <a:rPr dirty="0" err="1"/>
              <a:t>تحقيق</a:t>
            </a:r>
            <a:r>
              <a:rPr dirty="0"/>
              <a:t> </a:t>
            </a:r>
            <a:r>
              <a:rPr dirty="0" err="1"/>
              <a:t>أهدافنا</a:t>
            </a:r>
            <a:r>
              <a:rPr dirty="0"/>
              <a:t> </a:t>
            </a:r>
            <a:r>
              <a:rPr dirty="0" err="1"/>
              <a:t>الخاصة</a:t>
            </a:r>
            <a:r>
              <a:rPr dirty="0"/>
              <a:t> </a:t>
            </a:r>
            <a:r>
              <a:rPr dirty="0" err="1"/>
              <a:t>بالتأهب</a:t>
            </a:r>
            <a:r>
              <a:rPr dirty="0"/>
              <a:t> </a:t>
            </a:r>
            <a:r>
              <a:rPr dirty="0" err="1"/>
              <a:t>للجوائح</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المساعدة</a:t>
            </a:r>
            <a:r>
              <a:rPr dirty="0"/>
              <a:t> </a:t>
            </a:r>
            <a:r>
              <a:rPr dirty="0" err="1"/>
              <a:t>في</a:t>
            </a:r>
            <a:r>
              <a:rPr dirty="0"/>
              <a:t> </a:t>
            </a:r>
            <a:r>
              <a:rPr dirty="0" err="1"/>
              <a:t>رصد</a:t>
            </a:r>
            <a:r>
              <a:rPr dirty="0"/>
              <a:t> </a:t>
            </a:r>
            <a:r>
              <a:rPr dirty="0" err="1"/>
              <a:t>المشاركة</a:t>
            </a:r>
            <a:r>
              <a:rPr dirty="0"/>
              <a:t> </a:t>
            </a:r>
            <a:r>
              <a:rPr dirty="0" err="1"/>
              <a:t>المُجدية</a:t>
            </a:r>
            <a:r>
              <a:rPr dirty="0"/>
              <a:t> </a:t>
            </a:r>
            <a:r>
              <a:rPr dirty="0" err="1"/>
              <a:t>لجميع</a:t>
            </a:r>
            <a:r>
              <a:rPr dirty="0"/>
              <a:t> </a:t>
            </a:r>
            <a:r>
              <a:rPr dirty="0" err="1"/>
              <a:t>أصحاب</a:t>
            </a:r>
            <a:r>
              <a:rPr dirty="0"/>
              <a:t> </a:t>
            </a:r>
            <a:r>
              <a:rPr dirty="0" err="1"/>
              <a:t>المصلحة</a:t>
            </a:r>
            <a:r>
              <a:rPr dirty="0"/>
              <a:t> </a:t>
            </a:r>
            <a:r>
              <a:rPr dirty="0" err="1"/>
              <a:t>في</a:t>
            </a:r>
            <a:r>
              <a:rPr dirty="0"/>
              <a:t> </a:t>
            </a:r>
            <a:r>
              <a:rPr dirty="0" err="1"/>
              <a:t>صُنع</a:t>
            </a:r>
            <a:r>
              <a:rPr dirty="0"/>
              <a:t> </a:t>
            </a:r>
            <a:r>
              <a:rPr dirty="0" err="1"/>
              <a:t>قرارات</a:t>
            </a:r>
            <a:r>
              <a:rPr dirty="0"/>
              <a:t> </a:t>
            </a:r>
            <a:r>
              <a:rPr dirty="0" err="1"/>
              <a:t>آليات</a:t>
            </a:r>
            <a:r>
              <a:rPr dirty="0"/>
              <a:t> </a:t>
            </a:r>
            <a:r>
              <a:rPr dirty="0" err="1"/>
              <a:t>التنسيق</a:t>
            </a:r>
            <a:r>
              <a:rPr dirty="0"/>
              <a:t> </a:t>
            </a:r>
            <a:r>
              <a:rPr dirty="0" err="1"/>
              <a:t>القُطرية</a:t>
            </a:r>
            <a:r>
              <a:rPr dirty="0"/>
              <a:t> </a:t>
            </a:r>
            <a:r>
              <a:rPr dirty="0" err="1"/>
              <a:t>طوال</a:t>
            </a:r>
            <a:r>
              <a:rPr dirty="0"/>
              <a:t> </a:t>
            </a:r>
            <a:r>
              <a:rPr dirty="0" err="1"/>
              <a:t>دورة</a:t>
            </a:r>
            <a:r>
              <a:rPr dirty="0"/>
              <a:t> </a:t>
            </a:r>
            <a:r>
              <a:rPr dirty="0" err="1"/>
              <a:t>حياة</a:t>
            </a:r>
            <a:r>
              <a:rPr dirty="0"/>
              <a:t> </a:t>
            </a:r>
            <a:r>
              <a:rPr dirty="0" err="1"/>
              <a:t>المنح</a:t>
            </a:r>
            <a:r>
              <a:rPr dirty="0"/>
              <a:t>، </a:t>
            </a:r>
            <a:r>
              <a:rPr dirty="0" err="1"/>
              <a:t>وخصوصاً</a:t>
            </a:r>
            <a:r>
              <a:rPr dirty="0"/>
              <a:t> </a:t>
            </a:r>
            <a:r>
              <a:rPr dirty="0" err="1"/>
              <a:t>المجتمعات</a:t>
            </a:r>
            <a:r>
              <a:rPr dirty="0"/>
              <a:t> </a:t>
            </a:r>
            <a:r>
              <a:rPr dirty="0" err="1"/>
              <a:t>المحلية</a:t>
            </a:r>
            <a:r>
              <a:rPr dirty="0"/>
              <a:t>، </a:t>
            </a:r>
            <a:r>
              <a:rPr dirty="0" err="1"/>
              <a:t>بما</a:t>
            </a:r>
            <a:r>
              <a:rPr dirty="0"/>
              <a:t> </a:t>
            </a:r>
            <a:r>
              <a:rPr dirty="0" err="1"/>
              <a:t>في</a:t>
            </a:r>
            <a:r>
              <a:rPr dirty="0"/>
              <a:t> </a:t>
            </a:r>
            <a:r>
              <a:rPr dirty="0" err="1"/>
              <a:t>ذلك</a:t>
            </a:r>
            <a:r>
              <a:rPr dirty="0"/>
              <a:t> </a:t>
            </a:r>
            <a:r>
              <a:rPr dirty="0" err="1"/>
              <a:t>الفئات</a:t>
            </a:r>
            <a:r>
              <a:rPr dirty="0"/>
              <a:t> </a:t>
            </a:r>
            <a:r>
              <a:rPr dirty="0" err="1"/>
              <a:t>السكانية</a:t>
            </a:r>
            <a:r>
              <a:rPr dirty="0"/>
              <a:t> </a:t>
            </a:r>
            <a:r>
              <a:rPr dirty="0" err="1"/>
              <a:t>الرئيسية</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المساعدة</a:t>
            </a:r>
            <a:r>
              <a:rPr dirty="0"/>
              <a:t> </a:t>
            </a:r>
            <a:r>
              <a:rPr dirty="0" err="1"/>
              <a:t>في</a:t>
            </a:r>
            <a:r>
              <a:rPr dirty="0"/>
              <a:t> </a:t>
            </a:r>
            <a:r>
              <a:rPr dirty="0" err="1"/>
              <a:t>تعزيز</a:t>
            </a:r>
            <a:r>
              <a:rPr dirty="0"/>
              <a:t> </a:t>
            </a:r>
            <a:r>
              <a:rPr dirty="0" err="1"/>
              <a:t>بيئة</a:t>
            </a:r>
            <a:r>
              <a:rPr dirty="0"/>
              <a:t> تمكينية </a:t>
            </a:r>
            <a:r>
              <a:rPr dirty="0" err="1"/>
              <a:t>للابتكار</a:t>
            </a:r>
            <a:r>
              <a:rPr dirty="0"/>
              <a:t> </a:t>
            </a:r>
            <a:r>
              <a:rPr dirty="0" err="1"/>
              <a:t>لتسريع</a:t>
            </a:r>
            <a:r>
              <a:rPr dirty="0"/>
              <a:t> </a:t>
            </a:r>
            <a:r>
              <a:rPr dirty="0" err="1"/>
              <a:t>تنفيذ</a:t>
            </a:r>
            <a:r>
              <a:rPr dirty="0"/>
              <a:t> </a:t>
            </a:r>
            <a:r>
              <a:rPr dirty="0" err="1"/>
              <a:t>أهداف</a:t>
            </a:r>
            <a:r>
              <a:rPr dirty="0"/>
              <a:t> </a:t>
            </a:r>
            <a:r>
              <a:rPr dirty="0" err="1"/>
              <a:t>الاستراتيجية</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u="sng">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i="0" dirty="0" err="1"/>
              <a:t>الموارد</a:t>
            </a:r>
            <a:r>
              <a:rPr i="0" dirty="0"/>
              <a:t> </a:t>
            </a:r>
            <a:endParaRPr sz="110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cs typeface="Arial" panose="020B0604020202020204" pitchFamily="34" charset="0"/>
              </a:defRPr>
            </a:pPr>
            <a:r>
              <a:rPr dirty="0" err="1">
                <a:solidFill>
                  <a:srgbClr val="000000"/>
                </a:solidFill>
                <a:ea typeface="Calibri" panose="020F0502020204030204" pitchFamily="34" charset="0"/>
              </a:rPr>
              <a:t>هناك</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عدد</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من</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الموارد</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المتاحة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للمساعدة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في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ذلك</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وفي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توصيل</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أولويات</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الاستراتيجية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إلى</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جماعات</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أصحاب</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المصلحة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لديكم</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مثل</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هذا</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العرض</a:t>
            </a:r>
            <a:r>
              <a:rPr dirty="0">
                <a:solidFill>
                  <a:srgbClr val="000000"/>
                </a:solidFill>
                <a:ea typeface="Calibri" panose="020F0502020204030204" pitchFamily="34" charset="0"/>
              </a:rPr>
              <a:t> التقديمي، </a:t>
            </a:r>
            <a:r>
              <a:rPr dirty="0" err="1">
                <a:solidFill>
                  <a:srgbClr val="000000"/>
                </a:solidFill>
                <a:ea typeface="Calibri" panose="020F0502020204030204" pitchFamily="34" charset="0"/>
              </a:rPr>
              <a:t>ووثيقة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ملخص</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تنفيذي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والاستراتيجية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نفسها</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واستعراض</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عام</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لإطارها</a:t>
            </a:r>
            <a:r>
              <a:rPr dirty="0">
                <a:solidFill>
                  <a:srgbClr val="000000"/>
                </a:solidFill>
                <a:ea typeface="Calibri" panose="020F0502020204030204" pitchFamily="34" charset="0"/>
              </a:rPr>
              <a:t> </a:t>
            </a:r>
            <a:r>
              <a:rPr dirty="0">
                <a:ea typeface="Times New Roman" panose="02020603050405020304" pitchFamily="18" charset="0"/>
              </a:rPr>
              <a:t>- </a:t>
            </a:r>
            <a:r>
              <a:rPr dirty="0" err="1">
                <a:ea typeface="Times New Roman" panose="02020603050405020304" pitchFamily="18" charset="0"/>
              </a:rPr>
              <a:t>وكل</a:t>
            </a:r>
            <a:r>
              <a:rPr dirty="0">
                <a:ea typeface="Times New Roman" panose="02020603050405020304" pitchFamily="18" charset="0"/>
              </a:rPr>
              <a:t> </a:t>
            </a:r>
            <a:r>
              <a:rPr dirty="0" err="1">
                <a:ea typeface="Times New Roman" panose="02020603050405020304" pitchFamily="18" charset="0"/>
              </a:rPr>
              <a:t>هذه</a:t>
            </a:r>
            <a:r>
              <a:rPr dirty="0">
                <a:ea typeface="Times New Roman" panose="02020603050405020304" pitchFamily="18" charset="0"/>
              </a:rPr>
              <a:t> </a:t>
            </a:r>
            <a:r>
              <a:rPr dirty="0" err="1">
                <a:ea typeface="Times New Roman" panose="02020603050405020304" pitchFamily="18" charset="0"/>
              </a:rPr>
              <a:t>الموارد</a:t>
            </a:r>
            <a:r>
              <a:rPr dirty="0">
                <a:ea typeface="Times New Roman" panose="02020603050405020304" pitchFamily="18" charset="0"/>
              </a:rPr>
              <a:t> </a:t>
            </a:r>
            <a:r>
              <a:rPr dirty="0" err="1">
                <a:ea typeface="Times New Roman" panose="02020603050405020304" pitchFamily="18" charset="0"/>
              </a:rPr>
              <a:t>متاحة</a:t>
            </a:r>
            <a:r>
              <a:rPr dirty="0">
                <a:ea typeface="Times New Roman" panose="02020603050405020304" pitchFamily="18" charset="0"/>
              </a:rPr>
              <a:t> </a:t>
            </a:r>
            <a:r>
              <a:rPr dirty="0" err="1">
                <a:ea typeface="Times New Roman" panose="02020603050405020304" pitchFamily="18" charset="0"/>
              </a:rPr>
              <a:t>على</a:t>
            </a:r>
            <a:r>
              <a:rPr dirty="0">
                <a:ea typeface="Times New Roman" panose="02020603050405020304" pitchFamily="18" charset="0"/>
              </a:rPr>
              <a:t> </a:t>
            </a:r>
            <a:r>
              <a:rPr dirty="0" err="1">
                <a:solidFill>
                  <a:srgbClr val="000000"/>
                </a:solidFill>
                <a:ea typeface="Times New Roman" panose="02020603050405020304" pitchFamily="18" charset="0"/>
              </a:rPr>
              <a:t>الموقع</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الشبكي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للصندوق</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العالمي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في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عدّة</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لغات</a:t>
            </a:r>
            <a:r>
              <a:rPr dirty="0">
                <a:solidFill>
                  <a:srgbClr val="000000"/>
                </a:solidFill>
                <a:ea typeface="Times New Roman" panose="02020603050405020304" pitchFamily="18" charset="0"/>
              </a:rPr>
              <a:t> - </a:t>
            </a:r>
            <a:r>
              <a:rPr dirty="0" err="1">
                <a:solidFill>
                  <a:srgbClr val="000000"/>
                </a:solidFill>
                <a:ea typeface="Times New Roman" panose="02020603050405020304" pitchFamily="18" charset="0"/>
              </a:rPr>
              <a:t>كما</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هو</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موضَّح</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في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الجزء</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السفلي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من</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الشريحة</a:t>
            </a:r>
            <a:r>
              <a:rPr dirty="0">
                <a:solidFill>
                  <a:srgbClr val="000000"/>
                </a:solidFill>
                <a:ea typeface="Times New Roman" panose="02020603050405020304" pitchFamily="18" charset="0"/>
              </a:rPr>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defRPr>
            </a:pPr>
            <a:r>
              <a:rPr sz="1100" dirty="0" err="1">
                <a:ea typeface="Calibri" panose="020F0502020204030204" pitchFamily="34" charset="0"/>
                <a:cs typeface="Arial" panose="020B0604020202020204" pitchFamily="34" charset="0"/>
              </a:rPr>
              <a:t>نتطلع</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إلى</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العمل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معاً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أجل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تسخير</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مَواطن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قوتنا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بصورة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جماعية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لتحقيق</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الاستراتيجية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وتحقيق</a:t>
            </a:r>
            <a:r>
              <a:rPr sz="1800" dirty="0">
                <a:ea typeface="Times New Roman" panose="02020603050405020304" pitchFamily="18" charset="0"/>
              </a:rPr>
              <a:t> </a:t>
            </a:r>
            <a:r>
              <a:rPr sz="1800" dirty="0" err="1">
                <a:ea typeface="Times New Roman" panose="02020603050405020304" pitchFamily="18" charset="0"/>
              </a:rPr>
              <a:t>رؤية</a:t>
            </a:r>
            <a:r>
              <a:rPr sz="1800" dirty="0">
                <a:ea typeface="Times New Roman" panose="02020603050405020304" pitchFamily="18" charset="0"/>
              </a:rPr>
              <a:t> </a:t>
            </a:r>
            <a:r>
              <a:rPr sz="1800" dirty="0" err="1">
                <a:ea typeface="Times New Roman" panose="02020603050405020304" pitchFamily="18" charset="0"/>
              </a:rPr>
              <a:t>شراكتنا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لعالمٍ</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خالٍ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عبء</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الإيدز</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والسُلّ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والملاريا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مع</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توفير</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خدمات</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صحية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أفضل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ومنصفة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للجميع</a:t>
            </a:r>
            <a:r>
              <a:rPr sz="1100" dirty="0">
                <a:ea typeface="Calibri" panose="020F0502020204030204" pitchFamily="34" charset="0"/>
                <a:cs typeface="Arial" panose="020B0604020202020204" pitchFamily="34" charset="0"/>
              </a:rPr>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1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17</a:t>
            </a:fld>
            <a:endParaRPr lang="en-US"/>
          </a:p>
        </p:txBody>
      </p:sp>
    </p:spTree>
    <p:extLst>
      <p:ext uri="{BB962C8B-B14F-4D97-AF65-F5344CB8AC3E}">
        <p14:creationId xmlns:p14="http://schemas.microsoft.com/office/powerpoint/2010/main" val="354031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defRPr>
            </a:pPr>
            <a:r>
              <a:rPr dirty="0" err="1">
                <a:cs typeface="Arial" panose="020B0604020202020204" pitchFamily="34" charset="0"/>
              </a:rPr>
              <a:t>يضطلع</a:t>
            </a:r>
            <a:r>
              <a:rPr dirty="0">
                <a:cs typeface="Arial" panose="020B0604020202020204" pitchFamily="34" charset="0"/>
              </a:rPr>
              <a:t> </a:t>
            </a:r>
            <a:r>
              <a:rPr dirty="0" err="1">
                <a:cs typeface="Arial" panose="020B0604020202020204" pitchFamily="34" charset="0"/>
              </a:rPr>
              <a:t>القطاع</a:t>
            </a:r>
            <a:r>
              <a:rPr dirty="0">
                <a:cs typeface="Arial" panose="020B0604020202020204" pitchFamily="34" charset="0"/>
              </a:rPr>
              <a:t> </a:t>
            </a:r>
            <a:r>
              <a:rPr dirty="0" err="1">
                <a:cs typeface="Arial" panose="020B0604020202020204" pitchFamily="34" charset="0"/>
              </a:rPr>
              <a:t>الخاص</a:t>
            </a:r>
            <a:r>
              <a:rPr dirty="0">
                <a:cs typeface="Arial" panose="020B0604020202020204" pitchFamily="34" charset="0"/>
              </a:rPr>
              <a:t> </a:t>
            </a:r>
            <a:r>
              <a:rPr dirty="0" err="1">
                <a:cs typeface="Arial" panose="020B0604020202020204" pitchFamily="34" charset="0"/>
              </a:rPr>
              <a:t>بدور</a:t>
            </a:r>
            <a:r>
              <a:rPr dirty="0">
                <a:cs typeface="Arial" panose="020B0604020202020204" pitchFamily="34" charset="0"/>
              </a:rPr>
              <a:t> </a:t>
            </a:r>
            <a:r>
              <a:rPr dirty="0" err="1"/>
              <a:t>هام</a:t>
            </a:r>
            <a:r>
              <a:rPr dirty="0"/>
              <a:t> </a:t>
            </a:r>
            <a:r>
              <a:rPr dirty="0" err="1"/>
              <a:t>في</a:t>
            </a:r>
            <a:r>
              <a:rPr dirty="0"/>
              <a:t> </a:t>
            </a:r>
            <a:r>
              <a:rPr dirty="0" err="1"/>
              <a:t>تنفيذ</a:t>
            </a:r>
            <a:r>
              <a:rPr dirty="0"/>
              <a:t> </a:t>
            </a:r>
            <a:r>
              <a:rPr dirty="0" err="1"/>
              <a:t>أولويات</a:t>
            </a:r>
            <a:r>
              <a:rPr dirty="0"/>
              <a:t> </a:t>
            </a:r>
            <a:r>
              <a:rPr dirty="0" err="1"/>
              <a:t>الاستراتيجية</a:t>
            </a:r>
            <a:r>
              <a:rPr dirty="0"/>
              <a:t> </a:t>
            </a:r>
            <a:r>
              <a:rPr dirty="0" err="1"/>
              <a:t>الجديدة</a:t>
            </a:r>
            <a:r>
              <a:rPr dirty="0"/>
              <a:t> </a:t>
            </a:r>
            <a:r>
              <a:rPr dirty="0" err="1"/>
              <a:t>لشراكة</a:t>
            </a:r>
            <a:r>
              <a:rPr dirty="0"/>
              <a:t> </a:t>
            </a:r>
            <a:r>
              <a:rPr dirty="0" err="1"/>
              <a:t>الصندوق</a:t>
            </a:r>
            <a:r>
              <a:rPr dirty="0"/>
              <a:t> </a:t>
            </a:r>
            <a:r>
              <a:rPr dirty="0" err="1"/>
              <a:t>العالمي</a:t>
            </a:r>
            <a:r>
              <a:rPr dirty="0"/>
              <a:t>.</a:t>
            </a:r>
          </a:p>
          <a:p>
            <a:pPr marL="0" marR="0" lvl="0" indent="0" algn="r" rtl="1">
              <a:spcBef>
                <a:spcPts val="0"/>
              </a:spcBef>
              <a:spcAft>
                <a:spcPts val="0"/>
              </a:spcAft>
              <a:buFont typeface="Arial" panose="020B0604020202020204" pitchFamily="34" charset="0"/>
              <a:buNone/>
              <a:defRPr sz="1100">
                <a:effectLst/>
                <a:latin typeface="Calibri" panose="020F0502020204030204" pitchFamily="34" charset="0"/>
                <a:ea typeface="Calibri" panose="020F0502020204030204" pitchFamily="34" charset="0"/>
                <a:cs typeface="Arial" panose="020B0604020202020204" pitchFamily="34" charset="0"/>
              </a:defRPr>
            </a:pPr>
            <a:r>
              <a:rPr dirty="0"/>
              <a:t> </a:t>
            </a:r>
          </a:p>
          <a:p>
            <a:pPr marL="342900" marR="0" lvl="0" indent="-342900" algn="r" rtl="1">
              <a:lnSpc>
                <a:spcPts val="700"/>
              </a:lnSpc>
              <a:spcBef>
                <a:spcPts val="0"/>
              </a:spcBef>
              <a:spcAft>
                <a:spcPts val="0"/>
              </a:spcAft>
              <a:buFont typeface="Arial" panose="020B0604020202020204" pitchFamily="34" charset="0"/>
              <a:buChar char="-"/>
              <a:defRPr sz="1100">
                <a:effectLst/>
                <a:latin typeface="Arial" panose="020B0604020202020204" pitchFamily="34" charset="0"/>
                <a:ea typeface="Calibri" panose="020F0502020204030204" pitchFamily="34" charset="0"/>
                <a:cs typeface="Arial" panose="020B0604020202020204" pitchFamily="34" charset="0"/>
              </a:defRPr>
            </a:pPr>
            <a:r>
              <a:rPr dirty="0" err="1"/>
              <a:t>سيتطلب</a:t>
            </a:r>
            <a:r>
              <a:rPr dirty="0"/>
              <a:t> </a:t>
            </a:r>
            <a:r>
              <a:rPr dirty="0" err="1"/>
              <a:t>تحقيق</a:t>
            </a:r>
            <a:r>
              <a:rPr dirty="0"/>
              <a:t> </a:t>
            </a:r>
            <a:r>
              <a:rPr dirty="0" err="1"/>
              <a:t>هدفنا</a:t>
            </a:r>
            <a:r>
              <a:rPr dirty="0"/>
              <a:t> </a:t>
            </a:r>
            <a:r>
              <a:rPr dirty="0" err="1"/>
              <a:t>المتمثل</a:t>
            </a:r>
            <a:r>
              <a:rPr dirty="0"/>
              <a:t> </a:t>
            </a:r>
            <a:r>
              <a:rPr dirty="0" err="1"/>
              <a:t>في</a:t>
            </a:r>
            <a:r>
              <a:rPr dirty="0"/>
              <a:t> </a:t>
            </a:r>
            <a:r>
              <a:rPr dirty="0" err="1"/>
              <a:t>القضاء</a:t>
            </a:r>
            <a:r>
              <a:rPr dirty="0"/>
              <a:t> </a:t>
            </a:r>
            <a:r>
              <a:rPr dirty="0" err="1"/>
              <a:t>على</a:t>
            </a:r>
            <a:r>
              <a:rPr dirty="0"/>
              <a:t> </a:t>
            </a:r>
            <a:r>
              <a:rPr dirty="0" err="1"/>
              <a:t>الإيدز</a:t>
            </a:r>
            <a:r>
              <a:rPr dirty="0"/>
              <a:t> </a:t>
            </a:r>
            <a:r>
              <a:rPr dirty="0" err="1"/>
              <a:t>والسُلّ</a:t>
            </a:r>
            <a:r>
              <a:rPr dirty="0"/>
              <a:t> </a:t>
            </a:r>
            <a:r>
              <a:rPr dirty="0" err="1"/>
              <a:t>والملاريا</a:t>
            </a:r>
            <a:r>
              <a:rPr dirty="0"/>
              <a:t> </a:t>
            </a:r>
            <a:r>
              <a:rPr dirty="0" err="1"/>
              <a:t>تحسين</a:t>
            </a:r>
            <a:r>
              <a:rPr dirty="0"/>
              <a:t> </a:t>
            </a:r>
            <a:r>
              <a:rPr dirty="0" err="1"/>
              <a:t>الوصول</a:t>
            </a:r>
            <a:r>
              <a:rPr dirty="0"/>
              <a:t> </a:t>
            </a:r>
            <a:r>
              <a:rPr dirty="0" err="1"/>
              <a:t>العادل</a:t>
            </a:r>
            <a:r>
              <a:rPr dirty="0"/>
              <a:t> </a:t>
            </a:r>
            <a:r>
              <a:rPr dirty="0" err="1"/>
              <a:t>إلى</a:t>
            </a:r>
            <a:r>
              <a:rPr dirty="0"/>
              <a:t> </a:t>
            </a:r>
            <a:r>
              <a:rPr dirty="0" err="1"/>
              <a:t>خدمات</a:t>
            </a:r>
            <a:r>
              <a:rPr dirty="0"/>
              <a:t> </a:t>
            </a:r>
            <a:r>
              <a:rPr dirty="0" err="1"/>
              <a:t>عالية</a:t>
            </a:r>
            <a:r>
              <a:rPr dirty="0"/>
              <a:t> </a:t>
            </a:r>
            <a:r>
              <a:rPr dirty="0" err="1"/>
              <a:t>الجودة</a:t>
            </a:r>
            <a:r>
              <a:rPr dirty="0"/>
              <a:t> </a:t>
            </a:r>
            <a:r>
              <a:rPr dirty="0" err="1"/>
              <a:t>وبأسعار</a:t>
            </a:r>
            <a:r>
              <a:rPr dirty="0"/>
              <a:t> </a:t>
            </a:r>
            <a:r>
              <a:rPr dirty="0" err="1"/>
              <a:t>ميسّرة</a:t>
            </a:r>
            <a:r>
              <a:rPr dirty="0"/>
              <a:t> </a:t>
            </a:r>
            <a:r>
              <a:rPr dirty="0" err="1"/>
              <a:t>حيثما</a:t>
            </a:r>
            <a:r>
              <a:rPr dirty="0"/>
              <a:t> </a:t>
            </a:r>
            <a:r>
              <a:rPr dirty="0" err="1"/>
              <a:t>يسعى</a:t>
            </a:r>
            <a:r>
              <a:rPr dirty="0"/>
              <a:t> </a:t>
            </a:r>
            <a:r>
              <a:rPr dirty="0" err="1"/>
              <a:t>الناس</a:t>
            </a:r>
            <a:r>
              <a:rPr dirty="0"/>
              <a:t> </a:t>
            </a:r>
            <a:r>
              <a:rPr dirty="0" err="1"/>
              <a:t>للحصول</a:t>
            </a:r>
            <a:r>
              <a:rPr dirty="0"/>
              <a:t> </a:t>
            </a:r>
            <a:r>
              <a:rPr dirty="0" err="1"/>
              <a:t>على</a:t>
            </a:r>
            <a:r>
              <a:rPr dirty="0"/>
              <a:t> </a:t>
            </a:r>
            <a:r>
              <a:rPr dirty="0" err="1"/>
              <a:t>الرعاية</a:t>
            </a:r>
            <a:r>
              <a:rPr dirty="0"/>
              <a:t>. </a:t>
            </a:r>
            <a:r>
              <a:rPr dirty="0" err="1"/>
              <a:t>وفي</a:t>
            </a:r>
            <a:r>
              <a:rPr dirty="0"/>
              <a:t> </a:t>
            </a:r>
            <a:r>
              <a:rPr dirty="0" err="1"/>
              <a:t>عدد</a:t>
            </a:r>
            <a:r>
              <a:rPr dirty="0"/>
              <a:t> </a:t>
            </a:r>
            <a:r>
              <a:rPr dirty="0" err="1"/>
              <a:t>من</a:t>
            </a:r>
            <a:r>
              <a:rPr dirty="0"/>
              <a:t> </a:t>
            </a:r>
            <a:r>
              <a:rPr dirty="0" err="1"/>
              <a:t>السياقات</a:t>
            </a:r>
            <a:r>
              <a:rPr dirty="0"/>
              <a:t> </a:t>
            </a:r>
            <a:r>
              <a:rPr dirty="0" err="1"/>
              <a:t>الهامّة</a:t>
            </a:r>
            <a:r>
              <a:rPr dirty="0"/>
              <a:t>، </a:t>
            </a:r>
            <a:r>
              <a:rPr dirty="0" err="1"/>
              <a:t>يُلتمس</a:t>
            </a:r>
            <a:r>
              <a:rPr dirty="0"/>
              <a:t> </a:t>
            </a:r>
            <a:r>
              <a:rPr dirty="0" err="1"/>
              <a:t>قدر</a:t>
            </a:r>
            <a:r>
              <a:rPr dirty="0"/>
              <a:t> </a:t>
            </a:r>
            <a:r>
              <a:rPr dirty="0" err="1"/>
              <a:t>كبير</a:t>
            </a:r>
            <a:r>
              <a:rPr dirty="0"/>
              <a:t> </a:t>
            </a:r>
            <a:r>
              <a:rPr dirty="0" err="1"/>
              <a:t>من</a:t>
            </a:r>
            <a:r>
              <a:rPr dirty="0"/>
              <a:t> </a:t>
            </a:r>
            <a:r>
              <a:rPr dirty="0" err="1"/>
              <a:t>الرعاية</a:t>
            </a:r>
            <a:r>
              <a:rPr dirty="0"/>
              <a:t> </a:t>
            </a:r>
            <a:r>
              <a:rPr dirty="0" err="1"/>
              <a:t>من</a:t>
            </a:r>
            <a:r>
              <a:rPr dirty="0"/>
              <a:t> </a:t>
            </a:r>
            <a:r>
              <a:rPr dirty="0" err="1"/>
              <a:t>خلال</a:t>
            </a:r>
            <a:r>
              <a:rPr dirty="0"/>
              <a:t> </a:t>
            </a:r>
            <a:r>
              <a:rPr dirty="0" err="1"/>
              <a:t>القطاع</a:t>
            </a:r>
            <a:r>
              <a:rPr dirty="0"/>
              <a:t> </a:t>
            </a:r>
            <a:r>
              <a:rPr dirty="0" err="1"/>
              <a:t>الخاص</a:t>
            </a:r>
            <a:r>
              <a:rPr dirty="0"/>
              <a:t>.</a:t>
            </a:r>
            <a:endParaRPr sz="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ts val="700"/>
              </a:lnSpc>
              <a:spcBef>
                <a:spcPts val="0"/>
              </a:spcBef>
              <a:spcAft>
                <a:spcPts val="0"/>
              </a:spcAft>
              <a:buFont typeface="Arial" panose="020B0604020202020204" pitchFamily="34" charset="0"/>
              <a:buChar char="-"/>
              <a:defRPr sz="1100">
                <a:effectLst/>
                <a:latin typeface="Arial" panose="020B0604020202020204" pitchFamily="34" charset="0"/>
                <a:ea typeface="Calibri" panose="020F0502020204030204" pitchFamily="34" charset="0"/>
                <a:cs typeface="Arial" panose="020B0604020202020204" pitchFamily="34" charset="0"/>
              </a:defRPr>
            </a:pPr>
            <a:r>
              <a:rPr dirty="0" err="1"/>
              <a:t>وعلى</a:t>
            </a:r>
            <a:r>
              <a:rPr dirty="0"/>
              <a:t> </a:t>
            </a:r>
            <a:r>
              <a:rPr dirty="0" err="1"/>
              <a:t>هذا</a:t>
            </a:r>
            <a:r>
              <a:rPr dirty="0"/>
              <a:t> </a:t>
            </a:r>
            <a:r>
              <a:rPr dirty="0" err="1"/>
              <a:t>النحو</a:t>
            </a:r>
            <a:r>
              <a:rPr dirty="0"/>
              <a:t>، </a:t>
            </a:r>
            <a:r>
              <a:rPr dirty="0" err="1"/>
              <a:t>سيكتسي</a:t>
            </a:r>
            <a:r>
              <a:rPr dirty="0"/>
              <a:t> </a:t>
            </a:r>
            <a:r>
              <a:rPr dirty="0" err="1"/>
              <a:t>تحسين</a:t>
            </a:r>
            <a:r>
              <a:rPr dirty="0"/>
              <a:t> </a:t>
            </a:r>
            <a:r>
              <a:rPr dirty="0" err="1"/>
              <a:t>المشاركة</a:t>
            </a:r>
            <a:r>
              <a:rPr dirty="0"/>
              <a:t> </a:t>
            </a:r>
            <a:r>
              <a:rPr dirty="0" err="1"/>
              <a:t>والتعاقد</a:t>
            </a:r>
            <a:r>
              <a:rPr dirty="0"/>
              <a:t> </a:t>
            </a:r>
            <a:r>
              <a:rPr dirty="0" err="1"/>
              <a:t>والتنسيق</a:t>
            </a:r>
            <a:r>
              <a:rPr dirty="0"/>
              <a:t> </a:t>
            </a:r>
            <a:r>
              <a:rPr dirty="0" err="1"/>
              <a:t>مع</a:t>
            </a:r>
            <a:r>
              <a:rPr dirty="0"/>
              <a:t> </a:t>
            </a:r>
            <a:r>
              <a:rPr u="sng" dirty="0" err="1"/>
              <a:t>مقدمي</a:t>
            </a:r>
            <a:r>
              <a:rPr u="sng" dirty="0"/>
              <a:t> </a:t>
            </a:r>
            <a:r>
              <a:rPr u="sng" dirty="0" err="1"/>
              <a:t>خدمات</a:t>
            </a:r>
            <a:r>
              <a:rPr u="sng" dirty="0"/>
              <a:t> </a:t>
            </a:r>
            <a:r>
              <a:rPr u="sng" dirty="0" err="1"/>
              <a:t>القطاع</a:t>
            </a:r>
            <a:r>
              <a:rPr u="sng" dirty="0"/>
              <a:t> </a:t>
            </a:r>
            <a:r>
              <a:rPr u="sng" dirty="0" err="1"/>
              <a:t>الخاص</a:t>
            </a:r>
            <a:r>
              <a:rPr u="sng" dirty="0"/>
              <a:t> </a:t>
            </a:r>
            <a:r>
              <a:rPr u="sng" dirty="0" err="1"/>
              <a:t>على</a:t>
            </a:r>
            <a:r>
              <a:rPr u="sng" dirty="0"/>
              <a:t> </a:t>
            </a:r>
            <a:r>
              <a:rPr u="sng" dirty="0" err="1"/>
              <a:t>المستوى</a:t>
            </a:r>
            <a:r>
              <a:rPr u="sng" dirty="0"/>
              <a:t> </a:t>
            </a:r>
            <a:r>
              <a:rPr u="sng" dirty="0" err="1"/>
              <a:t>القُطري</a:t>
            </a:r>
            <a:r>
              <a:rPr dirty="0"/>
              <a:t> </a:t>
            </a:r>
            <a:r>
              <a:rPr dirty="0" err="1"/>
              <a:t>أهمية</a:t>
            </a:r>
            <a:r>
              <a:rPr dirty="0"/>
              <a:t> </a:t>
            </a:r>
            <a:r>
              <a:rPr dirty="0" err="1"/>
              <a:t>بالغة</a:t>
            </a:r>
            <a:r>
              <a:rPr dirty="0"/>
              <a:t> </a:t>
            </a:r>
            <a:r>
              <a:rPr dirty="0" err="1"/>
              <a:t>في</a:t>
            </a:r>
            <a:r>
              <a:rPr dirty="0"/>
              <a:t>:</a:t>
            </a:r>
            <a:endParaRPr sz="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تعزيز</a:t>
            </a:r>
            <a:r>
              <a:rPr dirty="0"/>
              <a:t> </a:t>
            </a:r>
            <a:r>
              <a:rPr dirty="0" err="1"/>
              <a:t>النتائج</a:t>
            </a:r>
            <a:r>
              <a:rPr dirty="0"/>
              <a:t> </a:t>
            </a:r>
            <a:r>
              <a:rPr dirty="0" err="1"/>
              <a:t>الصحية</a:t>
            </a:r>
            <a:r>
              <a:rPr dirty="0"/>
              <a:t> </a:t>
            </a:r>
            <a:r>
              <a:rPr dirty="0" err="1"/>
              <a:t>من</a:t>
            </a:r>
            <a:r>
              <a:rPr dirty="0"/>
              <a:t> </a:t>
            </a:r>
            <a:r>
              <a:rPr dirty="0" err="1"/>
              <a:t>خلال</a:t>
            </a:r>
            <a:r>
              <a:rPr dirty="0"/>
              <a:t> </a:t>
            </a:r>
            <a:r>
              <a:rPr dirty="0" err="1"/>
              <a:t>تحسين</a:t>
            </a:r>
            <a:r>
              <a:rPr dirty="0"/>
              <a:t> </a:t>
            </a:r>
            <a:r>
              <a:rPr dirty="0" err="1"/>
              <a:t>الجودة</a:t>
            </a:r>
            <a:r>
              <a:rPr dirty="0"/>
              <a:t> </a:t>
            </a:r>
            <a:r>
              <a:rPr dirty="0" err="1"/>
              <a:t>وإمكانية</a:t>
            </a:r>
            <a:r>
              <a:rPr dirty="0"/>
              <a:t> </a:t>
            </a:r>
            <a:r>
              <a:rPr dirty="0" err="1"/>
              <a:t>الحصول</a:t>
            </a:r>
            <a:r>
              <a:rPr dirty="0"/>
              <a:t> </a:t>
            </a:r>
            <a:r>
              <a:rPr dirty="0" err="1"/>
              <a:t>على</a:t>
            </a:r>
            <a:r>
              <a:rPr dirty="0"/>
              <a:t> </a:t>
            </a:r>
            <a:r>
              <a:rPr dirty="0" err="1"/>
              <a:t>خدمات</a:t>
            </a:r>
            <a:r>
              <a:rPr dirty="0"/>
              <a:t> </a:t>
            </a:r>
            <a:r>
              <a:rPr dirty="0" err="1"/>
              <a:t>صحية</a:t>
            </a:r>
            <a:r>
              <a:rPr dirty="0"/>
              <a:t> </a:t>
            </a:r>
            <a:r>
              <a:rPr dirty="0" err="1"/>
              <a:t>ميسّرة</a:t>
            </a:r>
            <a:r>
              <a:rPr dirty="0"/>
              <a:t> </a:t>
            </a:r>
            <a:r>
              <a:rPr dirty="0" err="1"/>
              <a:t>وفعَّالة</a:t>
            </a:r>
            <a:r>
              <a:rPr dirty="0"/>
              <a:t> </a:t>
            </a:r>
            <a:r>
              <a:rPr dirty="0" err="1"/>
              <a:t>من</a:t>
            </a:r>
            <a:r>
              <a:rPr dirty="0"/>
              <a:t> </a:t>
            </a:r>
            <a:r>
              <a:rPr dirty="0" err="1"/>
              <a:t>حيث</a:t>
            </a:r>
            <a:r>
              <a:rPr dirty="0"/>
              <a:t> </a:t>
            </a:r>
            <a:r>
              <a:rPr dirty="0" err="1"/>
              <a:t>التكلفة</a:t>
            </a:r>
            <a:r>
              <a:rPr dirty="0"/>
              <a:t> </a:t>
            </a:r>
            <a:r>
              <a:rPr dirty="0" err="1"/>
              <a:t>ومنصفة</a:t>
            </a:r>
            <a:r>
              <a:rPr dirty="0"/>
              <a:t> </a:t>
            </a:r>
            <a:r>
              <a:rPr dirty="0" err="1"/>
              <a:t>وقائمة</a:t>
            </a:r>
            <a:r>
              <a:rPr dirty="0"/>
              <a:t> </a:t>
            </a:r>
            <a:r>
              <a:rPr dirty="0" err="1"/>
              <a:t>على</a:t>
            </a:r>
            <a:r>
              <a:rPr dirty="0"/>
              <a:t> </a:t>
            </a:r>
            <a:r>
              <a:rPr dirty="0" err="1"/>
              <a:t>الحقوق</a:t>
            </a:r>
            <a:r>
              <a:rPr dirty="0"/>
              <a:t>، </a:t>
            </a:r>
            <a:r>
              <a:rPr dirty="0" err="1"/>
              <a:t>تتماشى</a:t>
            </a:r>
            <a:r>
              <a:rPr dirty="0"/>
              <a:t> </a:t>
            </a:r>
            <a:r>
              <a:rPr dirty="0" err="1"/>
              <a:t>مع</a:t>
            </a:r>
            <a:r>
              <a:rPr dirty="0"/>
              <a:t> </a:t>
            </a:r>
            <a:r>
              <a:rPr dirty="0" err="1"/>
              <a:t>المعايير</a:t>
            </a:r>
            <a:r>
              <a:rPr dirty="0"/>
              <a:t> </a:t>
            </a:r>
            <a:r>
              <a:rPr dirty="0" err="1"/>
              <a:t>الوطنية</a:t>
            </a:r>
            <a:r>
              <a:rPr dirty="0"/>
              <a:t> </a:t>
            </a:r>
            <a:r>
              <a:rPr dirty="0" err="1"/>
              <a:t>للجودة</a:t>
            </a:r>
            <a:r>
              <a:rPr dirty="0"/>
              <a:t> </a:t>
            </a:r>
            <a:r>
              <a:rPr dirty="0" err="1"/>
              <a:t>وآليات</a:t>
            </a:r>
            <a:r>
              <a:rPr dirty="0"/>
              <a:t> </a:t>
            </a:r>
            <a:r>
              <a:rPr dirty="0" err="1"/>
              <a:t>الضمان</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العمل</a:t>
            </a:r>
            <a:r>
              <a:rPr dirty="0"/>
              <a:t> </a:t>
            </a:r>
            <a:r>
              <a:rPr dirty="0" err="1"/>
              <a:t>مع</a:t>
            </a:r>
            <a:r>
              <a:rPr dirty="0"/>
              <a:t> </a:t>
            </a:r>
            <a:r>
              <a:rPr dirty="0" err="1"/>
              <a:t>مقدمي</a:t>
            </a:r>
            <a:r>
              <a:rPr dirty="0"/>
              <a:t> </a:t>
            </a:r>
            <a:r>
              <a:rPr dirty="0" err="1"/>
              <a:t>الرعاية</a:t>
            </a:r>
            <a:r>
              <a:rPr dirty="0"/>
              <a:t> </a:t>
            </a:r>
            <a:r>
              <a:rPr dirty="0" err="1"/>
              <a:t>الصحية</a:t>
            </a:r>
            <a:r>
              <a:rPr dirty="0"/>
              <a:t> </a:t>
            </a:r>
            <a:r>
              <a:rPr dirty="0" err="1"/>
              <a:t>على</a:t>
            </a:r>
            <a:r>
              <a:rPr dirty="0"/>
              <a:t> </a:t>
            </a:r>
            <a:r>
              <a:rPr dirty="0" err="1"/>
              <a:t>المستوى</a:t>
            </a:r>
            <a:r>
              <a:rPr dirty="0"/>
              <a:t> </a:t>
            </a:r>
            <a:r>
              <a:rPr dirty="0" err="1"/>
              <a:t>الوطني</a:t>
            </a:r>
            <a:r>
              <a:rPr dirty="0"/>
              <a:t> </a:t>
            </a:r>
            <a:r>
              <a:rPr dirty="0" err="1"/>
              <a:t>والمجتمع</a:t>
            </a:r>
            <a:r>
              <a:rPr dirty="0"/>
              <a:t> </a:t>
            </a:r>
            <a:r>
              <a:rPr dirty="0" err="1"/>
              <a:t>المحلي</a:t>
            </a:r>
            <a:r>
              <a:rPr dirty="0"/>
              <a:t> </a:t>
            </a:r>
            <a:r>
              <a:rPr dirty="0" err="1"/>
              <a:t>وغيرهم</a:t>
            </a:r>
            <a:r>
              <a:rPr dirty="0"/>
              <a:t> </a:t>
            </a:r>
            <a:r>
              <a:rPr dirty="0" err="1"/>
              <a:t>لإدماج</a:t>
            </a:r>
            <a:r>
              <a:rPr dirty="0"/>
              <a:t> </a:t>
            </a:r>
            <a:r>
              <a:rPr dirty="0" err="1"/>
              <a:t>الخدمات</a:t>
            </a:r>
            <a:r>
              <a:rPr dirty="0"/>
              <a:t> </a:t>
            </a:r>
            <a:r>
              <a:rPr dirty="0" err="1"/>
              <a:t>والبيانات</a:t>
            </a:r>
            <a:r>
              <a:rPr dirty="0"/>
              <a:t> </a:t>
            </a:r>
            <a:r>
              <a:rPr dirty="0" err="1"/>
              <a:t>ذات</a:t>
            </a:r>
            <a:r>
              <a:rPr dirty="0"/>
              <a:t> </a:t>
            </a:r>
            <a:r>
              <a:rPr dirty="0" err="1"/>
              <a:t>الصلة</a:t>
            </a:r>
            <a:r>
              <a:rPr dirty="0"/>
              <a:t> </a:t>
            </a:r>
            <a:r>
              <a:rPr dirty="0" err="1"/>
              <a:t>لتقديم</a:t>
            </a:r>
            <a:r>
              <a:rPr dirty="0"/>
              <a:t> </a:t>
            </a:r>
            <a:r>
              <a:rPr dirty="0" err="1"/>
              <a:t>رعاية</a:t>
            </a:r>
            <a:r>
              <a:rPr dirty="0"/>
              <a:t> </a:t>
            </a:r>
            <a:r>
              <a:rPr dirty="0" err="1"/>
              <a:t>عالية</a:t>
            </a:r>
            <a:r>
              <a:rPr dirty="0"/>
              <a:t> </a:t>
            </a:r>
            <a:r>
              <a:rPr dirty="0" err="1"/>
              <a:t>الجودة</a:t>
            </a:r>
            <a:r>
              <a:rPr dirty="0"/>
              <a:t> </a:t>
            </a:r>
            <a:r>
              <a:rPr dirty="0" err="1"/>
              <a:t>متمحورة</a:t>
            </a:r>
            <a:r>
              <a:rPr dirty="0"/>
              <a:t> </a:t>
            </a:r>
            <a:r>
              <a:rPr dirty="0" err="1"/>
              <a:t>حول</a:t>
            </a:r>
            <a:r>
              <a:rPr dirty="0"/>
              <a:t> </a:t>
            </a:r>
            <a:r>
              <a:rPr dirty="0" err="1"/>
              <a:t>الناس</a:t>
            </a:r>
            <a:r>
              <a:rPr dirty="0"/>
              <a:t> </a:t>
            </a:r>
            <a:r>
              <a:rPr dirty="0" err="1"/>
              <a:t>وتفي</a:t>
            </a:r>
            <a:r>
              <a:rPr dirty="0"/>
              <a:t> </a:t>
            </a:r>
            <a:r>
              <a:rPr dirty="0" err="1"/>
              <a:t>بالاحتياجات</a:t>
            </a:r>
            <a:r>
              <a:rPr dirty="0"/>
              <a:t> </a:t>
            </a:r>
            <a:r>
              <a:rPr dirty="0" err="1"/>
              <a:t>الصحية</a:t>
            </a:r>
            <a:r>
              <a:rPr dirty="0"/>
              <a:t> </a:t>
            </a:r>
            <a:r>
              <a:rPr dirty="0" err="1"/>
              <a:t>للأفراد</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u="sng" dirty="0"/>
              <a:t> </a:t>
            </a:r>
            <a:r>
              <a:rPr u="sng" dirty="0" err="1"/>
              <a:t>يمكن</a:t>
            </a:r>
            <a:r>
              <a:rPr u="sng" dirty="0"/>
              <a:t> </a:t>
            </a:r>
            <a:r>
              <a:rPr u="sng" dirty="0" err="1"/>
              <a:t>لمقدمي</a:t>
            </a:r>
            <a:r>
              <a:rPr u="sng" dirty="0"/>
              <a:t> </a:t>
            </a:r>
            <a:r>
              <a:rPr u="sng" dirty="0" err="1"/>
              <a:t>الدعم</a:t>
            </a:r>
            <a:r>
              <a:rPr u="sng" dirty="0"/>
              <a:t> </a:t>
            </a:r>
            <a:r>
              <a:rPr u="sng" dirty="0" err="1"/>
              <a:t>الفني</a:t>
            </a:r>
            <a:r>
              <a:rPr u="sng" dirty="0"/>
              <a:t> </a:t>
            </a:r>
            <a:r>
              <a:rPr u="sng" dirty="0" err="1"/>
              <a:t>والقدرات</a:t>
            </a:r>
            <a:r>
              <a:rPr u="sng" dirty="0"/>
              <a:t> </a:t>
            </a:r>
            <a:r>
              <a:rPr u="sng" dirty="0" err="1"/>
              <a:t>أن</a:t>
            </a:r>
            <a:r>
              <a:rPr u="sng" dirty="0"/>
              <a:t>  </a:t>
            </a:r>
            <a:r>
              <a:rPr u="sng" dirty="0" err="1"/>
              <a:t>يدعموا</a:t>
            </a:r>
            <a:r>
              <a:rPr u="sng" dirty="0"/>
              <a:t> </a:t>
            </a:r>
            <a:r>
              <a:rPr u="sng" dirty="0" err="1"/>
              <a:t>ذلك</a:t>
            </a:r>
            <a:r>
              <a:rPr dirty="0"/>
              <a:t> </a:t>
            </a:r>
            <a:r>
              <a:rPr dirty="0" err="1"/>
              <a:t>عن</a:t>
            </a:r>
            <a:r>
              <a:rPr dirty="0"/>
              <a:t> </a:t>
            </a:r>
            <a:r>
              <a:rPr dirty="0" err="1"/>
              <a:t>طريق</a:t>
            </a:r>
            <a:r>
              <a:rPr dirty="0"/>
              <a:t> </a:t>
            </a:r>
            <a:r>
              <a:rPr dirty="0" err="1"/>
              <a:t>ما</a:t>
            </a:r>
            <a:r>
              <a:rPr dirty="0"/>
              <a:t> </a:t>
            </a:r>
            <a:r>
              <a:rPr dirty="0" err="1"/>
              <a:t>يلي</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توفير</a:t>
            </a:r>
            <a:r>
              <a:rPr dirty="0"/>
              <a:t> </a:t>
            </a:r>
            <a:r>
              <a:rPr dirty="0" err="1"/>
              <a:t>الدعم</a:t>
            </a:r>
            <a:r>
              <a:rPr dirty="0"/>
              <a:t> </a:t>
            </a:r>
            <a:r>
              <a:rPr dirty="0" err="1"/>
              <a:t>والقدرات</a:t>
            </a:r>
            <a:r>
              <a:rPr dirty="0"/>
              <a:t> </a:t>
            </a:r>
            <a:r>
              <a:rPr dirty="0" err="1"/>
              <a:t>العالية</a:t>
            </a:r>
            <a:r>
              <a:rPr dirty="0"/>
              <a:t> </a:t>
            </a:r>
            <a:r>
              <a:rPr dirty="0" err="1"/>
              <a:t>الجودة</a:t>
            </a:r>
            <a:r>
              <a:rPr dirty="0"/>
              <a:t> </a:t>
            </a:r>
            <a:r>
              <a:rPr dirty="0" err="1"/>
              <a:t>لتعزيز</a:t>
            </a:r>
            <a:r>
              <a:rPr dirty="0"/>
              <a:t> </a:t>
            </a:r>
            <a:r>
              <a:rPr dirty="0" err="1"/>
              <a:t>القدرات</a:t>
            </a:r>
            <a:r>
              <a:rPr dirty="0"/>
              <a:t> </a:t>
            </a:r>
            <a:r>
              <a:rPr dirty="0" err="1"/>
              <a:t>الوطنية</a:t>
            </a:r>
            <a:r>
              <a:rPr dirty="0"/>
              <a:t> </a:t>
            </a:r>
            <a:r>
              <a:rPr dirty="0" err="1"/>
              <a:t>والإقليمية</a:t>
            </a:r>
            <a:r>
              <a:rPr dirty="0"/>
              <a:t> </a:t>
            </a:r>
            <a:r>
              <a:rPr dirty="0" err="1"/>
              <a:t>في</a:t>
            </a:r>
            <a:r>
              <a:rPr dirty="0"/>
              <a:t> </a:t>
            </a:r>
            <a:r>
              <a:rPr dirty="0" err="1"/>
              <a:t>مجالات</a:t>
            </a:r>
            <a:r>
              <a:rPr dirty="0"/>
              <a:t> </a:t>
            </a:r>
            <a:r>
              <a:rPr dirty="0" err="1"/>
              <a:t>مثل</a:t>
            </a:r>
            <a:r>
              <a:rPr dirty="0"/>
              <a:t> </a:t>
            </a:r>
            <a:r>
              <a:rPr dirty="0" err="1"/>
              <a:t>الخدمات</a:t>
            </a:r>
            <a:r>
              <a:rPr dirty="0"/>
              <a:t> </a:t>
            </a:r>
            <a:r>
              <a:rPr dirty="0" err="1"/>
              <a:t>المَخبرية</a:t>
            </a:r>
            <a:r>
              <a:rPr dirty="0"/>
              <a:t>، </a:t>
            </a:r>
            <a:r>
              <a:rPr dirty="0" err="1"/>
              <a:t>وسلسلة</a:t>
            </a:r>
            <a:r>
              <a:rPr dirty="0"/>
              <a:t> </a:t>
            </a:r>
            <a:r>
              <a:rPr dirty="0" err="1"/>
              <a:t>الإمداد</a:t>
            </a:r>
            <a:r>
              <a:rPr dirty="0"/>
              <a:t>، </a:t>
            </a:r>
            <a:r>
              <a:rPr dirty="0" err="1"/>
              <a:t>وخدمات</a:t>
            </a:r>
            <a:r>
              <a:rPr dirty="0"/>
              <a:t> </a:t>
            </a:r>
            <a:r>
              <a:rPr dirty="0" err="1"/>
              <a:t>التكنولوجيا</a:t>
            </a:r>
            <a:r>
              <a:rPr dirty="0"/>
              <a:t>، </a:t>
            </a:r>
            <a:r>
              <a:rPr dirty="0" err="1"/>
              <a:t>والصحة</a:t>
            </a:r>
            <a:r>
              <a:rPr dirty="0"/>
              <a:t> </a:t>
            </a:r>
            <a:r>
              <a:rPr dirty="0" err="1"/>
              <a:t>الرقمية</a:t>
            </a:r>
            <a:r>
              <a:rPr dirty="0"/>
              <a:t>، </a:t>
            </a:r>
            <a:r>
              <a:rPr dirty="0" err="1"/>
              <a:t>واللوجستيات</a:t>
            </a:r>
            <a:r>
              <a:rPr dirty="0"/>
              <a:t>، </a:t>
            </a:r>
            <a:r>
              <a:rPr dirty="0" err="1"/>
              <a:t>وضمان</a:t>
            </a:r>
            <a:r>
              <a:rPr dirty="0"/>
              <a:t> </a:t>
            </a:r>
            <a:r>
              <a:rPr dirty="0" err="1"/>
              <a:t>الاتساق</a:t>
            </a:r>
            <a:r>
              <a:rPr dirty="0"/>
              <a:t> </a:t>
            </a:r>
            <a:r>
              <a:rPr dirty="0" err="1"/>
              <a:t>مع</a:t>
            </a:r>
            <a:r>
              <a:rPr dirty="0"/>
              <a:t> </a:t>
            </a:r>
            <a:r>
              <a:rPr dirty="0" err="1"/>
              <a:t>المعايير</a:t>
            </a:r>
            <a:r>
              <a:rPr dirty="0"/>
              <a:t> </a:t>
            </a:r>
            <a:r>
              <a:rPr dirty="0" err="1"/>
              <a:t>الوطنية</a:t>
            </a:r>
            <a:r>
              <a:rPr dirty="0"/>
              <a:t>، </a:t>
            </a:r>
            <a:r>
              <a:rPr dirty="0" err="1"/>
              <a:t>وأحدث</a:t>
            </a:r>
            <a:r>
              <a:rPr dirty="0"/>
              <a:t> </a:t>
            </a:r>
            <a:r>
              <a:rPr dirty="0" err="1"/>
              <a:t>الابتكارات</a:t>
            </a:r>
            <a:r>
              <a:rPr dirty="0"/>
              <a:t> </a:t>
            </a:r>
            <a:r>
              <a:rPr dirty="0" err="1"/>
              <a:t>الفعَّالة</a:t>
            </a:r>
            <a:r>
              <a:rPr dirty="0"/>
              <a:t>، </a:t>
            </a:r>
            <a:r>
              <a:rPr dirty="0" err="1"/>
              <a:t>وإدماجها</a:t>
            </a:r>
            <a:r>
              <a:rPr dirty="0"/>
              <a:t> </a:t>
            </a:r>
            <a:r>
              <a:rPr dirty="0" err="1"/>
              <a:t>في</a:t>
            </a:r>
            <a:r>
              <a:rPr dirty="0"/>
              <a:t> </a:t>
            </a:r>
            <a:r>
              <a:rPr dirty="0" err="1"/>
              <a:t>النُّظم</a:t>
            </a:r>
            <a:r>
              <a:rPr dirty="0"/>
              <a:t> </a:t>
            </a:r>
            <a:r>
              <a:rPr dirty="0" err="1"/>
              <a:t>الوطنية</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700"/>
              </a:lnSpc>
              <a:spcBef>
                <a:spcPts val="0"/>
              </a:spcBef>
              <a:spcAft>
                <a:spcPts val="0"/>
              </a:spcAft>
              <a:buFont typeface="Arial" panose="020B0604020202020204" pitchFamily="34" charset="0"/>
              <a:buChar char="-"/>
              <a:defRPr sz="1100">
                <a:effectLst/>
                <a:latin typeface="Arial" panose="020B0604020202020204" pitchFamily="34" charset="0"/>
                <a:ea typeface="Calibri" panose="020F0502020204030204" pitchFamily="34" charset="0"/>
                <a:cs typeface="Arial" panose="020B0604020202020204" pitchFamily="34" charset="0"/>
              </a:defRPr>
            </a:pPr>
            <a:r>
              <a:rPr dirty="0" err="1"/>
              <a:t>يضطلع</a:t>
            </a:r>
            <a:r>
              <a:rPr dirty="0"/>
              <a:t> </a:t>
            </a:r>
            <a:r>
              <a:rPr dirty="0" err="1"/>
              <a:t>القطاع</a:t>
            </a:r>
            <a:r>
              <a:rPr dirty="0"/>
              <a:t> </a:t>
            </a:r>
            <a:r>
              <a:rPr dirty="0" err="1"/>
              <a:t>الخاص</a:t>
            </a:r>
            <a:r>
              <a:rPr dirty="0"/>
              <a:t> </a:t>
            </a:r>
            <a:r>
              <a:rPr dirty="0" err="1"/>
              <a:t>أيضاً</a:t>
            </a:r>
            <a:r>
              <a:rPr dirty="0"/>
              <a:t> </a:t>
            </a:r>
            <a:r>
              <a:rPr dirty="0" err="1"/>
              <a:t>بدور</a:t>
            </a:r>
            <a:r>
              <a:rPr dirty="0"/>
              <a:t> </a:t>
            </a:r>
            <a:r>
              <a:rPr dirty="0" err="1"/>
              <a:t>هام</a:t>
            </a:r>
            <a:r>
              <a:rPr dirty="0"/>
              <a:t> </a:t>
            </a:r>
            <a:r>
              <a:rPr dirty="0" err="1"/>
              <a:t>في</a:t>
            </a:r>
            <a:r>
              <a:rPr dirty="0"/>
              <a:t> </a:t>
            </a:r>
            <a:r>
              <a:rPr dirty="0" err="1"/>
              <a:t>الابتكار</a:t>
            </a:r>
            <a:r>
              <a:rPr dirty="0"/>
              <a:t> </a:t>
            </a:r>
            <a:r>
              <a:rPr dirty="0" err="1"/>
              <a:t>وتوسيع</a:t>
            </a:r>
            <a:r>
              <a:rPr dirty="0"/>
              <a:t> </a:t>
            </a:r>
            <a:r>
              <a:rPr dirty="0" err="1"/>
              <a:t>نطاق</a:t>
            </a:r>
            <a:r>
              <a:rPr dirty="0"/>
              <a:t> </a:t>
            </a:r>
            <a:r>
              <a:rPr dirty="0" err="1"/>
              <a:t>الحلول</a:t>
            </a:r>
            <a:r>
              <a:rPr dirty="0"/>
              <a:t> </a:t>
            </a:r>
            <a:r>
              <a:rPr dirty="0" err="1"/>
              <a:t>المبتكرة</a:t>
            </a:r>
            <a:r>
              <a:rPr dirty="0"/>
              <a:t>، </a:t>
            </a:r>
            <a:r>
              <a:rPr dirty="0" err="1"/>
              <a:t>التي</a:t>
            </a:r>
            <a:r>
              <a:rPr dirty="0"/>
              <a:t> </a:t>
            </a:r>
            <a:r>
              <a:rPr dirty="0" err="1"/>
              <a:t>ستكون</a:t>
            </a:r>
            <a:r>
              <a:rPr dirty="0"/>
              <a:t> </a:t>
            </a:r>
            <a:r>
              <a:rPr dirty="0" err="1"/>
              <a:t>حاسمة</a:t>
            </a:r>
            <a:r>
              <a:rPr dirty="0"/>
              <a:t> </a:t>
            </a:r>
            <a:r>
              <a:rPr dirty="0" err="1"/>
              <a:t>في</a:t>
            </a:r>
            <a:r>
              <a:rPr dirty="0"/>
              <a:t> </a:t>
            </a:r>
            <a:r>
              <a:rPr dirty="0" err="1"/>
              <a:t>تسريع</a:t>
            </a:r>
            <a:r>
              <a:rPr dirty="0"/>
              <a:t> </a:t>
            </a:r>
            <a:r>
              <a:rPr dirty="0" err="1"/>
              <a:t>وتيرة</a:t>
            </a:r>
            <a:r>
              <a:rPr dirty="0"/>
              <a:t> </a:t>
            </a:r>
            <a:r>
              <a:rPr dirty="0" err="1"/>
              <a:t>الأثر</a:t>
            </a:r>
            <a:r>
              <a:rPr lang="ar-SA" dirty="0"/>
              <a:t>. لذلك</a:t>
            </a:r>
            <a:r>
              <a:rPr lang="en-GB" dirty="0"/>
              <a:t> </a:t>
            </a:r>
            <a:r>
              <a:rPr u="sng" dirty="0" err="1">
                <a:solidFill>
                  <a:srgbClr val="000000"/>
                </a:solidFill>
              </a:rPr>
              <a:t>يمكن</a:t>
            </a:r>
            <a:r>
              <a:rPr u="sng" dirty="0">
                <a:solidFill>
                  <a:srgbClr val="000000"/>
                </a:solidFill>
              </a:rPr>
              <a:t> </a:t>
            </a:r>
            <a:r>
              <a:rPr u="sng" dirty="0" err="1">
                <a:solidFill>
                  <a:srgbClr val="000000"/>
                </a:solidFill>
              </a:rPr>
              <a:t>لمطوري</a:t>
            </a:r>
            <a:r>
              <a:rPr u="sng" dirty="0">
                <a:solidFill>
                  <a:srgbClr val="000000"/>
                </a:solidFill>
              </a:rPr>
              <a:t> </a:t>
            </a:r>
            <a:r>
              <a:rPr u="sng" dirty="0" err="1">
                <a:solidFill>
                  <a:srgbClr val="000000"/>
                </a:solidFill>
              </a:rPr>
              <a:t>المنتجات</a:t>
            </a:r>
            <a:r>
              <a:rPr u="sng" dirty="0">
                <a:solidFill>
                  <a:srgbClr val="000000"/>
                </a:solidFill>
              </a:rPr>
              <a:t>  </a:t>
            </a:r>
            <a:r>
              <a:rPr u="sng" dirty="0" err="1">
                <a:solidFill>
                  <a:srgbClr val="000000"/>
                </a:solidFill>
              </a:rPr>
              <a:t>والمصنّعين</a:t>
            </a:r>
            <a:r>
              <a:rPr u="sng" dirty="0">
                <a:solidFill>
                  <a:srgbClr val="000000"/>
                </a:solidFill>
              </a:rPr>
              <a:t> </a:t>
            </a:r>
            <a:r>
              <a:rPr u="sng" dirty="0" err="1">
                <a:solidFill>
                  <a:srgbClr val="000000"/>
                </a:solidFill>
              </a:rPr>
              <a:t>والمورّدين</a:t>
            </a:r>
            <a:r>
              <a:rPr u="sng" dirty="0">
                <a:solidFill>
                  <a:srgbClr val="000000"/>
                </a:solidFill>
              </a:rPr>
              <a:t> </a:t>
            </a:r>
            <a:r>
              <a:rPr dirty="0" err="1">
                <a:solidFill>
                  <a:srgbClr val="000000"/>
                </a:solidFill>
              </a:rPr>
              <a:t>دعم</a:t>
            </a:r>
            <a:r>
              <a:rPr dirty="0">
                <a:solidFill>
                  <a:srgbClr val="000000"/>
                </a:solidFill>
              </a:rPr>
              <a:t> </a:t>
            </a:r>
            <a:r>
              <a:rPr dirty="0" err="1">
                <a:solidFill>
                  <a:srgbClr val="000000"/>
                </a:solidFill>
              </a:rPr>
              <a:t>ذلك</a:t>
            </a:r>
            <a:r>
              <a:rPr dirty="0">
                <a:solidFill>
                  <a:srgbClr val="000000"/>
                </a:solidFill>
              </a:rPr>
              <a:t> </a:t>
            </a:r>
            <a:r>
              <a:rPr dirty="0" err="1">
                <a:solidFill>
                  <a:srgbClr val="000000"/>
                </a:solidFill>
              </a:rPr>
              <a:t>من</a:t>
            </a:r>
            <a:r>
              <a:rPr dirty="0">
                <a:solidFill>
                  <a:srgbClr val="000000"/>
                </a:solidFill>
              </a:rPr>
              <a:t> </a:t>
            </a:r>
            <a:r>
              <a:rPr dirty="0" err="1">
                <a:solidFill>
                  <a:srgbClr val="000000"/>
                </a:solidFill>
              </a:rPr>
              <a:t>خلال</a:t>
            </a:r>
            <a:r>
              <a:rPr dirty="0">
                <a:solidFill>
                  <a:srgbClr val="000000"/>
                </a:solidFill>
              </a:rPr>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وضع</a:t>
            </a:r>
            <a:r>
              <a:rPr dirty="0"/>
              <a:t> </a:t>
            </a:r>
            <a:r>
              <a:rPr dirty="0" err="1"/>
              <a:t>تشخيصات</a:t>
            </a:r>
            <a:r>
              <a:rPr dirty="0"/>
              <a:t> </a:t>
            </a:r>
            <a:r>
              <a:rPr dirty="0" err="1"/>
              <a:t>وأدوية</a:t>
            </a:r>
            <a:r>
              <a:rPr dirty="0"/>
              <a:t> </a:t>
            </a:r>
            <a:r>
              <a:rPr dirty="0" err="1"/>
              <a:t>وأنظمة</a:t>
            </a:r>
            <a:r>
              <a:rPr dirty="0"/>
              <a:t> </a:t>
            </a:r>
            <a:r>
              <a:rPr dirty="0" err="1"/>
              <a:t>علاج</a:t>
            </a:r>
            <a:r>
              <a:rPr dirty="0"/>
              <a:t> </a:t>
            </a:r>
            <a:r>
              <a:rPr dirty="0" err="1"/>
              <a:t>ولقاحات</a:t>
            </a:r>
            <a:r>
              <a:rPr dirty="0"/>
              <a:t> </a:t>
            </a:r>
            <a:r>
              <a:rPr dirty="0" err="1"/>
              <a:t>جديدة</a:t>
            </a:r>
            <a:r>
              <a:rPr dirty="0"/>
              <a:t> </a:t>
            </a:r>
            <a:r>
              <a:rPr dirty="0" err="1"/>
              <a:t>وأكثر</a:t>
            </a:r>
            <a:r>
              <a:rPr dirty="0"/>
              <a:t> </a:t>
            </a:r>
            <a:r>
              <a:rPr dirty="0" err="1"/>
              <a:t>فاعلية</a:t>
            </a:r>
            <a:r>
              <a:rPr dirty="0"/>
              <a:t>، </a:t>
            </a:r>
            <a:r>
              <a:rPr dirty="0" err="1"/>
              <a:t>ودعم</a:t>
            </a:r>
            <a:r>
              <a:rPr dirty="0"/>
              <a:t> </a:t>
            </a:r>
            <a:r>
              <a:rPr dirty="0" err="1"/>
              <a:t>التوافر</a:t>
            </a:r>
            <a:r>
              <a:rPr dirty="0"/>
              <a:t> </a:t>
            </a:r>
            <a:r>
              <a:rPr dirty="0" err="1"/>
              <a:t>العادل</a:t>
            </a:r>
            <a:r>
              <a:rPr dirty="0"/>
              <a:t> </a:t>
            </a:r>
            <a:r>
              <a:rPr dirty="0" err="1"/>
              <a:t>للابتكارات</a:t>
            </a:r>
            <a:r>
              <a:rPr dirty="0"/>
              <a:t> </a:t>
            </a:r>
            <a:r>
              <a:rPr dirty="0" err="1"/>
              <a:t>عبر</a:t>
            </a:r>
            <a:r>
              <a:rPr dirty="0"/>
              <a:t> </a:t>
            </a:r>
            <a:r>
              <a:rPr dirty="0" err="1"/>
              <a:t>نطاق</a:t>
            </a:r>
            <a:r>
              <a:rPr dirty="0"/>
              <a:t> </a:t>
            </a:r>
            <a:r>
              <a:rPr dirty="0" err="1"/>
              <a:t>واسع</a:t>
            </a:r>
            <a:r>
              <a:rPr dirty="0"/>
              <a:t> </a:t>
            </a:r>
            <a:r>
              <a:rPr dirty="0" err="1"/>
              <a:t>من</a:t>
            </a:r>
            <a:r>
              <a:rPr dirty="0"/>
              <a:t> </a:t>
            </a:r>
            <a:r>
              <a:rPr dirty="0" err="1"/>
              <a:t>المنتجات</a:t>
            </a:r>
            <a:r>
              <a:rPr dirty="0"/>
              <a:t> </a:t>
            </a:r>
            <a:r>
              <a:rPr dirty="0" err="1"/>
              <a:t>والابتكارات</a:t>
            </a:r>
            <a:r>
              <a:rPr dirty="0"/>
              <a:t> </a:t>
            </a:r>
            <a:r>
              <a:rPr dirty="0" err="1"/>
              <a:t>ذات</a:t>
            </a:r>
            <a:r>
              <a:rPr dirty="0"/>
              <a:t> </a:t>
            </a:r>
            <a:r>
              <a:rPr dirty="0" err="1"/>
              <a:t>التكلفة</a:t>
            </a:r>
            <a:r>
              <a:rPr dirty="0"/>
              <a:t> </a:t>
            </a:r>
            <a:r>
              <a:rPr dirty="0" err="1"/>
              <a:t>الميسّرة</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إبرام</a:t>
            </a:r>
            <a:r>
              <a:rPr dirty="0"/>
              <a:t> </a:t>
            </a:r>
            <a:r>
              <a:rPr dirty="0" err="1"/>
              <a:t>الشراكة</a:t>
            </a:r>
            <a:r>
              <a:rPr dirty="0"/>
              <a:t> </a:t>
            </a:r>
            <a:r>
              <a:rPr dirty="0" err="1"/>
              <a:t>بشأن</a:t>
            </a:r>
            <a:r>
              <a:rPr dirty="0"/>
              <a:t> </a:t>
            </a:r>
            <a:r>
              <a:rPr dirty="0" err="1"/>
              <a:t>خطوط</a:t>
            </a:r>
            <a:r>
              <a:rPr dirty="0"/>
              <a:t> </a:t>
            </a:r>
            <a:r>
              <a:rPr dirty="0" err="1"/>
              <a:t>إمداد</a:t>
            </a:r>
            <a:r>
              <a:rPr dirty="0"/>
              <a:t> </a:t>
            </a:r>
            <a:r>
              <a:rPr dirty="0" err="1"/>
              <a:t>المنتجات</a:t>
            </a:r>
            <a:r>
              <a:rPr dirty="0"/>
              <a:t> </a:t>
            </a:r>
            <a:r>
              <a:rPr dirty="0" err="1"/>
              <a:t>ذات</a:t>
            </a:r>
            <a:r>
              <a:rPr dirty="0"/>
              <a:t> </a:t>
            </a:r>
            <a:r>
              <a:rPr dirty="0" err="1"/>
              <a:t>الصلة</a:t>
            </a:r>
            <a:r>
              <a:rPr dirty="0"/>
              <a:t>، </a:t>
            </a:r>
            <a:r>
              <a:rPr dirty="0" err="1"/>
              <a:t>والجداول</a:t>
            </a:r>
            <a:r>
              <a:rPr dirty="0"/>
              <a:t> </a:t>
            </a:r>
            <a:r>
              <a:rPr dirty="0" err="1"/>
              <a:t>الزمنية</a:t>
            </a:r>
            <a:r>
              <a:rPr dirty="0"/>
              <a:t>، </a:t>
            </a:r>
            <a:r>
              <a:rPr dirty="0" err="1"/>
              <a:t>والتسعير</a:t>
            </a:r>
            <a:r>
              <a:rPr dirty="0"/>
              <a:t> </a:t>
            </a:r>
            <a:r>
              <a:rPr dirty="0" err="1"/>
              <a:t>من</a:t>
            </a:r>
            <a:r>
              <a:rPr dirty="0"/>
              <a:t> </a:t>
            </a:r>
            <a:r>
              <a:rPr dirty="0" err="1"/>
              <a:t>أجل</a:t>
            </a:r>
            <a:r>
              <a:rPr dirty="0"/>
              <a:t> </a:t>
            </a:r>
            <a:r>
              <a:rPr dirty="0" err="1"/>
              <a:t>الطرح</a:t>
            </a:r>
            <a:r>
              <a:rPr dirty="0"/>
              <a:t> </a:t>
            </a:r>
            <a:r>
              <a:rPr dirty="0" err="1"/>
              <a:t>السريع</a:t>
            </a:r>
            <a:r>
              <a:rPr dirty="0"/>
              <a:t> </a:t>
            </a:r>
            <a:r>
              <a:rPr dirty="0" err="1"/>
              <a:t>وتوسيع</a:t>
            </a:r>
            <a:r>
              <a:rPr dirty="0"/>
              <a:t> </a:t>
            </a:r>
            <a:r>
              <a:rPr dirty="0" err="1"/>
              <a:t>النطاق</a:t>
            </a:r>
            <a:r>
              <a:rPr dirty="0"/>
              <a:t> </a:t>
            </a:r>
            <a:r>
              <a:rPr dirty="0" err="1"/>
              <a:t>على</a:t>
            </a:r>
            <a:r>
              <a:rPr dirty="0"/>
              <a:t> </a:t>
            </a:r>
            <a:r>
              <a:rPr dirty="0" err="1"/>
              <a:t>نحو</a:t>
            </a:r>
            <a:r>
              <a:rPr dirty="0"/>
              <a:t> </a:t>
            </a:r>
            <a:r>
              <a:rPr dirty="0" err="1"/>
              <a:t>منصف</a:t>
            </a:r>
            <a:r>
              <a:rPr dirty="0"/>
              <a:t>؛ </a:t>
            </a:r>
            <a:r>
              <a:rPr dirty="0" err="1"/>
              <a:t>ضمان</a:t>
            </a:r>
            <a:r>
              <a:rPr dirty="0"/>
              <a:t> </a:t>
            </a:r>
            <a:r>
              <a:rPr dirty="0" err="1"/>
              <a:t>وجود</a:t>
            </a:r>
            <a:r>
              <a:rPr dirty="0"/>
              <a:t> </a:t>
            </a:r>
            <a:r>
              <a:rPr dirty="0" err="1"/>
              <a:t>سلسلة</a:t>
            </a:r>
            <a:r>
              <a:rPr dirty="0"/>
              <a:t> </a:t>
            </a:r>
            <a:r>
              <a:rPr dirty="0" err="1"/>
              <a:t>إمداد</a:t>
            </a:r>
            <a:r>
              <a:rPr dirty="0"/>
              <a:t> </a:t>
            </a:r>
            <a:r>
              <a:rPr dirty="0" err="1"/>
              <a:t>قوية</a:t>
            </a:r>
            <a:r>
              <a:rPr dirty="0"/>
              <a:t> </a:t>
            </a:r>
            <a:r>
              <a:rPr dirty="0" err="1"/>
              <a:t>من</a:t>
            </a:r>
            <a:r>
              <a:rPr dirty="0"/>
              <a:t> </a:t>
            </a:r>
            <a:r>
              <a:rPr dirty="0" err="1"/>
              <a:t>المنتجات</a:t>
            </a:r>
            <a:r>
              <a:rPr dirty="0"/>
              <a:t> </a:t>
            </a:r>
            <a:r>
              <a:rPr dirty="0" err="1"/>
              <a:t>ذات</a:t>
            </a:r>
            <a:r>
              <a:rPr dirty="0"/>
              <a:t> </a:t>
            </a:r>
            <a:r>
              <a:rPr dirty="0" err="1"/>
              <a:t>النوعية</a:t>
            </a:r>
            <a:r>
              <a:rPr dirty="0"/>
              <a:t> </a:t>
            </a:r>
            <a:r>
              <a:rPr dirty="0" err="1"/>
              <a:t>الجيدة</a:t>
            </a:r>
            <a:r>
              <a:rPr dirty="0"/>
              <a:t> </a:t>
            </a:r>
            <a:r>
              <a:rPr dirty="0" err="1"/>
              <a:t>وذات</a:t>
            </a:r>
            <a:r>
              <a:rPr dirty="0"/>
              <a:t> </a:t>
            </a:r>
            <a:r>
              <a:rPr dirty="0" err="1"/>
              <a:t>العمر</a:t>
            </a:r>
            <a:r>
              <a:rPr dirty="0"/>
              <a:t> </a:t>
            </a:r>
            <a:r>
              <a:rPr dirty="0" err="1"/>
              <a:t>الافتراضي</a:t>
            </a:r>
            <a:r>
              <a:rPr dirty="0"/>
              <a:t> </a:t>
            </a:r>
            <a:r>
              <a:rPr dirty="0" err="1"/>
              <a:t>المناسب</a:t>
            </a: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وبالطبع</a:t>
            </a:r>
            <a:r>
              <a:rPr dirty="0"/>
              <a:t>، </a:t>
            </a:r>
            <a:r>
              <a:rPr dirty="0" err="1"/>
              <a:t>يمكن</a:t>
            </a:r>
            <a:r>
              <a:rPr dirty="0"/>
              <a:t> </a:t>
            </a:r>
            <a:r>
              <a:rPr u="sng" dirty="0" err="1"/>
              <a:t>للجهات</a:t>
            </a:r>
            <a:r>
              <a:rPr u="sng" dirty="0"/>
              <a:t> </a:t>
            </a:r>
            <a:r>
              <a:rPr u="sng" dirty="0" err="1"/>
              <a:t>المانحة</a:t>
            </a:r>
            <a:r>
              <a:rPr u="sng" dirty="0"/>
              <a:t> </a:t>
            </a:r>
            <a:r>
              <a:rPr u="sng" dirty="0" err="1"/>
              <a:t>من</a:t>
            </a:r>
            <a:r>
              <a:rPr u="sng" dirty="0"/>
              <a:t> </a:t>
            </a:r>
            <a:r>
              <a:rPr u="sng" dirty="0" err="1"/>
              <a:t>القطاع</a:t>
            </a:r>
            <a:r>
              <a:rPr u="sng" dirty="0"/>
              <a:t> </a:t>
            </a:r>
            <a:r>
              <a:rPr u="sng" dirty="0" err="1"/>
              <a:t>الخاص</a:t>
            </a:r>
            <a:r>
              <a:rPr u="sng" dirty="0"/>
              <a:t> </a:t>
            </a:r>
            <a:r>
              <a:rPr dirty="0" err="1"/>
              <a:t>دعم</a:t>
            </a:r>
            <a:r>
              <a:rPr dirty="0"/>
              <a:t> </a:t>
            </a:r>
            <a:r>
              <a:rPr dirty="0" err="1"/>
              <a:t>هذا</a:t>
            </a:r>
            <a:r>
              <a:rPr dirty="0"/>
              <a:t> </a:t>
            </a:r>
            <a:r>
              <a:rPr dirty="0" err="1"/>
              <a:t>الإنجاز</a:t>
            </a:r>
            <a:r>
              <a:rPr dirty="0"/>
              <a:t> </a:t>
            </a:r>
            <a:r>
              <a:rPr dirty="0" err="1"/>
              <a:t>العام</a:t>
            </a:r>
            <a:r>
              <a:rPr dirty="0"/>
              <a:t> </a:t>
            </a:r>
            <a:r>
              <a:rPr dirty="0" err="1"/>
              <a:t>للاستراتيجية</a:t>
            </a:r>
            <a:r>
              <a:rPr dirty="0"/>
              <a:t> </a:t>
            </a:r>
            <a:r>
              <a:rPr dirty="0" err="1"/>
              <a:t>من</a:t>
            </a:r>
            <a:r>
              <a:rPr dirty="0"/>
              <a:t> </a:t>
            </a:r>
            <a:r>
              <a:rPr dirty="0" err="1"/>
              <a:t>خلال</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زيادة</a:t>
            </a:r>
            <a:r>
              <a:rPr dirty="0"/>
              <a:t> </a:t>
            </a:r>
            <a:r>
              <a:rPr dirty="0" err="1"/>
              <a:t>المساهمات</a:t>
            </a:r>
            <a:r>
              <a:rPr dirty="0"/>
              <a:t> </a:t>
            </a:r>
            <a:r>
              <a:rPr dirty="0" err="1"/>
              <a:t>المالية</a:t>
            </a:r>
            <a:r>
              <a:rPr dirty="0"/>
              <a:t> </a:t>
            </a:r>
            <a:r>
              <a:rPr dirty="0" err="1"/>
              <a:t>وغير</a:t>
            </a:r>
            <a:r>
              <a:rPr dirty="0"/>
              <a:t> </a:t>
            </a:r>
            <a:r>
              <a:rPr dirty="0" err="1"/>
              <a:t>المالية</a:t>
            </a:r>
            <a:r>
              <a:rPr dirty="0"/>
              <a:t> </a:t>
            </a:r>
            <a:r>
              <a:rPr dirty="0" err="1"/>
              <a:t>ودعم</a:t>
            </a:r>
            <a:r>
              <a:rPr dirty="0"/>
              <a:t> </a:t>
            </a:r>
            <a:r>
              <a:rPr dirty="0" err="1"/>
              <a:t>نماذج</a:t>
            </a:r>
            <a:r>
              <a:rPr dirty="0"/>
              <a:t> </a:t>
            </a:r>
            <a:r>
              <a:rPr dirty="0" err="1"/>
              <a:t>التمويل</a:t>
            </a:r>
            <a:r>
              <a:rPr dirty="0"/>
              <a:t> </a:t>
            </a:r>
            <a:r>
              <a:rPr dirty="0" err="1"/>
              <a:t>المبتكرة</a:t>
            </a:r>
            <a:r>
              <a:rPr dirty="0"/>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u="sng">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i="0" dirty="0" err="1"/>
              <a:t>الموارد</a:t>
            </a:r>
            <a:r>
              <a:rPr i="0" dirty="0"/>
              <a:t> </a:t>
            </a:r>
            <a:endParaRPr sz="110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cs typeface="Arial" panose="020B0604020202020204" pitchFamily="34" charset="0"/>
              </a:defRPr>
            </a:pPr>
            <a:r>
              <a:rPr dirty="0" err="1">
                <a:ea typeface="Times New Roman" panose="02020603050405020304" pitchFamily="18" charset="0"/>
              </a:rPr>
              <a:t>هناك</a:t>
            </a:r>
            <a:r>
              <a:rPr dirty="0">
                <a:ea typeface="Times New Roman" panose="02020603050405020304" pitchFamily="18" charset="0"/>
              </a:rPr>
              <a:t> </a:t>
            </a:r>
            <a:r>
              <a:rPr dirty="0" err="1">
                <a:ea typeface="Times New Roman" panose="02020603050405020304" pitchFamily="18" charset="0"/>
              </a:rPr>
              <a:t>عدد</a:t>
            </a:r>
            <a:r>
              <a:rPr dirty="0">
                <a:ea typeface="Times New Roman" panose="02020603050405020304" pitchFamily="18" charset="0"/>
              </a:rPr>
              <a:t> </a:t>
            </a:r>
            <a:r>
              <a:rPr dirty="0" err="1">
                <a:ea typeface="Times New Roman" panose="02020603050405020304" pitchFamily="18" charset="0"/>
              </a:rPr>
              <a:t>من</a:t>
            </a:r>
            <a:r>
              <a:rPr dirty="0">
                <a:ea typeface="Times New Roman" panose="02020603050405020304" pitchFamily="18" charset="0"/>
              </a:rPr>
              <a:t> </a:t>
            </a:r>
            <a:r>
              <a:rPr dirty="0" err="1">
                <a:ea typeface="Times New Roman" panose="02020603050405020304" pitchFamily="18" charset="0"/>
              </a:rPr>
              <a:t>الموارد</a:t>
            </a:r>
            <a:r>
              <a:rPr dirty="0">
                <a:ea typeface="Times New Roman" panose="02020603050405020304" pitchFamily="18" charset="0"/>
              </a:rPr>
              <a:t> </a:t>
            </a:r>
            <a:r>
              <a:rPr dirty="0" err="1">
                <a:ea typeface="Times New Roman" panose="02020603050405020304" pitchFamily="18" charset="0"/>
              </a:rPr>
              <a:t>المتاحة</a:t>
            </a:r>
            <a:r>
              <a:rPr dirty="0">
                <a:ea typeface="Times New Roman" panose="02020603050405020304" pitchFamily="18" charset="0"/>
              </a:rPr>
              <a:t> </a:t>
            </a:r>
            <a:r>
              <a:rPr dirty="0" err="1">
                <a:ea typeface="Times New Roman" panose="02020603050405020304" pitchFamily="18" charset="0"/>
              </a:rPr>
              <a:t>للمساعدة</a:t>
            </a:r>
            <a:r>
              <a:rPr dirty="0">
                <a:ea typeface="Times New Roman" panose="02020603050405020304" pitchFamily="18" charset="0"/>
              </a:rPr>
              <a:t> </a:t>
            </a:r>
            <a:r>
              <a:rPr dirty="0" err="1">
                <a:ea typeface="Times New Roman" panose="02020603050405020304" pitchFamily="18" charset="0"/>
              </a:rPr>
              <a:t>في</a:t>
            </a:r>
            <a:r>
              <a:rPr dirty="0">
                <a:ea typeface="Times New Roman" panose="02020603050405020304" pitchFamily="18" charset="0"/>
              </a:rPr>
              <a:t> </a:t>
            </a:r>
            <a:r>
              <a:rPr dirty="0" err="1">
                <a:ea typeface="Times New Roman" panose="02020603050405020304" pitchFamily="18" charset="0"/>
              </a:rPr>
              <a:t>ذلك</a:t>
            </a:r>
            <a:r>
              <a:rPr dirty="0">
                <a:ea typeface="Times New Roman" panose="02020603050405020304" pitchFamily="18" charset="0"/>
              </a:rPr>
              <a:t> </a:t>
            </a:r>
            <a:r>
              <a:rPr dirty="0" err="1">
                <a:ea typeface="Times New Roman" panose="02020603050405020304" pitchFamily="18" charset="0"/>
              </a:rPr>
              <a:t>وفي</a:t>
            </a:r>
            <a:r>
              <a:rPr dirty="0">
                <a:ea typeface="Times New Roman" panose="02020603050405020304" pitchFamily="18" charset="0"/>
              </a:rPr>
              <a:t> </a:t>
            </a:r>
            <a:r>
              <a:rPr dirty="0" err="1">
                <a:ea typeface="Times New Roman" panose="02020603050405020304" pitchFamily="18" charset="0"/>
              </a:rPr>
              <a:t>تناقُل</a:t>
            </a:r>
            <a:r>
              <a:rPr dirty="0">
                <a:ea typeface="Times New Roman" panose="02020603050405020304" pitchFamily="18" charset="0"/>
              </a:rPr>
              <a:t> </a:t>
            </a:r>
            <a:r>
              <a:rPr dirty="0" err="1">
                <a:ea typeface="Times New Roman" panose="02020603050405020304" pitchFamily="18" charset="0"/>
              </a:rPr>
              <a:t>أولويات</a:t>
            </a:r>
            <a:r>
              <a:rPr dirty="0">
                <a:ea typeface="Times New Roman" panose="02020603050405020304" pitchFamily="18" charset="0"/>
              </a:rPr>
              <a:t> </a:t>
            </a:r>
            <a:r>
              <a:rPr dirty="0" err="1">
                <a:ea typeface="Times New Roman" panose="02020603050405020304" pitchFamily="18" charset="0"/>
              </a:rPr>
              <a:t>الاستراتيجية</a:t>
            </a:r>
            <a:r>
              <a:rPr dirty="0">
                <a:ea typeface="Times New Roman" panose="02020603050405020304" pitchFamily="18" charset="0"/>
              </a:rPr>
              <a:t> </a:t>
            </a:r>
            <a:r>
              <a:rPr dirty="0" err="1">
                <a:ea typeface="Times New Roman" panose="02020603050405020304" pitchFamily="18" charset="0"/>
              </a:rPr>
              <a:t>إلى</a:t>
            </a:r>
            <a:r>
              <a:rPr dirty="0">
                <a:ea typeface="Times New Roman" panose="02020603050405020304" pitchFamily="18" charset="0"/>
              </a:rPr>
              <a:t> </a:t>
            </a:r>
            <a:r>
              <a:rPr dirty="0" err="1">
                <a:ea typeface="Times New Roman" panose="02020603050405020304" pitchFamily="18" charset="0"/>
              </a:rPr>
              <a:t>جماعات</a:t>
            </a:r>
            <a:r>
              <a:rPr dirty="0">
                <a:ea typeface="Times New Roman" panose="02020603050405020304" pitchFamily="18" charset="0"/>
              </a:rPr>
              <a:t> </a:t>
            </a:r>
            <a:r>
              <a:rPr dirty="0" err="1">
                <a:ea typeface="Times New Roman" panose="02020603050405020304" pitchFamily="18" charset="0"/>
              </a:rPr>
              <a:t>أصحاب</a:t>
            </a:r>
            <a:r>
              <a:rPr dirty="0">
                <a:ea typeface="Times New Roman" panose="02020603050405020304" pitchFamily="18" charset="0"/>
              </a:rPr>
              <a:t> </a:t>
            </a:r>
            <a:r>
              <a:rPr dirty="0" err="1">
                <a:ea typeface="Times New Roman" panose="02020603050405020304" pitchFamily="18" charset="0"/>
              </a:rPr>
              <a:t>المصلحة</a:t>
            </a:r>
            <a:r>
              <a:rPr dirty="0">
                <a:ea typeface="Times New Roman" panose="02020603050405020304" pitchFamily="18" charset="0"/>
              </a:rPr>
              <a:t> </a:t>
            </a:r>
            <a:r>
              <a:rPr dirty="0" err="1">
                <a:ea typeface="Times New Roman" panose="02020603050405020304" pitchFamily="18" charset="0"/>
              </a:rPr>
              <a:t>لديكم</a:t>
            </a:r>
            <a:r>
              <a:rPr dirty="0">
                <a:ea typeface="Times New Roman" panose="02020603050405020304" pitchFamily="18" charset="0"/>
              </a:rPr>
              <a:t>، </a:t>
            </a:r>
            <a:r>
              <a:rPr dirty="0" err="1">
                <a:ea typeface="Times New Roman" panose="02020603050405020304" pitchFamily="18" charset="0"/>
              </a:rPr>
              <a:t>مثل</a:t>
            </a:r>
            <a:r>
              <a:rPr dirty="0">
                <a:ea typeface="Times New Roman" panose="02020603050405020304" pitchFamily="18" charset="0"/>
              </a:rPr>
              <a:t> </a:t>
            </a:r>
            <a:r>
              <a:rPr dirty="0" err="1">
                <a:ea typeface="Times New Roman" panose="02020603050405020304" pitchFamily="18" charset="0"/>
              </a:rPr>
              <a:t>هذا</a:t>
            </a:r>
            <a:r>
              <a:rPr dirty="0">
                <a:ea typeface="Times New Roman" panose="02020603050405020304" pitchFamily="18" charset="0"/>
              </a:rPr>
              <a:t> </a:t>
            </a:r>
            <a:r>
              <a:rPr dirty="0" err="1">
                <a:ea typeface="Times New Roman" panose="02020603050405020304" pitchFamily="18" charset="0"/>
              </a:rPr>
              <a:t>العرض</a:t>
            </a:r>
            <a:r>
              <a:rPr dirty="0">
                <a:ea typeface="Times New Roman" panose="02020603050405020304" pitchFamily="18" charset="0"/>
              </a:rPr>
              <a:t> التقديمي، </a:t>
            </a:r>
            <a:r>
              <a:rPr dirty="0" err="1">
                <a:ea typeface="Times New Roman" panose="02020603050405020304" pitchFamily="18" charset="0"/>
              </a:rPr>
              <a:t>ووثيقة</a:t>
            </a:r>
            <a:r>
              <a:rPr dirty="0">
                <a:ea typeface="Times New Roman" panose="02020603050405020304" pitchFamily="18" charset="0"/>
              </a:rPr>
              <a:t> </a:t>
            </a:r>
            <a:r>
              <a:rPr dirty="0" err="1">
                <a:ea typeface="Times New Roman" panose="02020603050405020304" pitchFamily="18" charset="0"/>
              </a:rPr>
              <a:t>ملخص</a:t>
            </a:r>
            <a:r>
              <a:rPr dirty="0">
                <a:ea typeface="Times New Roman" panose="02020603050405020304" pitchFamily="18" charset="0"/>
              </a:rPr>
              <a:t> </a:t>
            </a:r>
            <a:r>
              <a:rPr dirty="0" err="1">
                <a:ea typeface="Times New Roman" panose="02020603050405020304" pitchFamily="18" charset="0"/>
              </a:rPr>
              <a:t>تنفيذي</a:t>
            </a:r>
            <a:r>
              <a:rPr dirty="0">
                <a:ea typeface="Times New Roman" panose="02020603050405020304" pitchFamily="18" charset="0"/>
              </a:rPr>
              <a:t>، </a:t>
            </a:r>
            <a:r>
              <a:rPr dirty="0" err="1">
                <a:ea typeface="Times New Roman" panose="02020603050405020304" pitchFamily="18" charset="0"/>
              </a:rPr>
              <a:t>والاستراتيجية</a:t>
            </a:r>
            <a:r>
              <a:rPr dirty="0">
                <a:ea typeface="Times New Roman" panose="02020603050405020304" pitchFamily="18" charset="0"/>
              </a:rPr>
              <a:t> </a:t>
            </a:r>
            <a:r>
              <a:rPr dirty="0" err="1">
                <a:ea typeface="Times New Roman" panose="02020603050405020304" pitchFamily="18" charset="0"/>
              </a:rPr>
              <a:t>نفسها</a:t>
            </a:r>
            <a:r>
              <a:rPr dirty="0">
                <a:ea typeface="Times New Roman" panose="02020603050405020304" pitchFamily="18" charset="0"/>
              </a:rPr>
              <a:t> </a:t>
            </a:r>
            <a:r>
              <a:rPr dirty="0" err="1">
                <a:ea typeface="Times New Roman" panose="02020603050405020304" pitchFamily="18" charset="0"/>
              </a:rPr>
              <a:t>واستعراض</a:t>
            </a:r>
            <a:r>
              <a:rPr dirty="0">
                <a:ea typeface="Times New Roman" panose="02020603050405020304" pitchFamily="18" charset="0"/>
              </a:rPr>
              <a:t> </a:t>
            </a:r>
            <a:r>
              <a:rPr dirty="0" err="1">
                <a:ea typeface="Times New Roman" panose="02020603050405020304" pitchFamily="18" charset="0"/>
              </a:rPr>
              <a:t>عام</a:t>
            </a:r>
            <a:r>
              <a:rPr dirty="0">
                <a:ea typeface="Times New Roman" panose="02020603050405020304" pitchFamily="18" charset="0"/>
              </a:rPr>
              <a:t> </a:t>
            </a:r>
            <a:r>
              <a:rPr dirty="0" err="1">
                <a:ea typeface="Times New Roman" panose="02020603050405020304" pitchFamily="18" charset="0"/>
              </a:rPr>
              <a:t>لإطارها</a:t>
            </a:r>
            <a:r>
              <a:rPr dirty="0">
                <a:ea typeface="Times New Roman" panose="02020603050405020304" pitchFamily="18" charset="0"/>
              </a:rPr>
              <a:t>- </a:t>
            </a:r>
            <a:r>
              <a:rPr dirty="0" err="1">
                <a:ea typeface="Times New Roman" panose="02020603050405020304" pitchFamily="18" charset="0"/>
              </a:rPr>
              <a:t>وكل</a:t>
            </a:r>
            <a:r>
              <a:rPr dirty="0">
                <a:ea typeface="Times New Roman" panose="02020603050405020304" pitchFamily="18" charset="0"/>
              </a:rPr>
              <a:t> </a:t>
            </a:r>
            <a:r>
              <a:rPr dirty="0" err="1">
                <a:ea typeface="Times New Roman" panose="02020603050405020304" pitchFamily="18" charset="0"/>
              </a:rPr>
              <a:t>هذه</a:t>
            </a:r>
            <a:r>
              <a:rPr dirty="0">
                <a:ea typeface="Times New Roman" panose="02020603050405020304" pitchFamily="18" charset="0"/>
              </a:rPr>
              <a:t> </a:t>
            </a:r>
            <a:r>
              <a:rPr dirty="0" err="1">
                <a:ea typeface="Times New Roman" panose="02020603050405020304" pitchFamily="18" charset="0"/>
              </a:rPr>
              <a:t>الموارد</a:t>
            </a:r>
            <a:r>
              <a:rPr dirty="0">
                <a:ea typeface="Times New Roman" panose="02020603050405020304" pitchFamily="18" charset="0"/>
              </a:rPr>
              <a:t> </a:t>
            </a:r>
            <a:r>
              <a:rPr dirty="0" err="1">
                <a:ea typeface="Times New Roman" panose="02020603050405020304" pitchFamily="18" charset="0"/>
              </a:rPr>
              <a:t>متاحة</a:t>
            </a:r>
            <a:r>
              <a:rPr dirty="0">
                <a:ea typeface="Times New Roman" panose="02020603050405020304" pitchFamily="18" charset="0"/>
              </a:rPr>
              <a:t> </a:t>
            </a:r>
            <a:r>
              <a:rPr dirty="0" err="1">
                <a:ea typeface="Times New Roman" panose="02020603050405020304" pitchFamily="18" charset="0"/>
              </a:rPr>
              <a:t>على</a:t>
            </a:r>
            <a:r>
              <a:rPr dirty="0">
                <a:ea typeface="Times New Roman" panose="02020603050405020304" pitchFamily="18" charset="0"/>
              </a:rPr>
              <a:t> </a:t>
            </a:r>
            <a:r>
              <a:rPr dirty="0" err="1">
                <a:ea typeface="Times New Roman" panose="02020603050405020304" pitchFamily="18" charset="0"/>
              </a:rPr>
              <a:t>الموقع</a:t>
            </a:r>
            <a:r>
              <a:rPr dirty="0">
                <a:ea typeface="Times New Roman" panose="02020603050405020304" pitchFamily="18" charset="0"/>
              </a:rPr>
              <a:t> </a:t>
            </a:r>
            <a:r>
              <a:rPr dirty="0" err="1">
                <a:ea typeface="Times New Roman" panose="02020603050405020304" pitchFamily="18" charset="0"/>
              </a:rPr>
              <a:t>الشبكي</a:t>
            </a:r>
            <a:r>
              <a:rPr dirty="0">
                <a:ea typeface="Times New Roman" panose="02020603050405020304" pitchFamily="18" charset="0"/>
              </a:rPr>
              <a:t> </a:t>
            </a:r>
            <a:r>
              <a:rPr dirty="0" err="1">
                <a:ea typeface="Times New Roman" panose="02020603050405020304" pitchFamily="18" charset="0"/>
              </a:rPr>
              <a:t>للصندوق</a:t>
            </a:r>
            <a:r>
              <a:rPr dirty="0">
                <a:ea typeface="Times New Roman" panose="02020603050405020304" pitchFamily="18" charset="0"/>
              </a:rPr>
              <a:t> </a:t>
            </a:r>
            <a:r>
              <a:rPr dirty="0" err="1">
                <a:ea typeface="Times New Roman" panose="02020603050405020304" pitchFamily="18" charset="0"/>
              </a:rPr>
              <a:t>العالمي</a:t>
            </a:r>
            <a:r>
              <a:rPr dirty="0">
                <a:ea typeface="Times New Roman" panose="02020603050405020304" pitchFamily="18" charset="0"/>
              </a:rPr>
              <a:t> </a:t>
            </a:r>
            <a:r>
              <a:rPr dirty="0" err="1">
                <a:ea typeface="Times New Roman" panose="02020603050405020304" pitchFamily="18" charset="0"/>
              </a:rPr>
              <a:t>في</a:t>
            </a:r>
            <a:r>
              <a:rPr dirty="0">
                <a:ea typeface="Times New Roman" panose="02020603050405020304" pitchFamily="18" charset="0"/>
              </a:rPr>
              <a:t> </a:t>
            </a:r>
            <a:r>
              <a:rPr dirty="0" err="1">
                <a:ea typeface="Times New Roman" panose="02020603050405020304" pitchFamily="18" charset="0"/>
              </a:rPr>
              <a:t>عدّة</a:t>
            </a:r>
            <a:r>
              <a:rPr dirty="0">
                <a:ea typeface="Times New Roman" panose="02020603050405020304" pitchFamily="18" charset="0"/>
              </a:rPr>
              <a:t> </a:t>
            </a:r>
            <a:r>
              <a:rPr dirty="0" err="1">
                <a:ea typeface="Times New Roman" panose="02020603050405020304" pitchFamily="18" charset="0"/>
              </a:rPr>
              <a:t>لغات</a:t>
            </a:r>
            <a:r>
              <a:rPr dirty="0">
                <a:ea typeface="Times New Roman" panose="02020603050405020304" pitchFamily="18" charset="0"/>
              </a:rPr>
              <a:t> - </a:t>
            </a:r>
            <a:r>
              <a:rPr dirty="0" err="1">
                <a:ea typeface="Times New Roman" panose="02020603050405020304" pitchFamily="18" charset="0"/>
              </a:rPr>
              <a:t>كما</a:t>
            </a:r>
            <a:r>
              <a:rPr dirty="0">
                <a:ea typeface="Times New Roman" panose="02020603050405020304" pitchFamily="18" charset="0"/>
              </a:rPr>
              <a:t> </a:t>
            </a:r>
            <a:r>
              <a:rPr dirty="0" err="1">
                <a:ea typeface="Times New Roman" panose="02020603050405020304" pitchFamily="18" charset="0"/>
              </a:rPr>
              <a:t>هو</a:t>
            </a:r>
            <a:r>
              <a:rPr dirty="0">
                <a:ea typeface="Times New Roman" panose="02020603050405020304" pitchFamily="18" charset="0"/>
              </a:rPr>
              <a:t> </a:t>
            </a:r>
            <a:r>
              <a:rPr dirty="0" err="1">
                <a:ea typeface="Times New Roman" panose="02020603050405020304" pitchFamily="18" charset="0"/>
              </a:rPr>
              <a:t>موضَّح</a:t>
            </a:r>
            <a:r>
              <a:rPr dirty="0">
                <a:ea typeface="Times New Roman" panose="02020603050405020304" pitchFamily="18" charset="0"/>
              </a:rPr>
              <a:t> </a:t>
            </a:r>
            <a:r>
              <a:rPr dirty="0" err="1">
                <a:ea typeface="Times New Roman" panose="02020603050405020304" pitchFamily="18" charset="0"/>
              </a:rPr>
              <a:t>في</a:t>
            </a:r>
            <a:r>
              <a:rPr dirty="0">
                <a:ea typeface="Times New Roman" panose="02020603050405020304" pitchFamily="18" charset="0"/>
              </a:rPr>
              <a:t> </a:t>
            </a:r>
            <a:r>
              <a:rPr dirty="0" err="1">
                <a:ea typeface="Times New Roman" panose="02020603050405020304" pitchFamily="18" charset="0"/>
              </a:rPr>
              <a:t>الجزء</a:t>
            </a:r>
            <a:r>
              <a:rPr dirty="0">
                <a:ea typeface="Times New Roman" panose="02020603050405020304" pitchFamily="18" charset="0"/>
              </a:rPr>
              <a:t> </a:t>
            </a:r>
            <a:r>
              <a:rPr dirty="0" err="1">
                <a:ea typeface="Times New Roman" panose="02020603050405020304" pitchFamily="18" charset="0"/>
              </a:rPr>
              <a:t>السفلي</a:t>
            </a:r>
            <a:r>
              <a:rPr dirty="0">
                <a:ea typeface="Times New Roman" panose="02020603050405020304" pitchFamily="18" charset="0"/>
              </a:rPr>
              <a:t> </a:t>
            </a:r>
            <a:r>
              <a:rPr dirty="0" err="1">
                <a:ea typeface="Times New Roman" panose="02020603050405020304" pitchFamily="18" charset="0"/>
              </a:rPr>
              <a:t>من</a:t>
            </a:r>
            <a:r>
              <a:rPr dirty="0">
                <a:ea typeface="Times New Roman" panose="02020603050405020304" pitchFamily="18" charset="0"/>
              </a:rPr>
              <a:t> </a:t>
            </a:r>
            <a:r>
              <a:rPr dirty="0" err="1">
                <a:ea typeface="Times New Roman" panose="02020603050405020304" pitchFamily="18" charset="0"/>
              </a:rPr>
              <a:t>الشريحة</a:t>
            </a:r>
            <a:r>
              <a:rPr dirty="0">
                <a:ea typeface="Times New Roman" panose="02020603050405020304" pitchFamily="18" charset="0"/>
              </a:rPr>
              <a:t>.</a:t>
            </a:r>
            <a:r>
              <a:rPr dirty="0">
                <a:solidFill>
                  <a:srgbClr val="000000"/>
                </a:solidFill>
                <a:ea typeface="Times New Roman" panose="02020603050405020304" pitchFamily="18" charset="0"/>
              </a:rPr>
              <a:t> </a:t>
            </a:r>
            <a:r>
              <a:rPr dirty="0">
                <a:solidFill>
                  <a:srgbClr val="000000"/>
                </a:solidFill>
                <a:ea typeface="Calibri" panose="020F0502020204030204" pitchFamily="34" charset="0"/>
              </a:rPr>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defRPr>
            </a:pPr>
            <a:r>
              <a:rPr sz="1100" dirty="0" err="1">
                <a:ea typeface="Calibri" panose="020F0502020204030204" pitchFamily="34" charset="0"/>
                <a:cs typeface="Arial" panose="020B0604020202020204" pitchFamily="34" charset="0"/>
              </a:rPr>
              <a:t>نتطلع</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إلى</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العمل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معاً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أجل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تسخير</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مَواطن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قوتنا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بصورة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جماعية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لتحقيق</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الاستراتيجية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وتحقيق</a:t>
            </a:r>
            <a:r>
              <a:rPr sz="1800" dirty="0">
                <a:ea typeface="Times New Roman" panose="02020603050405020304" pitchFamily="18" charset="0"/>
              </a:rPr>
              <a:t> </a:t>
            </a:r>
            <a:r>
              <a:rPr sz="1800" dirty="0" err="1">
                <a:ea typeface="Times New Roman" panose="02020603050405020304" pitchFamily="18" charset="0"/>
              </a:rPr>
              <a:t>رؤية</a:t>
            </a:r>
            <a:r>
              <a:rPr sz="1800" dirty="0">
                <a:ea typeface="Times New Roman" panose="02020603050405020304" pitchFamily="18" charset="0"/>
              </a:rPr>
              <a:t> </a:t>
            </a:r>
            <a:r>
              <a:rPr sz="1800" dirty="0" err="1">
                <a:ea typeface="Times New Roman" panose="02020603050405020304" pitchFamily="18" charset="0"/>
              </a:rPr>
              <a:t>شراكتنا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لعالمٍ</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خالٍ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عبء</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الإيدز</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والسُلّ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والملاريا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مع</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توفير</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خدمات</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صحية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أفضل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ومنصفة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للجميع</a:t>
            </a:r>
            <a:r>
              <a:rPr sz="1100" dirty="0">
                <a:ea typeface="Calibri" panose="020F0502020204030204" pitchFamily="34" charset="0"/>
                <a:cs typeface="Arial" panose="020B0604020202020204" pitchFamily="34" charset="0"/>
              </a:rPr>
              <a:t>.</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1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18</a:t>
            </a:fld>
            <a:endParaRPr lang="en-US"/>
          </a:p>
        </p:txBody>
      </p:sp>
    </p:spTree>
    <p:extLst>
      <p:ext uri="{BB962C8B-B14F-4D97-AF65-F5344CB8AC3E}">
        <p14:creationId xmlns:p14="http://schemas.microsoft.com/office/powerpoint/2010/main" val="4189921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defRPr>
            </a:pPr>
            <a:r>
              <a:rPr dirty="0" err="1">
                <a:cs typeface="Arial" panose="020B0604020202020204" pitchFamily="34" charset="0"/>
              </a:rPr>
              <a:t>يضطلع</a:t>
            </a:r>
            <a:r>
              <a:rPr dirty="0">
                <a:cs typeface="Arial" panose="020B0604020202020204" pitchFamily="34" charset="0"/>
              </a:rPr>
              <a:t> </a:t>
            </a:r>
            <a:r>
              <a:rPr dirty="0" err="1">
                <a:cs typeface="Arial" panose="020B0604020202020204" pitchFamily="34" charset="0"/>
              </a:rPr>
              <a:t>الشركاء</a:t>
            </a:r>
            <a:r>
              <a:rPr dirty="0">
                <a:cs typeface="Arial" panose="020B0604020202020204" pitchFamily="34" charset="0"/>
              </a:rPr>
              <a:t> </a:t>
            </a:r>
            <a:r>
              <a:rPr dirty="0" err="1">
                <a:cs typeface="Arial" panose="020B0604020202020204" pitchFamily="34" charset="0"/>
              </a:rPr>
              <a:t>الفنيون</a:t>
            </a:r>
            <a:r>
              <a:rPr dirty="0">
                <a:cs typeface="Arial" panose="020B0604020202020204" pitchFamily="34" charset="0"/>
              </a:rPr>
              <a:t> </a:t>
            </a:r>
            <a:r>
              <a:rPr dirty="0" err="1">
                <a:cs typeface="Arial" panose="020B0604020202020204" pitchFamily="34" charset="0"/>
              </a:rPr>
              <a:t>بدور</a:t>
            </a:r>
            <a:r>
              <a:rPr dirty="0">
                <a:cs typeface="Arial" panose="020B0604020202020204" pitchFamily="34" charset="0"/>
              </a:rPr>
              <a:t> </a:t>
            </a:r>
            <a:r>
              <a:rPr dirty="0" err="1"/>
              <a:t>هام</a:t>
            </a:r>
            <a:r>
              <a:rPr dirty="0"/>
              <a:t> </a:t>
            </a:r>
            <a:r>
              <a:rPr dirty="0" err="1"/>
              <a:t>في</a:t>
            </a:r>
            <a:r>
              <a:rPr dirty="0"/>
              <a:t> </a:t>
            </a:r>
            <a:r>
              <a:rPr dirty="0" err="1"/>
              <a:t>تنفيذ</a:t>
            </a:r>
            <a:r>
              <a:rPr dirty="0"/>
              <a:t> </a:t>
            </a:r>
            <a:r>
              <a:rPr dirty="0" err="1"/>
              <a:t>أولويات</a:t>
            </a:r>
            <a:r>
              <a:rPr dirty="0"/>
              <a:t> </a:t>
            </a:r>
            <a:r>
              <a:rPr dirty="0" err="1"/>
              <a:t>الاستراتيجية</a:t>
            </a:r>
            <a:r>
              <a:rPr dirty="0"/>
              <a:t> </a:t>
            </a:r>
            <a:r>
              <a:rPr dirty="0" err="1"/>
              <a:t>الجديدة</a:t>
            </a:r>
            <a:r>
              <a:rPr dirty="0"/>
              <a:t> </a:t>
            </a:r>
            <a:r>
              <a:rPr dirty="0" err="1"/>
              <a:t>لشراكة</a:t>
            </a:r>
            <a:r>
              <a:rPr dirty="0"/>
              <a:t> </a:t>
            </a:r>
            <a:r>
              <a:rPr dirty="0" err="1"/>
              <a:t>الصندوق</a:t>
            </a:r>
            <a:r>
              <a:rPr dirty="0"/>
              <a:t> </a:t>
            </a:r>
            <a:r>
              <a:rPr dirty="0" err="1"/>
              <a:t>العالمي</a:t>
            </a:r>
            <a:r>
              <a:rPr dirty="0">
                <a:cs typeface="Arial" panose="020B0604020202020204" pitchFamily="34" charset="0"/>
              </a:rPr>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يشمل</a:t>
            </a:r>
            <a:r>
              <a:rPr dirty="0"/>
              <a:t> </a:t>
            </a:r>
            <a:r>
              <a:rPr dirty="0" err="1"/>
              <a:t>دور</a:t>
            </a:r>
            <a:r>
              <a:rPr dirty="0"/>
              <a:t> </a:t>
            </a:r>
            <a:r>
              <a:rPr dirty="0" err="1"/>
              <a:t>الشركاء</a:t>
            </a:r>
            <a:r>
              <a:rPr dirty="0"/>
              <a:t> </a:t>
            </a:r>
            <a:r>
              <a:rPr dirty="0" err="1"/>
              <a:t>الفنيين</a:t>
            </a:r>
            <a:r>
              <a:rPr dirty="0"/>
              <a:t> </a:t>
            </a:r>
            <a:r>
              <a:rPr dirty="0" err="1"/>
              <a:t>في</a:t>
            </a:r>
            <a:r>
              <a:rPr dirty="0"/>
              <a:t> </a:t>
            </a:r>
            <a:r>
              <a:rPr dirty="0" err="1"/>
              <a:t>تنفيذ</a:t>
            </a:r>
            <a:r>
              <a:rPr dirty="0"/>
              <a:t> </a:t>
            </a:r>
            <a:r>
              <a:rPr dirty="0" err="1"/>
              <a:t>الاستراتيجية</a:t>
            </a:r>
            <a:r>
              <a:rPr dirty="0"/>
              <a:t> </a:t>
            </a:r>
            <a:r>
              <a:rPr dirty="0" err="1"/>
              <a:t>المقبلة</a:t>
            </a:r>
            <a:r>
              <a:rPr dirty="0"/>
              <a:t> </a:t>
            </a:r>
            <a:r>
              <a:rPr dirty="0" err="1"/>
              <a:t>ما</a:t>
            </a:r>
            <a:r>
              <a:rPr dirty="0"/>
              <a:t> </a:t>
            </a:r>
            <a:r>
              <a:rPr dirty="0" err="1"/>
              <a:t>يلي</a:t>
            </a:r>
            <a:r>
              <a:rPr dirty="0"/>
              <a:t>:</a:t>
            </a:r>
            <a:endParaRP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cs typeface="Arial" panose="020B0604020202020204" pitchFamily="34" charset="0"/>
              </a:defRPr>
            </a:pPr>
            <a:r>
              <a:rPr dirty="0" err="1">
                <a:ea typeface="Calibri" panose="020F0502020204030204" pitchFamily="34" charset="0"/>
              </a:rPr>
              <a:t>وضع</a:t>
            </a:r>
            <a:r>
              <a:rPr dirty="0">
                <a:ea typeface="Calibri" panose="020F0502020204030204" pitchFamily="34" charset="0"/>
              </a:rPr>
              <a:t> تنقيحات </a:t>
            </a:r>
            <a:r>
              <a:rPr dirty="0" err="1">
                <a:ea typeface="Calibri" panose="020F0502020204030204" pitchFamily="34" charset="0"/>
              </a:rPr>
              <a:t>جديدة</a:t>
            </a:r>
            <a:r>
              <a:rPr dirty="0">
                <a:ea typeface="Calibri" panose="020F0502020204030204" pitchFamily="34" charset="0"/>
              </a:rPr>
              <a:t> </a:t>
            </a:r>
            <a:r>
              <a:rPr dirty="0" err="1">
                <a:ea typeface="Calibri" panose="020F0502020204030204" pitchFamily="34" charset="0"/>
              </a:rPr>
              <a:t>وفي</a:t>
            </a:r>
            <a:r>
              <a:rPr dirty="0">
                <a:ea typeface="Calibri" panose="020F0502020204030204" pitchFamily="34" charset="0"/>
              </a:rPr>
              <a:t> </a:t>
            </a:r>
            <a:r>
              <a:rPr dirty="0" err="1">
                <a:ea typeface="Calibri" panose="020F0502020204030204" pitchFamily="34" charset="0"/>
              </a:rPr>
              <a:t>الأوان</a:t>
            </a:r>
            <a:r>
              <a:rPr dirty="0">
                <a:ea typeface="Calibri" panose="020F0502020204030204" pitchFamily="34" charset="0"/>
              </a:rPr>
              <a:t> </a:t>
            </a:r>
            <a:r>
              <a:rPr dirty="0" err="1">
                <a:ea typeface="Calibri" panose="020F0502020204030204" pitchFamily="34" charset="0"/>
              </a:rPr>
              <a:t>المطلوب</a:t>
            </a:r>
            <a:r>
              <a:rPr dirty="0">
                <a:ea typeface="Calibri" panose="020F0502020204030204" pitchFamily="34" charset="0"/>
              </a:rPr>
              <a:t> </a:t>
            </a:r>
            <a:r>
              <a:rPr dirty="0" err="1">
                <a:ea typeface="Calibri" panose="020F0502020204030204" pitchFamily="34" charset="0"/>
              </a:rPr>
              <a:t>للتوجيهات</a:t>
            </a:r>
            <a:r>
              <a:rPr dirty="0">
                <a:ea typeface="Calibri" panose="020F0502020204030204" pitchFamily="34" charset="0"/>
              </a:rPr>
              <a:t> </a:t>
            </a:r>
            <a:r>
              <a:rPr dirty="0" err="1">
                <a:ea typeface="Calibri" panose="020F0502020204030204" pitchFamily="34" charset="0"/>
              </a:rPr>
              <a:t>المتعلقة</a:t>
            </a:r>
            <a:r>
              <a:rPr dirty="0">
                <a:ea typeface="Calibri" panose="020F0502020204030204" pitchFamily="34" charset="0"/>
              </a:rPr>
              <a:t> </a:t>
            </a:r>
            <a:r>
              <a:rPr dirty="0" err="1">
                <a:ea typeface="Calibri" panose="020F0502020204030204" pitchFamily="34" charset="0"/>
              </a:rPr>
              <a:t>بوضع</a:t>
            </a:r>
            <a:r>
              <a:rPr dirty="0">
                <a:ea typeface="Calibri" panose="020F0502020204030204" pitchFamily="34" charset="0"/>
              </a:rPr>
              <a:t> </a:t>
            </a:r>
            <a:r>
              <a:rPr dirty="0" err="1">
                <a:ea typeface="Calibri" panose="020F0502020204030204" pitchFamily="34" charset="0"/>
              </a:rPr>
              <a:t>المعايير</a:t>
            </a:r>
            <a:r>
              <a:rPr dirty="0">
                <a:ea typeface="Calibri" panose="020F0502020204030204" pitchFamily="34" charset="0"/>
              </a:rPr>
              <a:t> </a:t>
            </a:r>
            <a:r>
              <a:rPr dirty="0" err="1">
                <a:ea typeface="Calibri" panose="020F0502020204030204" pitchFamily="34" charset="0"/>
              </a:rPr>
              <a:t>وتحديد</a:t>
            </a:r>
            <a:r>
              <a:rPr dirty="0">
                <a:ea typeface="Calibri" panose="020F0502020204030204" pitchFamily="34" charset="0"/>
              </a:rPr>
              <a:t> </a:t>
            </a:r>
            <a:r>
              <a:rPr dirty="0" err="1">
                <a:ea typeface="Calibri" panose="020F0502020204030204" pitchFamily="34" charset="0"/>
              </a:rPr>
              <a:t>الأولويات</a:t>
            </a:r>
            <a:r>
              <a:rPr dirty="0">
                <a:ea typeface="Calibri" panose="020F0502020204030204" pitchFamily="34" charset="0"/>
              </a:rPr>
              <a:t> </a:t>
            </a:r>
            <a:r>
              <a:rPr dirty="0" err="1">
                <a:ea typeface="Calibri" panose="020F0502020204030204" pitchFamily="34" charset="0"/>
              </a:rPr>
              <a:t>استناداً</a:t>
            </a:r>
            <a:r>
              <a:rPr dirty="0">
                <a:ea typeface="Calibri" panose="020F0502020204030204" pitchFamily="34" charset="0"/>
              </a:rPr>
              <a:t> </a:t>
            </a:r>
            <a:r>
              <a:rPr dirty="0" err="1">
                <a:ea typeface="Calibri" panose="020F0502020204030204" pitchFamily="34" charset="0"/>
              </a:rPr>
              <a:t>إلى</a:t>
            </a:r>
            <a:r>
              <a:rPr dirty="0">
                <a:ea typeface="Calibri" panose="020F0502020204030204" pitchFamily="34" charset="0"/>
              </a:rPr>
              <a:t> </a:t>
            </a:r>
            <a:r>
              <a:rPr dirty="0" err="1">
                <a:ea typeface="Calibri" panose="020F0502020204030204" pitchFamily="34" charset="0"/>
              </a:rPr>
              <a:t>أحدث</a:t>
            </a:r>
            <a:r>
              <a:rPr dirty="0">
                <a:ea typeface="Calibri" panose="020F0502020204030204" pitchFamily="34" charset="0"/>
              </a:rPr>
              <a:t> </a:t>
            </a:r>
            <a:r>
              <a:rPr dirty="0" err="1">
                <a:ea typeface="Calibri" panose="020F0502020204030204" pitchFamily="34" charset="0"/>
              </a:rPr>
              <a:t>الأدلة</a:t>
            </a:r>
            <a:r>
              <a:rPr dirty="0">
                <a:ea typeface="Calibri" panose="020F0502020204030204" pitchFamily="34" charset="0"/>
              </a:rPr>
              <a:t> </a:t>
            </a:r>
            <a:r>
              <a:rPr dirty="0" err="1">
                <a:ea typeface="Calibri" panose="020F0502020204030204" pitchFamily="34" charset="0"/>
              </a:rPr>
              <a:t>المتاحة</a:t>
            </a:r>
            <a:r>
              <a:rPr dirty="0">
                <a:ea typeface="Calibri" panose="020F0502020204030204" pitchFamily="34" charset="0"/>
              </a:rPr>
              <a:t> </a:t>
            </a:r>
            <a:r>
              <a:rPr dirty="0" err="1">
                <a:ea typeface="Calibri" panose="020F0502020204030204" pitchFamily="34" charset="0"/>
              </a:rPr>
              <a:t>لتوجيه</a:t>
            </a:r>
            <a:r>
              <a:rPr dirty="0">
                <a:ea typeface="Calibri" panose="020F0502020204030204" pitchFamily="34" charset="0"/>
              </a:rPr>
              <a:t> </a:t>
            </a:r>
            <a:r>
              <a:rPr dirty="0" err="1">
                <a:ea typeface="Calibri" panose="020F0502020204030204" pitchFamily="34" charset="0"/>
              </a:rPr>
              <a:t>البرمجة</a:t>
            </a:r>
            <a:r>
              <a:rPr dirty="0">
                <a:ea typeface="Calibri" panose="020F0502020204030204" pitchFamily="34" charset="0"/>
              </a:rPr>
              <a:t> </a:t>
            </a:r>
            <a:r>
              <a:rPr dirty="0" err="1">
                <a:ea typeface="Calibri" panose="020F0502020204030204" pitchFamily="34" charset="0"/>
              </a:rPr>
              <a:t>الأكثر</a:t>
            </a:r>
            <a:r>
              <a:rPr dirty="0">
                <a:ea typeface="Calibri" panose="020F0502020204030204" pitchFamily="34" charset="0"/>
              </a:rPr>
              <a:t> </a:t>
            </a:r>
            <a:r>
              <a:rPr dirty="0" err="1">
                <a:ea typeface="Calibri" panose="020F0502020204030204" pitchFamily="34" charset="0"/>
              </a:rPr>
              <a:t>فاعلية</a:t>
            </a:r>
            <a:r>
              <a:rPr dirty="0">
                <a:ea typeface="Calibri" panose="020F0502020204030204" pitchFamily="34" charset="0"/>
              </a:rPr>
              <a:t>، </a:t>
            </a:r>
            <a:r>
              <a:rPr dirty="0" err="1">
                <a:ea typeface="Calibri" panose="020F0502020204030204" pitchFamily="34" charset="0"/>
              </a:rPr>
              <a:t>بما</a:t>
            </a:r>
            <a:r>
              <a:rPr dirty="0">
                <a:ea typeface="Calibri" panose="020F0502020204030204" pitchFamily="34" charset="0"/>
              </a:rPr>
              <a:t> </a:t>
            </a:r>
            <a:r>
              <a:rPr dirty="0" err="1">
                <a:ea typeface="Calibri" panose="020F0502020204030204" pitchFamily="34" charset="0"/>
              </a:rPr>
              <a:t>في</a:t>
            </a:r>
            <a:r>
              <a:rPr dirty="0">
                <a:ea typeface="Calibri" panose="020F0502020204030204" pitchFamily="34" charset="0"/>
              </a:rPr>
              <a:t> </a:t>
            </a:r>
            <a:r>
              <a:rPr dirty="0" err="1">
                <a:ea typeface="Calibri" panose="020F0502020204030204" pitchFamily="34" charset="0"/>
              </a:rPr>
              <a:t>ذلك</a:t>
            </a:r>
            <a:r>
              <a:rPr dirty="0">
                <a:ea typeface="Calibri" panose="020F0502020204030204" pitchFamily="34" charset="0"/>
              </a:rPr>
              <a:t> </a:t>
            </a:r>
            <a:r>
              <a:rPr dirty="0" err="1">
                <a:ea typeface="Calibri" panose="020F0502020204030204" pitchFamily="34" charset="0"/>
              </a:rPr>
              <a:t>للوقاية</a:t>
            </a:r>
            <a:r>
              <a:rPr dirty="0">
                <a:ea typeface="Calibri" panose="020F0502020204030204" pitchFamily="34" charset="0"/>
              </a:rPr>
              <a:t> </a:t>
            </a:r>
            <a:r>
              <a:rPr dirty="0" err="1">
                <a:ea typeface="Calibri" panose="020F0502020204030204" pitchFamily="34" charset="0"/>
              </a:rPr>
              <a:t>من</a:t>
            </a:r>
            <a:r>
              <a:rPr dirty="0">
                <a:ea typeface="Calibri" panose="020F0502020204030204" pitchFamily="34" charset="0"/>
              </a:rPr>
              <a:t> </a:t>
            </a:r>
            <a:r>
              <a:rPr dirty="0" err="1">
                <a:ea typeface="Calibri" panose="020F0502020204030204" pitchFamily="34" charset="0"/>
              </a:rPr>
              <a:t>فيروس</a:t>
            </a:r>
            <a:r>
              <a:rPr dirty="0">
                <a:ea typeface="Calibri" panose="020F0502020204030204" pitchFamily="34" charset="0"/>
              </a:rPr>
              <a:t> </a:t>
            </a:r>
            <a:r>
              <a:rPr dirty="0" err="1">
                <a:ea typeface="Calibri" panose="020F0502020204030204" pitchFamily="34" charset="0"/>
              </a:rPr>
              <a:t>العوز</a:t>
            </a:r>
            <a:r>
              <a:rPr dirty="0">
                <a:ea typeface="Calibri" panose="020F0502020204030204" pitchFamily="34" charset="0"/>
              </a:rPr>
              <a:t> </a:t>
            </a:r>
            <a:r>
              <a:rPr dirty="0" err="1">
                <a:ea typeface="Calibri" panose="020F0502020204030204" pitchFamily="34" charset="0"/>
              </a:rPr>
              <a:t>المناعي</a:t>
            </a:r>
            <a:r>
              <a:rPr dirty="0">
                <a:ea typeface="Calibri" panose="020F0502020204030204" pitchFamily="34" charset="0"/>
              </a:rPr>
              <a:t> </a:t>
            </a:r>
            <a:r>
              <a:rPr dirty="0" err="1">
                <a:ea typeface="Calibri" panose="020F0502020204030204" pitchFamily="34" charset="0"/>
              </a:rPr>
              <a:t>البشري</a:t>
            </a:r>
            <a:r>
              <a:rPr dirty="0">
                <a:ea typeface="Calibri" panose="020F0502020204030204" pitchFamily="34" charset="0"/>
              </a:rPr>
              <a:t>، </a:t>
            </a:r>
            <a:r>
              <a:rPr dirty="0" err="1">
                <a:ea typeface="Calibri" panose="020F0502020204030204" pitchFamily="34" charset="0"/>
              </a:rPr>
              <a:t>والملاريا</a:t>
            </a:r>
            <a:r>
              <a:rPr dirty="0">
                <a:ea typeface="Calibri" panose="020F0502020204030204" pitchFamily="34" charset="0"/>
              </a:rPr>
              <a:t>، </a:t>
            </a:r>
            <a:r>
              <a:rPr dirty="0" err="1">
                <a:ea typeface="Calibri" panose="020F0502020204030204" pitchFamily="34" charset="0"/>
              </a:rPr>
              <a:t>والمجالات</a:t>
            </a:r>
            <a:r>
              <a:rPr dirty="0">
                <a:ea typeface="Calibri" panose="020F0502020204030204" pitchFamily="34" charset="0"/>
              </a:rPr>
              <a:t> </a:t>
            </a:r>
            <a:r>
              <a:rPr dirty="0" err="1">
                <a:ea typeface="Calibri" panose="020F0502020204030204" pitchFamily="34" charset="0"/>
              </a:rPr>
              <a:t>الجديدة</a:t>
            </a:r>
            <a:r>
              <a:rPr dirty="0">
                <a:ea typeface="Calibri" panose="020F0502020204030204" pitchFamily="34" charset="0"/>
              </a:rPr>
              <a:t> </a:t>
            </a:r>
            <a:r>
              <a:rPr dirty="0" err="1">
                <a:ea typeface="Calibri" panose="020F0502020204030204" pitchFamily="34" charset="0"/>
              </a:rPr>
              <a:t>التي</a:t>
            </a:r>
            <a:r>
              <a:rPr dirty="0">
                <a:ea typeface="Calibri" panose="020F0502020204030204" pitchFamily="34" charset="0"/>
              </a:rPr>
              <a:t> </a:t>
            </a:r>
            <a:r>
              <a:rPr dirty="0" err="1">
                <a:ea typeface="Calibri" panose="020F0502020204030204" pitchFamily="34" charset="0"/>
              </a:rPr>
              <a:t>تركز</a:t>
            </a:r>
            <a:r>
              <a:rPr dirty="0">
                <a:ea typeface="Calibri" panose="020F0502020204030204" pitchFamily="34" charset="0"/>
              </a:rPr>
              <a:t> </a:t>
            </a:r>
            <a:r>
              <a:rPr dirty="0" err="1">
                <a:ea typeface="Calibri" panose="020F0502020204030204" pitchFamily="34" charset="0"/>
              </a:rPr>
              <a:t>عليها</a:t>
            </a:r>
            <a:r>
              <a:rPr dirty="0">
                <a:ea typeface="Calibri" panose="020F0502020204030204" pitchFamily="34" charset="0"/>
              </a:rPr>
              <a:t> </a:t>
            </a:r>
            <a:r>
              <a:rPr dirty="0" err="1">
                <a:ea typeface="Calibri" panose="020F0502020204030204" pitchFamily="34" charset="0"/>
              </a:rPr>
              <a:t>الاستراتيجية</a:t>
            </a:r>
            <a:r>
              <a:rPr dirty="0">
                <a:ea typeface="Calibri" panose="020F0502020204030204" pitchFamily="34" charset="0"/>
              </a:rPr>
              <a:t>، </a:t>
            </a:r>
            <a:r>
              <a:rPr dirty="0" err="1">
                <a:ea typeface="Calibri" panose="020F0502020204030204" pitchFamily="34" charset="0"/>
              </a:rPr>
              <a:t>والمجالات</a:t>
            </a:r>
            <a:r>
              <a:rPr dirty="0">
                <a:ea typeface="Calibri" panose="020F0502020204030204" pitchFamily="34" charset="0"/>
              </a:rPr>
              <a:t> </a:t>
            </a:r>
            <a:r>
              <a:rPr dirty="0" err="1">
                <a:ea typeface="Yu Mincho" panose="02020400000000000000" pitchFamily="18" charset="-128"/>
              </a:rPr>
              <a:t>ذات</a:t>
            </a:r>
            <a:r>
              <a:rPr dirty="0">
                <a:ea typeface="Yu Mincho" panose="02020400000000000000" pitchFamily="18" charset="-128"/>
              </a:rPr>
              <a:t> </a:t>
            </a:r>
            <a:r>
              <a:rPr dirty="0" err="1">
                <a:ea typeface="Yu Mincho" panose="02020400000000000000" pitchFamily="18" charset="-128"/>
              </a:rPr>
              <a:t>الصلة</a:t>
            </a:r>
            <a:r>
              <a:rPr dirty="0">
                <a:ea typeface="Yu Mincho" panose="02020400000000000000" pitchFamily="18" charset="-128"/>
              </a:rPr>
              <a:t> </a:t>
            </a:r>
            <a:r>
              <a:rPr dirty="0" err="1">
                <a:ea typeface="Yu Mincho" panose="02020400000000000000" pitchFamily="18" charset="-128"/>
              </a:rPr>
              <a:t>من</a:t>
            </a:r>
            <a:r>
              <a:rPr dirty="0">
                <a:ea typeface="Yu Mincho" panose="02020400000000000000" pitchFamily="18" charset="-128"/>
              </a:rPr>
              <a:t> </a:t>
            </a:r>
            <a:r>
              <a:rPr dirty="0" err="1">
                <a:ea typeface="Yu Mincho" panose="02020400000000000000" pitchFamily="18" charset="-128"/>
              </a:rPr>
              <a:t>مشاركة</a:t>
            </a:r>
            <a:r>
              <a:rPr dirty="0">
                <a:ea typeface="Yu Mincho" panose="02020400000000000000" pitchFamily="18" charset="-128"/>
              </a:rPr>
              <a:t> </a:t>
            </a:r>
            <a:r>
              <a:rPr dirty="0" err="1">
                <a:ea typeface="Yu Mincho" panose="02020400000000000000" pitchFamily="18" charset="-128"/>
              </a:rPr>
              <a:t>القطاع</a:t>
            </a:r>
            <a:r>
              <a:rPr dirty="0">
                <a:ea typeface="Yu Mincho" panose="02020400000000000000" pitchFamily="18" charset="-128"/>
              </a:rPr>
              <a:t> </a:t>
            </a:r>
            <a:r>
              <a:rPr dirty="0" err="1">
                <a:ea typeface="Yu Mincho" panose="02020400000000000000" pitchFamily="18" charset="-128"/>
              </a:rPr>
              <a:t>الخاص</a:t>
            </a:r>
            <a:r>
              <a:rPr dirty="0">
                <a:ea typeface="Yu Mincho" panose="02020400000000000000" pitchFamily="18" charset="-128"/>
              </a:rPr>
              <a:t>، </a:t>
            </a:r>
            <a:r>
              <a:rPr dirty="0" err="1">
                <a:ea typeface="Yu Mincho" panose="02020400000000000000" pitchFamily="18" charset="-128"/>
              </a:rPr>
              <a:t>ومعايير</a:t>
            </a:r>
            <a:r>
              <a:rPr dirty="0">
                <a:ea typeface="Yu Mincho" panose="02020400000000000000" pitchFamily="18" charset="-128"/>
              </a:rPr>
              <a:t> </a:t>
            </a:r>
            <a:r>
              <a:rPr dirty="0" err="1">
                <a:ea typeface="Yu Mincho" panose="02020400000000000000" pitchFamily="18" charset="-128"/>
              </a:rPr>
              <a:t>الحوكمة</a:t>
            </a:r>
            <a:r>
              <a:rPr dirty="0">
                <a:ea typeface="Yu Mincho" panose="02020400000000000000" pitchFamily="18" charset="-128"/>
              </a:rPr>
              <a:t> </a:t>
            </a:r>
            <a:r>
              <a:rPr dirty="0" err="1">
                <a:ea typeface="Yu Mincho" panose="02020400000000000000" pitchFamily="18" charset="-128"/>
              </a:rPr>
              <a:t>والجودة</a:t>
            </a:r>
            <a:r>
              <a:rPr dirty="0">
                <a:ea typeface="Yu Mincho" panose="02020400000000000000" pitchFamily="18" charset="-128"/>
              </a:rPr>
              <a:t>.</a:t>
            </a:r>
            <a:endParaRP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effectLst/>
                <a:latin typeface="Arial" panose="020B0604020202020204" pitchFamily="34" charset="0"/>
                <a:ea typeface="Calibri" panose="020F0502020204030204" pitchFamily="34" charset="0"/>
                <a:cs typeface="Arial" panose="020B0604020202020204" pitchFamily="34" charset="0"/>
              </a:defRPr>
            </a:pPr>
            <a:r>
              <a:rPr dirty="0"/>
              <a:t> </a:t>
            </a:r>
            <a:r>
              <a:rPr dirty="0" err="1"/>
              <a:t>دعم</a:t>
            </a:r>
            <a:r>
              <a:rPr dirty="0"/>
              <a:t> </a:t>
            </a:r>
            <a:r>
              <a:rPr dirty="0" err="1"/>
              <a:t>ترجمة</a:t>
            </a:r>
            <a:r>
              <a:rPr dirty="0"/>
              <a:t> </a:t>
            </a:r>
            <a:r>
              <a:rPr dirty="0" err="1"/>
              <a:t>المبادئ</a:t>
            </a:r>
            <a:r>
              <a:rPr dirty="0"/>
              <a:t> </a:t>
            </a:r>
            <a:r>
              <a:rPr dirty="0" err="1"/>
              <a:t>التوجيهية</a:t>
            </a:r>
            <a:r>
              <a:rPr dirty="0"/>
              <a:t> </a:t>
            </a:r>
            <a:r>
              <a:rPr dirty="0" err="1"/>
              <a:t>الفنية</a:t>
            </a:r>
            <a:r>
              <a:rPr dirty="0"/>
              <a:t> </a:t>
            </a:r>
            <a:r>
              <a:rPr dirty="0" err="1"/>
              <a:t>إلى</a:t>
            </a:r>
            <a:r>
              <a:rPr dirty="0"/>
              <a:t> </a:t>
            </a:r>
            <a:r>
              <a:rPr dirty="0" err="1"/>
              <a:t>تنفيذ</a:t>
            </a:r>
            <a:r>
              <a:rPr dirty="0"/>
              <a:t> </a:t>
            </a:r>
            <a:r>
              <a:rPr dirty="0" err="1"/>
              <a:t>فعَّال</a:t>
            </a:r>
            <a:r>
              <a:rPr dirty="0"/>
              <a:t> </a:t>
            </a:r>
            <a:r>
              <a:rPr dirty="0" err="1"/>
              <a:t>على</a:t>
            </a:r>
            <a:r>
              <a:rPr dirty="0"/>
              <a:t> </a:t>
            </a:r>
            <a:r>
              <a:rPr dirty="0" err="1"/>
              <a:t>الصعيد</a:t>
            </a:r>
            <a:r>
              <a:rPr dirty="0"/>
              <a:t> </a:t>
            </a:r>
            <a:r>
              <a:rPr dirty="0" err="1"/>
              <a:t>القُطري</a:t>
            </a:r>
            <a:r>
              <a:rPr dirty="0"/>
              <a:t>، </a:t>
            </a:r>
            <a:r>
              <a:rPr dirty="0" err="1"/>
              <a:t>عن</a:t>
            </a:r>
            <a:r>
              <a:rPr dirty="0"/>
              <a:t> </a:t>
            </a:r>
            <a:r>
              <a:rPr dirty="0" err="1"/>
              <a:t>طريق</a:t>
            </a:r>
            <a:r>
              <a:rPr dirty="0"/>
              <a:t> </a:t>
            </a:r>
            <a:r>
              <a:rPr dirty="0" err="1"/>
              <a:t>استحداث</a:t>
            </a:r>
            <a:r>
              <a:rPr dirty="0"/>
              <a:t> </a:t>
            </a:r>
            <a:r>
              <a:rPr dirty="0" err="1"/>
              <a:t>أدوات</a:t>
            </a:r>
            <a:r>
              <a:rPr dirty="0"/>
              <a:t> </a:t>
            </a:r>
            <a:r>
              <a:rPr dirty="0" err="1"/>
              <a:t>فعَّالة</a:t>
            </a:r>
            <a:r>
              <a:rPr dirty="0"/>
              <a:t> </a:t>
            </a:r>
            <a:r>
              <a:rPr dirty="0" err="1"/>
              <a:t>يمكن</a:t>
            </a:r>
            <a:r>
              <a:rPr dirty="0"/>
              <a:t> </a:t>
            </a:r>
            <a:r>
              <a:rPr dirty="0" err="1"/>
              <a:t>مواءمتها</a:t>
            </a:r>
            <a:r>
              <a:rPr dirty="0"/>
              <a:t> </a:t>
            </a:r>
            <a:r>
              <a:rPr dirty="0" err="1"/>
              <a:t>مع</a:t>
            </a:r>
            <a:r>
              <a:rPr dirty="0"/>
              <a:t> </a:t>
            </a:r>
            <a:r>
              <a:rPr dirty="0" err="1"/>
              <a:t>السياق</a:t>
            </a:r>
            <a:r>
              <a:rPr dirty="0"/>
              <a:t> </a:t>
            </a:r>
            <a:r>
              <a:rPr dirty="0" err="1"/>
              <a:t>القُطري</a:t>
            </a:r>
            <a:r>
              <a:rPr dirty="0"/>
              <a:t> </a:t>
            </a:r>
            <a:r>
              <a:rPr dirty="0" err="1"/>
              <a:t>وربطها</a:t>
            </a:r>
            <a:r>
              <a:rPr dirty="0"/>
              <a:t> </a:t>
            </a:r>
            <a:r>
              <a:rPr dirty="0" err="1"/>
              <a:t>بنتائج</a:t>
            </a:r>
            <a:r>
              <a:rPr dirty="0"/>
              <a:t> </a:t>
            </a:r>
            <a:r>
              <a:rPr dirty="0" err="1"/>
              <a:t>قابلة</a:t>
            </a:r>
            <a:r>
              <a:rPr dirty="0"/>
              <a:t> </a:t>
            </a:r>
            <a:r>
              <a:rPr dirty="0" err="1"/>
              <a:t>للقياس</a:t>
            </a:r>
            <a:r>
              <a:rPr dirty="0"/>
              <a:t> - </a:t>
            </a:r>
            <a:r>
              <a:rPr dirty="0" err="1"/>
              <a:t>على</a:t>
            </a:r>
            <a:r>
              <a:rPr dirty="0"/>
              <a:t> </a:t>
            </a:r>
            <a:r>
              <a:rPr dirty="0" err="1"/>
              <a:t>سبيل</a:t>
            </a:r>
            <a:r>
              <a:rPr dirty="0"/>
              <a:t> </a:t>
            </a:r>
            <a:r>
              <a:rPr dirty="0" err="1"/>
              <a:t>المثال</a:t>
            </a:r>
            <a:r>
              <a:rPr dirty="0"/>
              <a:t>، </a:t>
            </a:r>
            <a:r>
              <a:rPr dirty="0" err="1"/>
              <a:t>لدعم</a:t>
            </a:r>
            <a:r>
              <a:rPr dirty="0"/>
              <a:t> </a:t>
            </a:r>
            <a:r>
              <a:rPr dirty="0" err="1"/>
              <a:t>توسيع</a:t>
            </a:r>
            <a:r>
              <a:rPr dirty="0"/>
              <a:t> </a:t>
            </a:r>
            <a:r>
              <a:rPr dirty="0" err="1"/>
              <a:t>نطاق</a:t>
            </a:r>
            <a:r>
              <a:rPr dirty="0"/>
              <a:t> </a:t>
            </a:r>
            <a:r>
              <a:rPr dirty="0" err="1"/>
              <a:t>الابتكارات</a:t>
            </a:r>
            <a:r>
              <a:rPr dirty="0"/>
              <a:t> </a:t>
            </a:r>
            <a:r>
              <a:rPr dirty="0" err="1"/>
              <a:t>ونماذج</a:t>
            </a:r>
            <a:r>
              <a:rPr dirty="0"/>
              <a:t> </a:t>
            </a:r>
            <a:r>
              <a:rPr dirty="0" err="1"/>
              <a:t>تقديم</a:t>
            </a:r>
            <a:r>
              <a:rPr dirty="0"/>
              <a:t> </a:t>
            </a:r>
            <a:r>
              <a:rPr dirty="0" err="1"/>
              <a:t>الخدمات</a:t>
            </a:r>
            <a:r>
              <a:rPr dirty="0"/>
              <a:t> </a:t>
            </a:r>
            <a:r>
              <a:rPr dirty="0" err="1"/>
              <a:t>الفعَّالة</a:t>
            </a:r>
            <a:r>
              <a:rPr dirty="0"/>
              <a:t>، </a:t>
            </a:r>
            <a:r>
              <a:rPr dirty="0" err="1"/>
              <a:t>أو</a:t>
            </a:r>
            <a:r>
              <a:rPr dirty="0"/>
              <a:t> </a:t>
            </a:r>
            <a:r>
              <a:rPr dirty="0" err="1"/>
              <a:t>لدعم</a:t>
            </a:r>
            <a:r>
              <a:rPr dirty="0"/>
              <a:t> </a:t>
            </a:r>
            <a:r>
              <a:rPr dirty="0" err="1"/>
              <a:t>تنفيذ</a:t>
            </a:r>
            <a:r>
              <a:rPr dirty="0"/>
              <a:t> </a:t>
            </a:r>
            <a:r>
              <a:rPr dirty="0" err="1"/>
              <a:t>اللوائح</a:t>
            </a:r>
            <a:r>
              <a:rPr dirty="0"/>
              <a:t> </a:t>
            </a:r>
            <a:r>
              <a:rPr dirty="0" err="1"/>
              <a:t>الصحية</a:t>
            </a:r>
            <a:r>
              <a:rPr dirty="0"/>
              <a:t> </a:t>
            </a:r>
            <a:r>
              <a:rPr dirty="0" err="1"/>
              <a:t>الدولية</a:t>
            </a:r>
            <a:r>
              <a:rPr dirty="0"/>
              <a:t>.</a:t>
            </a:r>
            <a:endParaRP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effectLst/>
                <a:latin typeface="Arial" panose="020B0604020202020204" pitchFamily="34" charset="0"/>
                <a:ea typeface="Calibri" panose="020F0502020204030204" pitchFamily="34" charset="0"/>
                <a:cs typeface="Arial" panose="020B0604020202020204" pitchFamily="34" charset="0"/>
              </a:defRPr>
            </a:pPr>
            <a:r>
              <a:rPr dirty="0" err="1"/>
              <a:t>تعزيز</a:t>
            </a:r>
            <a:r>
              <a:rPr dirty="0"/>
              <a:t> </a:t>
            </a:r>
            <a:r>
              <a:rPr dirty="0" err="1"/>
              <a:t>الدعم</a:t>
            </a:r>
            <a:r>
              <a:rPr dirty="0"/>
              <a:t> </a:t>
            </a:r>
            <a:r>
              <a:rPr dirty="0" err="1"/>
              <a:t>الفني</a:t>
            </a:r>
            <a:r>
              <a:rPr dirty="0"/>
              <a:t> </a:t>
            </a:r>
            <a:r>
              <a:rPr dirty="0" err="1"/>
              <a:t>وبناء</a:t>
            </a:r>
            <a:r>
              <a:rPr dirty="0"/>
              <a:t> </a:t>
            </a:r>
            <a:r>
              <a:rPr dirty="0" err="1"/>
              <a:t>القدرات</a:t>
            </a:r>
            <a:r>
              <a:rPr dirty="0"/>
              <a:t> </a:t>
            </a:r>
            <a:r>
              <a:rPr dirty="0" err="1"/>
              <a:t>استناداً</a:t>
            </a:r>
            <a:r>
              <a:rPr dirty="0"/>
              <a:t> </a:t>
            </a:r>
            <a:r>
              <a:rPr dirty="0" err="1"/>
              <a:t>إلى</a:t>
            </a:r>
            <a:r>
              <a:rPr dirty="0"/>
              <a:t> </a:t>
            </a:r>
            <a:r>
              <a:rPr dirty="0" err="1"/>
              <a:t>وصف</a:t>
            </a:r>
            <a:r>
              <a:rPr dirty="0"/>
              <a:t> </a:t>
            </a:r>
            <a:r>
              <a:rPr dirty="0" err="1"/>
              <a:t>قُطري</a:t>
            </a:r>
            <a:r>
              <a:rPr dirty="0"/>
              <a:t> </a:t>
            </a:r>
            <a:r>
              <a:rPr dirty="0" err="1"/>
              <a:t>للاحتياجات</a:t>
            </a:r>
            <a:r>
              <a:rPr dirty="0"/>
              <a:t> </a:t>
            </a:r>
            <a:r>
              <a:rPr dirty="0" err="1"/>
              <a:t>وتعزيز</a:t>
            </a:r>
            <a:r>
              <a:rPr dirty="0"/>
              <a:t> </a:t>
            </a:r>
            <a:r>
              <a:rPr dirty="0" err="1"/>
              <a:t>معايير</a:t>
            </a:r>
            <a:r>
              <a:rPr dirty="0"/>
              <a:t> </a:t>
            </a:r>
            <a:r>
              <a:rPr dirty="0" err="1"/>
              <a:t>الجودة</a:t>
            </a:r>
            <a:r>
              <a:rPr dirty="0"/>
              <a:t> </a:t>
            </a:r>
            <a:r>
              <a:rPr dirty="0" err="1"/>
              <a:t>للدعم</a:t>
            </a:r>
            <a:r>
              <a:rPr dirty="0"/>
              <a:t> </a:t>
            </a:r>
            <a:r>
              <a:rPr dirty="0" err="1"/>
              <a:t>الفني</a:t>
            </a:r>
            <a:r>
              <a:rPr dirty="0"/>
              <a:t> </a:t>
            </a:r>
            <a:r>
              <a:rPr dirty="0" err="1"/>
              <a:t>وبناء</a:t>
            </a:r>
            <a:r>
              <a:rPr dirty="0"/>
              <a:t> </a:t>
            </a:r>
            <a:r>
              <a:rPr dirty="0" err="1"/>
              <a:t>القدرات</a:t>
            </a:r>
            <a:r>
              <a:rPr dirty="0"/>
              <a:t>، </a:t>
            </a:r>
            <a:r>
              <a:rPr dirty="0" err="1"/>
              <a:t>بما</a:t>
            </a:r>
            <a:r>
              <a:rPr dirty="0"/>
              <a:t> </a:t>
            </a:r>
            <a:r>
              <a:rPr dirty="0" err="1"/>
              <a:t>في</a:t>
            </a:r>
            <a:r>
              <a:rPr dirty="0"/>
              <a:t> </a:t>
            </a:r>
            <a:r>
              <a:rPr dirty="0" err="1"/>
              <a:t>ذلك</a:t>
            </a:r>
            <a:r>
              <a:rPr dirty="0"/>
              <a:t> </a:t>
            </a:r>
            <a:r>
              <a:rPr dirty="0" err="1"/>
              <a:t>حُسن</a:t>
            </a:r>
            <a:r>
              <a:rPr dirty="0"/>
              <a:t> </a:t>
            </a:r>
            <a:r>
              <a:rPr dirty="0" err="1"/>
              <a:t>التوقيت</a:t>
            </a:r>
            <a:r>
              <a:rPr dirty="0"/>
              <a:t> </a:t>
            </a:r>
            <a:r>
              <a:rPr dirty="0" err="1"/>
              <a:t>والمواءمة</a:t>
            </a:r>
            <a:r>
              <a:rPr dirty="0"/>
              <a:t> </a:t>
            </a:r>
            <a:r>
              <a:rPr dirty="0" err="1"/>
              <a:t>والشفافية</a:t>
            </a:r>
            <a:r>
              <a:rPr dirty="0"/>
              <a:t> </a:t>
            </a:r>
            <a:r>
              <a:rPr dirty="0" err="1"/>
              <a:t>والمساءلة</a:t>
            </a:r>
            <a:r>
              <a:rPr dirty="0"/>
              <a:t>.</a:t>
            </a:r>
            <a:endParaRP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effectLst/>
                <a:latin typeface="Arial" panose="020B0604020202020204" pitchFamily="34" charset="0"/>
                <a:cs typeface="Arial" panose="020B0604020202020204" pitchFamily="34" charset="0"/>
              </a:defRPr>
            </a:pPr>
            <a:r>
              <a:rPr dirty="0" err="1">
                <a:ea typeface="Yu Mincho" panose="02020400000000000000" pitchFamily="18" charset="-128"/>
              </a:rPr>
              <a:t>دعم</a:t>
            </a:r>
            <a:r>
              <a:rPr dirty="0">
                <a:ea typeface="Calibri" panose="020F0502020204030204" pitchFamily="34" charset="0"/>
              </a:rPr>
              <a:t> </a:t>
            </a:r>
            <a:r>
              <a:rPr dirty="0" err="1">
                <a:ea typeface="Calibri" panose="020F0502020204030204" pitchFamily="34" charset="0"/>
              </a:rPr>
              <a:t>توليد</a:t>
            </a:r>
            <a:r>
              <a:rPr dirty="0">
                <a:ea typeface="Calibri" panose="020F0502020204030204" pitchFamily="34" charset="0"/>
              </a:rPr>
              <a:t> </a:t>
            </a:r>
            <a:r>
              <a:rPr dirty="0" err="1">
                <a:ea typeface="Calibri" panose="020F0502020204030204" pitchFamily="34" charset="0"/>
              </a:rPr>
              <a:t>وتنقُل</a:t>
            </a:r>
            <a:r>
              <a:rPr dirty="0">
                <a:ea typeface="Calibri" panose="020F0502020204030204" pitchFamily="34" charset="0"/>
              </a:rPr>
              <a:t> </a:t>
            </a:r>
            <a:r>
              <a:rPr dirty="0" err="1">
                <a:ea typeface="Calibri" panose="020F0502020204030204" pitchFamily="34" charset="0"/>
              </a:rPr>
              <a:t>المستجدات</a:t>
            </a:r>
            <a:r>
              <a:rPr dirty="0">
                <a:ea typeface="Calibri" panose="020F0502020204030204" pitchFamily="34" charset="0"/>
              </a:rPr>
              <a:t> </a:t>
            </a:r>
            <a:r>
              <a:rPr dirty="0" err="1">
                <a:ea typeface="Calibri" panose="020F0502020204030204" pitchFamily="34" charset="0"/>
              </a:rPr>
              <a:t>حول</a:t>
            </a:r>
            <a:r>
              <a:rPr dirty="0">
                <a:ea typeface="Calibri" panose="020F0502020204030204" pitchFamily="34" charset="0"/>
              </a:rPr>
              <a:t> </a:t>
            </a:r>
            <a:r>
              <a:rPr dirty="0" err="1">
                <a:ea typeface="Calibri" panose="020F0502020204030204" pitchFamily="34" charset="0"/>
              </a:rPr>
              <a:t>البحوث</a:t>
            </a:r>
            <a:r>
              <a:rPr dirty="0">
                <a:ea typeface="Calibri" panose="020F0502020204030204" pitchFamily="34" charset="0"/>
              </a:rPr>
              <a:t> </a:t>
            </a:r>
            <a:r>
              <a:rPr dirty="0" err="1">
                <a:ea typeface="Calibri" panose="020F0502020204030204" pitchFamily="34" charset="0"/>
              </a:rPr>
              <a:t>التشغيلية</a:t>
            </a:r>
            <a:r>
              <a:rPr dirty="0">
                <a:ea typeface="Calibri" panose="020F0502020204030204" pitchFamily="34" charset="0"/>
              </a:rPr>
              <a:t> </a:t>
            </a:r>
            <a:r>
              <a:rPr dirty="0" err="1">
                <a:ea typeface="Calibri" panose="020F0502020204030204" pitchFamily="34" charset="0"/>
              </a:rPr>
              <a:t>والأدلة</a:t>
            </a:r>
            <a:r>
              <a:rPr dirty="0">
                <a:ea typeface="Calibri" panose="020F0502020204030204" pitchFamily="34" charset="0"/>
              </a:rPr>
              <a:t> </a:t>
            </a:r>
            <a:r>
              <a:rPr dirty="0" err="1">
                <a:ea typeface="Calibri" panose="020F0502020204030204" pitchFamily="34" charset="0"/>
              </a:rPr>
              <a:t>وأفضل</a:t>
            </a:r>
            <a:r>
              <a:rPr dirty="0">
                <a:ea typeface="Calibri" panose="020F0502020204030204" pitchFamily="34" charset="0"/>
              </a:rPr>
              <a:t> </a:t>
            </a:r>
            <a:r>
              <a:rPr dirty="0" err="1">
                <a:ea typeface="Calibri" panose="020F0502020204030204" pitchFamily="34" charset="0"/>
              </a:rPr>
              <a:t>الممارسات</a:t>
            </a:r>
            <a:r>
              <a:rPr dirty="0">
                <a:ea typeface="Calibri" panose="020F0502020204030204" pitchFamily="34" charset="0"/>
              </a:rPr>
              <a:t> </a:t>
            </a:r>
            <a:r>
              <a:rPr dirty="0" err="1">
                <a:ea typeface="Calibri" panose="020F0502020204030204" pitchFamily="34" charset="0"/>
              </a:rPr>
              <a:t>لتعزيز</a:t>
            </a:r>
            <a:r>
              <a:rPr dirty="0">
                <a:ea typeface="Calibri" panose="020F0502020204030204" pitchFamily="34" charset="0"/>
              </a:rPr>
              <a:t> </a:t>
            </a:r>
            <a:r>
              <a:rPr dirty="0" err="1">
                <a:ea typeface="Calibri" panose="020F0502020204030204" pitchFamily="34" charset="0"/>
              </a:rPr>
              <a:t>سُبُل</a:t>
            </a:r>
            <a:r>
              <a:rPr dirty="0">
                <a:ea typeface="Calibri" panose="020F0502020204030204" pitchFamily="34" charset="0"/>
              </a:rPr>
              <a:t> </a:t>
            </a:r>
            <a:r>
              <a:rPr dirty="0" err="1">
                <a:ea typeface="Calibri" panose="020F0502020204030204" pitchFamily="34" charset="0"/>
              </a:rPr>
              <a:t>التصدي</a:t>
            </a:r>
            <a:r>
              <a:rPr dirty="0">
                <a:ea typeface="Calibri" panose="020F0502020204030204" pitchFamily="34" charset="0"/>
              </a:rPr>
              <a:t> </a:t>
            </a:r>
            <a:r>
              <a:rPr dirty="0" err="1">
                <a:ea typeface="Calibri" panose="020F0502020204030204" pitchFamily="34" charset="0"/>
              </a:rPr>
              <a:t>لأمراض</a:t>
            </a:r>
            <a:r>
              <a:rPr dirty="0">
                <a:ea typeface="Calibri" panose="020F0502020204030204" pitchFamily="34" charset="0"/>
              </a:rPr>
              <a:t> </a:t>
            </a:r>
            <a:r>
              <a:rPr dirty="0" err="1">
                <a:ea typeface="Calibri" panose="020F0502020204030204" pitchFamily="34" charset="0"/>
              </a:rPr>
              <a:t>فيروس</a:t>
            </a:r>
            <a:r>
              <a:rPr dirty="0">
                <a:ea typeface="Calibri" panose="020F0502020204030204" pitchFamily="34" charset="0"/>
              </a:rPr>
              <a:t> </a:t>
            </a:r>
            <a:r>
              <a:rPr dirty="0" err="1">
                <a:ea typeface="Calibri" panose="020F0502020204030204" pitchFamily="34" charset="0"/>
              </a:rPr>
              <a:t>العوز</a:t>
            </a:r>
            <a:r>
              <a:rPr dirty="0">
                <a:ea typeface="Calibri" panose="020F0502020204030204" pitchFamily="34" charset="0"/>
              </a:rPr>
              <a:t> </a:t>
            </a:r>
            <a:r>
              <a:rPr dirty="0" err="1">
                <a:ea typeface="Calibri" panose="020F0502020204030204" pitchFamily="34" charset="0"/>
              </a:rPr>
              <a:t>المناعي</a:t>
            </a:r>
            <a:r>
              <a:rPr dirty="0">
                <a:ea typeface="Calibri" panose="020F0502020204030204" pitchFamily="34" charset="0"/>
              </a:rPr>
              <a:t> </a:t>
            </a:r>
            <a:r>
              <a:rPr dirty="0" err="1">
                <a:ea typeface="Calibri" panose="020F0502020204030204" pitchFamily="34" charset="0"/>
              </a:rPr>
              <a:t>البشري</a:t>
            </a:r>
            <a:r>
              <a:rPr dirty="0">
                <a:ea typeface="Calibri" panose="020F0502020204030204" pitchFamily="34" charset="0"/>
              </a:rPr>
              <a:t> </a:t>
            </a:r>
            <a:r>
              <a:rPr dirty="0" err="1">
                <a:ea typeface="Calibri" panose="020F0502020204030204" pitchFamily="34" charset="0"/>
              </a:rPr>
              <a:t>والسُلّ</a:t>
            </a:r>
            <a:r>
              <a:rPr dirty="0">
                <a:ea typeface="Calibri" panose="020F0502020204030204" pitchFamily="34" charset="0"/>
              </a:rPr>
              <a:t> </a:t>
            </a:r>
            <a:r>
              <a:rPr dirty="0" err="1">
                <a:ea typeface="Calibri" panose="020F0502020204030204" pitchFamily="34" charset="0"/>
              </a:rPr>
              <a:t>والملاريا</a:t>
            </a:r>
            <a:r>
              <a:rPr dirty="0">
                <a:ea typeface="Calibri" panose="020F0502020204030204" pitchFamily="34" charset="0"/>
              </a:rPr>
              <a:t>، </a:t>
            </a:r>
            <a:r>
              <a:rPr dirty="0" err="1">
                <a:ea typeface="Calibri" panose="020F0502020204030204" pitchFamily="34" charset="0"/>
              </a:rPr>
              <a:t>ولتنفيذ</a:t>
            </a:r>
            <a:r>
              <a:rPr dirty="0">
                <a:ea typeface="Calibri" panose="020F0502020204030204" pitchFamily="34" charset="0"/>
              </a:rPr>
              <a:t> </a:t>
            </a:r>
            <a:r>
              <a:rPr dirty="0" err="1">
                <a:ea typeface="Calibri" panose="020F0502020204030204" pitchFamily="34" charset="0"/>
              </a:rPr>
              <a:t>خدمات</a:t>
            </a:r>
            <a:r>
              <a:rPr dirty="0">
                <a:ea typeface="Calibri" panose="020F0502020204030204" pitchFamily="34" charset="0"/>
              </a:rPr>
              <a:t> </a:t>
            </a:r>
            <a:r>
              <a:rPr dirty="0" err="1">
                <a:ea typeface="Calibri" panose="020F0502020204030204" pitchFamily="34" charset="0"/>
              </a:rPr>
              <a:t>قوية</a:t>
            </a:r>
            <a:r>
              <a:rPr dirty="0">
                <a:ea typeface="Calibri" panose="020F0502020204030204" pitchFamily="34" charset="0"/>
              </a:rPr>
              <a:t> </a:t>
            </a:r>
            <a:r>
              <a:rPr dirty="0" err="1">
                <a:ea typeface="Calibri" panose="020F0502020204030204" pitchFamily="34" charset="0"/>
              </a:rPr>
              <a:t>ومتكاملة</a:t>
            </a:r>
            <a:r>
              <a:rPr dirty="0">
                <a:ea typeface="Calibri" panose="020F0502020204030204" pitchFamily="34" charset="0"/>
              </a:rPr>
              <a:t> </a:t>
            </a:r>
            <a:r>
              <a:rPr dirty="0" err="1">
                <a:ea typeface="Calibri" panose="020F0502020204030204" pitchFamily="34" charset="0"/>
              </a:rPr>
              <a:t>وذات</a:t>
            </a:r>
            <a:r>
              <a:rPr dirty="0">
                <a:ea typeface="Calibri" panose="020F0502020204030204" pitchFamily="34" charset="0"/>
              </a:rPr>
              <a:t> </a:t>
            </a:r>
            <a:r>
              <a:rPr dirty="0" err="1">
                <a:ea typeface="Calibri" panose="020F0502020204030204" pitchFamily="34" charset="0"/>
              </a:rPr>
              <a:t>جودة</a:t>
            </a:r>
            <a:r>
              <a:rPr dirty="0">
                <a:ea typeface="Calibri" panose="020F0502020204030204" pitchFamily="34" charset="0"/>
              </a:rPr>
              <a:t> </a:t>
            </a:r>
            <a:r>
              <a:rPr dirty="0" err="1">
                <a:ea typeface="Calibri" panose="020F0502020204030204" pitchFamily="34" charset="0"/>
              </a:rPr>
              <a:t>عالية</a:t>
            </a:r>
            <a:r>
              <a:rPr dirty="0">
                <a:ea typeface="Calibri" panose="020F0502020204030204" pitchFamily="34" charset="0"/>
              </a:rPr>
              <a:t> </a:t>
            </a:r>
            <a:r>
              <a:rPr dirty="0" err="1">
                <a:ea typeface="Calibri" panose="020F0502020204030204" pitchFamily="34" charset="0"/>
              </a:rPr>
              <a:t>متمحورة</a:t>
            </a:r>
            <a:r>
              <a:rPr dirty="0">
                <a:ea typeface="Calibri" panose="020F0502020204030204" pitchFamily="34" charset="0"/>
              </a:rPr>
              <a:t> </a:t>
            </a:r>
            <a:r>
              <a:rPr dirty="0" err="1">
                <a:ea typeface="Calibri" panose="020F0502020204030204" pitchFamily="34" charset="0"/>
              </a:rPr>
              <a:t>حول</a:t>
            </a:r>
            <a:r>
              <a:rPr dirty="0">
                <a:ea typeface="Calibri" panose="020F0502020204030204" pitchFamily="34" charset="0"/>
              </a:rPr>
              <a:t> </a:t>
            </a:r>
            <a:r>
              <a:rPr dirty="0" err="1">
                <a:ea typeface="Calibri" panose="020F0502020204030204" pitchFamily="34" charset="0"/>
              </a:rPr>
              <a:t>الناس</a:t>
            </a:r>
            <a:r>
              <a:rPr dirty="0">
                <a:ea typeface="Calibri" panose="020F0502020204030204" pitchFamily="34" charset="0"/>
              </a:rPr>
              <a:t>، </a:t>
            </a:r>
            <a:r>
              <a:rPr dirty="0" err="1">
                <a:ea typeface="Calibri" panose="020F0502020204030204" pitchFamily="34" charset="0"/>
              </a:rPr>
              <a:t>فضلاً</a:t>
            </a:r>
            <a:r>
              <a:rPr dirty="0">
                <a:ea typeface="Calibri" panose="020F0502020204030204" pitchFamily="34" charset="0"/>
              </a:rPr>
              <a:t> </a:t>
            </a:r>
            <a:r>
              <a:rPr dirty="0" err="1">
                <a:ea typeface="Calibri" panose="020F0502020204030204" pitchFamily="34" charset="0"/>
              </a:rPr>
              <a:t>عن</a:t>
            </a:r>
            <a:r>
              <a:rPr dirty="0">
                <a:ea typeface="Calibri" panose="020F0502020204030204" pitchFamily="34" charset="0"/>
              </a:rPr>
              <a:t> </a:t>
            </a:r>
            <a:r>
              <a:rPr dirty="0" err="1">
                <a:ea typeface="Calibri" panose="020F0502020204030204" pitchFamily="34" charset="0"/>
              </a:rPr>
              <a:t>دعم</a:t>
            </a:r>
            <a:r>
              <a:rPr dirty="0">
                <a:ea typeface="Calibri" panose="020F0502020204030204" pitchFamily="34" charset="0"/>
              </a:rPr>
              <a:t> </a:t>
            </a:r>
            <a:r>
              <a:rPr dirty="0">
                <a:ea typeface="Yu Mincho" panose="02020400000000000000" pitchFamily="18" charset="-128"/>
              </a:rPr>
              <a:t> </a:t>
            </a:r>
            <a:r>
              <a:rPr dirty="0" err="1">
                <a:ea typeface="Yu Mincho" panose="02020400000000000000" pitchFamily="18" charset="-128"/>
              </a:rPr>
              <a:t>استعداد</a:t>
            </a:r>
            <a:r>
              <a:rPr dirty="0">
                <a:ea typeface="Yu Mincho" panose="02020400000000000000" pitchFamily="18" charset="-128"/>
              </a:rPr>
              <a:t> </a:t>
            </a:r>
            <a:r>
              <a:rPr dirty="0" err="1">
                <a:ea typeface="Yu Mincho" panose="02020400000000000000" pitchFamily="18" charset="-128"/>
              </a:rPr>
              <a:t>البلدان</a:t>
            </a:r>
            <a:r>
              <a:rPr dirty="0">
                <a:ea typeface="Yu Mincho" panose="02020400000000000000" pitchFamily="18" charset="-128"/>
              </a:rPr>
              <a:t> </a:t>
            </a:r>
            <a:r>
              <a:rPr dirty="0" err="1">
                <a:ea typeface="Yu Mincho" panose="02020400000000000000" pitchFamily="18" charset="-128"/>
              </a:rPr>
              <a:t>لتقديم</a:t>
            </a:r>
            <a:r>
              <a:rPr dirty="0">
                <a:ea typeface="Yu Mincho" panose="02020400000000000000" pitchFamily="18" charset="-128"/>
              </a:rPr>
              <a:t> </a:t>
            </a:r>
            <a:r>
              <a:rPr dirty="0" err="1">
                <a:ea typeface="Yu Mincho" panose="02020400000000000000" pitchFamily="18" charset="-128"/>
              </a:rPr>
              <a:t>منتجات</a:t>
            </a:r>
            <a:r>
              <a:rPr dirty="0">
                <a:ea typeface="Yu Mincho" panose="02020400000000000000" pitchFamily="18" charset="-128"/>
              </a:rPr>
              <a:t> </a:t>
            </a:r>
            <a:r>
              <a:rPr dirty="0" err="1">
                <a:ea typeface="Yu Mincho" panose="02020400000000000000" pitchFamily="18" charset="-128"/>
              </a:rPr>
              <a:t>وابتكارات</a:t>
            </a:r>
            <a:r>
              <a:rPr dirty="0">
                <a:ea typeface="Yu Mincho" panose="02020400000000000000" pitchFamily="18" charset="-128"/>
              </a:rPr>
              <a:t> </a:t>
            </a:r>
            <a:r>
              <a:rPr dirty="0" err="1">
                <a:ea typeface="Yu Mincho" panose="02020400000000000000" pitchFamily="18" charset="-128"/>
              </a:rPr>
              <a:t>صحية</a:t>
            </a:r>
            <a:r>
              <a:rPr dirty="0">
                <a:ea typeface="Yu Mincho" panose="02020400000000000000" pitchFamily="18" charset="-128"/>
              </a:rPr>
              <a:t> </a:t>
            </a:r>
            <a:r>
              <a:rPr dirty="0" err="1">
                <a:ea typeface="Yu Mincho" panose="02020400000000000000" pitchFamily="18" charset="-128"/>
              </a:rPr>
              <a:t>جديدة</a:t>
            </a:r>
            <a:r>
              <a:rPr dirty="0">
                <a:ea typeface="Yu Mincho" panose="02020400000000000000" pitchFamily="18" charset="-128"/>
              </a:rPr>
              <a:t>.</a:t>
            </a:r>
            <a:endParaRP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effectLst/>
                <a:latin typeface="Arial" panose="020B0604020202020204" pitchFamily="34" charset="0"/>
                <a:cs typeface="Arial" panose="020B0604020202020204" pitchFamily="34" charset="0"/>
              </a:defRPr>
            </a:pPr>
            <a:r>
              <a:rPr dirty="0" err="1">
                <a:solidFill>
                  <a:srgbClr val="000000"/>
                </a:solidFill>
                <a:ea typeface="Yu Mincho" panose="02020400000000000000" pitchFamily="18" charset="-128"/>
              </a:rPr>
              <a:t>دعم</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البلدان</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في</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تعزيز</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نُظُم</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البيانات</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الوطنية</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والاستخدام</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الفعَّال</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للبيانات</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من</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أجل</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صُنع</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القرارات</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على</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جميع</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المستويات</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بما</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في</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ذلك</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التركيز</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على</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جمع</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البيانات</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والأدوات</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الرقمية</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وضمان</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الجودة</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والتحليل</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والتفسير</a:t>
            </a:r>
            <a:r>
              <a:rPr dirty="0">
                <a:solidFill>
                  <a:srgbClr val="000000"/>
                </a:solidFill>
                <a:ea typeface="Yu Mincho" panose="02020400000000000000" pitchFamily="18" charset="-128"/>
              </a:rPr>
              <a:t> </a:t>
            </a:r>
            <a:r>
              <a:rPr dirty="0" err="1">
                <a:solidFill>
                  <a:srgbClr val="000000"/>
                </a:solidFill>
                <a:ea typeface="Yu Mincho" panose="02020400000000000000" pitchFamily="18" charset="-128"/>
              </a:rPr>
              <a:t>والاستخدام</a:t>
            </a:r>
            <a:r>
              <a:rPr dirty="0">
                <a:solidFill>
                  <a:srgbClr val="000000"/>
                </a:solidFill>
                <a:ea typeface="Yu Mincho" panose="02020400000000000000" pitchFamily="18" charset="-128"/>
              </a:rPr>
              <a:t>.</a:t>
            </a:r>
            <a:r>
              <a:rPr dirty="0">
                <a:solidFill>
                  <a:srgbClr val="000000"/>
                </a:solidFill>
                <a:ea typeface="Calibri" panose="020F0502020204030204" pitchFamily="34" charset="0"/>
              </a:rPr>
              <a:t> </a:t>
            </a:r>
            <a:endParaRP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Font typeface="Courier New" panose="02070309020205020404" pitchFamily="49" charset="0"/>
              <a:buChar char="o"/>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دعم</a:t>
            </a:r>
            <a:r>
              <a:rPr dirty="0"/>
              <a:t> </a:t>
            </a:r>
            <a:r>
              <a:rPr dirty="0" err="1"/>
              <a:t>الشراكات</a:t>
            </a:r>
            <a:r>
              <a:rPr dirty="0"/>
              <a:t> </a:t>
            </a:r>
            <a:r>
              <a:rPr dirty="0" err="1"/>
              <a:t>الفعَّالة</a:t>
            </a:r>
            <a:r>
              <a:rPr dirty="0"/>
              <a:t> </a:t>
            </a:r>
            <a:r>
              <a:rPr dirty="0" err="1"/>
              <a:t>بين</a:t>
            </a:r>
            <a:r>
              <a:rPr dirty="0"/>
              <a:t> </a:t>
            </a:r>
            <a:r>
              <a:rPr dirty="0" err="1"/>
              <a:t>الجهات</a:t>
            </a:r>
            <a:r>
              <a:rPr dirty="0"/>
              <a:t> </a:t>
            </a:r>
            <a:r>
              <a:rPr dirty="0" err="1"/>
              <a:t>الفاعلة</a:t>
            </a:r>
            <a:r>
              <a:rPr dirty="0"/>
              <a:t> </a:t>
            </a:r>
            <a:r>
              <a:rPr dirty="0" err="1"/>
              <a:t>الحكومية</a:t>
            </a:r>
            <a:r>
              <a:rPr dirty="0"/>
              <a:t> </a:t>
            </a:r>
            <a:r>
              <a:rPr dirty="0" err="1"/>
              <a:t>وغير</a:t>
            </a:r>
            <a:r>
              <a:rPr dirty="0"/>
              <a:t> </a:t>
            </a:r>
            <a:r>
              <a:rPr dirty="0" err="1"/>
              <a:t>الحكومية</a:t>
            </a:r>
            <a:r>
              <a:rPr dirty="0"/>
              <a:t> </a:t>
            </a:r>
            <a:r>
              <a:rPr dirty="0" err="1"/>
              <a:t>والمساهمة</a:t>
            </a:r>
            <a:r>
              <a:rPr dirty="0"/>
              <a:t> </a:t>
            </a:r>
            <a:r>
              <a:rPr dirty="0" err="1"/>
              <a:t>في</a:t>
            </a:r>
            <a:r>
              <a:rPr dirty="0"/>
              <a:t> </a:t>
            </a:r>
            <a:r>
              <a:rPr dirty="0" err="1"/>
              <a:t>الصوت</a:t>
            </a:r>
            <a:r>
              <a:rPr dirty="0"/>
              <a:t> </a:t>
            </a:r>
            <a:r>
              <a:rPr dirty="0" err="1"/>
              <a:t>الدبلوماسي</a:t>
            </a:r>
            <a:r>
              <a:rPr dirty="0"/>
              <a:t> </a:t>
            </a:r>
            <a:r>
              <a:rPr dirty="0" err="1"/>
              <a:t>لشراكة</a:t>
            </a:r>
            <a:r>
              <a:rPr dirty="0"/>
              <a:t> </a:t>
            </a:r>
            <a:r>
              <a:rPr dirty="0" err="1"/>
              <a:t>الصندوق</a:t>
            </a:r>
            <a:r>
              <a:rPr dirty="0"/>
              <a:t> </a:t>
            </a:r>
            <a:r>
              <a:rPr dirty="0" err="1"/>
              <a:t>العالمي</a:t>
            </a:r>
            <a:r>
              <a:rPr dirty="0"/>
              <a:t> </a:t>
            </a:r>
            <a:r>
              <a:rPr dirty="0" err="1"/>
              <a:t>في</a:t>
            </a:r>
            <a:r>
              <a:rPr dirty="0"/>
              <a:t> </a:t>
            </a:r>
            <a:r>
              <a:rPr dirty="0" err="1"/>
              <a:t>تحدي</a:t>
            </a:r>
            <a:r>
              <a:rPr dirty="0"/>
              <a:t> </a:t>
            </a:r>
            <a:r>
              <a:rPr dirty="0" err="1"/>
              <a:t>القوانين</a:t>
            </a:r>
            <a:r>
              <a:rPr dirty="0"/>
              <a:t> </a:t>
            </a:r>
            <a:r>
              <a:rPr dirty="0" err="1"/>
              <a:t>والسياسات</a:t>
            </a:r>
            <a:r>
              <a:rPr dirty="0"/>
              <a:t> </a:t>
            </a:r>
            <a:r>
              <a:rPr dirty="0" err="1"/>
              <a:t>والممارسات</a:t>
            </a:r>
            <a:r>
              <a:rPr dirty="0"/>
              <a:t> </a:t>
            </a:r>
            <a:r>
              <a:rPr dirty="0" err="1"/>
              <a:t>الضارة</a:t>
            </a:r>
            <a:r>
              <a:rPr dirty="0"/>
              <a:t>.</a:t>
            </a:r>
            <a:endParaRPr sz="1100" b="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b="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i="1" u="sng">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i="0" dirty="0" err="1"/>
              <a:t>الموارد</a:t>
            </a:r>
            <a:r>
              <a:rPr i="0" dirty="0"/>
              <a:t> </a:t>
            </a:r>
            <a:endParaRPr sz="1100" b="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100">
                <a:effectLst/>
                <a:latin typeface="Arial" panose="020B0604020202020204" pitchFamily="34" charset="0"/>
                <a:cs typeface="Arial" panose="020B0604020202020204" pitchFamily="34" charset="0"/>
              </a:defRPr>
            </a:pPr>
            <a:r>
              <a:rPr dirty="0" err="1">
                <a:solidFill>
                  <a:srgbClr val="000000"/>
                </a:solidFill>
                <a:ea typeface="Calibri" panose="020F0502020204030204" pitchFamily="34" charset="0"/>
              </a:rPr>
              <a:t>هناك</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عدد</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من</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الموارد</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المتاحة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للمساعدة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في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ذلك</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وفي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توصيل</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أولويات</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الاستراتيجية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إلى</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جماعات</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أصحاب</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المصلحة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لديكم</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مثل</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هذا</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العرض</a:t>
            </a:r>
            <a:r>
              <a:rPr dirty="0">
                <a:solidFill>
                  <a:srgbClr val="000000"/>
                </a:solidFill>
                <a:ea typeface="Calibri" panose="020F0502020204030204" pitchFamily="34" charset="0"/>
              </a:rPr>
              <a:t> التقديمي، </a:t>
            </a:r>
            <a:r>
              <a:rPr dirty="0" err="1">
                <a:solidFill>
                  <a:srgbClr val="000000"/>
                </a:solidFill>
                <a:ea typeface="Calibri" panose="020F0502020204030204" pitchFamily="34" charset="0"/>
              </a:rPr>
              <a:t>ووثيقة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ملخص</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تنفيذي</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والاستراتيجية</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نفسها</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واستعراض</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عام</a:t>
            </a:r>
            <a:r>
              <a:rPr dirty="0">
                <a:solidFill>
                  <a:srgbClr val="000000"/>
                </a:solidFill>
                <a:ea typeface="Calibri" panose="020F0502020204030204" pitchFamily="34" charset="0"/>
              </a:rPr>
              <a:t> </a:t>
            </a:r>
            <a:r>
              <a:rPr dirty="0" err="1">
                <a:solidFill>
                  <a:srgbClr val="000000"/>
                </a:solidFill>
                <a:ea typeface="Calibri" panose="020F0502020204030204" pitchFamily="34" charset="0"/>
              </a:rPr>
              <a:t>لإطارها</a:t>
            </a:r>
            <a:r>
              <a:rPr dirty="0">
                <a:solidFill>
                  <a:srgbClr val="000000"/>
                </a:solidFill>
                <a:ea typeface="Calibri" panose="020F0502020204030204" pitchFamily="34" charset="0"/>
              </a:rPr>
              <a:t> </a:t>
            </a:r>
            <a:r>
              <a:rPr dirty="0">
                <a:ea typeface="Times New Roman" panose="02020603050405020304" pitchFamily="18" charset="0"/>
              </a:rPr>
              <a:t>- </a:t>
            </a:r>
            <a:r>
              <a:rPr dirty="0" err="1">
                <a:ea typeface="Times New Roman" panose="02020603050405020304" pitchFamily="18" charset="0"/>
              </a:rPr>
              <a:t>وكل</a:t>
            </a:r>
            <a:r>
              <a:rPr dirty="0">
                <a:ea typeface="Times New Roman" panose="02020603050405020304" pitchFamily="18" charset="0"/>
              </a:rPr>
              <a:t> </a:t>
            </a:r>
            <a:r>
              <a:rPr dirty="0" err="1">
                <a:ea typeface="Times New Roman" panose="02020603050405020304" pitchFamily="18" charset="0"/>
              </a:rPr>
              <a:t>هذه</a:t>
            </a:r>
            <a:r>
              <a:rPr dirty="0">
                <a:ea typeface="Times New Roman" panose="02020603050405020304" pitchFamily="18" charset="0"/>
              </a:rPr>
              <a:t> </a:t>
            </a:r>
            <a:r>
              <a:rPr dirty="0" err="1">
                <a:ea typeface="Times New Roman" panose="02020603050405020304" pitchFamily="18" charset="0"/>
              </a:rPr>
              <a:t>الموارد</a:t>
            </a:r>
            <a:r>
              <a:rPr dirty="0">
                <a:ea typeface="Times New Roman" panose="02020603050405020304" pitchFamily="18" charset="0"/>
              </a:rPr>
              <a:t> </a:t>
            </a:r>
            <a:r>
              <a:rPr dirty="0" err="1">
                <a:ea typeface="Times New Roman" panose="02020603050405020304" pitchFamily="18" charset="0"/>
              </a:rPr>
              <a:t>متاحة</a:t>
            </a:r>
            <a:r>
              <a:rPr dirty="0">
                <a:ea typeface="Times New Roman" panose="02020603050405020304" pitchFamily="18" charset="0"/>
              </a:rPr>
              <a:t> </a:t>
            </a:r>
            <a:r>
              <a:rPr dirty="0" err="1">
                <a:ea typeface="Times New Roman" panose="02020603050405020304" pitchFamily="18" charset="0"/>
              </a:rPr>
              <a:t>على</a:t>
            </a:r>
            <a:r>
              <a:rPr dirty="0">
                <a:ea typeface="Times New Roman" panose="02020603050405020304" pitchFamily="18" charset="0"/>
              </a:rPr>
              <a:t> </a:t>
            </a:r>
            <a:r>
              <a:rPr dirty="0" err="1">
                <a:solidFill>
                  <a:srgbClr val="000000"/>
                </a:solidFill>
                <a:ea typeface="Times New Roman" panose="02020603050405020304" pitchFamily="18" charset="0"/>
              </a:rPr>
              <a:t>الموقع</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الشبكي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للصندوق</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العالمي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في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عدّة</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لغات</a:t>
            </a:r>
            <a:r>
              <a:rPr dirty="0">
                <a:solidFill>
                  <a:srgbClr val="000000"/>
                </a:solidFill>
                <a:ea typeface="Times New Roman" panose="02020603050405020304" pitchFamily="18" charset="0"/>
              </a:rPr>
              <a:t> - </a:t>
            </a:r>
            <a:r>
              <a:rPr dirty="0" err="1">
                <a:solidFill>
                  <a:srgbClr val="000000"/>
                </a:solidFill>
                <a:ea typeface="Times New Roman" panose="02020603050405020304" pitchFamily="18" charset="0"/>
              </a:rPr>
              <a:t>كما</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هو</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موضَّح</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في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الجزء</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السفلي</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من</a:t>
            </a:r>
            <a:r>
              <a:rPr dirty="0">
                <a:solidFill>
                  <a:srgbClr val="000000"/>
                </a:solidFill>
                <a:ea typeface="Times New Roman" panose="02020603050405020304" pitchFamily="18" charset="0"/>
              </a:rPr>
              <a:t> </a:t>
            </a:r>
            <a:r>
              <a:rPr dirty="0" err="1">
                <a:solidFill>
                  <a:srgbClr val="000000"/>
                </a:solidFill>
                <a:ea typeface="Times New Roman" panose="02020603050405020304" pitchFamily="18" charset="0"/>
              </a:rPr>
              <a:t>الشريحة</a:t>
            </a:r>
            <a:r>
              <a:rPr dirty="0">
                <a:solidFill>
                  <a:srgbClr val="000000"/>
                </a:solidFill>
                <a:ea typeface="Times New Roman" panose="02020603050405020304" pitchFamily="18" charset="0"/>
              </a:rPr>
              <a:t>.</a:t>
            </a:r>
            <a:endParaRPr sz="1100" b="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defRPr>
            </a:pPr>
            <a:r>
              <a:rPr sz="1100" dirty="0" err="1">
                <a:ea typeface="Calibri" panose="020F0502020204030204" pitchFamily="34" charset="0"/>
                <a:cs typeface="Arial" panose="020B0604020202020204" pitchFamily="34" charset="0"/>
              </a:rPr>
              <a:t>نتطلع</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إلى</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العمل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معاً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أجل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تسخير</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مَواطن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قوتنا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بصورة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جماعية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لتحقيق</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الاستراتيجية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وتحقيق</a:t>
            </a:r>
            <a:r>
              <a:rPr sz="1800" dirty="0">
                <a:ea typeface="Times New Roman" panose="02020603050405020304" pitchFamily="18" charset="0"/>
              </a:rPr>
              <a:t> </a:t>
            </a:r>
            <a:r>
              <a:rPr sz="1800" dirty="0" err="1">
                <a:ea typeface="Times New Roman" panose="02020603050405020304" pitchFamily="18" charset="0"/>
              </a:rPr>
              <a:t>رؤية</a:t>
            </a:r>
            <a:r>
              <a:rPr sz="1800" dirty="0">
                <a:ea typeface="Times New Roman" panose="02020603050405020304" pitchFamily="18" charset="0"/>
              </a:rPr>
              <a:t> </a:t>
            </a:r>
            <a:r>
              <a:rPr sz="1800" dirty="0" err="1">
                <a:ea typeface="Times New Roman" panose="02020603050405020304" pitchFamily="18" charset="0"/>
              </a:rPr>
              <a:t>شراكتنا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لعالمٍ</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خالٍ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من</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عبء</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الإيدز</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والسُلّ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والملاريا</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مع</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توفير</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خدمات</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صحية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أفضل</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ومنصفة</a:t>
            </a:r>
            <a:r>
              <a:rPr sz="1100" dirty="0">
                <a:ea typeface="Calibri" panose="020F0502020204030204" pitchFamily="34" charset="0"/>
                <a:cs typeface="Arial" panose="020B0604020202020204" pitchFamily="34" charset="0"/>
              </a:rPr>
              <a:t> </a:t>
            </a:r>
            <a:r>
              <a:rPr sz="1100" dirty="0" err="1">
                <a:ea typeface="Calibri" panose="020F0502020204030204" pitchFamily="34" charset="0"/>
                <a:cs typeface="Arial" panose="020B0604020202020204" pitchFamily="34" charset="0"/>
              </a:rPr>
              <a:t>للجميع</a:t>
            </a:r>
            <a:r>
              <a:rPr sz="1100" dirty="0">
                <a:ea typeface="Calibri" panose="020F0502020204030204" pitchFamily="34" charset="0"/>
                <a:cs typeface="Arial" panose="020B0604020202020204" pitchFamily="34" charset="0"/>
              </a:rPr>
              <a:t>.</a:t>
            </a:r>
            <a:endParaRPr sz="1100" b="0" dirty="0">
              <a:effectLst/>
              <a:latin typeface="Calibri" panose="020F0502020204030204" pitchFamily="34" charset="0"/>
              <a:ea typeface="Calibri" panose="020F0502020204030204" pitchFamily="34" charset="0"/>
              <a:cs typeface="Arial" panose="020B0604020202020204" pitchFamily="34" charset="0"/>
            </a:endParaRPr>
          </a:p>
          <a:p>
            <a:pPr marL="0" marR="0" algn="r" rtl="1">
              <a:spcBef>
                <a:spcPts val="0"/>
              </a:spcBef>
              <a:spcAft>
                <a:spcPts val="0"/>
              </a:spcAft>
              <a:defRPr sz="11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a:t> </a:t>
            </a:r>
            <a:endParaRPr sz="1100" b="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100" b="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1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19</a:t>
            </a:fld>
            <a:endParaRPr lang="en-US"/>
          </a:p>
        </p:txBody>
      </p:sp>
    </p:spTree>
    <p:extLst>
      <p:ext uri="{BB962C8B-B14F-4D97-AF65-F5344CB8AC3E}">
        <p14:creationId xmlns:p14="http://schemas.microsoft.com/office/powerpoint/2010/main" val="232673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60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حققت</a:t>
            </a:r>
            <a:r>
              <a:rPr dirty="0"/>
              <a:t> </a:t>
            </a:r>
            <a:r>
              <a:rPr dirty="0" err="1"/>
              <a:t>شراكة</a:t>
            </a:r>
            <a:r>
              <a:rPr dirty="0"/>
              <a:t> </a:t>
            </a:r>
            <a:r>
              <a:rPr dirty="0" err="1"/>
              <a:t>الصندوق</a:t>
            </a:r>
            <a:r>
              <a:rPr dirty="0"/>
              <a:t> </a:t>
            </a:r>
            <a:r>
              <a:rPr dirty="0" err="1"/>
              <a:t>العالمي</a:t>
            </a:r>
            <a:r>
              <a:rPr dirty="0"/>
              <a:t> </a:t>
            </a:r>
            <a:r>
              <a:rPr dirty="0" err="1"/>
              <a:t>نتائج</a:t>
            </a:r>
            <a:r>
              <a:rPr dirty="0"/>
              <a:t> </a:t>
            </a:r>
            <a:r>
              <a:rPr dirty="0" err="1"/>
              <a:t>مذهلة</a:t>
            </a:r>
            <a:r>
              <a:rPr dirty="0"/>
              <a:t> </a:t>
            </a:r>
            <a:r>
              <a:rPr dirty="0" err="1"/>
              <a:t>حتى</a:t>
            </a:r>
            <a:r>
              <a:rPr dirty="0"/>
              <a:t> </a:t>
            </a:r>
            <a:r>
              <a:rPr dirty="0" err="1"/>
              <a:t>الآن</a:t>
            </a:r>
            <a:r>
              <a:rPr dirty="0"/>
              <a:t> </a:t>
            </a:r>
            <a:r>
              <a:rPr dirty="0" err="1"/>
              <a:t>في</a:t>
            </a:r>
            <a:r>
              <a:rPr dirty="0"/>
              <a:t> </a:t>
            </a:r>
            <a:r>
              <a:rPr dirty="0" err="1"/>
              <a:t>مكافحة</a:t>
            </a:r>
            <a:r>
              <a:rPr dirty="0"/>
              <a:t> </a:t>
            </a:r>
            <a:r>
              <a:rPr dirty="0" err="1"/>
              <a:t>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والملاريا</a:t>
            </a:r>
            <a:r>
              <a:rPr dirty="0"/>
              <a:t>(HTM) </a:t>
            </a:r>
            <a:r>
              <a:rPr lang="ar-SA" dirty="0"/>
              <a:t> </a:t>
            </a:r>
            <a:r>
              <a:rPr dirty="0" err="1"/>
              <a:t>وفي</a:t>
            </a:r>
            <a:r>
              <a:rPr dirty="0"/>
              <a:t> </a:t>
            </a:r>
            <a:r>
              <a:rPr dirty="0" err="1"/>
              <a:t>المساهمة</a:t>
            </a:r>
            <a:r>
              <a:rPr dirty="0"/>
              <a:t> </a:t>
            </a:r>
            <a:r>
              <a:rPr dirty="0" err="1"/>
              <a:t>في</a:t>
            </a:r>
            <a:r>
              <a:rPr dirty="0"/>
              <a:t> </a:t>
            </a:r>
            <a:r>
              <a:rPr dirty="0" err="1"/>
              <a:t>تحسين</a:t>
            </a:r>
            <a:r>
              <a:rPr dirty="0"/>
              <a:t> </a:t>
            </a:r>
            <a:r>
              <a:rPr dirty="0" err="1"/>
              <a:t>الصحة</a:t>
            </a:r>
            <a:r>
              <a:rPr dirty="0"/>
              <a:t> </a:t>
            </a:r>
            <a:r>
              <a:rPr dirty="0" err="1"/>
              <a:t>في</a:t>
            </a:r>
            <a:r>
              <a:rPr dirty="0"/>
              <a:t> </a:t>
            </a:r>
            <a:r>
              <a:rPr dirty="0" err="1"/>
              <a:t>البلدان</a:t>
            </a:r>
            <a:r>
              <a:rPr dirty="0"/>
              <a:t> </a:t>
            </a:r>
            <a:r>
              <a:rPr dirty="0" err="1"/>
              <a:t>التي</a:t>
            </a:r>
            <a:r>
              <a:rPr dirty="0"/>
              <a:t> </a:t>
            </a:r>
            <a:r>
              <a:rPr dirty="0" err="1"/>
              <a:t>تَدعم</a:t>
            </a:r>
            <a:r>
              <a:rPr dirty="0"/>
              <a:t> </a:t>
            </a:r>
            <a:r>
              <a:rPr dirty="0" err="1"/>
              <a:t>فيها</a:t>
            </a:r>
            <a:r>
              <a:rPr dirty="0"/>
              <a:t> </a:t>
            </a:r>
            <a:r>
              <a:rPr dirty="0" err="1"/>
              <a:t>البرامج</a:t>
            </a:r>
            <a:r>
              <a:rPr dirty="0"/>
              <a:t> - </a:t>
            </a:r>
            <a:r>
              <a:rPr dirty="0" err="1"/>
              <a:t>مع</a:t>
            </a:r>
            <a:r>
              <a:rPr dirty="0"/>
              <a:t> </a:t>
            </a:r>
            <a:r>
              <a:rPr dirty="0" err="1"/>
              <a:t>إنقاذ</a:t>
            </a:r>
            <a:r>
              <a:rPr dirty="0"/>
              <a:t> </a:t>
            </a:r>
            <a:r>
              <a:rPr dirty="0" err="1"/>
              <a:t>أكثر</a:t>
            </a:r>
            <a:r>
              <a:rPr dirty="0"/>
              <a:t> م</a:t>
            </a:r>
            <a:r>
              <a:rPr lang="ar-SA" dirty="0"/>
              <a:t>ن 44 </a:t>
            </a:r>
            <a:r>
              <a:rPr dirty="0" err="1"/>
              <a:t>مليون</a:t>
            </a:r>
            <a:r>
              <a:rPr dirty="0"/>
              <a:t> </a:t>
            </a:r>
            <a:r>
              <a:rPr dirty="0" err="1"/>
              <a:t>شخص</a:t>
            </a:r>
            <a:r>
              <a:rPr dirty="0"/>
              <a:t> </a:t>
            </a:r>
            <a:r>
              <a:rPr dirty="0" err="1"/>
              <a:t>حتى</a:t>
            </a:r>
            <a:r>
              <a:rPr dirty="0"/>
              <a:t> </a:t>
            </a:r>
            <a:r>
              <a:rPr dirty="0" err="1"/>
              <a:t>الآن</a:t>
            </a:r>
            <a:r>
              <a:rPr dirty="0"/>
              <a:t>.</a:t>
            </a:r>
            <a:endParaRP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60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ومع</a:t>
            </a:r>
            <a:r>
              <a:rPr dirty="0"/>
              <a:t> </a:t>
            </a:r>
            <a:r>
              <a:rPr dirty="0" err="1"/>
              <a:t>ذلك</a:t>
            </a:r>
            <a:r>
              <a:rPr dirty="0"/>
              <a:t>، </a:t>
            </a:r>
            <a:r>
              <a:rPr dirty="0" err="1"/>
              <a:t>فإنَّ</a:t>
            </a:r>
            <a:r>
              <a:rPr dirty="0"/>
              <a:t> </a:t>
            </a:r>
            <a:r>
              <a:rPr dirty="0" err="1"/>
              <a:t>العالم</a:t>
            </a:r>
            <a:r>
              <a:rPr dirty="0"/>
              <a:t> </a:t>
            </a:r>
            <a:r>
              <a:rPr dirty="0" err="1"/>
              <a:t>بعيد</a:t>
            </a:r>
            <a:r>
              <a:rPr dirty="0"/>
              <a:t> </a:t>
            </a:r>
            <a:r>
              <a:rPr dirty="0" err="1"/>
              <a:t>عن</a:t>
            </a:r>
            <a:r>
              <a:rPr dirty="0"/>
              <a:t> </a:t>
            </a:r>
            <a:r>
              <a:rPr dirty="0" err="1"/>
              <a:t>المسار</a:t>
            </a:r>
            <a:r>
              <a:rPr dirty="0"/>
              <a:t> </a:t>
            </a:r>
            <a:r>
              <a:rPr dirty="0" err="1"/>
              <a:t>الصحيح</a:t>
            </a:r>
            <a:r>
              <a:rPr dirty="0"/>
              <a:t> </a:t>
            </a:r>
            <a:r>
              <a:rPr dirty="0" err="1"/>
              <a:t>لتحقيق</a:t>
            </a:r>
            <a:r>
              <a:rPr dirty="0"/>
              <a:t> </a:t>
            </a:r>
            <a:r>
              <a:rPr dirty="0" err="1"/>
              <a:t>أهداف</a:t>
            </a:r>
            <a:r>
              <a:rPr dirty="0"/>
              <a:t> </a:t>
            </a:r>
            <a:r>
              <a:rPr dirty="0" err="1"/>
              <a:t>التنمية</a:t>
            </a:r>
            <a:r>
              <a:rPr dirty="0"/>
              <a:t> </a:t>
            </a:r>
            <a:r>
              <a:rPr dirty="0" err="1"/>
              <a:t>المستدامة</a:t>
            </a:r>
            <a:r>
              <a:rPr dirty="0"/>
              <a:t> </a:t>
            </a:r>
            <a:r>
              <a:rPr dirty="0" err="1"/>
              <a:t>لعام</a:t>
            </a:r>
            <a:r>
              <a:rPr lang="ar-SA" dirty="0"/>
              <a:t> 2030</a:t>
            </a:r>
            <a:r>
              <a:rPr dirty="0"/>
              <a:t>، </a:t>
            </a:r>
            <a:r>
              <a:rPr dirty="0" err="1"/>
              <a:t>وفي</a:t>
            </a:r>
            <a:r>
              <a:rPr dirty="0"/>
              <a:t> </a:t>
            </a:r>
            <a:r>
              <a:rPr dirty="0" err="1"/>
              <a:t>سياق</a:t>
            </a:r>
            <a:r>
              <a:rPr dirty="0"/>
              <a:t> </a:t>
            </a:r>
            <a:r>
              <a:rPr dirty="0" err="1"/>
              <a:t>الصحة</a:t>
            </a:r>
            <a:r>
              <a:rPr dirty="0"/>
              <a:t> </a:t>
            </a:r>
            <a:r>
              <a:rPr dirty="0" err="1"/>
              <a:t>العالمية</a:t>
            </a:r>
            <a:r>
              <a:rPr dirty="0"/>
              <a:t> </a:t>
            </a:r>
            <a:r>
              <a:rPr dirty="0" err="1"/>
              <a:t>السريع</a:t>
            </a:r>
            <a:r>
              <a:rPr dirty="0"/>
              <a:t> </a:t>
            </a:r>
            <a:r>
              <a:rPr dirty="0" err="1"/>
              <a:t>التطور</a:t>
            </a:r>
            <a:r>
              <a:rPr dirty="0"/>
              <a:t> </a:t>
            </a:r>
            <a:r>
              <a:rPr dirty="0" err="1"/>
              <a:t>في</a:t>
            </a:r>
            <a:r>
              <a:rPr dirty="0"/>
              <a:t> </a:t>
            </a:r>
            <a:r>
              <a:rPr dirty="0" err="1"/>
              <a:t>ظل</a:t>
            </a:r>
            <a:r>
              <a:rPr dirty="0"/>
              <a:t> </a:t>
            </a:r>
            <a:r>
              <a:rPr dirty="0" err="1"/>
              <a:t>جائحة</a:t>
            </a:r>
            <a:r>
              <a:rPr dirty="0"/>
              <a:t> </a:t>
            </a:r>
            <a:r>
              <a:rPr dirty="0" err="1"/>
              <a:t>جديدة</a:t>
            </a:r>
            <a:r>
              <a:rPr dirty="0"/>
              <a:t>، </a:t>
            </a:r>
            <a:r>
              <a:rPr dirty="0" err="1"/>
              <a:t>تستدعي</a:t>
            </a:r>
            <a:r>
              <a:rPr dirty="0"/>
              <a:t> </a:t>
            </a:r>
            <a:r>
              <a:rPr dirty="0" err="1"/>
              <a:t>الحاجة</a:t>
            </a:r>
            <a:r>
              <a:rPr dirty="0"/>
              <a:t> </a:t>
            </a:r>
            <a:r>
              <a:rPr dirty="0" err="1"/>
              <a:t>وضع</a:t>
            </a:r>
            <a:r>
              <a:rPr dirty="0"/>
              <a:t> </a:t>
            </a:r>
            <a:r>
              <a:rPr dirty="0" err="1"/>
              <a:t>استراتيجية</a:t>
            </a:r>
            <a:r>
              <a:rPr dirty="0"/>
              <a:t> </a:t>
            </a:r>
            <a:r>
              <a:rPr dirty="0" err="1"/>
              <a:t>جديدة</a:t>
            </a:r>
            <a:r>
              <a:rPr dirty="0"/>
              <a:t> </a:t>
            </a:r>
            <a:r>
              <a:rPr dirty="0" err="1"/>
              <a:t>للصندوق</a:t>
            </a:r>
            <a:r>
              <a:rPr dirty="0"/>
              <a:t> </a:t>
            </a:r>
            <a:r>
              <a:rPr dirty="0" err="1"/>
              <a:t>العالمي</a:t>
            </a:r>
            <a:r>
              <a:rPr dirty="0"/>
              <a:t> </a:t>
            </a:r>
            <a:r>
              <a:rPr dirty="0" err="1"/>
              <a:t>لتوجيه</a:t>
            </a:r>
            <a:r>
              <a:rPr dirty="0"/>
              <a:t> </a:t>
            </a:r>
            <a:r>
              <a:rPr dirty="0" err="1"/>
              <a:t>جهودنا</a:t>
            </a:r>
            <a:r>
              <a:rPr dirty="0"/>
              <a:t> </a:t>
            </a:r>
            <a:r>
              <a:rPr dirty="0" err="1"/>
              <a:t>الجماعية</a:t>
            </a:r>
            <a:r>
              <a:rPr dirty="0"/>
              <a:t> </a:t>
            </a:r>
            <a:r>
              <a:rPr dirty="0" err="1"/>
              <a:t>للعودة</a:t>
            </a:r>
            <a:r>
              <a:rPr dirty="0"/>
              <a:t> </a:t>
            </a:r>
            <a:r>
              <a:rPr dirty="0" err="1"/>
              <a:t>إلى</a:t>
            </a:r>
            <a:r>
              <a:rPr dirty="0"/>
              <a:t> </a:t>
            </a:r>
            <a:r>
              <a:rPr dirty="0" err="1"/>
              <a:t>المسار</a:t>
            </a:r>
            <a:r>
              <a:rPr dirty="0"/>
              <a:t> </a:t>
            </a:r>
            <a:r>
              <a:rPr dirty="0" err="1"/>
              <a:t>الصحيح</a:t>
            </a:r>
            <a:r>
              <a:rPr dirty="0"/>
              <a:t>. </a:t>
            </a:r>
            <a:endParaRP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60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وما</a:t>
            </a:r>
            <a:r>
              <a:rPr dirty="0"/>
              <a:t> </a:t>
            </a:r>
            <a:r>
              <a:rPr dirty="0" err="1"/>
              <a:t>تفعله</a:t>
            </a:r>
            <a:r>
              <a:rPr dirty="0"/>
              <a:t> </a:t>
            </a:r>
            <a:r>
              <a:rPr dirty="0" err="1"/>
              <a:t>استراتيجية</a:t>
            </a:r>
            <a:r>
              <a:rPr dirty="0"/>
              <a:t> </a:t>
            </a:r>
            <a:r>
              <a:rPr dirty="0" err="1"/>
              <a:t>الصندوق</a:t>
            </a:r>
            <a:r>
              <a:rPr dirty="0"/>
              <a:t> </a:t>
            </a:r>
            <a:r>
              <a:rPr dirty="0" err="1"/>
              <a:t>العالمي</a:t>
            </a:r>
            <a:r>
              <a:rPr dirty="0"/>
              <a:t> </a:t>
            </a:r>
            <a:r>
              <a:rPr dirty="0" err="1"/>
              <a:t>الجديدة</a:t>
            </a:r>
            <a:r>
              <a:rPr dirty="0"/>
              <a:t> </a:t>
            </a:r>
            <a:r>
              <a:rPr dirty="0" err="1"/>
              <a:t>هو</a:t>
            </a:r>
            <a:r>
              <a:rPr dirty="0"/>
              <a:t> </a:t>
            </a:r>
            <a:r>
              <a:rPr i="0" dirty="0" err="1"/>
              <a:t>بالضبط</a:t>
            </a:r>
            <a:r>
              <a:rPr i="0" dirty="0"/>
              <a:t> "</a:t>
            </a:r>
            <a:r>
              <a:rPr i="0" dirty="0" err="1"/>
              <a:t>مكافحة</a:t>
            </a:r>
            <a:r>
              <a:rPr i="0" dirty="0"/>
              <a:t> </a:t>
            </a:r>
            <a:r>
              <a:rPr i="0" dirty="0" err="1"/>
              <a:t>الجوائح</a:t>
            </a:r>
            <a:r>
              <a:rPr i="0" dirty="0"/>
              <a:t> </a:t>
            </a:r>
            <a:r>
              <a:rPr i="0" dirty="0" err="1"/>
              <a:t>وبناء</a:t>
            </a:r>
            <a:r>
              <a:rPr i="0" dirty="0"/>
              <a:t> </a:t>
            </a:r>
            <a:r>
              <a:rPr i="0" dirty="0" err="1"/>
              <a:t>عالم</a:t>
            </a:r>
            <a:r>
              <a:rPr i="0" dirty="0"/>
              <a:t> </a:t>
            </a:r>
            <a:r>
              <a:rPr i="0" dirty="0" err="1"/>
              <a:t>أكثر</a:t>
            </a:r>
            <a:r>
              <a:rPr i="0" dirty="0"/>
              <a:t> </a:t>
            </a:r>
            <a:r>
              <a:rPr i="0" dirty="0" err="1"/>
              <a:t>صحة</a:t>
            </a:r>
            <a:r>
              <a:rPr i="0" dirty="0"/>
              <a:t> </a:t>
            </a:r>
            <a:r>
              <a:rPr i="0" dirty="0" err="1"/>
              <a:t>وإنصافاً</a:t>
            </a:r>
            <a:r>
              <a:rPr i="0" dirty="0"/>
              <a:t>"</a:t>
            </a:r>
            <a:r>
              <a:rPr lang="ar-SA" i="0" dirty="0"/>
              <a:t>. و</a:t>
            </a:r>
            <a:r>
              <a:rPr dirty="0" err="1"/>
              <a:t>قد</a:t>
            </a:r>
            <a:r>
              <a:rPr dirty="0"/>
              <a:t> و</a:t>
            </a:r>
            <a:r>
              <a:rPr lang="ar-SA" dirty="0"/>
              <a:t>ُ</a:t>
            </a:r>
            <a:r>
              <a:rPr dirty="0" err="1"/>
              <a:t>ضعت</a:t>
            </a:r>
            <a:r>
              <a:rPr dirty="0"/>
              <a:t> </a:t>
            </a:r>
            <a:r>
              <a:rPr dirty="0" err="1"/>
              <a:t>من</a:t>
            </a:r>
            <a:r>
              <a:rPr dirty="0"/>
              <a:t> </a:t>
            </a:r>
            <a:r>
              <a:rPr dirty="0" err="1"/>
              <a:t>خلال</a:t>
            </a:r>
            <a:r>
              <a:rPr dirty="0"/>
              <a:t> </a:t>
            </a:r>
            <a:r>
              <a:rPr dirty="0" err="1"/>
              <a:t>عملية</a:t>
            </a:r>
            <a:r>
              <a:rPr dirty="0"/>
              <a:t> </a:t>
            </a:r>
            <a:r>
              <a:rPr dirty="0" err="1"/>
              <a:t>تشاورية</a:t>
            </a:r>
            <a:r>
              <a:rPr dirty="0"/>
              <a:t> </a:t>
            </a:r>
            <a:r>
              <a:rPr dirty="0" err="1"/>
              <a:t>واسعة</a:t>
            </a:r>
            <a:r>
              <a:rPr dirty="0"/>
              <a:t> </a:t>
            </a:r>
            <a:r>
              <a:rPr dirty="0" err="1"/>
              <a:t>النطاق</a:t>
            </a:r>
            <a:r>
              <a:rPr dirty="0"/>
              <a:t>، </a:t>
            </a:r>
            <a:r>
              <a:rPr dirty="0" err="1"/>
              <a:t>وتُبيّن</a:t>
            </a:r>
            <a:r>
              <a:rPr dirty="0"/>
              <a:t> </a:t>
            </a:r>
            <a:r>
              <a:rPr dirty="0" err="1"/>
              <a:t>الكيفية</a:t>
            </a:r>
            <a:r>
              <a:rPr dirty="0"/>
              <a:t> </a:t>
            </a:r>
            <a:r>
              <a:rPr dirty="0" err="1"/>
              <a:t>التي</a:t>
            </a:r>
            <a:r>
              <a:rPr dirty="0"/>
              <a:t> </a:t>
            </a:r>
            <a:r>
              <a:rPr dirty="0" err="1"/>
              <a:t>يمكن</a:t>
            </a:r>
            <a:r>
              <a:rPr dirty="0"/>
              <a:t> </a:t>
            </a:r>
            <a:r>
              <a:rPr dirty="0" err="1"/>
              <a:t>أن</a:t>
            </a:r>
            <a:r>
              <a:rPr dirty="0"/>
              <a:t> </a:t>
            </a:r>
            <a:r>
              <a:rPr dirty="0" err="1"/>
              <a:t>تعمل</a:t>
            </a:r>
            <a:r>
              <a:rPr dirty="0"/>
              <a:t> </a:t>
            </a:r>
            <a:r>
              <a:rPr dirty="0" err="1"/>
              <a:t>بها</a:t>
            </a:r>
            <a:r>
              <a:rPr dirty="0"/>
              <a:t> </a:t>
            </a:r>
            <a:r>
              <a:rPr dirty="0" err="1"/>
              <a:t>شراكة</a:t>
            </a:r>
            <a:r>
              <a:rPr dirty="0"/>
              <a:t> </a:t>
            </a:r>
            <a:r>
              <a:rPr dirty="0" err="1"/>
              <a:t>الصندوق</a:t>
            </a:r>
            <a:r>
              <a:rPr dirty="0"/>
              <a:t> </a:t>
            </a:r>
            <a:r>
              <a:rPr dirty="0" err="1"/>
              <a:t>العالمي</a:t>
            </a:r>
            <a:r>
              <a:rPr dirty="0"/>
              <a:t> </a:t>
            </a:r>
            <a:r>
              <a:rPr dirty="0" err="1"/>
              <a:t>من</a:t>
            </a:r>
            <a:r>
              <a:rPr dirty="0"/>
              <a:t> </a:t>
            </a:r>
            <a:r>
              <a:rPr dirty="0" err="1"/>
              <a:t>أجل</a:t>
            </a:r>
            <a:r>
              <a:rPr dirty="0"/>
              <a:t> </a:t>
            </a:r>
            <a:r>
              <a:rPr dirty="0" err="1"/>
              <a:t>التعجيل</a:t>
            </a:r>
            <a:r>
              <a:rPr dirty="0"/>
              <a:t> </a:t>
            </a:r>
            <a:r>
              <a:rPr dirty="0" err="1"/>
              <a:t>بإحداث</a:t>
            </a:r>
            <a:r>
              <a:rPr dirty="0"/>
              <a:t> </a:t>
            </a:r>
            <a:r>
              <a:rPr dirty="0" err="1"/>
              <a:t>أثرٍ</a:t>
            </a:r>
            <a:r>
              <a:rPr dirty="0"/>
              <a:t> </a:t>
            </a:r>
            <a:r>
              <a:rPr dirty="0" err="1"/>
              <a:t>تجاه</a:t>
            </a:r>
            <a:r>
              <a:rPr dirty="0"/>
              <a:t> </a:t>
            </a:r>
            <a:r>
              <a:rPr dirty="0" err="1"/>
              <a:t>آفاق</a:t>
            </a:r>
            <a:r>
              <a:rPr dirty="0"/>
              <a:t> </a:t>
            </a:r>
            <a:r>
              <a:rPr dirty="0" err="1"/>
              <a:t>العام</a:t>
            </a:r>
            <a:r>
              <a:rPr lang="ar-SA" dirty="0"/>
              <a:t> 2030.</a:t>
            </a:r>
            <a:endParaRP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2</a:t>
            </a:fld>
            <a:endParaRPr lang="en-US"/>
          </a:p>
        </p:txBody>
      </p:sp>
    </p:spTree>
    <p:extLst>
      <p:ext uri="{BB962C8B-B14F-4D97-AF65-F5344CB8AC3E}">
        <p14:creationId xmlns:p14="http://schemas.microsoft.com/office/powerpoint/2010/main" val="189733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تتمثل</a:t>
            </a:r>
            <a:r>
              <a:rPr dirty="0"/>
              <a:t> </a:t>
            </a:r>
            <a:r>
              <a:rPr dirty="0" err="1"/>
              <a:t>رؤية</a:t>
            </a:r>
            <a:r>
              <a:rPr dirty="0"/>
              <a:t> </a:t>
            </a:r>
            <a:r>
              <a:rPr dirty="0" err="1"/>
              <a:t>الاستراتيجية</a:t>
            </a:r>
            <a:r>
              <a:rPr dirty="0"/>
              <a:t> </a:t>
            </a:r>
            <a:r>
              <a:rPr dirty="0" err="1"/>
              <a:t>في</a:t>
            </a:r>
            <a:r>
              <a:rPr dirty="0"/>
              <a:t> </a:t>
            </a:r>
            <a:r>
              <a:rPr dirty="0" err="1"/>
              <a:t>عالمٍ</a:t>
            </a:r>
            <a:r>
              <a:rPr dirty="0"/>
              <a:t> </a:t>
            </a:r>
            <a:r>
              <a:rPr dirty="0" err="1"/>
              <a:t>خالٍ</a:t>
            </a:r>
            <a:r>
              <a:rPr dirty="0"/>
              <a:t> </a:t>
            </a:r>
            <a:r>
              <a:rPr dirty="0" err="1"/>
              <a:t>من</a:t>
            </a:r>
            <a:r>
              <a:rPr dirty="0"/>
              <a:t> </a:t>
            </a:r>
            <a:r>
              <a:rPr dirty="0" err="1"/>
              <a:t>أعباء</a:t>
            </a:r>
            <a:r>
              <a:rPr dirty="0"/>
              <a:t> </a:t>
            </a:r>
            <a:r>
              <a:rPr dirty="0" err="1"/>
              <a:t>الإيدز</a:t>
            </a:r>
            <a:r>
              <a:rPr dirty="0"/>
              <a:t> </a:t>
            </a:r>
            <a:r>
              <a:rPr dirty="0" err="1"/>
              <a:t>والسُلّ</a:t>
            </a:r>
            <a:r>
              <a:rPr dirty="0"/>
              <a:t> </a:t>
            </a:r>
            <a:r>
              <a:rPr dirty="0" err="1"/>
              <a:t>والملاريا</a:t>
            </a:r>
            <a:r>
              <a:rPr dirty="0"/>
              <a:t>، </a:t>
            </a:r>
            <a:r>
              <a:rPr dirty="0" err="1"/>
              <a:t>مع</a:t>
            </a:r>
            <a:r>
              <a:rPr dirty="0"/>
              <a:t> </a:t>
            </a:r>
            <a:r>
              <a:rPr dirty="0" err="1"/>
              <a:t>صحة</a:t>
            </a:r>
            <a:r>
              <a:rPr dirty="0"/>
              <a:t> </a:t>
            </a:r>
            <a:r>
              <a:rPr dirty="0" err="1"/>
              <a:t>أفضل</a:t>
            </a:r>
            <a:r>
              <a:rPr dirty="0"/>
              <a:t> </a:t>
            </a:r>
            <a:r>
              <a:rPr dirty="0" err="1"/>
              <a:t>وأكثر</a:t>
            </a:r>
            <a:r>
              <a:rPr dirty="0"/>
              <a:t> </a:t>
            </a:r>
            <a:r>
              <a:rPr dirty="0" err="1"/>
              <a:t>إنصافاً</a:t>
            </a:r>
            <a:r>
              <a:rPr dirty="0"/>
              <a:t> </a:t>
            </a:r>
            <a:r>
              <a:rPr dirty="0" err="1"/>
              <a:t>للجميع</a:t>
            </a:r>
            <a:r>
              <a:rPr dirty="0"/>
              <a:t>.</a:t>
            </a:r>
            <a:endParaRP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أضيفت</a:t>
            </a:r>
            <a:r>
              <a:rPr dirty="0"/>
              <a:t> </a:t>
            </a:r>
            <a:r>
              <a:rPr dirty="0" err="1"/>
              <a:t>كلمة</a:t>
            </a:r>
            <a:r>
              <a:rPr dirty="0"/>
              <a:t> "</a:t>
            </a:r>
            <a:r>
              <a:rPr dirty="0" err="1"/>
              <a:t>إنصاف</a:t>
            </a:r>
            <a:r>
              <a:rPr lang="ar-SA" dirty="0"/>
              <a:t>"</a:t>
            </a:r>
            <a:r>
              <a:rPr dirty="0"/>
              <a:t> </a:t>
            </a:r>
            <a:r>
              <a:rPr lang="ar-SA" dirty="0"/>
              <a:t> </a:t>
            </a:r>
            <a:r>
              <a:rPr dirty="0" err="1"/>
              <a:t>إلى</a:t>
            </a:r>
            <a:r>
              <a:rPr dirty="0"/>
              <a:t> </a:t>
            </a:r>
            <a:r>
              <a:rPr dirty="0" err="1"/>
              <a:t>رؤية</a:t>
            </a:r>
            <a:r>
              <a:rPr dirty="0"/>
              <a:t> </a:t>
            </a:r>
            <a:r>
              <a:rPr dirty="0" err="1"/>
              <a:t>الصندوق</a:t>
            </a:r>
            <a:r>
              <a:rPr dirty="0"/>
              <a:t> </a:t>
            </a:r>
            <a:r>
              <a:rPr dirty="0" err="1"/>
              <a:t>العالمي</a:t>
            </a:r>
            <a:r>
              <a:rPr dirty="0"/>
              <a:t> </a:t>
            </a:r>
            <a:r>
              <a:rPr dirty="0" err="1"/>
              <a:t>لهذه</a:t>
            </a:r>
            <a:r>
              <a:rPr dirty="0"/>
              <a:t> </a:t>
            </a:r>
            <a:r>
              <a:rPr dirty="0" err="1"/>
              <a:t>الفترة</a:t>
            </a:r>
            <a:r>
              <a:rPr dirty="0"/>
              <a:t> </a:t>
            </a:r>
            <a:r>
              <a:rPr dirty="0" err="1"/>
              <a:t>للتأكيد</a:t>
            </a:r>
            <a:r>
              <a:rPr dirty="0"/>
              <a:t> </a:t>
            </a:r>
            <a:r>
              <a:rPr dirty="0" err="1"/>
              <a:t>على</a:t>
            </a:r>
            <a:r>
              <a:rPr dirty="0"/>
              <a:t> </a:t>
            </a:r>
            <a:r>
              <a:rPr dirty="0" err="1"/>
              <a:t>التزام</a:t>
            </a:r>
            <a:r>
              <a:rPr dirty="0"/>
              <a:t> </a:t>
            </a:r>
            <a:r>
              <a:rPr dirty="0" err="1"/>
              <a:t>الشراكة</a:t>
            </a:r>
            <a:r>
              <a:rPr dirty="0"/>
              <a:t> </a:t>
            </a:r>
            <a:r>
              <a:rPr dirty="0" err="1"/>
              <a:t>بمعالجة</a:t>
            </a:r>
            <a:r>
              <a:rPr dirty="0"/>
              <a:t> </a:t>
            </a:r>
            <a:r>
              <a:rPr dirty="0" err="1"/>
              <a:t>أوجه</a:t>
            </a:r>
            <a:r>
              <a:rPr dirty="0"/>
              <a:t> </a:t>
            </a:r>
            <a:r>
              <a:rPr dirty="0" err="1"/>
              <a:t>عدم</a:t>
            </a:r>
            <a:r>
              <a:rPr dirty="0"/>
              <a:t> </a:t>
            </a:r>
            <a:r>
              <a:rPr dirty="0" err="1"/>
              <a:t>المساواة</a:t>
            </a:r>
            <a:r>
              <a:rPr dirty="0"/>
              <a:t> </a:t>
            </a:r>
            <a:r>
              <a:rPr dirty="0" err="1"/>
              <a:t>بغية</a:t>
            </a:r>
            <a:r>
              <a:rPr dirty="0"/>
              <a:t> </a:t>
            </a:r>
            <a:r>
              <a:rPr dirty="0" err="1"/>
              <a:t>تحقيق</a:t>
            </a:r>
            <a:r>
              <a:rPr dirty="0"/>
              <a:t> </a:t>
            </a:r>
            <a:r>
              <a:rPr dirty="0" err="1"/>
              <a:t>أهدافنا</a:t>
            </a:r>
            <a:r>
              <a:rPr dirty="0"/>
              <a:t>. </a:t>
            </a:r>
            <a:endParaRP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ستُوجِه</a:t>
            </a:r>
            <a:r>
              <a:rPr dirty="0"/>
              <a:t> </a:t>
            </a:r>
            <a:r>
              <a:rPr dirty="0" err="1"/>
              <a:t>الاستراتيجية</a:t>
            </a:r>
            <a:r>
              <a:rPr dirty="0"/>
              <a:t> </a:t>
            </a:r>
            <a:r>
              <a:rPr dirty="0" err="1"/>
              <a:t>الجديدة</a:t>
            </a:r>
            <a:r>
              <a:rPr dirty="0"/>
              <a:t> </a:t>
            </a:r>
            <a:r>
              <a:rPr dirty="0" err="1"/>
              <a:t>جهود</a:t>
            </a:r>
            <a:r>
              <a:rPr dirty="0"/>
              <a:t> </a:t>
            </a:r>
            <a:r>
              <a:rPr dirty="0" err="1"/>
              <a:t>شراكة</a:t>
            </a:r>
            <a:r>
              <a:rPr dirty="0"/>
              <a:t> </a:t>
            </a:r>
            <a:r>
              <a:rPr dirty="0" err="1"/>
              <a:t>الصندوق</a:t>
            </a:r>
            <a:r>
              <a:rPr dirty="0"/>
              <a:t> </a:t>
            </a:r>
            <a:r>
              <a:rPr dirty="0" err="1"/>
              <a:t>العالمي</a:t>
            </a:r>
            <a:r>
              <a:rPr dirty="0"/>
              <a:t> </a:t>
            </a:r>
            <a:r>
              <a:rPr dirty="0" err="1"/>
              <a:t>للفتر</a:t>
            </a:r>
            <a:r>
              <a:rPr lang="ar-SA" dirty="0"/>
              <a:t>ة 2023-2028</a:t>
            </a:r>
            <a:r>
              <a:rPr dirty="0"/>
              <a:t>، </a:t>
            </a:r>
            <a:r>
              <a:rPr dirty="0" err="1"/>
              <a:t>وسيٌقاس</a:t>
            </a:r>
            <a:r>
              <a:rPr dirty="0"/>
              <a:t> </a:t>
            </a:r>
            <a:r>
              <a:rPr dirty="0" err="1"/>
              <a:t>أثرها</a:t>
            </a:r>
            <a:r>
              <a:rPr dirty="0"/>
              <a:t> </a:t>
            </a:r>
            <a:r>
              <a:rPr dirty="0" err="1"/>
              <a:t>في</a:t>
            </a:r>
            <a:r>
              <a:rPr dirty="0"/>
              <a:t> </a:t>
            </a:r>
            <a:r>
              <a:rPr dirty="0" err="1"/>
              <a:t>عا</a:t>
            </a:r>
            <a:r>
              <a:rPr lang="ar-SA" dirty="0"/>
              <a:t>م 2030</a:t>
            </a:r>
            <a:r>
              <a:rPr dirty="0"/>
              <a:t>، </a:t>
            </a:r>
            <a:r>
              <a:rPr dirty="0" err="1"/>
              <a:t>إلى</a:t>
            </a:r>
            <a:r>
              <a:rPr dirty="0"/>
              <a:t> </a:t>
            </a:r>
            <a:r>
              <a:rPr dirty="0" err="1"/>
              <a:t>جانب</a:t>
            </a:r>
            <a:r>
              <a:rPr dirty="0"/>
              <a:t> </a:t>
            </a:r>
            <a:r>
              <a:rPr dirty="0" err="1"/>
              <a:t>أهداف</a:t>
            </a:r>
            <a:r>
              <a:rPr dirty="0"/>
              <a:t> </a:t>
            </a:r>
            <a:r>
              <a:rPr dirty="0" err="1"/>
              <a:t>التنمية</a:t>
            </a:r>
            <a:r>
              <a:rPr dirty="0"/>
              <a:t> </a:t>
            </a:r>
            <a:r>
              <a:rPr dirty="0" err="1"/>
              <a:t>المستدامة</a:t>
            </a:r>
            <a:r>
              <a:rPr dirty="0"/>
              <a:t> </a:t>
            </a:r>
            <a:r>
              <a:rPr dirty="0" err="1"/>
              <a:t>لعا</a:t>
            </a:r>
            <a:r>
              <a:rPr lang="ar-SA" dirty="0"/>
              <a:t>م 2030.</a:t>
            </a:r>
            <a:endParaRP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3</a:t>
            </a:fld>
            <a:endParaRPr lang="en-US"/>
          </a:p>
        </p:txBody>
      </p:sp>
    </p:spTree>
    <p:extLst>
      <p:ext uri="{BB962C8B-B14F-4D97-AF65-F5344CB8AC3E}">
        <p14:creationId xmlns:p14="http://schemas.microsoft.com/office/powerpoint/2010/main" val="219150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هذا</a:t>
            </a:r>
            <a:r>
              <a:rPr dirty="0"/>
              <a:t> </a:t>
            </a:r>
            <a:r>
              <a:rPr dirty="0" err="1"/>
              <a:t>هو</a:t>
            </a:r>
            <a:r>
              <a:rPr dirty="0"/>
              <a:t> </a:t>
            </a:r>
            <a:r>
              <a:rPr dirty="0" err="1"/>
              <a:t>إطار</a:t>
            </a:r>
            <a:r>
              <a:rPr dirty="0"/>
              <a:t> </a:t>
            </a:r>
            <a:r>
              <a:rPr dirty="0" err="1"/>
              <a:t>الاستراتيجية</a:t>
            </a:r>
            <a:r>
              <a:rPr dirty="0"/>
              <a:t> </a:t>
            </a:r>
            <a:r>
              <a:rPr dirty="0" err="1"/>
              <a:t>الجديد</a:t>
            </a:r>
            <a:r>
              <a:rPr dirty="0"/>
              <a:t>. </a:t>
            </a:r>
            <a:r>
              <a:rPr dirty="0" err="1"/>
              <a:t>وهدفها</a:t>
            </a:r>
            <a:r>
              <a:rPr dirty="0"/>
              <a:t> </a:t>
            </a:r>
            <a:r>
              <a:rPr dirty="0" err="1"/>
              <a:t>الأولي</a:t>
            </a:r>
            <a:r>
              <a:rPr dirty="0"/>
              <a:t> </a:t>
            </a:r>
            <a:r>
              <a:rPr dirty="0" err="1"/>
              <a:t>يتمثَّل</a:t>
            </a:r>
            <a:r>
              <a:rPr dirty="0"/>
              <a:t> </a:t>
            </a:r>
            <a:r>
              <a:rPr dirty="0" err="1"/>
              <a:t>في</a:t>
            </a:r>
            <a:r>
              <a:rPr dirty="0"/>
              <a:t> </a:t>
            </a:r>
            <a:r>
              <a:rPr dirty="0" err="1"/>
              <a:t>القضاء</a:t>
            </a:r>
            <a:r>
              <a:rPr dirty="0"/>
              <a:t> </a:t>
            </a:r>
            <a:r>
              <a:rPr dirty="0" err="1"/>
              <a:t>على</a:t>
            </a:r>
            <a:r>
              <a:rPr dirty="0"/>
              <a:t> </a:t>
            </a:r>
            <a:r>
              <a:rPr dirty="0" err="1"/>
              <a:t>الإيدز</a:t>
            </a:r>
            <a:r>
              <a:rPr dirty="0"/>
              <a:t> </a:t>
            </a:r>
            <a:r>
              <a:rPr dirty="0" err="1"/>
              <a:t>والسُلّ</a:t>
            </a:r>
            <a:r>
              <a:rPr dirty="0"/>
              <a:t> </a:t>
            </a:r>
            <a:r>
              <a:rPr dirty="0" err="1"/>
              <a:t>والملاريا</a:t>
            </a:r>
            <a:r>
              <a:rPr dirty="0"/>
              <a:t>. </a:t>
            </a:r>
            <a:endParaRP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بغية</a:t>
            </a:r>
            <a:r>
              <a:rPr dirty="0"/>
              <a:t> </a:t>
            </a:r>
            <a:r>
              <a:rPr dirty="0" err="1"/>
              <a:t>دعم</a:t>
            </a:r>
            <a:r>
              <a:rPr dirty="0"/>
              <a:t> </a:t>
            </a:r>
            <a:r>
              <a:rPr dirty="0" err="1">
                <a:highlight>
                  <a:srgbClr val="FFFF00"/>
                </a:highlight>
              </a:rPr>
              <a:t>تحقيق</a:t>
            </a:r>
            <a:r>
              <a:rPr dirty="0">
                <a:highlight>
                  <a:srgbClr val="FFFF00"/>
                </a:highlight>
              </a:rPr>
              <a:t> هذا </a:t>
            </a:r>
            <a:r>
              <a:rPr dirty="0" err="1">
                <a:highlight>
                  <a:srgbClr val="FFFF00"/>
                </a:highlight>
              </a:rPr>
              <a:t>الهدف</a:t>
            </a:r>
            <a:r>
              <a:rPr dirty="0">
                <a:highlight>
                  <a:srgbClr val="FFFF00"/>
                </a:highlight>
              </a:rPr>
              <a:t> </a:t>
            </a:r>
            <a:r>
              <a:rPr dirty="0" err="1">
                <a:highlight>
                  <a:srgbClr val="FFFF00"/>
                </a:highlight>
              </a:rPr>
              <a:t>الأولي</a:t>
            </a:r>
            <a:r>
              <a:rPr dirty="0">
                <a:highlight>
                  <a:srgbClr val="FFFF00"/>
                </a:highlight>
              </a:rPr>
              <a:t>، </a:t>
            </a:r>
            <a:r>
              <a:rPr dirty="0" err="1">
                <a:highlight>
                  <a:srgbClr val="FFFF00"/>
                </a:highlight>
              </a:rPr>
              <a:t>تتألف</a:t>
            </a:r>
            <a:r>
              <a:rPr dirty="0">
                <a:highlight>
                  <a:srgbClr val="FFFF00"/>
                </a:highlight>
              </a:rPr>
              <a:t> </a:t>
            </a:r>
            <a:r>
              <a:rPr dirty="0" err="1">
                <a:highlight>
                  <a:srgbClr val="FFFF00"/>
                </a:highlight>
              </a:rPr>
              <a:t>الاستراتيجية</a:t>
            </a:r>
            <a:r>
              <a:rPr dirty="0">
                <a:highlight>
                  <a:srgbClr val="FFFF00"/>
                </a:highlight>
              </a:rPr>
              <a:t> من </a:t>
            </a:r>
            <a:r>
              <a:rPr lang="ar-SA" dirty="0">
                <a:highlight>
                  <a:srgbClr val="FFFF00"/>
                </a:highlight>
              </a:rPr>
              <a:t>4</a:t>
            </a:r>
            <a:r>
              <a:rPr dirty="0">
                <a:highlight>
                  <a:srgbClr val="FFFF00"/>
                </a:highlight>
              </a:rPr>
              <a:t> </a:t>
            </a:r>
            <a:r>
              <a:rPr dirty="0" err="1">
                <a:highlight>
                  <a:srgbClr val="FFFF00"/>
                </a:highlight>
              </a:rPr>
              <a:t>أهداف</a:t>
            </a:r>
            <a:r>
              <a:rPr dirty="0">
                <a:highlight>
                  <a:srgbClr val="FFFF00"/>
                </a:highlight>
              </a:rPr>
              <a:t> </a:t>
            </a:r>
            <a:r>
              <a:rPr dirty="0" err="1">
                <a:highlight>
                  <a:srgbClr val="FFFF00"/>
                </a:highlight>
              </a:rPr>
              <a:t>رئيسية</a:t>
            </a:r>
            <a:r>
              <a:rPr dirty="0">
                <a:highlight>
                  <a:srgbClr val="FFFF00"/>
                </a:highlight>
              </a:rPr>
              <a:t> </a:t>
            </a:r>
            <a:r>
              <a:rPr dirty="0" err="1">
                <a:highlight>
                  <a:srgbClr val="FFFF00"/>
                </a:highlight>
              </a:rPr>
              <a:t>تشاركية</a:t>
            </a:r>
            <a:r>
              <a:rPr dirty="0">
                <a:highlight>
                  <a:srgbClr val="FFFF00"/>
                </a:highlight>
              </a:rPr>
              <a:t> </a:t>
            </a:r>
            <a:r>
              <a:rPr dirty="0" err="1">
                <a:highlight>
                  <a:srgbClr val="FFFF00"/>
                </a:highlight>
              </a:rPr>
              <a:t>يعزز</a:t>
            </a:r>
            <a:r>
              <a:rPr dirty="0">
                <a:highlight>
                  <a:srgbClr val="FFFF00"/>
                </a:highlight>
              </a:rPr>
              <a:t> </a:t>
            </a:r>
            <a:r>
              <a:rPr dirty="0" err="1">
                <a:highlight>
                  <a:srgbClr val="FFFF00"/>
                </a:highlight>
              </a:rPr>
              <a:t>أحدها</a:t>
            </a:r>
            <a:r>
              <a:rPr dirty="0">
                <a:highlight>
                  <a:srgbClr val="FFFF00"/>
                </a:highlight>
              </a:rPr>
              <a:t> </a:t>
            </a:r>
            <a:r>
              <a:rPr dirty="0" err="1">
                <a:highlight>
                  <a:srgbClr val="FFFF00"/>
                </a:highlight>
              </a:rPr>
              <a:t>الآخر</a:t>
            </a:r>
            <a:r>
              <a:rPr dirty="0">
                <a:highlight>
                  <a:srgbClr val="FFFF00"/>
                </a:highlight>
              </a:rPr>
              <a:t> </a:t>
            </a:r>
            <a:r>
              <a:rPr dirty="0" err="1">
                <a:highlight>
                  <a:srgbClr val="FFFF00"/>
                </a:highlight>
              </a:rPr>
              <a:t>وهدف</a:t>
            </a:r>
            <a:r>
              <a:rPr dirty="0">
                <a:highlight>
                  <a:srgbClr val="FFFF00"/>
                </a:highlight>
              </a:rPr>
              <a:t> </a:t>
            </a:r>
            <a:r>
              <a:rPr dirty="0" err="1">
                <a:highlight>
                  <a:srgbClr val="FFFF00"/>
                </a:highlight>
              </a:rPr>
              <a:t>قيد</a:t>
            </a:r>
            <a:r>
              <a:rPr dirty="0">
                <a:highlight>
                  <a:srgbClr val="FFFF00"/>
                </a:highlight>
              </a:rPr>
              <a:t> </a:t>
            </a:r>
            <a:r>
              <a:rPr dirty="0" err="1">
                <a:highlight>
                  <a:srgbClr val="FFFF00"/>
                </a:highlight>
              </a:rPr>
              <a:t>التطوير</a:t>
            </a:r>
            <a:r>
              <a:rPr dirty="0">
                <a:highlight>
                  <a:srgbClr val="FFFF00"/>
                </a:highlight>
              </a:rPr>
              <a:t>.</a:t>
            </a:r>
            <a:endParaRPr sz="1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highlight>
                  <a:srgbClr val="FFFF00"/>
                </a:highlight>
              </a:rPr>
              <a:t>تتمثل</a:t>
            </a:r>
            <a:r>
              <a:rPr dirty="0">
                <a:highlight>
                  <a:srgbClr val="FFFF00"/>
                </a:highlight>
              </a:rPr>
              <a:t> </a:t>
            </a:r>
            <a:r>
              <a:rPr dirty="0" err="1">
                <a:highlight>
                  <a:srgbClr val="FFFF00"/>
                </a:highlight>
              </a:rPr>
              <a:t>الأهداف</a:t>
            </a:r>
            <a:r>
              <a:rPr dirty="0">
                <a:highlight>
                  <a:srgbClr val="FFFF00"/>
                </a:highlight>
              </a:rPr>
              <a:t> </a:t>
            </a:r>
            <a:r>
              <a:rPr dirty="0" err="1">
                <a:highlight>
                  <a:srgbClr val="FFFF00"/>
                </a:highlight>
              </a:rPr>
              <a:t>التشاركية</a:t>
            </a:r>
            <a:r>
              <a:rPr dirty="0">
                <a:highlight>
                  <a:srgbClr val="FFFF00"/>
                </a:highlight>
              </a:rPr>
              <a:t> </a:t>
            </a:r>
            <a:r>
              <a:rPr dirty="0" err="1">
                <a:highlight>
                  <a:srgbClr val="FFFF00"/>
                </a:highlight>
              </a:rPr>
              <a:t>التي</a:t>
            </a:r>
            <a:r>
              <a:rPr dirty="0">
                <a:highlight>
                  <a:srgbClr val="FFFF00"/>
                </a:highlight>
              </a:rPr>
              <a:t> </a:t>
            </a:r>
            <a:r>
              <a:rPr dirty="0" err="1">
                <a:highlight>
                  <a:srgbClr val="FFFF00"/>
                </a:highlight>
              </a:rPr>
              <a:t>يُعزز</a:t>
            </a:r>
            <a:r>
              <a:rPr dirty="0">
                <a:highlight>
                  <a:srgbClr val="FFFF00"/>
                </a:highlight>
              </a:rPr>
              <a:t> </a:t>
            </a:r>
            <a:r>
              <a:rPr dirty="0" err="1">
                <a:highlight>
                  <a:srgbClr val="FFFF00"/>
                </a:highlight>
              </a:rPr>
              <a:t>أحدها</a:t>
            </a:r>
            <a:r>
              <a:rPr dirty="0">
                <a:highlight>
                  <a:srgbClr val="FFFF00"/>
                </a:highlight>
              </a:rPr>
              <a:t> </a:t>
            </a:r>
            <a:r>
              <a:rPr dirty="0" err="1">
                <a:highlight>
                  <a:srgbClr val="FFFF00"/>
                </a:highlight>
              </a:rPr>
              <a:t>الآخر</a:t>
            </a:r>
            <a:r>
              <a:rPr dirty="0">
                <a:highlight>
                  <a:srgbClr val="FFFF00"/>
                </a:highlight>
              </a:rPr>
              <a:t> </a:t>
            </a:r>
            <a:r>
              <a:rPr dirty="0" err="1">
                <a:highlight>
                  <a:srgbClr val="FFFF00"/>
                </a:highlight>
              </a:rPr>
              <a:t>في</a:t>
            </a:r>
            <a:r>
              <a:rPr dirty="0">
                <a:highlight>
                  <a:srgbClr val="FFFF00"/>
                </a:highlight>
              </a:rPr>
              <a:t> </a:t>
            </a:r>
            <a:r>
              <a:rPr dirty="0" err="1">
                <a:highlight>
                  <a:srgbClr val="FFFF00"/>
                </a:highlight>
              </a:rPr>
              <a:t>تعظيم</a:t>
            </a:r>
            <a:r>
              <a:rPr dirty="0">
                <a:highlight>
                  <a:srgbClr val="FFFF00"/>
                </a:highlight>
              </a:rPr>
              <a:t> </a:t>
            </a:r>
            <a:r>
              <a:rPr dirty="0" err="1">
                <a:highlight>
                  <a:srgbClr val="FFFF00"/>
                </a:highlight>
              </a:rPr>
              <a:t>النُّظم</a:t>
            </a:r>
            <a:r>
              <a:rPr dirty="0">
                <a:highlight>
                  <a:srgbClr val="FFFF00"/>
                </a:highlight>
              </a:rPr>
              <a:t> </a:t>
            </a:r>
            <a:r>
              <a:rPr dirty="0" err="1">
                <a:highlight>
                  <a:srgbClr val="FFFF00"/>
                </a:highlight>
              </a:rPr>
              <a:t>المتكاملة</a:t>
            </a:r>
            <a:r>
              <a:rPr dirty="0">
                <a:highlight>
                  <a:srgbClr val="FFFF00"/>
                </a:highlight>
              </a:rPr>
              <a:t> </a:t>
            </a:r>
            <a:r>
              <a:rPr dirty="0" err="1">
                <a:highlight>
                  <a:srgbClr val="FFFF00"/>
                </a:highlight>
              </a:rPr>
              <a:t>للصحة</a:t>
            </a:r>
            <a:r>
              <a:rPr dirty="0">
                <a:highlight>
                  <a:srgbClr val="FFFF00"/>
                </a:highlight>
              </a:rPr>
              <a:t> </a:t>
            </a:r>
            <a:r>
              <a:rPr dirty="0" err="1">
                <a:highlight>
                  <a:srgbClr val="FFFF00"/>
                </a:highlight>
              </a:rPr>
              <a:t>المتمحورة</a:t>
            </a:r>
            <a:r>
              <a:rPr dirty="0">
                <a:highlight>
                  <a:srgbClr val="FFFF00"/>
                </a:highlight>
              </a:rPr>
              <a:t> </a:t>
            </a:r>
            <a:r>
              <a:rPr dirty="0" err="1">
                <a:highlight>
                  <a:srgbClr val="FFFF00"/>
                </a:highlight>
              </a:rPr>
              <a:t>حول</a:t>
            </a:r>
            <a:r>
              <a:rPr dirty="0">
                <a:highlight>
                  <a:srgbClr val="FFFF00"/>
                </a:highlight>
              </a:rPr>
              <a:t> </a:t>
            </a:r>
            <a:r>
              <a:rPr dirty="0" err="1">
                <a:highlight>
                  <a:srgbClr val="FFFF00"/>
                </a:highlight>
              </a:rPr>
              <a:t>الناس</a:t>
            </a:r>
            <a:r>
              <a:rPr dirty="0">
                <a:highlight>
                  <a:srgbClr val="FFFF00"/>
                </a:highlight>
              </a:rPr>
              <a:t>، </a:t>
            </a:r>
            <a:r>
              <a:rPr dirty="0" err="1">
                <a:highlight>
                  <a:srgbClr val="FFFF00"/>
                </a:highlight>
              </a:rPr>
              <a:t>وزيادة</a:t>
            </a:r>
            <a:r>
              <a:rPr dirty="0">
                <a:highlight>
                  <a:srgbClr val="FFFF00"/>
                </a:highlight>
              </a:rPr>
              <a:t> </a:t>
            </a:r>
            <a:r>
              <a:rPr dirty="0" err="1">
                <a:highlight>
                  <a:srgbClr val="FFFF00"/>
                </a:highlight>
              </a:rPr>
              <a:t>مشاركة</a:t>
            </a:r>
            <a:r>
              <a:rPr dirty="0">
                <a:highlight>
                  <a:srgbClr val="FFFF00"/>
                </a:highlight>
              </a:rPr>
              <a:t> </a:t>
            </a:r>
            <a:r>
              <a:rPr dirty="0" err="1">
                <a:highlight>
                  <a:srgbClr val="FFFF00"/>
                </a:highlight>
              </a:rPr>
              <a:t>وقيادة</a:t>
            </a:r>
            <a:r>
              <a:rPr dirty="0">
                <a:highlight>
                  <a:srgbClr val="FFFF00"/>
                </a:highlight>
              </a:rPr>
              <a:t> </a:t>
            </a:r>
            <a:r>
              <a:rPr dirty="0" err="1">
                <a:highlight>
                  <a:srgbClr val="FFFF00"/>
                </a:highlight>
              </a:rPr>
              <a:t>المجتمعات</a:t>
            </a:r>
            <a:r>
              <a:rPr dirty="0">
                <a:highlight>
                  <a:srgbClr val="FFFF00"/>
                </a:highlight>
              </a:rPr>
              <a:t> </a:t>
            </a:r>
            <a:r>
              <a:rPr dirty="0" err="1">
                <a:highlight>
                  <a:srgbClr val="FFFF00"/>
                </a:highlight>
              </a:rPr>
              <a:t>المحلية</a:t>
            </a:r>
            <a:r>
              <a:rPr dirty="0">
                <a:highlight>
                  <a:srgbClr val="FFFF00"/>
                </a:highlight>
              </a:rPr>
              <a:t> </a:t>
            </a:r>
            <a:r>
              <a:rPr dirty="0" err="1">
                <a:highlight>
                  <a:srgbClr val="FFFF00"/>
                </a:highlight>
              </a:rPr>
              <a:t>الأكثر</a:t>
            </a:r>
            <a:r>
              <a:rPr dirty="0">
                <a:highlight>
                  <a:srgbClr val="FFFF00"/>
                </a:highlight>
              </a:rPr>
              <a:t> </a:t>
            </a:r>
            <a:r>
              <a:rPr dirty="0" err="1">
                <a:highlight>
                  <a:srgbClr val="FFFF00"/>
                </a:highlight>
              </a:rPr>
              <a:t>تضرراً</a:t>
            </a:r>
            <a:r>
              <a:rPr dirty="0">
                <a:highlight>
                  <a:srgbClr val="FFFF00"/>
                </a:highlight>
              </a:rPr>
              <a:t> </a:t>
            </a:r>
            <a:r>
              <a:rPr dirty="0" err="1">
                <a:highlight>
                  <a:srgbClr val="FFFF00"/>
                </a:highlight>
              </a:rPr>
              <a:t>إلى</a:t>
            </a:r>
            <a:r>
              <a:rPr dirty="0">
                <a:highlight>
                  <a:srgbClr val="FFFF00"/>
                </a:highlight>
              </a:rPr>
              <a:t> </a:t>
            </a:r>
            <a:r>
              <a:rPr dirty="0" err="1">
                <a:highlight>
                  <a:srgbClr val="FFFF00"/>
                </a:highlight>
              </a:rPr>
              <a:t>أقصى</a:t>
            </a:r>
            <a:r>
              <a:rPr dirty="0">
                <a:highlight>
                  <a:srgbClr val="FFFF00"/>
                </a:highlight>
              </a:rPr>
              <a:t> </a:t>
            </a:r>
            <a:r>
              <a:rPr dirty="0" err="1">
                <a:highlight>
                  <a:srgbClr val="FFFF00"/>
                </a:highlight>
              </a:rPr>
              <a:t>حد</a:t>
            </a:r>
            <a:r>
              <a:rPr dirty="0"/>
              <a:t>، </a:t>
            </a:r>
            <a:r>
              <a:rPr dirty="0" err="1"/>
              <a:t>وتعظيم</a:t>
            </a:r>
            <a:r>
              <a:rPr dirty="0"/>
              <a:t> </a:t>
            </a:r>
            <a:r>
              <a:rPr dirty="0" err="1"/>
              <a:t>الإنصاف</a:t>
            </a:r>
            <a:r>
              <a:rPr dirty="0"/>
              <a:t> </a:t>
            </a:r>
            <a:r>
              <a:rPr dirty="0" err="1"/>
              <a:t>في</a:t>
            </a:r>
            <a:r>
              <a:rPr dirty="0"/>
              <a:t> </a:t>
            </a:r>
            <a:r>
              <a:rPr dirty="0" err="1"/>
              <a:t>مجال</a:t>
            </a:r>
            <a:r>
              <a:rPr dirty="0"/>
              <a:t> </a:t>
            </a:r>
            <a:r>
              <a:rPr dirty="0" err="1"/>
              <a:t>الصحة</a:t>
            </a:r>
            <a:r>
              <a:rPr dirty="0"/>
              <a:t> </a:t>
            </a:r>
            <a:r>
              <a:rPr dirty="0" err="1"/>
              <a:t>والمساواة</a:t>
            </a:r>
            <a:r>
              <a:rPr dirty="0"/>
              <a:t> </a:t>
            </a:r>
            <a:r>
              <a:rPr dirty="0" err="1"/>
              <a:t>بين</a:t>
            </a:r>
            <a:r>
              <a:rPr dirty="0"/>
              <a:t> </a:t>
            </a:r>
            <a:r>
              <a:rPr dirty="0" err="1"/>
              <a:t>الجنسين</a:t>
            </a:r>
            <a:r>
              <a:rPr dirty="0"/>
              <a:t> </a:t>
            </a:r>
            <a:r>
              <a:rPr dirty="0" err="1"/>
              <a:t>وحقوق</a:t>
            </a:r>
            <a:r>
              <a:rPr dirty="0"/>
              <a:t> </a:t>
            </a:r>
            <a:r>
              <a:rPr dirty="0" err="1"/>
              <a:t>الإنسان</a:t>
            </a:r>
            <a:r>
              <a:rPr dirty="0"/>
              <a:t>، </a:t>
            </a:r>
            <a:r>
              <a:rPr dirty="0" err="1"/>
              <a:t>وتعبئة</a:t>
            </a:r>
            <a:r>
              <a:rPr dirty="0"/>
              <a:t> </a:t>
            </a:r>
            <a:r>
              <a:rPr dirty="0" err="1"/>
              <a:t>مزيد</a:t>
            </a:r>
            <a:r>
              <a:rPr dirty="0"/>
              <a:t> </a:t>
            </a:r>
            <a:r>
              <a:rPr dirty="0" err="1"/>
              <a:t>من</a:t>
            </a:r>
            <a:r>
              <a:rPr dirty="0"/>
              <a:t> </a:t>
            </a:r>
            <a:r>
              <a:rPr dirty="0" err="1"/>
              <a:t>الموارد</a:t>
            </a:r>
            <a:r>
              <a:rPr dirty="0"/>
              <a:t>.</a:t>
            </a:r>
            <a:endParaRP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يرمي</a:t>
            </a:r>
            <a:r>
              <a:rPr dirty="0"/>
              <a:t> </a:t>
            </a:r>
            <a:r>
              <a:rPr dirty="0" err="1"/>
              <a:t>الهدف</a:t>
            </a:r>
            <a:r>
              <a:rPr dirty="0"/>
              <a:t> </a:t>
            </a:r>
            <a:r>
              <a:rPr dirty="0" err="1"/>
              <a:t>قيد</a:t>
            </a:r>
            <a:r>
              <a:rPr dirty="0"/>
              <a:t> </a:t>
            </a:r>
            <a:r>
              <a:rPr dirty="0" err="1"/>
              <a:t>التطوير</a:t>
            </a:r>
            <a:r>
              <a:rPr dirty="0"/>
              <a:t> </a:t>
            </a:r>
            <a:r>
              <a:rPr dirty="0" err="1"/>
              <a:t>إلى</a:t>
            </a:r>
            <a:r>
              <a:rPr dirty="0"/>
              <a:t> </a:t>
            </a:r>
            <a:r>
              <a:rPr dirty="0" err="1"/>
              <a:t>الاستفادة</a:t>
            </a:r>
            <a:r>
              <a:rPr dirty="0"/>
              <a:t> </a:t>
            </a:r>
            <a:r>
              <a:rPr dirty="0" err="1"/>
              <a:t>من</a:t>
            </a:r>
            <a:r>
              <a:rPr dirty="0"/>
              <a:t> </a:t>
            </a:r>
            <a:r>
              <a:rPr dirty="0" err="1"/>
              <a:t>خبرة</a:t>
            </a:r>
            <a:r>
              <a:rPr dirty="0"/>
              <a:t> </a:t>
            </a:r>
            <a:r>
              <a:rPr dirty="0" err="1"/>
              <a:t>شراكة</a:t>
            </a:r>
            <a:r>
              <a:rPr dirty="0"/>
              <a:t> </a:t>
            </a:r>
            <a:r>
              <a:rPr dirty="0" err="1"/>
              <a:t>الصندوق</a:t>
            </a:r>
            <a:r>
              <a:rPr dirty="0"/>
              <a:t> </a:t>
            </a:r>
            <a:r>
              <a:rPr dirty="0" err="1"/>
              <a:t>العالمي</a:t>
            </a:r>
            <a:r>
              <a:rPr dirty="0"/>
              <a:t> </a:t>
            </a:r>
            <a:r>
              <a:rPr dirty="0" err="1"/>
              <a:t>ونموذجه</a:t>
            </a:r>
            <a:r>
              <a:rPr dirty="0"/>
              <a:t> </a:t>
            </a:r>
            <a:r>
              <a:rPr dirty="0" err="1"/>
              <a:t>الشامل</a:t>
            </a:r>
            <a:r>
              <a:rPr dirty="0"/>
              <a:t> </a:t>
            </a:r>
            <a:r>
              <a:rPr dirty="0" err="1"/>
              <a:t>للمساهمة</a:t>
            </a:r>
            <a:r>
              <a:rPr dirty="0"/>
              <a:t> </a:t>
            </a:r>
            <a:r>
              <a:rPr dirty="0" err="1"/>
              <a:t>في</a:t>
            </a:r>
            <a:r>
              <a:rPr dirty="0"/>
              <a:t> </a:t>
            </a:r>
            <a:r>
              <a:rPr dirty="0" err="1"/>
              <a:t>التأهب</a:t>
            </a:r>
            <a:r>
              <a:rPr dirty="0"/>
              <a:t> </a:t>
            </a:r>
            <a:r>
              <a:rPr dirty="0" err="1"/>
              <a:t>لمواجهة</a:t>
            </a:r>
            <a:r>
              <a:rPr dirty="0"/>
              <a:t> </a:t>
            </a:r>
            <a:r>
              <a:rPr dirty="0" err="1"/>
              <a:t>الجوائح</a:t>
            </a:r>
            <a:r>
              <a:rPr dirty="0"/>
              <a:t> </a:t>
            </a:r>
            <a:r>
              <a:rPr dirty="0" err="1"/>
              <a:t>على</a:t>
            </a:r>
            <a:r>
              <a:rPr dirty="0"/>
              <a:t> </a:t>
            </a:r>
            <a:r>
              <a:rPr dirty="0" err="1"/>
              <a:t>الصعيد</a:t>
            </a:r>
            <a:r>
              <a:rPr dirty="0"/>
              <a:t> </a:t>
            </a:r>
            <a:r>
              <a:rPr dirty="0" err="1"/>
              <a:t>العالمي</a:t>
            </a:r>
            <a:r>
              <a:rPr dirty="0"/>
              <a:t> </a:t>
            </a:r>
            <a:r>
              <a:rPr dirty="0" err="1"/>
              <a:t>والتصدي</a:t>
            </a:r>
            <a:r>
              <a:rPr dirty="0"/>
              <a:t> </a:t>
            </a:r>
            <a:r>
              <a:rPr dirty="0" err="1"/>
              <a:t>لها</a:t>
            </a:r>
            <a:r>
              <a:rPr dirty="0"/>
              <a:t>. </a:t>
            </a:r>
            <a:endParaRP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تتضمن</a:t>
            </a:r>
            <a:r>
              <a:rPr dirty="0"/>
              <a:t> </a:t>
            </a:r>
            <a:r>
              <a:rPr dirty="0" err="1"/>
              <a:t>الاستراتيجية</a:t>
            </a:r>
            <a:r>
              <a:rPr dirty="0"/>
              <a:t> </a:t>
            </a:r>
            <a:r>
              <a:rPr dirty="0" err="1"/>
              <a:t>أيضاً</a:t>
            </a:r>
            <a:r>
              <a:rPr dirty="0"/>
              <a:t> </a:t>
            </a:r>
            <a:r>
              <a:rPr dirty="0" err="1"/>
              <a:t>قسماً</a:t>
            </a:r>
            <a:r>
              <a:rPr dirty="0"/>
              <a:t> </a:t>
            </a:r>
            <a:r>
              <a:rPr dirty="0" err="1"/>
              <a:t>للعوامل</a:t>
            </a:r>
            <a:r>
              <a:rPr dirty="0"/>
              <a:t> </a:t>
            </a:r>
            <a:r>
              <a:rPr dirty="0" err="1"/>
              <a:t>المساعدة</a:t>
            </a:r>
            <a:r>
              <a:rPr dirty="0"/>
              <a:t> </a:t>
            </a:r>
            <a:r>
              <a:rPr dirty="0" err="1"/>
              <a:t>للشراكة</a:t>
            </a:r>
            <a:r>
              <a:rPr dirty="0"/>
              <a:t> </a:t>
            </a:r>
            <a:r>
              <a:rPr dirty="0" err="1"/>
              <a:t>يُحدد</a:t>
            </a:r>
            <a:r>
              <a:rPr dirty="0"/>
              <a:t> </a:t>
            </a:r>
            <a:r>
              <a:rPr dirty="0" err="1"/>
              <a:t>أدوار</a:t>
            </a:r>
            <a:r>
              <a:rPr dirty="0"/>
              <a:t> </a:t>
            </a:r>
            <a:r>
              <a:rPr dirty="0" err="1"/>
              <a:t>جميع</a:t>
            </a:r>
            <a:r>
              <a:rPr dirty="0"/>
              <a:t> </a:t>
            </a:r>
            <a:r>
              <a:rPr dirty="0" err="1"/>
              <a:t>أصحاب</a:t>
            </a:r>
            <a:r>
              <a:rPr dirty="0"/>
              <a:t> </a:t>
            </a:r>
            <a:r>
              <a:rPr dirty="0" err="1"/>
              <a:t>المصلحة</a:t>
            </a:r>
            <a:r>
              <a:rPr dirty="0"/>
              <a:t> </a:t>
            </a:r>
            <a:r>
              <a:rPr dirty="0" err="1"/>
              <a:t>ومسؤولياتهم</a:t>
            </a:r>
            <a:r>
              <a:rPr dirty="0"/>
              <a:t> </a:t>
            </a:r>
            <a:r>
              <a:rPr dirty="0" err="1"/>
              <a:t>في</a:t>
            </a:r>
            <a:r>
              <a:rPr dirty="0"/>
              <a:t> </a:t>
            </a:r>
            <a:r>
              <a:rPr dirty="0" err="1"/>
              <a:t>تحقيق</a:t>
            </a:r>
            <a:r>
              <a:rPr dirty="0"/>
              <a:t> </a:t>
            </a:r>
            <a:r>
              <a:rPr dirty="0" err="1"/>
              <a:t>المقاصد</a:t>
            </a:r>
            <a:r>
              <a:rPr dirty="0"/>
              <a:t> </a:t>
            </a:r>
            <a:r>
              <a:rPr dirty="0" err="1"/>
              <a:t>التي</a:t>
            </a:r>
            <a:r>
              <a:rPr dirty="0"/>
              <a:t> </a:t>
            </a:r>
            <a:r>
              <a:rPr dirty="0" err="1"/>
              <a:t>تتوخاها</a:t>
            </a:r>
            <a:r>
              <a:rPr dirty="0"/>
              <a:t> </a:t>
            </a:r>
            <a:r>
              <a:rPr dirty="0" err="1"/>
              <a:t>الاستراتيجية</a:t>
            </a:r>
            <a:r>
              <a:rPr dirty="0"/>
              <a:t>.</a:t>
            </a:r>
            <a:endParaRP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وستجدون</a:t>
            </a:r>
            <a:r>
              <a:rPr dirty="0"/>
              <a:t> </a:t>
            </a:r>
            <a:r>
              <a:rPr dirty="0" err="1"/>
              <a:t>أنَّ</a:t>
            </a:r>
            <a:r>
              <a:rPr dirty="0"/>
              <a:t> </a:t>
            </a:r>
            <a:r>
              <a:rPr dirty="0" err="1"/>
              <a:t>العمل</a:t>
            </a:r>
            <a:r>
              <a:rPr dirty="0"/>
              <a:t> </a:t>
            </a:r>
            <a:r>
              <a:rPr dirty="0" err="1"/>
              <a:t>مع</a:t>
            </a:r>
            <a:r>
              <a:rPr dirty="0"/>
              <a:t> </a:t>
            </a:r>
            <a:r>
              <a:rPr dirty="0" err="1"/>
              <a:t>الناس</a:t>
            </a:r>
            <a:r>
              <a:rPr dirty="0"/>
              <a:t> </a:t>
            </a:r>
            <a:r>
              <a:rPr dirty="0" err="1"/>
              <a:t>والمجتمعات</a:t>
            </a:r>
            <a:r>
              <a:rPr dirty="0"/>
              <a:t> </a:t>
            </a:r>
            <a:r>
              <a:rPr dirty="0" err="1"/>
              <a:t>المحلية</a:t>
            </a:r>
            <a:r>
              <a:rPr dirty="0"/>
              <a:t> </a:t>
            </a:r>
            <a:r>
              <a:rPr dirty="0" err="1"/>
              <a:t>وخدمة</a:t>
            </a:r>
            <a:r>
              <a:rPr dirty="0"/>
              <a:t> </a:t>
            </a:r>
            <a:r>
              <a:rPr dirty="0" err="1"/>
              <a:t>احتياجاتهم</a:t>
            </a:r>
            <a:r>
              <a:rPr dirty="0"/>
              <a:t> </a:t>
            </a:r>
            <a:r>
              <a:rPr dirty="0" err="1"/>
              <a:t>هي</a:t>
            </a:r>
            <a:r>
              <a:rPr dirty="0"/>
              <a:t> </a:t>
            </a:r>
            <a:r>
              <a:rPr dirty="0" err="1"/>
              <a:t>أمور</a:t>
            </a:r>
            <a:r>
              <a:rPr dirty="0"/>
              <a:t> </a:t>
            </a:r>
            <a:r>
              <a:rPr dirty="0" err="1"/>
              <a:t>تقع</a:t>
            </a:r>
            <a:r>
              <a:rPr dirty="0"/>
              <a:t> </a:t>
            </a:r>
            <a:r>
              <a:rPr dirty="0" err="1"/>
              <a:t>في</a:t>
            </a:r>
            <a:r>
              <a:rPr dirty="0"/>
              <a:t> </a:t>
            </a:r>
            <a:r>
              <a:rPr dirty="0" err="1"/>
              <a:t>صميم</a:t>
            </a:r>
            <a:r>
              <a:rPr dirty="0"/>
              <a:t> </a:t>
            </a:r>
            <a:r>
              <a:rPr dirty="0" err="1"/>
              <a:t>الاستراتيجية</a:t>
            </a:r>
            <a:r>
              <a:rPr dirty="0"/>
              <a:t>. </a:t>
            </a:r>
            <a:r>
              <a:rPr dirty="0" err="1"/>
              <a:t>ويرجع</a:t>
            </a:r>
            <a:r>
              <a:rPr dirty="0"/>
              <a:t> </a:t>
            </a:r>
            <a:r>
              <a:rPr dirty="0" err="1"/>
              <a:t>ذلك</a:t>
            </a:r>
            <a:r>
              <a:rPr dirty="0"/>
              <a:t> </a:t>
            </a:r>
            <a:r>
              <a:rPr dirty="0" err="1"/>
              <a:t>إلى</a:t>
            </a:r>
            <a:r>
              <a:rPr dirty="0"/>
              <a:t> </a:t>
            </a:r>
            <a:r>
              <a:rPr dirty="0" err="1"/>
              <a:t>أنَّ</a:t>
            </a:r>
            <a:r>
              <a:rPr dirty="0"/>
              <a:t> </a:t>
            </a:r>
            <a:r>
              <a:rPr dirty="0" err="1"/>
              <a:t>المجتمعات</a:t>
            </a:r>
            <a:r>
              <a:rPr dirty="0"/>
              <a:t> </a:t>
            </a:r>
            <a:r>
              <a:rPr dirty="0" err="1"/>
              <a:t>المحلية</a:t>
            </a:r>
            <a:r>
              <a:rPr dirty="0"/>
              <a:t> </a:t>
            </a:r>
            <a:r>
              <a:rPr dirty="0" err="1"/>
              <a:t>الأكثر</a:t>
            </a:r>
            <a:r>
              <a:rPr dirty="0"/>
              <a:t> </a:t>
            </a:r>
            <a:r>
              <a:rPr dirty="0" err="1"/>
              <a:t>تضرراً</a:t>
            </a:r>
            <a:r>
              <a:rPr dirty="0"/>
              <a:t> </a:t>
            </a:r>
            <a:r>
              <a:rPr dirty="0" err="1"/>
              <a:t>من</a:t>
            </a:r>
            <a:r>
              <a:rPr dirty="0"/>
              <a:t> </a:t>
            </a:r>
            <a:r>
              <a:rPr dirty="0" err="1"/>
              <a:t>الأمراض</a:t>
            </a:r>
            <a:r>
              <a:rPr dirty="0"/>
              <a:t> </a:t>
            </a:r>
            <a:r>
              <a:rPr dirty="0" err="1"/>
              <a:t>الثلاثة</a:t>
            </a:r>
            <a:r>
              <a:rPr dirty="0"/>
              <a:t> </a:t>
            </a:r>
            <a:r>
              <a:rPr dirty="0" err="1"/>
              <a:t>هي</a:t>
            </a:r>
            <a:r>
              <a:rPr dirty="0"/>
              <a:t> </a:t>
            </a:r>
            <a:r>
              <a:rPr dirty="0" err="1"/>
              <a:t>الأقدر</a:t>
            </a:r>
            <a:r>
              <a:rPr dirty="0"/>
              <a:t> </a:t>
            </a:r>
            <a:r>
              <a:rPr dirty="0" err="1"/>
              <a:t>من</a:t>
            </a:r>
            <a:r>
              <a:rPr dirty="0"/>
              <a:t> </a:t>
            </a:r>
            <a:r>
              <a:rPr dirty="0" err="1"/>
              <a:t>حيث</a:t>
            </a:r>
            <a:r>
              <a:rPr dirty="0"/>
              <a:t> </a:t>
            </a:r>
            <a:r>
              <a:rPr dirty="0" err="1"/>
              <a:t>توجيه</a:t>
            </a:r>
            <a:r>
              <a:rPr dirty="0"/>
              <a:t> </a:t>
            </a:r>
            <a:r>
              <a:rPr dirty="0" err="1"/>
              <a:t>أفضل</a:t>
            </a:r>
            <a:r>
              <a:rPr dirty="0"/>
              <a:t> </a:t>
            </a:r>
            <a:r>
              <a:rPr dirty="0" err="1"/>
              <a:t>السُبُل</a:t>
            </a:r>
            <a:r>
              <a:rPr dirty="0"/>
              <a:t> </a:t>
            </a:r>
            <a:r>
              <a:rPr dirty="0" err="1"/>
              <a:t>لتلبية</a:t>
            </a:r>
            <a:r>
              <a:rPr dirty="0"/>
              <a:t> </a:t>
            </a:r>
            <a:r>
              <a:rPr dirty="0" err="1"/>
              <a:t>احتياجاتها</a:t>
            </a:r>
            <a:r>
              <a:rPr dirty="0"/>
              <a:t>، </a:t>
            </a:r>
            <a:r>
              <a:rPr dirty="0" err="1"/>
              <a:t>وفي</a:t>
            </a:r>
            <a:r>
              <a:rPr dirty="0"/>
              <a:t> </a:t>
            </a:r>
            <a:r>
              <a:rPr dirty="0" err="1"/>
              <a:t>عدد</a:t>
            </a:r>
            <a:r>
              <a:rPr dirty="0"/>
              <a:t> </a:t>
            </a:r>
            <a:r>
              <a:rPr dirty="0" err="1"/>
              <a:t>من</a:t>
            </a:r>
            <a:r>
              <a:rPr dirty="0"/>
              <a:t> </a:t>
            </a:r>
            <a:r>
              <a:rPr dirty="0" err="1"/>
              <a:t>الحالات</a:t>
            </a:r>
            <a:r>
              <a:rPr dirty="0"/>
              <a:t>، </a:t>
            </a:r>
            <a:r>
              <a:rPr dirty="0" err="1"/>
              <a:t>هي</a:t>
            </a:r>
            <a:r>
              <a:rPr dirty="0"/>
              <a:t> </a:t>
            </a:r>
            <a:r>
              <a:rPr dirty="0" err="1"/>
              <a:t>الأقدر</a:t>
            </a:r>
            <a:r>
              <a:rPr dirty="0"/>
              <a:t> </a:t>
            </a:r>
            <a:r>
              <a:rPr dirty="0" err="1"/>
              <a:t>من</a:t>
            </a:r>
            <a:r>
              <a:rPr dirty="0"/>
              <a:t> </a:t>
            </a:r>
            <a:r>
              <a:rPr dirty="0" err="1"/>
              <a:t>حيث</a:t>
            </a:r>
            <a:r>
              <a:rPr dirty="0"/>
              <a:t> </a:t>
            </a:r>
            <a:r>
              <a:rPr dirty="0" err="1"/>
              <a:t>تنفيذ</a:t>
            </a:r>
            <a:r>
              <a:rPr dirty="0"/>
              <a:t> </a:t>
            </a:r>
            <a:r>
              <a:rPr dirty="0" err="1"/>
              <a:t>ورصد</a:t>
            </a:r>
            <a:r>
              <a:rPr dirty="0"/>
              <a:t> </a:t>
            </a:r>
            <a:r>
              <a:rPr dirty="0" err="1"/>
              <a:t>أثر</a:t>
            </a:r>
            <a:r>
              <a:rPr dirty="0"/>
              <a:t> </a:t>
            </a:r>
            <a:r>
              <a:rPr dirty="0" err="1"/>
              <a:t>البرامج</a:t>
            </a:r>
            <a:r>
              <a:rPr dirty="0"/>
              <a:t> </a:t>
            </a:r>
            <a:r>
              <a:rPr dirty="0" err="1"/>
              <a:t>الصحية</a:t>
            </a:r>
            <a:r>
              <a:rPr dirty="0"/>
              <a:t>، </a:t>
            </a:r>
            <a:r>
              <a:rPr dirty="0" err="1"/>
              <a:t>مثل</a:t>
            </a:r>
            <a:r>
              <a:rPr dirty="0"/>
              <a:t> </a:t>
            </a:r>
            <a:r>
              <a:rPr dirty="0" err="1"/>
              <a:t>البرامج</a:t>
            </a:r>
            <a:r>
              <a:rPr dirty="0"/>
              <a:t> </a:t>
            </a:r>
            <a:r>
              <a:rPr dirty="0" err="1"/>
              <a:t>المتعلقة</a:t>
            </a:r>
            <a:r>
              <a:rPr dirty="0"/>
              <a:t> </a:t>
            </a:r>
            <a:r>
              <a:rPr dirty="0" err="1"/>
              <a:t>بالفئات</a:t>
            </a:r>
            <a:r>
              <a:rPr dirty="0"/>
              <a:t> </a:t>
            </a:r>
            <a:r>
              <a:rPr dirty="0" err="1"/>
              <a:t>السكانية</a:t>
            </a:r>
            <a:r>
              <a:rPr dirty="0"/>
              <a:t> </a:t>
            </a:r>
            <a:r>
              <a:rPr dirty="0" err="1"/>
              <a:t>الرئيسية</a:t>
            </a:r>
            <a:r>
              <a:rPr dirty="0"/>
              <a:t> </a:t>
            </a:r>
            <a:r>
              <a:rPr dirty="0" err="1"/>
              <a:t>والضعيفة</a:t>
            </a:r>
            <a:r>
              <a:rPr dirty="0"/>
              <a:t>.</a:t>
            </a:r>
            <a:endParaRPr sz="12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2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4</a:t>
            </a:fld>
            <a:endParaRPr lang="en-US"/>
          </a:p>
        </p:txBody>
      </p:sp>
    </p:spTree>
    <p:extLst>
      <p:ext uri="{BB962C8B-B14F-4D97-AF65-F5344CB8AC3E}">
        <p14:creationId xmlns:p14="http://schemas.microsoft.com/office/powerpoint/2010/main" val="213329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i="0" dirty="0" err="1"/>
              <a:t>كما</a:t>
            </a:r>
            <a:r>
              <a:rPr i="0" dirty="0"/>
              <a:t> </a:t>
            </a:r>
            <a:r>
              <a:rPr i="0" dirty="0" err="1"/>
              <a:t>ذُكر</a:t>
            </a:r>
            <a:r>
              <a:rPr i="0" dirty="0"/>
              <a:t>، </a:t>
            </a:r>
            <a:r>
              <a:rPr i="0" dirty="0" err="1"/>
              <a:t>فإنَّ</a:t>
            </a:r>
            <a:r>
              <a:rPr i="0" dirty="0"/>
              <a:t> </a:t>
            </a:r>
            <a:r>
              <a:rPr i="0" dirty="0" err="1"/>
              <a:t>الهدف</a:t>
            </a:r>
            <a:r>
              <a:rPr i="0" dirty="0"/>
              <a:t> </a:t>
            </a:r>
            <a:r>
              <a:rPr i="0" dirty="0" err="1"/>
              <a:t>الأولي</a:t>
            </a:r>
            <a:r>
              <a:rPr i="0" dirty="0"/>
              <a:t> </a:t>
            </a:r>
            <a:r>
              <a:rPr i="0" dirty="0" err="1"/>
              <a:t>للاستراتيجية</a:t>
            </a:r>
            <a:r>
              <a:rPr i="0" dirty="0"/>
              <a:t> </a:t>
            </a:r>
            <a:r>
              <a:rPr i="0" dirty="0" err="1"/>
              <a:t>هو</a:t>
            </a:r>
            <a:r>
              <a:rPr i="0" dirty="0"/>
              <a:t> </a:t>
            </a:r>
            <a:r>
              <a:rPr i="0" dirty="0" err="1"/>
              <a:t>القضاء</a:t>
            </a:r>
            <a:r>
              <a:rPr i="0" dirty="0"/>
              <a:t> </a:t>
            </a:r>
            <a:r>
              <a:rPr i="0" dirty="0" err="1"/>
              <a:t>على</a:t>
            </a:r>
            <a:r>
              <a:rPr i="0" dirty="0"/>
              <a:t> </a:t>
            </a:r>
            <a:r>
              <a:rPr i="0" dirty="0" err="1"/>
              <a:t>الإيدز</a:t>
            </a:r>
            <a:r>
              <a:rPr i="0" dirty="0"/>
              <a:t> </a:t>
            </a:r>
            <a:r>
              <a:rPr i="0" dirty="0" err="1"/>
              <a:t>والسُلّ</a:t>
            </a:r>
            <a:r>
              <a:rPr i="0" dirty="0"/>
              <a:t> </a:t>
            </a:r>
            <a:r>
              <a:rPr i="0" dirty="0" err="1"/>
              <a:t>والملاريا</a:t>
            </a:r>
            <a:r>
              <a:rPr i="0" dirty="0"/>
              <a:t>. </a:t>
            </a:r>
            <a:endParaRPr sz="180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i="0" dirty="0" err="1"/>
              <a:t>ولتحقيق</a:t>
            </a:r>
            <a:r>
              <a:rPr i="0" dirty="0"/>
              <a:t> </a:t>
            </a:r>
            <a:r>
              <a:rPr i="0" dirty="0" err="1"/>
              <a:t>ذلك</a:t>
            </a:r>
            <a:r>
              <a:rPr i="0" dirty="0"/>
              <a:t>، </a:t>
            </a:r>
            <a:r>
              <a:rPr i="0" dirty="0" err="1"/>
              <a:t>تركز</a:t>
            </a:r>
            <a:r>
              <a:rPr i="0" dirty="0"/>
              <a:t> </a:t>
            </a:r>
            <a:r>
              <a:rPr i="0" dirty="0" err="1"/>
              <a:t>الاستراتيجية</a:t>
            </a:r>
            <a:r>
              <a:rPr i="0" dirty="0"/>
              <a:t> </a:t>
            </a:r>
            <a:r>
              <a:rPr i="0" dirty="0" err="1"/>
              <a:t>تركيزاً</a:t>
            </a:r>
            <a:r>
              <a:rPr i="0" dirty="0"/>
              <a:t> </a:t>
            </a:r>
            <a:r>
              <a:rPr i="0" dirty="0" err="1"/>
              <a:t>خاصاً</a:t>
            </a:r>
            <a:r>
              <a:rPr i="0" dirty="0"/>
              <a:t> </a:t>
            </a:r>
            <a:r>
              <a:rPr i="0" dirty="0" err="1"/>
              <a:t>على</a:t>
            </a:r>
            <a:r>
              <a:rPr i="0" dirty="0"/>
              <a:t> </a:t>
            </a:r>
            <a:r>
              <a:rPr i="0" dirty="0" err="1"/>
              <a:t>بذل</a:t>
            </a:r>
            <a:r>
              <a:rPr i="0" dirty="0"/>
              <a:t> </a:t>
            </a:r>
            <a:r>
              <a:rPr i="0" dirty="0" err="1"/>
              <a:t>استثمارات</a:t>
            </a:r>
            <a:r>
              <a:rPr i="0" dirty="0"/>
              <a:t> </a:t>
            </a:r>
            <a:r>
              <a:rPr i="0" dirty="0" err="1"/>
              <a:t>تحفيزية</a:t>
            </a:r>
            <a:r>
              <a:rPr i="0" dirty="0"/>
              <a:t> </a:t>
            </a:r>
            <a:r>
              <a:rPr i="0" dirty="0" err="1"/>
              <a:t>متمحورة</a:t>
            </a:r>
            <a:r>
              <a:rPr i="0" dirty="0"/>
              <a:t> </a:t>
            </a:r>
            <a:r>
              <a:rPr i="0" dirty="0" err="1"/>
              <a:t>حول</a:t>
            </a:r>
            <a:r>
              <a:rPr i="0" dirty="0"/>
              <a:t> </a:t>
            </a:r>
            <a:r>
              <a:rPr i="0" dirty="0" err="1"/>
              <a:t>الناس</a:t>
            </a:r>
            <a:r>
              <a:rPr i="0" dirty="0"/>
              <a:t> </a:t>
            </a:r>
            <a:r>
              <a:rPr i="0" dirty="0" err="1"/>
              <a:t>والاستفادة</a:t>
            </a:r>
            <a:r>
              <a:rPr i="0" dirty="0"/>
              <a:t> </a:t>
            </a:r>
            <a:r>
              <a:rPr i="0" dirty="0" err="1"/>
              <a:t>من</a:t>
            </a:r>
            <a:r>
              <a:rPr i="0" dirty="0"/>
              <a:t> </a:t>
            </a:r>
            <a:r>
              <a:rPr i="0" dirty="0" err="1"/>
              <a:t>الابتكارات</a:t>
            </a:r>
            <a:r>
              <a:rPr i="0" dirty="0"/>
              <a:t> </a:t>
            </a:r>
            <a:r>
              <a:rPr i="0" dirty="0" err="1"/>
              <a:t>لتحفيز</a:t>
            </a:r>
            <a:r>
              <a:rPr i="0" dirty="0"/>
              <a:t> </a:t>
            </a:r>
            <a:r>
              <a:rPr i="0" dirty="0" err="1"/>
              <a:t>إحراز</a:t>
            </a:r>
            <a:r>
              <a:rPr i="0" dirty="0"/>
              <a:t> </a:t>
            </a:r>
            <a:r>
              <a:rPr i="0" dirty="0" err="1"/>
              <a:t>تقدّم</a:t>
            </a:r>
            <a:r>
              <a:rPr i="0" dirty="0"/>
              <a:t> </a:t>
            </a:r>
            <a:r>
              <a:rPr i="0" dirty="0" err="1"/>
              <a:t>أسرع</a:t>
            </a:r>
            <a:r>
              <a:rPr i="0" dirty="0"/>
              <a:t> </a:t>
            </a:r>
            <a:r>
              <a:rPr i="0" dirty="0" err="1"/>
              <a:t>في</a:t>
            </a:r>
            <a:r>
              <a:rPr i="0" dirty="0"/>
              <a:t> </a:t>
            </a:r>
            <a:r>
              <a:rPr i="0" dirty="0" err="1"/>
              <a:t>القضاء</a:t>
            </a:r>
            <a:r>
              <a:rPr i="0" dirty="0"/>
              <a:t> </a:t>
            </a:r>
            <a:r>
              <a:rPr i="0" dirty="0" err="1"/>
              <a:t>على</a:t>
            </a:r>
            <a:r>
              <a:rPr i="0" dirty="0"/>
              <a:t> </a:t>
            </a:r>
            <a:r>
              <a:rPr i="0" dirty="0" err="1"/>
              <a:t>الأمراض</a:t>
            </a:r>
            <a:r>
              <a:rPr i="0" dirty="0"/>
              <a:t> </a:t>
            </a:r>
            <a:r>
              <a:rPr i="0" dirty="0" err="1"/>
              <a:t>الثلاث</a:t>
            </a:r>
            <a:r>
              <a:rPr i="0" dirty="0"/>
              <a:t>.</a:t>
            </a:r>
            <a:endParaRPr sz="180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defRPr>
            </a:pPr>
            <a:r>
              <a:rPr i="0" dirty="0" err="1">
                <a:cs typeface="Arial" panose="020B0604020202020204" pitchFamily="34" charset="0"/>
              </a:rPr>
              <a:t>ستجدون</a:t>
            </a:r>
            <a:r>
              <a:rPr i="0" dirty="0">
                <a:cs typeface="Arial" panose="020B0604020202020204" pitchFamily="34" charset="0"/>
              </a:rPr>
              <a:t> </a:t>
            </a:r>
            <a:r>
              <a:rPr i="0" dirty="0" err="1">
                <a:cs typeface="Arial" panose="020B0604020202020204" pitchFamily="34" charset="0"/>
              </a:rPr>
              <a:t>في</a:t>
            </a:r>
            <a:r>
              <a:rPr i="0" dirty="0">
                <a:cs typeface="Arial" panose="020B0604020202020204" pitchFamily="34" charset="0"/>
              </a:rPr>
              <a:t> </a:t>
            </a:r>
            <a:r>
              <a:rPr i="0" dirty="0" err="1">
                <a:cs typeface="Arial" panose="020B0604020202020204" pitchFamily="34" charset="0"/>
              </a:rPr>
              <a:t>أول</a:t>
            </a:r>
            <a:r>
              <a:rPr i="0" dirty="0">
                <a:cs typeface="Arial" panose="020B0604020202020204" pitchFamily="34" charset="0"/>
              </a:rPr>
              <a:t> </a:t>
            </a:r>
            <a:r>
              <a:rPr i="0" dirty="0" err="1">
                <a:cs typeface="Arial" panose="020B0604020202020204" pitchFamily="34" charset="0"/>
              </a:rPr>
              <a:t>نقطتين</a:t>
            </a:r>
            <a:r>
              <a:rPr i="0" dirty="0">
                <a:cs typeface="Arial" panose="020B0604020202020204" pitchFamily="34" charset="0"/>
              </a:rPr>
              <a:t> </a:t>
            </a:r>
            <a:r>
              <a:rPr i="0" dirty="0" err="1">
                <a:cs typeface="Arial" panose="020B0604020202020204" pitchFamily="34" charset="0"/>
              </a:rPr>
              <a:t>في</a:t>
            </a:r>
            <a:r>
              <a:rPr i="0" dirty="0">
                <a:cs typeface="Arial" panose="020B0604020202020204" pitchFamily="34" charset="0"/>
              </a:rPr>
              <a:t> </a:t>
            </a:r>
            <a:r>
              <a:rPr i="0" dirty="0" err="1">
                <a:cs typeface="Arial" panose="020B0604020202020204" pitchFamily="34" charset="0"/>
              </a:rPr>
              <a:t>الجزء</a:t>
            </a:r>
            <a:r>
              <a:rPr i="0" dirty="0">
                <a:cs typeface="Arial" panose="020B0604020202020204" pitchFamily="34" charset="0"/>
              </a:rPr>
              <a:t> </a:t>
            </a:r>
            <a:r>
              <a:rPr i="0" dirty="0" err="1">
                <a:cs typeface="Arial" panose="020B0604020202020204" pitchFamily="34" charset="0"/>
              </a:rPr>
              <a:t>العلوي</a:t>
            </a:r>
            <a:r>
              <a:rPr i="0" dirty="0">
                <a:cs typeface="Arial" panose="020B0604020202020204" pitchFamily="34" charset="0"/>
              </a:rPr>
              <a:t> </a:t>
            </a:r>
            <a:r>
              <a:rPr i="0" dirty="0" err="1">
                <a:cs typeface="Arial" panose="020B0604020202020204" pitchFamily="34" charset="0"/>
              </a:rPr>
              <a:t>من</a:t>
            </a:r>
            <a:r>
              <a:rPr i="0" dirty="0">
                <a:cs typeface="Arial" panose="020B0604020202020204" pitchFamily="34" charset="0"/>
              </a:rPr>
              <a:t> </a:t>
            </a:r>
            <a:r>
              <a:rPr i="0" dirty="0" err="1">
                <a:cs typeface="Arial" panose="020B0604020202020204" pitchFamily="34" charset="0"/>
              </a:rPr>
              <a:t>شريحة</a:t>
            </a:r>
            <a:r>
              <a:rPr i="0" dirty="0">
                <a:cs typeface="Arial" panose="020B0604020202020204" pitchFamily="34" charset="0"/>
              </a:rPr>
              <a:t> </a:t>
            </a:r>
            <a:r>
              <a:rPr i="0" dirty="0" err="1">
                <a:cs typeface="Arial" panose="020B0604020202020204" pitchFamily="34" charset="0"/>
              </a:rPr>
              <a:t>القضاء</a:t>
            </a:r>
            <a:r>
              <a:rPr i="0" dirty="0">
                <a:cs typeface="Arial" panose="020B0604020202020204" pitchFamily="34" charset="0"/>
              </a:rPr>
              <a:t> </a:t>
            </a:r>
            <a:r>
              <a:rPr i="0" dirty="0" err="1">
                <a:cs typeface="Arial" panose="020B0604020202020204" pitchFamily="34" charset="0"/>
              </a:rPr>
              <a:t>على</a:t>
            </a:r>
            <a:r>
              <a:rPr i="0" dirty="0">
                <a:cs typeface="Arial" panose="020B0604020202020204" pitchFamily="34" charset="0"/>
              </a:rPr>
              <a:t> </a:t>
            </a:r>
            <a:r>
              <a:rPr i="0" dirty="0" err="1">
                <a:cs typeface="Arial" panose="020B0604020202020204" pitchFamily="34" charset="0"/>
              </a:rPr>
              <a:t>الإيدز</a:t>
            </a:r>
            <a:r>
              <a:rPr i="0" dirty="0">
                <a:cs typeface="Arial" panose="020B0604020202020204" pitchFamily="34" charset="0"/>
              </a:rPr>
              <a:t> </a:t>
            </a:r>
            <a:r>
              <a:rPr i="0" dirty="0" err="1">
                <a:cs typeface="Arial" panose="020B0604020202020204" pitchFamily="34" charset="0"/>
              </a:rPr>
              <a:t>والسُلّ</a:t>
            </a:r>
            <a:r>
              <a:rPr i="0" dirty="0">
                <a:cs typeface="Arial" panose="020B0604020202020204" pitchFamily="34" charset="0"/>
              </a:rPr>
              <a:t> </a:t>
            </a:r>
            <a:r>
              <a:rPr i="0" dirty="0" err="1">
                <a:cs typeface="Arial" panose="020B0604020202020204" pitchFamily="34" charset="0"/>
              </a:rPr>
              <a:t>والملاريا</a:t>
            </a:r>
            <a:r>
              <a:rPr i="0" dirty="0">
                <a:cs typeface="Arial" panose="020B0604020202020204" pitchFamily="34" charset="0"/>
              </a:rPr>
              <a:t> </a:t>
            </a:r>
            <a:r>
              <a:rPr i="0" dirty="0" err="1">
                <a:cs typeface="Arial" panose="020B0604020202020204" pitchFamily="34" charset="0"/>
              </a:rPr>
              <a:t>أنَّ</a:t>
            </a:r>
            <a:r>
              <a:rPr i="0" dirty="0">
                <a:cs typeface="Arial" panose="020B0604020202020204" pitchFamily="34" charset="0"/>
              </a:rPr>
              <a:t> </a:t>
            </a:r>
            <a:r>
              <a:rPr i="0" dirty="0" err="1">
                <a:cs typeface="Arial" panose="020B0604020202020204" pitchFamily="34" charset="0"/>
              </a:rPr>
              <a:t>هناك</a:t>
            </a:r>
            <a:r>
              <a:rPr i="0" dirty="0">
                <a:cs typeface="Arial" panose="020B0604020202020204" pitchFamily="34" charset="0"/>
              </a:rPr>
              <a:t> </a:t>
            </a:r>
            <a:r>
              <a:rPr i="0" dirty="0" err="1">
                <a:cs typeface="Arial" panose="020B0604020202020204" pitchFamily="34" charset="0"/>
              </a:rPr>
              <a:t>تركيزاً</a:t>
            </a:r>
            <a:r>
              <a:rPr i="0" dirty="0">
                <a:cs typeface="Arial" panose="020B0604020202020204" pitchFamily="34" charset="0"/>
              </a:rPr>
              <a:t> </a:t>
            </a:r>
            <a:r>
              <a:rPr i="0" dirty="0" err="1">
                <a:cs typeface="Arial" panose="020B0604020202020204" pitchFamily="34" charset="0"/>
              </a:rPr>
              <a:t>شاملاً</a:t>
            </a:r>
            <a:r>
              <a:rPr i="0" dirty="0">
                <a:cs typeface="Arial" panose="020B0604020202020204" pitchFamily="34" charset="0"/>
              </a:rPr>
              <a:t> </a:t>
            </a:r>
            <a:r>
              <a:rPr i="0" dirty="0" err="1">
                <a:cs typeface="Arial" panose="020B0604020202020204" pitchFamily="34" charset="0"/>
              </a:rPr>
              <a:t>على</a:t>
            </a:r>
            <a:r>
              <a:rPr i="0" dirty="0">
                <a:cs typeface="Arial" panose="020B0604020202020204" pitchFamily="34" charset="0"/>
              </a:rPr>
              <a:t> </a:t>
            </a:r>
            <a:r>
              <a:rPr i="0" dirty="0" err="1">
                <a:cs typeface="Arial" panose="020B0604020202020204" pitchFamily="34" charset="0"/>
              </a:rPr>
              <a:t>الحد</a:t>
            </a:r>
            <a:r>
              <a:rPr i="0" dirty="0">
                <a:cs typeface="Arial" panose="020B0604020202020204" pitchFamily="34" charset="0"/>
              </a:rPr>
              <a:t> </a:t>
            </a:r>
            <a:r>
              <a:rPr i="0" dirty="0" err="1">
                <a:cs typeface="Arial" panose="020B0604020202020204" pitchFamily="34" charset="0"/>
              </a:rPr>
              <a:t>من</a:t>
            </a:r>
            <a:r>
              <a:rPr i="0" dirty="0">
                <a:cs typeface="Arial" panose="020B0604020202020204" pitchFamily="34" charset="0"/>
              </a:rPr>
              <a:t> </a:t>
            </a:r>
            <a:r>
              <a:rPr i="0" dirty="0" err="1">
                <a:cs typeface="Arial" panose="020B0604020202020204" pitchFamily="34" charset="0"/>
              </a:rPr>
              <a:t>الإصابة</a:t>
            </a:r>
            <a:r>
              <a:rPr i="0" dirty="0">
                <a:cs typeface="Arial" panose="020B0604020202020204" pitchFamily="34" charset="0"/>
              </a:rPr>
              <a:t> </a:t>
            </a:r>
            <a:r>
              <a:rPr i="0" dirty="0" err="1">
                <a:cs typeface="Arial" panose="020B0604020202020204" pitchFamily="34" charset="0"/>
              </a:rPr>
              <a:t>ومعالجة</a:t>
            </a:r>
            <a:r>
              <a:rPr i="0" dirty="0">
                <a:cs typeface="Arial" panose="020B0604020202020204" pitchFamily="34" charset="0"/>
              </a:rPr>
              <a:t> </a:t>
            </a:r>
            <a:r>
              <a:rPr i="0" dirty="0" err="1">
                <a:cs typeface="Arial" panose="020B0604020202020204" pitchFamily="34" charset="0"/>
              </a:rPr>
              <a:t>الحواجز</a:t>
            </a:r>
            <a:r>
              <a:rPr i="0" dirty="0">
                <a:cs typeface="Arial" panose="020B0604020202020204" pitchFamily="34" charset="0"/>
              </a:rPr>
              <a:t> </a:t>
            </a:r>
            <a:r>
              <a:rPr i="0" dirty="0" err="1">
                <a:cs typeface="Arial" panose="020B0604020202020204" pitchFamily="34" charset="0"/>
              </a:rPr>
              <a:t>الهيكلية</a:t>
            </a:r>
            <a:r>
              <a:rPr i="0" dirty="0">
                <a:cs typeface="Arial" panose="020B0604020202020204" pitchFamily="34" charset="0"/>
              </a:rPr>
              <a:t> </a:t>
            </a:r>
            <a:r>
              <a:rPr i="0" dirty="0" err="1">
                <a:cs typeface="Arial" panose="020B0604020202020204" pitchFamily="34" charset="0"/>
              </a:rPr>
              <a:t>التي</a:t>
            </a:r>
            <a:r>
              <a:rPr i="0" dirty="0">
                <a:cs typeface="Arial" panose="020B0604020202020204" pitchFamily="34" charset="0"/>
              </a:rPr>
              <a:t> </a:t>
            </a:r>
            <a:r>
              <a:rPr i="0" dirty="0" err="1">
                <a:cs typeface="Arial" panose="020B0604020202020204" pitchFamily="34" charset="0"/>
              </a:rPr>
              <a:t>تحول</a:t>
            </a:r>
            <a:r>
              <a:rPr i="0" dirty="0">
                <a:cs typeface="Arial" panose="020B0604020202020204" pitchFamily="34" charset="0"/>
              </a:rPr>
              <a:t> </a:t>
            </a:r>
            <a:r>
              <a:rPr i="0" dirty="0" err="1">
                <a:cs typeface="Arial" panose="020B0604020202020204" pitchFamily="34" charset="0"/>
              </a:rPr>
              <a:t>دون</a:t>
            </a:r>
            <a:r>
              <a:rPr i="0" dirty="0">
                <a:cs typeface="Arial" panose="020B0604020202020204" pitchFamily="34" charset="0"/>
              </a:rPr>
              <a:t> </a:t>
            </a:r>
            <a:r>
              <a:rPr i="0" dirty="0" err="1">
                <a:cs typeface="Arial" panose="020B0604020202020204" pitchFamily="34" charset="0"/>
              </a:rPr>
              <a:t>تحقيق</a:t>
            </a:r>
            <a:r>
              <a:rPr i="0" dirty="0">
                <a:cs typeface="Arial" panose="020B0604020202020204" pitchFamily="34" charset="0"/>
              </a:rPr>
              <a:t> </a:t>
            </a:r>
            <a:r>
              <a:rPr i="0" dirty="0" err="1">
                <a:cs typeface="Arial" panose="020B0604020202020204" pitchFamily="34" charset="0"/>
              </a:rPr>
              <a:t>نتائج</a:t>
            </a:r>
            <a:r>
              <a:rPr i="0" dirty="0">
                <a:cs typeface="Arial" panose="020B0604020202020204" pitchFamily="34" charset="0"/>
              </a:rPr>
              <a:t> </a:t>
            </a:r>
            <a:r>
              <a:rPr i="0" dirty="0" err="1">
                <a:cs typeface="Arial" panose="020B0604020202020204" pitchFamily="34" charset="0"/>
              </a:rPr>
              <a:t>مكافحة</a:t>
            </a:r>
            <a:r>
              <a:rPr i="0" dirty="0">
                <a:cs typeface="Arial" panose="020B0604020202020204" pitchFamily="34" charset="0"/>
              </a:rPr>
              <a:t> </a:t>
            </a:r>
            <a:r>
              <a:rPr i="0" dirty="0" err="1">
                <a:cs typeface="Arial" panose="020B0604020202020204" pitchFamily="34" charset="0"/>
              </a:rPr>
              <a:t>فيروس</a:t>
            </a:r>
            <a:r>
              <a:rPr i="0" dirty="0">
                <a:cs typeface="Arial" panose="020B0604020202020204" pitchFamily="34" charset="0"/>
              </a:rPr>
              <a:t> </a:t>
            </a:r>
            <a:r>
              <a:rPr i="0" dirty="0" err="1">
                <a:cs typeface="Arial" panose="020B0604020202020204" pitchFamily="34" charset="0"/>
              </a:rPr>
              <a:t>العوز</a:t>
            </a:r>
            <a:r>
              <a:rPr i="0" dirty="0">
                <a:cs typeface="Arial" panose="020B0604020202020204" pitchFamily="34" charset="0"/>
              </a:rPr>
              <a:t> </a:t>
            </a:r>
            <a:r>
              <a:rPr i="0" dirty="0" err="1">
                <a:cs typeface="Arial" panose="020B0604020202020204" pitchFamily="34" charset="0"/>
              </a:rPr>
              <a:t>المناعي</a:t>
            </a:r>
            <a:r>
              <a:rPr i="0" dirty="0">
                <a:cs typeface="Arial" panose="020B0604020202020204" pitchFamily="34" charset="0"/>
              </a:rPr>
              <a:t> </a:t>
            </a:r>
            <a:r>
              <a:rPr i="0" dirty="0" err="1">
                <a:cs typeface="Arial" panose="020B0604020202020204" pitchFamily="34" charset="0"/>
              </a:rPr>
              <a:t>البشري</a:t>
            </a:r>
            <a:r>
              <a:rPr i="0" dirty="0">
                <a:cs typeface="Arial" panose="020B0604020202020204" pitchFamily="34" charset="0"/>
              </a:rPr>
              <a:t> </a:t>
            </a:r>
            <a:r>
              <a:rPr i="0" dirty="0" err="1">
                <a:cs typeface="Arial" panose="020B0604020202020204" pitchFamily="34" charset="0"/>
              </a:rPr>
              <a:t>والسُلّ</a:t>
            </a:r>
            <a:r>
              <a:rPr i="0" dirty="0">
                <a:cs typeface="Arial" panose="020B0604020202020204" pitchFamily="34" charset="0"/>
              </a:rPr>
              <a:t> </a:t>
            </a:r>
            <a:r>
              <a:rPr i="0" dirty="0" err="1">
                <a:cs typeface="Arial" panose="020B0604020202020204" pitchFamily="34" charset="0"/>
              </a:rPr>
              <a:t>والملاريا</a:t>
            </a:r>
            <a:r>
              <a:rPr i="0" dirty="0">
                <a:cs typeface="Arial" panose="020B0604020202020204" pitchFamily="34" charset="0"/>
              </a:rPr>
              <a:t>، </a:t>
            </a:r>
            <a:r>
              <a:rPr i="0" dirty="0" err="1">
                <a:cs typeface="Arial" panose="020B0604020202020204" pitchFamily="34" charset="0"/>
              </a:rPr>
              <a:t>إذ</a:t>
            </a:r>
            <a:r>
              <a:rPr i="0" dirty="0">
                <a:cs typeface="Arial" panose="020B0604020202020204" pitchFamily="34" charset="0"/>
              </a:rPr>
              <a:t> </a:t>
            </a:r>
            <a:r>
              <a:rPr i="0" dirty="0" err="1">
                <a:cs typeface="Arial" panose="020B0604020202020204" pitchFamily="34" charset="0"/>
              </a:rPr>
              <a:t>يمثلان</a:t>
            </a:r>
            <a:r>
              <a:rPr i="0" dirty="0">
                <a:cs typeface="Arial" panose="020B0604020202020204" pitchFamily="34" charset="0"/>
              </a:rPr>
              <a:t> </a:t>
            </a:r>
            <a:r>
              <a:rPr i="0" dirty="0" err="1">
                <a:cs typeface="Arial" panose="020B0604020202020204" pitchFamily="34" charset="0"/>
              </a:rPr>
              <a:t>اثنين</a:t>
            </a:r>
            <a:r>
              <a:rPr i="0" dirty="0">
                <a:cs typeface="Arial" panose="020B0604020202020204" pitchFamily="34" charset="0"/>
              </a:rPr>
              <a:t> </a:t>
            </a:r>
            <a:r>
              <a:rPr i="0" dirty="0" err="1">
                <a:cs typeface="Arial" panose="020B0604020202020204" pitchFamily="34" charset="0"/>
              </a:rPr>
              <a:t>من</a:t>
            </a:r>
            <a:r>
              <a:rPr i="0" dirty="0">
                <a:cs typeface="Arial" panose="020B0604020202020204" pitchFamily="34" charset="0"/>
              </a:rPr>
              <a:t> </a:t>
            </a:r>
            <a:r>
              <a:rPr i="0" dirty="0" err="1">
                <a:cs typeface="Arial" panose="020B0604020202020204" pitchFamily="34" charset="0"/>
              </a:rPr>
              <a:t>المجالات</a:t>
            </a:r>
            <a:r>
              <a:rPr i="0" dirty="0">
                <a:cs typeface="Arial" panose="020B0604020202020204" pitchFamily="34" charset="0"/>
              </a:rPr>
              <a:t> </a:t>
            </a:r>
            <a:r>
              <a:rPr i="0" dirty="0" err="1">
                <a:cs typeface="Arial" panose="020B0604020202020204" pitchFamily="34" charset="0"/>
              </a:rPr>
              <a:t>التي</a:t>
            </a:r>
            <a:r>
              <a:rPr i="0" dirty="0">
                <a:cs typeface="Arial" panose="020B0604020202020204" pitchFamily="34" charset="0"/>
              </a:rPr>
              <a:t> </a:t>
            </a:r>
            <a:r>
              <a:rPr i="0" dirty="0" err="1">
                <a:cs typeface="Arial" panose="020B0604020202020204" pitchFamily="34" charset="0"/>
              </a:rPr>
              <a:t>يلزم</a:t>
            </a:r>
            <a:r>
              <a:rPr i="0" dirty="0">
                <a:cs typeface="Arial" panose="020B0604020202020204" pitchFamily="34" charset="0"/>
              </a:rPr>
              <a:t> </a:t>
            </a:r>
            <a:r>
              <a:rPr i="0" dirty="0" err="1">
                <a:cs typeface="Arial" panose="020B0604020202020204" pitchFamily="34" charset="0"/>
              </a:rPr>
              <a:t>فيها</a:t>
            </a:r>
            <a:r>
              <a:rPr i="0" dirty="0">
                <a:cs typeface="Arial" panose="020B0604020202020204" pitchFamily="34" charset="0"/>
              </a:rPr>
              <a:t> </a:t>
            </a:r>
            <a:r>
              <a:rPr i="0" dirty="0" err="1">
                <a:cs typeface="Arial" panose="020B0604020202020204" pitchFamily="34" charset="0"/>
              </a:rPr>
              <a:t>إحراز</a:t>
            </a:r>
            <a:r>
              <a:rPr i="0" dirty="0">
                <a:cs typeface="Arial" panose="020B0604020202020204" pitchFamily="34" charset="0"/>
              </a:rPr>
              <a:t> </a:t>
            </a:r>
            <a:r>
              <a:rPr i="0" dirty="0" err="1">
                <a:cs typeface="Arial" panose="020B0604020202020204" pitchFamily="34" charset="0"/>
              </a:rPr>
              <a:t>أكبر</a:t>
            </a:r>
            <a:r>
              <a:rPr i="0" dirty="0">
                <a:cs typeface="Arial" panose="020B0604020202020204" pitchFamily="34" charset="0"/>
              </a:rPr>
              <a:t> </a:t>
            </a:r>
            <a:r>
              <a:rPr i="0" dirty="0" err="1">
                <a:cs typeface="Arial" panose="020B0604020202020204" pitchFamily="34" charset="0"/>
              </a:rPr>
              <a:t>قدر</a:t>
            </a:r>
            <a:r>
              <a:rPr i="0" dirty="0">
                <a:cs typeface="Arial" panose="020B0604020202020204" pitchFamily="34" charset="0"/>
              </a:rPr>
              <a:t> </a:t>
            </a:r>
            <a:r>
              <a:rPr i="0" dirty="0" err="1">
                <a:cs typeface="Arial" panose="020B0604020202020204" pitchFamily="34" charset="0"/>
              </a:rPr>
              <a:t>من</a:t>
            </a:r>
            <a:r>
              <a:rPr i="0" dirty="0">
                <a:cs typeface="Arial" panose="020B0604020202020204" pitchFamily="34" charset="0"/>
              </a:rPr>
              <a:t> </a:t>
            </a:r>
            <a:r>
              <a:rPr i="0" dirty="0" err="1">
                <a:cs typeface="Arial" panose="020B0604020202020204" pitchFamily="34" charset="0"/>
              </a:rPr>
              <a:t>التقدم</a:t>
            </a:r>
            <a:r>
              <a:rPr i="0" dirty="0">
                <a:cs typeface="Arial" panose="020B0604020202020204" pitchFamily="34" charset="0"/>
              </a:rPr>
              <a:t> </a:t>
            </a:r>
            <a:r>
              <a:rPr i="0" dirty="0" err="1">
                <a:cs typeface="Arial" panose="020B0604020202020204" pitchFamily="34" charset="0"/>
              </a:rPr>
              <a:t>لتحقيق</a:t>
            </a:r>
            <a:r>
              <a:rPr i="0" dirty="0">
                <a:cs typeface="Arial" panose="020B0604020202020204" pitchFamily="34" charset="0"/>
              </a:rPr>
              <a:t> </a:t>
            </a:r>
            <a:r>
              <a:rPr i="0" dirty="0" err="1"/>
              <a:t>أهدافنا</a:t>
            </a:r>
            <a:r>
              <a:rPr i="0" dirty="0"/>
              <a:t> </a:t>
            </a:r>
            <a:r>
              <a:rPr i="0" dirty="0" err="1">
                <a:cs typeface="Arial" panose="020B0604020202020204" pitchFamily="34" charset="0"/>
              </a:rPr>
              <a:t>الجماعية</a:t>
            </a:r>
            <a:r>
              <a:rPr i="0" dirty="0">
                <a:cs typeface="Arial" panose="020B0604020202020204" pitchFamily="34" charset="0"/>
              </a:rPr>
              <a:t>.</a:t>
            </a:r>
            <a:endParaRPr sz="180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i="0" dirty="0" err="1"/>
              <a:t>وبالنسبة</a:t>
            </a:r>
            <a:r>
              <a:rPr i="0" dirty="0"/>
              <a:t> </a:t>
            </a:r>
            <a:r>
              <a:rPr i="0" dirty="0" err="1"/>
              <a:t>إلى</a:t>
            </a:r>
            <a:r>
              <a:rPr i="0" dirty="0"/>
              <a:t> </a:t>
            </a:r>
            <a:r>
              <a:rPr i="0" dirty="0" err="1"/>
              <a:t>كل</a:t>
            </a:r>
            <a:r>
              <a:rPr i="0" dirty="0"/>
              <a:t> </a:t>
            </a:r>
            <a:r>
              <a:rPr i="0" dirty="0" err="1"/>
              <a:t>مرض</a:t>
            </a:r>
            <a:r>
              <a:rPr i="0" dirty="0"/>
              <a:t> من </a:t>
            </a:r>
            <a:r>
              <a:rPr i="0" dirty="0" err="1"/>
              <a:t>الأمراض</a:t>
            </a:r>
            <a:r>
              <a:rPr i="0" dirty="0"/>
              <a:t> </a:t>
            </a:r>
            <a:r>
              <a:rPr i="0" dirty="0" err="1"/>
              <a:t>الثلاث</a:t>
            </a:r>
            <a:r>
              <a:rPr i="0" dirty="0"/>
              <a:t>، </a:t>
            </a:r>
            <a:r>
              <a:rPr i="0" dirty="0" err="1"/>
              <a:t>ستجدون</a:t>
            </a:r>
            <a:r>
              <a:rPr i="0" dirty="0"/>
              <a:t> </a:t>
            </a:r>
            <a:r>
              <a:rPr i="0" dirty="0" err="1"/>
              <a:t>أنَّ</a:t>
            </a:r>
            <a:r>
              <a:rPr i="0" dirty="0"/>
              <a:t> </a:t>
            </a:r>
            <a:r>
              <a:rPr i="0" dirty="0" err="1"/>
              <a:t>هناك</a:t>
            </a:r>
            <a:r>
              <a:rPr i="0" dirty="0"/>
              <a:t> </a:t>
            </a:r>
            <a:r>
              <a:rPr i="0" dirty="0" err="1"/>
              <a:t>أغراضاً</a:t>
            </a:r>
            <a:r>
              <a:rPr i="0" dirty="0"/>
              <a:t> </a:t>
            </a:r>
            <a:r>
              <a:rPr i="0" dirty="0" err="1"/>
              <a:t>فرعية</a:t>
            </a:r>
            <a:r>
              <a:rPr i="0" dirty="0"/>
              <a:t> </a:t>
            </a:r>
            <a:r>
              <a:rPr i="0" dirty="0" err="1"/>
              <a:t>محددة</a:t>
            </a:r>
            <a:r>
              <a:rPr i="0" dirty="0"/>
              <a:t> (</a:t>
            </a:r>
            <a:r>
              <a:rPr i="0" dirty="0" err="1"/>
              <a:t>نقاط</a:t>
            </a:r>
            <a:r>
              <a:rPr i="0" dirty="0"/>
              <a:t> </a:t>
            </a:r>
            <a:r>
              <a:rPr i="0" dirty="0" err="1"/>
              <a:t>التعداد</a:t>
            </a:r>
            <a:r>
              <a:rPr i="0" dirty="0"/>
              <a:t> </a:t>
            </a:r>
            <a:r>
              <a:rPr i="0" dirty="0" err="1"/>
              <a:t>النُقطي</a:t>
            </a:r>
            <a:r>
              <a:rPr i="0" dirty="0"/>
              <a:t> في هذه </a:t>
            </a:r>
            <a:r>
              <a:rPr i="0" dirty="0" err="1"/>
              <a:t>الشريحة</a:t>
            </a:r>
            <a:r>
              <a:rPr i="0" dirty="0"/>
              <a:t>)، </a:t>
            </a:r>
            <a:r>
              <a:rPr i="0" dirty="0" err="1"/>
              <a:t>وتتوخى</a:t>
            </a:r>
            <a:r>
              <a:rPr i="0" dirty="0"/>
              <a:t> </a:t>
            </a:r>
            <a:r>
              <a:rPr i="0" dirty="0" err="1"/>
              <a:t>توجيه</a:t>
            </a:r>
            <a:r>
              <a:rPr i="0" dirty="0"/>
              <a:t> </a:t>
            </a:r>
            <a:r>
              <a:rPr i="0" dirty="0" err="1"/>
              <a:t>التركيز</a:t>
            </a:r>
            <a:r>
              <a:rPr i="0" dirty="0"/>
              <a:t> </a:t>
            </a:r>
            <a:r>
              <a:rPr i="0" dirty="0" err="1"/>
              <a:t>الذي</a:t>
            </a:r>
            <a:r>
              <a:rPr i="0" dirty="0"/>
              <a:t> </a:t>
            </a:r>
            <a:r>
              <a:rPr i="0" dirty="0" err="1"/>
              <a:t>تبذله</a:t>
            </a:r>
            <a:r>
              <a:rPr i="0" dirty="0"/>
              <a:t> </a:t>
            </a:r>
            <a:r>
              <a:rPr i="0" dirty="0" err="1"/>
              <a:t>جهود</a:t>
            </a:r>
            <a:r>
              <a:rPr i="0" dirty="0"/>
              <a:t> </a:t>
            </a:r>
            <a:r>
              <a:rPr i="0" dirty="0" err="1"/>
              <a:t>شراكتنا</a:t>
            </a:r>
            <a:r>
              <a:rPr i="0" dirty="0"/>
              <a:t> </a:t>
            </a:r>
            <a:r>
              <a:rPr i="0" dirty="0" err="1"/>
              <a:t>نحو</a:t>
            </a:r>
            <a:r>
              <a:rPr i="0" dirty="0"/>
              <a:t> </a:t>
            </a:r>
            <a:r>
              <a:rPr i="0" dirty="0" err="1"/>
              <a:t>توفير</a:t>
            </a:r>
            <a:r>
              <a:rPr i="0" dirty="0"/>
              <a:t> </a:t>
            </a:r>
            <a:r>
              <a:rPr i="0" dirty="0" err="1"/>
              <a:t>الوقاية</a:t>
            </a:r>
            <a:r>
              <a:rPr i="0" dirty="0"/>
              <a:t> </a:t>
            </a:r>
            <a:r>
              <a:rPr i="0" dirty="0" err="1"/>
              <a:t>والعلاج</a:t>
            </a:r>
            <a:r>
              <a:rPr i="0" dirty="0"/>
              <a:t> </a:t>
            </a:r>
            <a:r>
              <a:rPr i="0" dirty="0" err="1"/>
              <a:t>والرعاية</a:t>
            </a:r>
            <a:r>
              <a:rPr i="0" dirty="0"/>
              <a:t> </a:t>
            </a:r>
            <a:r>
              <a:rPr i="0" dirty="0" err="1"/>
              <a:t>للمصابين</a:t>
            </a:r>
            <a:r>
              <a:rPr i="0" dirty="0"/>
              <a:t> </a:t>
            </a:r>
            <a:r>
              <a:rPr i="0" dirty="0" err="1"/>
              <a:t>بفيروس</a:t>
            </a:r>
            <a:r>
              <a:rPr i="0" dirty="0"/>
              <a:t> </a:t>
            </a:r>
            <a:r>
              <a:rPr i="0" dirty="0" err="1"/>
              <a:t>العوز</a:t>
            </a:r>
            <a:r>
              <a:rPr i="0" dirty="0"/>
              <a:t> </a:t>
            </a:r>
            <a:r>
              <a:rPr i="0" dirty="0" err="1"/>
              <a:t>المناعي</a:t>
            </a:r>
            <a:r>
              <a:rPr i="0" dirty="0"/>
              <a:t> </a:t>
            </a:r>
            <a:r>
              <a:rPr i="0" dirty="0" err="1"/>
              <a:t>البشري</a:t>
            </a:r>
            <a:r>
              <a:rPr i="0" dirty="0"/>
              <a:t> </a:t>
            </a:r>
            <a:r>
              <a:rPr i="0" dirty="0" err="1"/>
              <a:t>والسُلّ</a:t>
            </a:r>
            <a:r>
              <a:rPr i="0" dirty="0"/>
              <a:t> </a:t>
            </a:r>
            <a:r>
              <a:rPr i="0" dirty="0" err="1"/>
              <a:t>والملاريا</a:t>
            </a:r>
            <a:r>
              <a:rPr i="0" dirty="0"/>
              <a:t>. </a:t>
            </a:r>
            <a:endParaRPr sz="1800" i="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lang="ar-SA" i="0" dirty="0"/>
              <a:t>[</a:t>
            </a:r>
            <a:r>
              <a:rPr i="0" dirty="0" err="1"/>
              <a:t>تلميح</a:t>
            </a:r>
            <a:r>
              <a:rPr i="0" dirty="0"/>
              <a:t> </a:t>
            </a:r>
            <a:r>
              <a:rPr i="0" dirty="0" err="1"/>
              <a:t>لمقدِّم</a:t>
            </a:r>
            <a:r>
              <a:rPr i="0" dirty="0"/>
              <a:t> </a:t>
            </a:r>
            <a:r>
              <a:rPr i="0" dirty="0" err="1"/>
              <a:t>العرض</a:t>
            </a:r>
            <a:r>
              <a:rPr i="0" dirty="0"/>
              <a:t>: </a:t>
            </a:r>
            <a:r>
              <a:rPr i="0" dirty="0" err="1"/>
              <a:t>قد</a:t>
            </a:r>
            <a:r>
              <a:rPr i="0" dirty="0"/>
              <a:t> </a:t>
            </a:r>
            <a:r>
              <a:rPr i="0" dirty="0" err="1"/>
              <a:t>ترغب</a:t>
            </a:r>
            <a:r>
              <a:rPr i="0" dirty="0"/>
              <a:t> في </a:t>
            </a:r>
            <a:r>
              <a:rPr i="0" dirty="0" err="1"/>
              <a:t>لفت</a:t>
            </a:r>
            <a:r>
              <a:rPr i="0" dirty="0"/>
              <a:t> </a:t>
            </a:r>
            <a:r>
              <a:rPr i="0" dirty="0" err="1"/>
              <a:t>الانتباه</a:t>
            </a:r>
            <a:r>
              <a:rPr i="0" dirty="0"/>
              <a:t> </a:t>
            </a:r>
            <a:r>
              <a:rPr i="0" dirty="0" err="1"/>
              <a:t>الى</a:t>
            </a:r>
            <a:r>
              <a:rPr i="0" dirty="0"/>
              <a:t> </a:t>
            </a:r>
            <a:r>
              <a:rPr i="0" dirty="0" err="1"/>
              <a:t>أغراض</a:t>
            </a:r>
            <a:r>
              <a:rPr i="0" dirty="0"/>
              <a:t> </a:t>
            </a:r>
            <a:r>
              <a:rPr i="0" dirty="0" err="1"/>
              <a:t>فرعية</a:t>
            </a:r>
            <a:r>
              <a:rPr i="0" dirty="0"/>
              <a:t> </a:t>
            </a:r>
            <a:r>
              <a:rPr i="0" dirty="0" err="1"/>
              <a:t>معينة</a:t>
            </a:r>
            <a:r>
              <a:rPr i="0" dirty="0"/>
              <a:t> </a:t>
            </a:r>
            <a:r>
              <a:rPr i="0" dirty="0" err="1"/>
              <a:t>ذات</a:t>
            </a:r>
            <a:r>
              <a:rPr i="0" dirty="0"/>
              <a:t> </a:t>
            </a:r>
            <a:r>
              <a:rPr i="0" dirty="0" err="1"/>
              <a:t>صلة</a:t>
            </a:r>
            <a:r>
              <a:rPr i="0" dirty="0"/>
              <a:t> </a:t>
            </a:r>
            <a:r>
              <a:rPr i="0" dirty="0" err="1"/>
              <a:t>بالجمهور</a:t>
            </a:r>
            <a:r>
              <a:rPr lang="ar-SA" i="0" dirty="0"/>
              <a:t>].</a:t>
            </a:r>
            <a:endParaRPr sz="1800" i="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5</a:t>
            </a:fld>
            <a:endParaRPr lang="en-US"/>
          </a:p>
        </p:txBody>
      </p:sp>
    </p:spTree>
    <p:extLst>
      <p:ext uri="{BB962C8B-B14F-4D97-AF65-F5344CB8AC3E}">
        <p14:creationId xmlns:p14="http://schemas.microsoft.com/office/powerpoint/2010/main" val="37163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defRPr>
            </a:pPr>
            <a:r>
              <a:rPr dirty="0" err="1">
                <a:cs typeface="Arial" panose="020B0604020202020204" pitchFamily="34" charset="0"/>
              </a:rPr>
              <a:t>إنَّ</a:t>
            </a:r>
            <a:r>
              <a:rPr dirty="0">
                <a:cs typeface="Arial" panose="020B0604020202020204" pitchFamily="34" charset="0"/>
              </a:rPr>
              <a:t> </a:t>
            </a:r>
            <a:r>
              <a:rPr dirty="0" err="1">
                <a:cs typeface="Arial" panose="020B0604020202020204" pitchFamily="34" charset="0"/>
              </a:rPr>
              <a:t>تحقيق</a:t>
            </a:r>
            <a:r>
              <a:rPr dirty="0">
                <a:cs typeface="Arial" panose="020B0604020202020204" pitchFamily="34" charset="0"/>
              </a:rPr>
              <a:t> </a:t>
            </a:r>
            <a:r>
              <a:rPr dirty="0" err="1">
                <a:cs typeface="Arial" panose="020B0604020202020204" pitchFamily="34" charset="0"/>
              </a:rPr>
              <a:t>الهدف</a:t>
            </a:r>
            <a:r>
              <a:rPr dirty="0">
                <a:cs typeface="Arial" panose="020B0604020202020204" pitchFamily="34" charset="0"/>
              </a:rPr>
              <a:t> </a:t>
            </a:r>
            <a:r>
              <a:rPr dirty="0" err="1">
                <a:cs typeface="Arial" panose="020B0604020202020204" pitchFamily="34" charset="0"/>
              </a:rPr>
              <a:t>الأولي</a:t>
            </a:r>
            <a:r>
              <a:rPr dirty="0">
                <a:cs typeface="Arial" panose="020B0604020202020204" pitchFamily="34" charset="0"/>
              </a:rPr>
              <a:t> </a:t>
            </a:r>
            <a:r>
              <a:rPr dirty="0" err="1">
                <a:cs typeface="Arial" panose="020B0604020202020204" pitchFamily="34" charset="0"/>
              </a:rPr>
              <a:t>للاستراتيجية</a:t>
            </a:r>
            <a:r>
              <a:rPr dirty="0">
                <a:cs typeface="Arial" panose="020B0604020202020204" pitchFamily="34" charset="0"/>
              </a:rPr>
              <a:t> </a:t>
            </a:r>
            <a:r>
              <a:rPr dirty="0" err="1">
                <a:cs typeface="Arial" panose="020B0604020202020204" pitchFamily="34" charset="0"/>
              </a:rPr>
              <a:t>المتمثل</a:t>
            </a:r>
            <a:r>
              <a:rPr dirty="0">
                <a:cs typeface="Arial" panose="020B0604020202020204" pitchFamily="34" charset="0"/>
              </a:rPr>
              <a:t> </a:t>
            </a:r>
            <a:r>
              <a:rPr dirty="0" err="1">
                <a:cs typeface="Arial" panose="020B0604020202020204" pitchFamily="34" charset="0"/>
              </a:rPr>
              <a:t>في</a:t>
            </a:r>
            <a:r>
              <a:rPr dirty="0">
                <a:cs typeface="Arial" panose="020B0604020202020204" pitchFamily="34" charset="0"/>
              </a:rPr>
              <a:t> </a:t>
            </a:r>
            <a:r>
              <a:rPr dirty="0" err="1">
                <a:cs typeface="Arial" panose="020B0604020202020204" pitchFamily="34" charset="0"/>
              </a:rPr>
              <a:t>القضاء</a:t>
            </a:r>
            <a:r>
              <a:rPr dirty="0">
                <a:cs typeface="Arial" panose="020B0604020202020204" pitchFamily="34" charset="0"/>
              </a:rPr>
              <a:t> </a:t>
            </a:r>
            <a:r>
              <a:rPr dirty="0" err="1">
                <a:cs typeface="Arial" panose="020B0604020202020204" pitchFamily="34" charset="0"/>
              </a:rPr>
              <a:t>على</a:t>
            </a:r>
            <a:r>
              <a:rPr dirty="0">
                <a:cs typeface="Arial" panose="020B0604020202020204" pitchFamily="34" charset="0"/>
              </a:rPr>
              <a:t> </a:t>
            </a:r>
            <a:r>
              <a:rPr dirty="0" err="1">
                <a:cs typeface="Arial" panose="020B0604020202020204" pitchFamily="34" charset="0"/>
              </a:rPr>
              <a:t>الإيدز</a:t>
            </a:r>
            <a:r>
              <a:rPr dirty="0">
                <a:cs typeface="Arial" panose="020B0604020202020204" pitchFamily="34" charset="0"/>
              </a:rPr>
              <a:t> </a:t>
            </a:r>
            <a:r>
              <a:rPr dirty="0" err="1">
                <a:cs typeface="Arial" panose="020B0604020202020204" pitchFamily="34" charset="0"/>
              </a:rPr>
              <a:t>والسُلّ</a:t>
            </a:r>
            <a:r>
              <a:rPr dirty="0">
                <a:cs typeface="Arial" panose="020B0604020202020204" pitchFamily="34" charset="0"/>
              </a:rPr>
              <a:t> </a:t>
            </a:r>
            <a:r>
              <a:rPr dirty="0" err="1">
                <a:cs typeface="Arial" panose="020B0604020202020204" pitchFamily="34" charset="0"/>
              </a:rPr>
              <a:t>والملاريا</a:t>
            </a:r>
            <a:r>
              <a:rPr dirty="0">
                <a:cs typeface="Arial" panose="020B0604020202020204" pitchFamily="34" charset="0"/>
              </a:rPr>
              <a:t> </a:t>
            </a:r>
            <a:r>
              <a:rPr dirty="0" err="1">
                <a:cs typeface="Arial" panose="020B0604020202020204" pitchFamily="34" charset="0"/>
              </a:rPr>
              <a:t>يرتكز</a:t>
            </a:r>
            <a:r>
              <a:rPr dirty="0">
                <a:cs typeface="Arial" panose="020B0604020202020204" pitchFamily="34" charset="0"/>
              </a:rPr>
              <a:t> </a:t>
            </a:r>
            <a:r>
              <a:rPr dirty="0" err="1">
                <a:cs typeface="Arial" panose="020B0604020202020204" pitchFamily="34" charset="0"/>
              </a:rPr>
              <a:t>على</a:t>
            </a:r>
            <a:r>
              <a:rPr dirty="0">
                <a:cs typeface="Arial" panose="020B0604020202020204" pitchFamily="34" charset="0"/>
              </a:rPr>
              <a:t> </a:t>
            </a:r>
            <a:r>
              <a:rPr dirty="0" err="1">
                <a:cs typeface="Arial" panose="020B0604020202020204" pitchFamily="34" charset="0"/>
              </a:rPr>
              <a:t>أربعة</a:t>
            </a:r>
            <a:r>
              <a:rPr dirty="0">
                <a:cs typeface="Arial" panose="020B0604020202020204" pitchFamily="34" charset="0"/>
              </a:rPr>
              <a:t> </a:t>
            </a:r>
            <a:r>
              <a:rPr dirty="0" err="1">
                <a:cs typeface="Arial" panose="020B0604020202020204" pitchFamily="34" charset="0"/>
              </a:rPr>
              <a:t>أهداف</a:t>
            </a:r>
            <a:r>
              <a:rPr dirty="0">
                <a:cs typeface="Arial" panose="020B0604020202020204" pitchFamily="34" charset="0"/>
              </a:rPr>
              <a:t> </a:t>
            </a:r>
            <a:r>
              <a:rPr dirty="0" err="1">
                <a:cs typeface="Arial" panose="020B0604020202020204" pitchFamily="34" charset="0"/>
              </a:rPr>
              <a:t>تشاركية</a:t>
            </a:r>
            <a:r>
              <a:rPr dirty="0">
                <a:cs typeface="Arial" panose="020B0604020202020204" pitchFamily="34" charset="0"/>
              </a:rPr>
              <a:t> </a:t>
            </a:r>
            <a:r>
              <a:rPr dirty="0" err="1">
                <a:cs typeface="Arial" panose="020B0604020202020204" pitchFamily="34" charset="0"/>
              </a:rPr>
              <a:t>يعزز</a:t>
            </a:r>
            <a:r>
              <a:rPr dirty="0">
                <a:cs typeface="Arial" panose="020B0604020202020204" pitchFamily="34" charset="0"/>
              </a:rPr>
              <a:t> </a:t>
            </a:r>
            <a:r>
              <a:rPr dirty="0" err="1">
                <a:cs typeface="Arial" panose="020B0604020202020204" pitchFamily="34" charset="0"/>
              </a:rPr>
              <a:t>كل</a:t>
            </a:r>
            <a:r>
              <a:rPr dirty="0">
                <a:cs typeface="Arial" panose="020B0604020202020204" pitchFamily="34" charset="0"/>
              </a:rPr>
              <a:t> </a:t>
            </a:r>
            <a:r>
              <a:rPr dirty="0" err="1">
                <a:cs typeface="Arial" panose="020B0604020202020204" pitchFamily="34" charset="0"/>
              </a:rPr>
              <a:t>منها</a:t>
            </a:r>
            <a:r>
              <a:rPr dirty="0">
                <a:cs typeface="Arial" panose="020B0604020202020204" pitchFamily="34" charset="0"/>
              </a:rPr>
              <a:t> </a:t>
            </a:r>
            <a:r>
              <a:rPr dirty="0" err="1">
                <a:cs typeface="Arial" panose="020B0604020202020204" pitchFamily="34" charset="0"/>
              </a:rPr>
              <a:t>الآخر</a:t>
            </a:r>
            <a:r>
              <a:rPr dirty="0">
                <a:cs typeface="Arial" panose="020B0604020202020204" pitchFamily="34" charset="0"/>
              </a:rPr>
              <a:t> </a:t>
            </a:r>
            <a:r>
              <a:rPr dirty="0" err="1">
                <a:cs typeface="Arial" panose="020B0604020202020204" pitchFamily="34" charset="0"/>
              </a:rPr>
              <a:t>ويجب</a:t>
            </a:r>
            <a:r>
              <a:rPr dirty="0">
                <a:cs typeface="Arial" panose="020B0604020202020204" pitchFamily="34" charset="0"/>
              </a:rPr>
              <a:t> </a:t>
            </a:r>
            <a:r>
              <a:rPr dirty="0" err="1">
                <a:cs typeface="Arial" panose="020B0604020202020204" pitchFamily="34" charset="0"/>
              </a:rPr>
              <a:t>السعي</a:t>
            </a:r>
            <a:r>
              <a:rPr dirty="0">
                <a:cs typeface="Arial" panose="020B0604020202020204" pitchFamily="34" charset="0"/>
              </a:rPr>
              <a:t> </a:t>
            </a:r>
            <a:r>
              <a:rPr dirty="0" err="1">
                <a:cs typeface="Arial" panose="020B0604020202020204" pitchFamily="34" charset="0"/>
              </a:rPr>
              <a:t>إلى</a:t>
            </a:r>
            <a:r>
              <a:rPr dirty="0">
                <a:cs typeface="Arial" panose="020B0604020202020204" pitchFamily="34" charset="0"/>
              </a:rPr>
              <a:t> </a:t>
            </a:r>
            <a:r>
              <a:rPr dirty="0" err="1">
                <a:cs typeface="Arial" panose="020B0604020202020204" pitchFamily="34" charset="0"/>
              </a:rPr>
              <a:t>تحقيقها</a:t>
            </a:r>
            <a:r>
              <a:rPr dirty="0">
                <a:cs typeface="Arial" panose="020B0604020202020204" pitchFamily="34" charset="0"/>
              </a:rPr>
              <a:t> </a:t>
            </a:r>
            <a:r>
              <a:rPr dirty="0" err="1">
                <a:cs typeface="Arial" panose="020B0604020202020204" pitchFamily="34" charset="0"/>
              </a:rPr>
              <a:t>بصورة</a:t>
            </a:r>
            <a:r>
              <a:rPr dirty="0">
                <a:cs typeface="Arial" panose="020B0604020202020204" pitchFamily="34" charset="0"/>
              </a:rPr>
              <a:t> </a:t>
            </a:r>
            <a:r>
              <a:rPr dirty="0" err="1">
                <a:cs typeface="Arial" panose="020B0604020202020204" pitchFamily="34" charset="0"/>
              </a:rPr>
              <a:t>متزامنة</a:t>
            </a:r>
            <a:r>
              <a:rPr dirty="0">
                <a:cs typeface="Arial" panose="020B0604020202020204" pitchFamily="34" charset="0"/>
              </a:rPr>
              <a:t> </a:t>
            </a:r>
            <a:r>
              <a:rPr dirty="0" err="1">
                <a:cs typeface="Arial" panose="020B0604020202020204" pitchFamily="34" charset="0"/>
              </a:rPr>
              <a:t>وتآزرية</a:t>
            </a:r>
            <a:r>
              <a:rPr dirty="0">
                <a:cs typeface="Arial" panose="020B0604020202020204" pitchFamily="34" charset="0"/>
              </a:rPr>
              <a:t> </a:t>
            </a:r>
            <a:r>
              <a:rPr dirty="0" err="1">
                <a:cs typeface="Arial" panose="020B0604020202020204" pitchFamily="34" charset="0"/>
              </a:rPr>
              <a:t>لتحقيق</a:t>
            </a:r>
            <a:r>
              <a:rPr dirty="0">
                <a:cs typeface="Arial" panose="020B0604020202020204" pitchFamily="34" charset="0"/>
              </a:rPr>
              <a:t> </a:t>
            </a:r>
            <a:r>
              <a:rPr dirty="0" err="1">
                <a:cs typeface="Arial" panose="020B0604020202020204" pitchFamily="34" charset="0"/>
              </a:rPr>
              <a:t>المقاصد</a:t>
            </a:r>
            <a:r>
              <a:rPr dirty="0">
                <a:cs typeface="Arial" panose="020B0604020202020204" pitchFamily="34" charset="0"/>
              </a:rPr>
              <a:t> </a:t>
            </a:r>
            <a:r>
              <a:rPr dirty="0" err="1">
                <a:cs typeface="Arial" panose="020B0604020202020204" pitchFamily="34" charset="0"/>
              </a:rPr>
              <a:t>التي</a:t>
            </a:r>
            <a:r>
              <a:rPr dirty="0">
                <a:cs typeface="Arial" panose="020B0604020202020204" pitchFamily="34" charset="0"/>
              </a:rPr>
              <a:t> </a:t>
            </a:r>
            <a:r>
              <a:rPr dirty="0" err="1">
                <a:cs typeface="Arial" panose="020B0604020202020204" pitchFamily="34" charset="0"/>
              </a:rPr>
              <a:t>تتوخاها</a:t>
            </a:r>
            <a:r>
              <a:rPr dirty="0">
                <a:cs typeface="Arial" panose="020B0604020202020204" pitchFamily="34" charset="0"/>
              </a:rPr>
              <a:t> </a:t>
            </a:r>
            <a:r>
              <a:rPr dirty="0" err="1"/>
              <a:t>شراكتنا</a:t>
            </a:r>
            <a:r>
              <a:rPr dirty="0">
                <a:cs typeface="Arial" panose="020B0604020202020204" pitchFamily="34" charset="0"/>
              </a:rPr>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كما</a:t>
            </a:r>
            <a:r>
              <a:rPr dirty="0"/>
              <a:t> </a:t>
            </a:r>
            <a:r>
              <a:rPr dirty="0" err="1"/>
              <a:t>ذُكر</a:t>
            </a:r>
            <a:r>
              <a:rPr dirty="0"/>
              <a:t>، </a:t>
            </a:r>
            <a:r>
              <a:rPr dirty="0" err="1"/>
              <a:t>يتمثل</a:t>
            </a:r>
            <a:r>
              <a:rPr dirty="0"/>
              <a:t> </a:t>
            </a:r>
            <a:r>
              <a:rPr dirty="0" err="1"/>
              <a:t>الهدف</a:t>
            </a:r>
            <a:r>
              <a:rPr dirty="0"/>
              <a:t> </a:t>
            </a:r>
            <a:r>
              <a:rPr dirty="0" err="1"/>
              <a:t>الأول</a:t>
            </a:r>
            <a:r>
              <a:rPr dirty="0"/>
              <a:t> </a:t>
            </a:r>
            <a:r>
              <a:rPr dirty="0" err="1"/>
              <a:t>في</a:t>
            </a:r>
            <a:r>
              <a:rPr dirty="0"/>
              <a:t> </a:t>
            </a:r>
            <a:r>
              <a:rPr dirty="0" err="1"/>
              <a:t>تحقيق</a:t>
            </a:r>
            <a:r>
              <a:rPr dirty="0"/>
              <a:t> </a:t>
            </a:r>
            <a:r>
              <a:rPr dirty="0" err="1"/>
              <a:t>الحد</a:t>
            </a:r>
            <a:r>
              <a:rPr dirty="0"/>
              <a:t> </a:t>
            </a:r>
            <a:r>
              <a:rPr dirty="0" err="1"/>
              <a:t>الأقصى</a:t>
            </a:r>
            <a:r>
              <a:rPr dirty="0"/>
              <a:t> </a:t>
            </a:r>
            <a:r>
              <a:rPr dirty="0" err="1"/>
              <a:t>للنُظُم</a:t>
            </a:r>
            <a:r>
              <a:rPr dirty="0"/>
              <a:t> </a:t>
            </a:r>
            <a:r>
              <a:rPr dirty="0" err="1"/>
              <a:t>المتكاملة</a:t>
            </a:r>
            <a:r>
              <a:rPr dirty="0"/>
              <a:t> </a:t>
            </a:r>
            <a:r>
              <a:rPr dirty="0" err="1"/>
              <a:t>المتمحورة</a:t>
            </a:r>
            <a:r>
              <a:rPr dirty="0"/>
              <a:t> </a:t>
            </a:r>
            <a:r>
              <a:rPr dirty="0" err="1"/>
              <a:t>حول</a:t>
            </a:r>
            <a:r>
              <a:rPr dirty="0"/>
              <a:t> </a:t>
            </a:r>
            <a:r>
              <a:rPr dirty="0" err="1"/>
              <a:t>الناس</a:t>
            </a:r>
            <a:r>
              <a:rPr dirty="0"/>
              <a:t> </a:t>
            </a:r>
            <a:r>
              <a:rPr dirty="0" err="1"/>
              <a:t>من</a:t>
            </a:r>
            <a:r>
              <a:rPr dirty="0"/>
              <a:t> </a:t>
            </a:r>
            <a:r>
              <a:rPr dirty="0" err="1"/>
              <a:t>أجل</a:t>
            </a:r>
            <a:r>
              <a:rPr dirty="0"/>
              <a:t> </a:t>
            </a:r>
            <a:r>
              <a:rPr dirty="0" err="1"/>
              <a:t>الصحة</a:t>
            </a:r>
            <a:r>
              <a:rPr dirty="0"/>
              <a:t>. </a:t>
            </a:r>
            <a:r>
              <a:rPr dirty="0" err="1"/>
              <a:t>وستدعم</a:t>
            </a:r>
            <a:r>
              <a:rPr dirty="0"/>
              <a:t> </a:t>
            </a:r>
            <a:r>
              <a:rPr dirty="0" err="1"/>
              <a:t>شراكة</a:t>
            </a:r>
            <a:r>
              <a:rPr dirty="0"/>
              <a:t> </a:t>
            </a:r>
            <a:r>
              <a:rPr dirty="0" err="1"/>
              <a:t>الصندوق</a:t>
            </a:r>
            <a:r>
              <a:rPr dirty="0"/>
              <a:t> </a:t>
            </a:r>
            <a:r>
              <a:rPr dirty="0" err="1"/>
              <a:t>العالمي</a:t>
            </a:r>
            <a:r>
              <a:rPr dirty="0"/>
              <a:t> </a:t>
            </a:r>
            <a:r>
              <a:rPr dirty="0" err="1"/>
              <a:t>استثمارات</a:t>
            </a:r>
            <a:r>
              <a:rPr dirty="0"/>
              <a:t> </a:t>
            </a:r>
            <a:r>
              <a:rPr dirty="0" err="1"/>
              <a:t>النُّظم</a:t>
            </a:r>
            <a:r>
              <a:rPr dirty="0"/>
              <a:t> </a:t>
            </a:r>
            <a:r>
              <a:rPr dirty="0" err="1"/>
              <a:t>الصحية</a:t>
            </a:r>
            <a:r>
              <a:rPr dirty="0"/>
              <a:t> </a:t>
            </a:r>
            <a:r>
              <a:rPr dirty="0" err="1"/>
              <a:t>المستدامة</a:t>
            </a:r>
            <a:r>
              <a:rPr dirty="0"/>
              <a:t> </a:t>
            </a:r>
            <a:r>
              <a:rPr dirty="0" err="1"/>
              <a:t>والقادرة</a:t>
            </a:r>
            <a:r>
              <a:rPr dirty="0"/>
              <a:t> </a:t>
            </a:r>
            <a:r>
              <a:rPr dirty="0" err="1"/>
              <a:t>على</a:t>
            </a:r>
            <a:r>
              <a:rPr dirty="0"/>
              <a:t> </a:t>
            </a:r>
            <a:r>
              <a:rPr dirty="0" err="1"/>
              <a:t>الصمود</a:t>
            </a:r>
            <a:r>
              <a:rPr dirty="0"/>
              <a:t> </a:t>
            </a:r>
            <a:r>
              <a:rPr dirty="0" err="1"/>
              <a:t>التي</a:t>
            </a:r>
            <a:r>
              <a:rPr dirty="0"/>
              <a:t> </a:t>
            </a:r>
            <a:r>
              <a:rPr dirty="0" err="1"/>
              <a:t>تكون</a:t>
            </a:r>
            <a:r>
              <a:rPr dirty="0"/>
              <a:t> </a:t>
            </a:r>
            <a:r>
              <a:rPr dirty="0" err="1"/>
              <a:t>محفزاً</a:t>
            </a:r>
            <a:r>
              <a:rPr dirty="0"/>
              <a:t> </a:t>
            </a:r>
            <a:r>
              <a:rPr dirty="0" err="1"/>
              <a:t>وفقاً</a:t>
            </a:r>
            <a:r>
              <a:rPr dirty="0"/>
              <a:t> </a:t>
            </a:r>
            <a:r>
              <a:rPr dirty="0" err="1"/>
              <a:t>لسياق</a:t>
            </a:r>
            <a:r>
              <a:rPr dirty="0"/>
              <a:t> </a:t>
            </a:r>
            <a:r>
              <a:rPr dirty="0" err="1"/>
              <a:t>البلد</a:t>
            </a:r>
            <a:r>
              <a:rPr dirty="0"/>
              <a:t>، </a:t>
            </a:r>
            <a:r>
              <a:rPr dirty="0" err="1"/>
              <a:t>والتي</a:t>
            </a:r>
            <a:r>
              <a:rPr dirty="0"/>
              <a:t> </a:t>
            </a:r>
            <a:r>
              <a:rPr dirty="0" err="1"/>
              <a:t>تتمحور</a:t>
            </a:r>
            <a:r>
              <a:rPr dirty="0"/>
              <a:t> </a:t>
            </a:r>
            <a:r>
              <a:rPr dirty="0" err="1"/>
              <a:t>حول</a:t>
            </a:r>
            <a:r>
              <a:rPr dirty="0"/>
              <a:t> </a:t>
            </a:r>
            <a:r>
              <a:rPr dirty="0" err="1"/>
              <a:t>الناس</a:t>
            </a:r>
            <a:r>
              <a:rPr dirty="0"/>
              <a:t> </a:t>
            </a:r>
            <a:r>
              <a:rPr dirty="0" err="1"/>
              <a:t>وتتكامل</a:t>
            </a:r>
            <a:r>
              <a:rPr dirty="0"/>
              <a:t> </a:t>
            </a:r>
            <a:r>
              <a:rPr dirty="0" err="1"/>
              <a:t>بين</a:t>
            </a:r>
            <a:r>
              <a:rPr dirty="0"/>
              <a:t> </a:t>
            </a:r>
            <a:r>
              <a:rPr dirty="0" err="1"/>
              <a:t>مقدمي</a:t>
            </a:r>
            <a:r>
              <a:rPr dirty="0"/>
              <a:t> </a:t>
            </a:r>
            <a:r>
              <a:rPr dirty="0" err="1"/>
              <a:t>الخدمات</a:t>
            </a:r>
            <a:r>
              <a:rPr dirty="0"/>
              <a:t> </a:t>
            </a:r>
            <a:r>
              <a:rPr dirty="0" err="1"/>
              <a:t>من</a:t>
            </a:r>
            <a:r>
              <a:rPr dirty="0"/>
              <a:t> </a:t>
            </a:r>
            <a:r>
              <a:rPr dirty="0" err="1"/>
              <a:t>أجل</a:t>
            </a:r>
            <a:r>
              <a:rPr dirty="0"/>
              <a:t> </a:t>
            </a:r>
            <a:r>
              <a:rPr dirty="0" err="1"/>
              <a:t>تلبية</a:t>
            </a:r>
            <a:r>
              <a:rPr dirty="0"/>
              <a:t> </a:t>
            </a:r>
            <a:r>
              <a:rPr dirty="0" err="1"/>
              <a:t>الاحتياجات</a:t>
            </a:r>
            <a:r>
              <a:rPr dirty="0"/>
              <a:t> </a:t>
            </a:r>
            <a:r>
              <a:rPr dirty="0" err="1"/>
              <a:t>الصحية</a:t>
            </a:r>
            <a:r>
              <a:rPr dirty="0"/>
              <a:t> </a:t>
            </a:r>
            <a:r>
              <a:rPr dirty="0" err="1"/>
              <a:t>للأفراد</a:t>
            </a:r>
            <a:r>
              <a:rPr dirty="0"/>
              <a:t> </a:t>
            </a:r>
            <a:r>
              <a:rPr dirty="0" err="1"/>
              <a:t>بشكلٍ</a:t>
            </a:r>
            <a:r>
              <a:rPr dirty="0"/>
              <a:t> </a:t>
            </a:r>
            <a:r>
              <a:rPr dirty="0" err="1"/>
              <a:t>كلي</a:t>
            </a:r>
            <a:r>
              <a:rPr dirty="0"/>
              <a:t>، </a:t>
            </a:r>
            <a:r>
              <a:rPr dirty="0" err="1"/>
              <a:t>وبناء</a:t>
            </a:r>
            <a:r>
              <a:rPr dirty="0"/>
              <a:t> </a:t>
            </a:r>
            <a:r>
              <a:rPr dirty="0" err="1"/>
              <a:t>نتائج</a:t>
            </a:r>
            <a:r>
              <a:rPr dirty="0"/>
              <a:t> </a:t>
            </a:r>
            <a:r>
              <a:rPr dirty="0" err="1"/>
              <a:t>لمكافحة</a:t>
            </a:r>
            <a:r>
              <a:rPr dirty="0"/>
              <a:t> </a:t>
            </a:r>
            <a:r>
              <a:rPr dirty="0" err="1"/>
              <a:t>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والملاريا</a:t>
            </a:r>
            <a:r>
              <a:rPr dirty="0"/>
              <a:t>، </a:t>
            </a:r>
            <a:r>
              <a:rPr dirty="0" err="1"/>
              <a:t>فضلاً</a:t>
            </a:r>
            <a:r>
              <a:rPr dirty="0"/>
              <a:t> </a:t>
            </a:r>
            <a:r>
              <a:rPr dirty="0" err="1"/>
              <a:t>عن</a:t>
            </a:r>
            <a:r>
              <a:rPr dirty="0"/>
              <a:t> </a:t>
            </a:r>
            <a:r>
              <a:rPr dirty="0" err="1"/>
              <a:t>المجالات</a:t>
            </a:r>
            <a:r>
              <a:rPr dirty="0"/>
              <a:t> </a:t>
            </a:r>
            <a:r>
              <a:rPr dirty="0" err="1"/>
              <a:t>الصحية</a:t>
            </a:r>
            <a:r>
              <a:rPr dirty="0"/>
              <a:t> </a:t>
            </a:r>
            <a:r>
              <a:rPr dirty="0" err="1"/>
              <a:t>ذات</a:t>
            </a:r>
            <a:r>
              <a:rPr dirty="0"/>
              <a:t> </a:t>
            </a:r>
            <a:r>
              <a:rPr dirty="0" err="1"/>
              <a:t>الصلة</a:t>
            </a:r>
            <a:r>
              <a:rPr dirty="0"/>
              <a:t> </a:t>
            </a:r>
            <a:r>
              <a:rPr dirty="0" err="1"/>
              <a:t>مثل</a:t>
            </a:r>
            <a:r>
              <a:rPr dirty="0"/>
              <a:t> </a:t>
            </a:r>
            <a:r>
              <a:rPr dirty="0" err="1"/>
              <a:t>حالات</a:t>
            </a:r>
            <a:r>
              <a:rPr dirty="0"/>
              <a:t> </a:t>
            </a:r>
            <a:r>
              <a:rPr dirty="0" err="1"/>
              <a:t>العدوى</a:t>
            </a:r>
            <a:r>
              <a:rPr dirty="0"/>
              <a:t> </a:t>
            </a:r>
            <a:r>
              <a:rPr dirty="0" err="1"/>
              <a:t>المصاحبة</a:t>
            </a:r>
            <a:r>
              <a:rPr dirty="0"/>
              <a:t> </a:t>
            </a:r>
            <a:r>
              <a:rPr dirty="0" err="1"/>
              <a:t>لفيروس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والأمراض</a:t>
            </a:r>
            <a:r>
              <a:rPr dirty="0"/>
              <a:t> </a:t>
            </a:r>
            <a:r>
              <a:rPr dirty="0" err="1"/>
              <a:t>الناجمة</a:t>
            </a:r>
            <a:r>
              <a:rPr dirty="0"/>
              <a:t> </a:t>
            </a:r>
            <a:r>
              <a:rPr dirty="0" err="1"/>
              <a:t>عن</a:t>
            </a:r>
            <a:r>
              <a:rPr dirty="0"/>
              <a:t> </a:t>
            </a:r>
            <a:r>
              <a:rPr dirty="0" err="1"/>
              <a:t>الأمراض</a:t>
            </a:r>
            <a:r>
              <a:rPr dirty="0"/>
              <a:t> </a:t>
            </a:r>
            <a:r>
              <a:rPr dirty="0" err="1"/>
              <a:t>الثلاثة</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يتمثل</a:t>
            </a:r>
            <a:r>
              <a:rPr dirty="0"/>
              <a:t> </a:t>
            </a:r>
            <a:r>
              <a:rPr dirty="0" err="1"/>
              <a:t>الهدف</a:t>
            </a:r>
            <a:r>
              <a:rPr dirty="0"/>
              <a:t> </a:t>
            </a:r>
            <a:r>
              <a:rPr dirty="0" err="1"/>
              <a:t>الثاني</a:t>
            </a:r>
            <a:r>
              <a:rPr dirty="0"/>
              <a:t> </a:t>
            </a:r>
            <a:r>
              <a:rPr dirty="0" err="1"/>
              <a:t>في</a:t>
            </a:r>
            <a:r>
              <a:rPr dirty="0"/>
              <a:t> </a:t>
            </a:r>
            <a:r>
              <a:rPr dirty="0" err="1"/>
              <a:t>تحقيق</a:t>
            </a:r>
            <a:r>
              <a:rPr dirty="0"/>
              <a:t> </a:t>
            </a:r>
            <a:r>
              <a:rPr dirty="0" err="1"/>
              <a:t>أقصى</a:t>
            </a:r>
            <a:r>
              <a:rPr dirty="0"/>
              <a:t> </a:t>
            </a:r>
            <a:r>
              <a:rPr dirty="0" err="1"/>
              <a:t>قدر</a:t>
            </a:r>
            <a:r>
              <a:rPr dirty="0"/>
              <a:t> </a:t>
            </a:r>
            <a:r>
              <a:rPr dirty="0" err="1"/>
              <a:t>من</a:t>
            </a:r>
            <a:r>
              <a:rPr dirty="0"/>
              <a:t> </a:t>
            </a:r>
            <a:r>
              <a:rPr dirty="0" err="1"/>
              <a:t>المشاركة</a:t>
            </a:r>
            <a:r>
              <a:rPr dirty="0"/>
              <a:t> </a:t>
            </a:r>
            <a:r>
              <a:rPr dirty="0" err="1"/>
              <a:t>والقيادة</a:t>
            </a:r>
            <a:r>
              <a:rPr dirty="0"/>
              <a:t> </a:t>
            </a:r>
            <a:r>
              <a:rPr dirty="0" err="1"/>
              <a:t>لدى</a:t>
            </a:r>
            <a:r>
              <a:rPr dirty="0"/>
              <a:t> </a:t>
            </a:r>
            <a:r>
              <a:rPr dirty="0" err="1"/>
              <a:t>معظم</a:t>
            </a:r>
            <a:r>
              <a:rPr dirty="0"/>
              <a:t> </a:t>
            </a:r>
            <a:r>
              <a:rPr dirty="0" err="1"/>
              <a:t>المجتمعات</a:t>
            </a:r>
            <a:r>
              <a:rPr dirty="0"/>
              <a:t> </a:t>
            </a:r>
            <a:r>
              <a:rPr dirty="0" err="1"/>
              <a:t>المتضررة</a:t>
            </a:r>
            <a:r>
              <a:rPr dirty="0"/>
              <a:t> </a:t>
            </a:r>
            <a:r>
              <a:rPr dirty="0" err="1"/>
              <a:t>كي</a:t>
            </a:r>
            <a:r>
              <a:rPr dirty="0"/>
              <a:t> </a:t>
            </a:r>
            <a:r>
              <a:rPr dirty="0" err="1"/>
              <a:t>لا</a:t>
            </a:r>
            <a:r>
              <a:rPr dirty="0"/>
              <a:t> </a:t>
            </a:r>
            <a:r>
              <a:rPr dirty="0" err="1"/>
              <a:t>يتخلف</a:t>
            </a:r>
            <a:r>
              <a:rPr dirty="0"/>
              <a:t> </a:t>
            </a:r>
            <a:r>
              <a:rPr dirty="0" err="1"/>
              <a:t>أحد</a:t>
            </a:r>
            <a:r>
              <a:rPr dirty="0"/>
              <a:t> </a:t>
            </a:r>
            <a:r>
              <a:rPr dirty="0" err="1"/>
              <a:t>عن</a:t>
            </a:r>
            <a:r>
              <a:rPr dirty="0"/>
              <a:t> </a:t>
            </a:r>
            <a:r>
              <a:rPr dirty="0" err="1"/>
              <a:t>الركب</a:t>
            </a:r>
            <a:r>
              <a:rPr dirty="0"/>
              <a:t>، </a:t>
            </a:r>
            <a:r>
              <a:rPr dirty="0" err="1"/>
              <a:t>لضمان</a:t>
            </a:r>
            <a:r>
              <a:rPr dirty="0"/>
              <a:t> </a:t>
            </a:r>
            <a:r>
              <a:rPr dirty="0" err="1"/>
              <a:t>صُنع</a:t>
            </a:r>
            <a:r>
              <a:rPr dirty="0"/>
              <a:t> </a:t>
            </a:r>
            <a:r>
              <a:rPr dirty="0" err="1"/>
              <a:t>قرارات</a:t>
            </a:r>
            <a:r>
              <a:rPr dirty="0"/>
              <a:t> </a:t>
            </a:r>
            <a:r>
              <a:rPr dirty="0" err="1"/>
              <a:t>متوازنة</a:t>
            </a:r>
            <a:r>
              <a:rPr dirty="0"/>
              <a:t> </a:t>
            </a:r>
            <a:r>
              <a:rPr dirty="0" err="1"/>
              <a:t>وشاملة</a:t>
            </a:r>
            <a:r>
              <a:rPr dirty="0"/>
              <a:t> </a:t>
            </a:r>
            <a:r>
              <a:rPr dirty="0" err="1"/>
              <a:t>حول</a:t>
            </a:r>
            <a:r>
              <a:rPr dirty="0"/>
              <a:t> </a:t>
            </a:r>
            <a:r>
              <a:rPr dirty="0" err="1"/>
              <a:t>موارد</a:t>
            </a:r>
            <a:r>
              <a:rPr dirty="0"/>
              <a:t> </a:t>
            </a:r>
            <a:r>
              <a:rPr dirty="0" err="1"/>
              <a:t>الصندوق</a:t>
            </a:r>
            <a:r>
              <a:rPr dirty="0"/>
              <a:t> </a:t>
            </a:r>
            <a:r>
              <a:rPr dirty="0" err="1"/>
              <a:t>العالمي</a:t>
            </a:r>
            <a:r>
              <a:rPr dirty="0"/>
              <a:t> </a:t>
            </a:r>
            <a:r>
              <a:rPr dirty="0" err="1"/>
              <a:t>ودعم</a:t>
            </a:r>
            <a:r>
              <a:rPr dirty="0"/>
              <a:t> </a:t>
            </a:r>
            <a:r>
              <a:rPr dirty="0" err="1"/>
              <a:t>المجتمعات</a:t>
            </a:r>
            <a:r>
              <a:rPr dirty="0"/>
              <a:t> </a:t>
            </a:r>
            <a:r>
              <a:rPr dirty="0" err="1"/>
              <a:t>المحلية</a:t>
            </a:r>
            <a:r>
              <a:rPr dirty="0"/>
              <a:t> </a:t>
            </a:r>
            <a:r>
              <a:rPr dirty="0" err="1"/>
              <a:t>لقيادة</a:t>
            </a:r>
            <a:r>
              <a:rPr dirty="0"/>
              <a:t> </a:t>
            </a:r>
            <a:r>
              <a:rPr dirty="0" err="1"/>
              <a:t>البرامج</a:t>
            </a:r>
            <a:r>
              <a:rPr dirty="0"/>
              <a:t> </a:t>
            </a:r>
            <a:r>
              <a:rPr dirty="0" err="1"/>
              <a:t>بحيث</a:t>
            </a:r>
            <a:r>
              <a:rPr dirty="0"/>
              <a:t> </a:t>
            </a:r>
            <a:r>
              <a:rPr dirty="0" err="1"/>
              <a:t>تكون</a:t>
            </a:r>
            <a:r>
              <a:rPr dirty="0"/>
              <a:t> </a:t>
            </a:r>
            <a:r>
              <a:rPr dirty="0" err="1"/>
              <a:t>في</a:t>
            </a:r>
            <a:r>
              <a:rPr dirty="0"/>
              <a:t> </a:t>
            </a:r>
            <a:r>
              <a:rPr dirty="0" err="1"/>
              <a:t>أفضل</a:t>
            </a:r>
            <a:r>
              <a:rPr dirty="0"/>
              <a:t> </a:t>
            </a:r>
            <a:r>
              <a:rPr dirty="0" err="1"/>
              <a:t>وضعٍ</a:t>
            </a:r>
            <a:r>
              <a:rPr dirty="0"/>
              <a:t> </a:t>
            </a:r>
            <a:r>
              <a:rPr dirty="0" err="1"/>
              <a:t>يمكِّنها</a:t>
            </a:r>
            <a:r>
              <a:rPr dirty="0"/>
              <a:t> </a:t>
            </a:r>
            <a:r>
              <a:rPr dirty="0" err="1"/>
              <a:t>من</a:t>
            </a:r>
            <a:r>
              <a:rPr dirty="0"/>
              <a:t> </a:t>
            </a:r>
            <a:r>
              <a:rPr dirty="0" err="1"/>
              <a:t>تحقيق</a:t>
            </a:r>
            <a:r>
              <a:rPr dirty="0"/>
              <a:t> </a:t>
            </a:r>
            <a:r>
              <a:rPr dirty="0" err="1"/>
              <a:t>الأثر</a:t>
            </a:r>
            <a:r>
              <a:rPr dirty="0"/>
              <a:t> </a:t>
            </a:r>
            <a:r>
              <a:rPr dirty="0" err="1"/>
              <a:t>والإنصاف</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يكمن</a:t>
            </a:r>
            <a:r>
              <a:rPr dirty="0"/>
              <a:t> </a:t>
            </a:r>
            <a:r>
              <a:rPr dirty="0" err="1"/>
              <a:t>الهدف</a:t>
            </a:r>
            <a:r>
              <a:rPr dirty="0"/>
              <a:t> </a:t>
            </a:r>
            <a:r>
              <a:rPr dirty="0" err="1"/>
              <a:t>الثالث</a:t>
            </a:r>
            <a:r>
              <a:rPr dirty="0"/>
              <a:t> </a:t>
            </a:r>
            <a:r>
              <a:rPr dirty="0" err="1"/>
              <a:t>في</a:t>
            </a:r>
            <a:r>
              <a:rPr dirty="0"/>
              <a:t> </a:t>
            </a:r>
            <a:r>
              <a:rPr dirty="0" err="1"/>
              <a:t>توسيع</a:t>
            </a:r>
            <a:r>
              <a:rPr dirty="0"/>
              <a:t> </a:t>
            </a:r>
            <a:r>
              <a:rPr dirty="0" err="1"/>
              <a:t>نطاق</a:t>
            </a:r>
            <a:r>
              <a:rPr dirty="0"/>
              <a:t> </a:t>
            </a:r>
            <a:r>
              <a:rPr dirty="0" err="1"/>
              <a:t>الإنصاف</a:t>
            </a:r>
            <a:r>
              <a:rPr dirty="0"/>
              <a:t> </a:t>
            </a:r>
            <a:r>
              <a:rPr dirty="0" err="1"/>
              <a:t>الصحي</a:t>
            </a:r>
            <a:r>
              <a:rPr dirty="0"/>
              <a:t>، </a:t>
            </a:r>
            <a:r>
              <a:rPr dirty="0" err="1"/>
              <a:t>والمساواة</a:t>
            </a:r>
            <a:r>
              <a:rPr dirty="0"/>
              <a:t> </a:t>
            </a:r>
            <a:r>
              <a:rPr dirty="0" err="1"/>
              <a:t>بين</a:t>
            </a:r>
            <a:r>
              <a:rPr dirty="0"/>
              <a:t> </a:t>
            </a:r>
            <a:r>
              <a:rPr dirty="0" err="1"/>
              <a:t>الجنسين</a:t>
            </a:r>
            <a:r>
              <a:rPr dirty="0"/>
              <a:t>، </a:t>
            </a:r>
            <a:r>
              <a:rPr dirty="0" err="1"/>
              <a:t>وحقوق</a:t>
            </a:r>
            <a:r>
              <a:rPr dirty="0"/>
              <a:t> </a:t>
            </a:r>
            <a:r>
              <a:rPr dirty="0" err="1"/>
              <a:t>الإنسان</a:t>
            </a:r>
            <a:r>
              <a:rPr dirty="0"/>
              <a:t> </a:t>
            </a:r>
            <a:r>
              <a:rPr dirty="0" err="1"/>
              <a:t>إلى</a:t>
            </a:r>
            <a:r>
              <a:rPr dirty="0"/>
              <a:t> </a:t>
            </a:r>
            <a:r>
              <a:rPr dirty="0" err="1"/>
              <a:t>أقصى</a:t>
            </a:r>
            <a:r>
              <a:rPr dirty="0"/>
              <a:t> </a:t>
            </a:r>
            <a:r>
              <a:rPr dirty="0" err="1"/>
              <a:t>حدٍّ</a:t>
            </a:r>
            <a:r>
              <a:rPr dirty="0"/>
              <a:t> </a:t>
            </a:r>
            <a:r>
              <a:rPr dirty="0" err="1"/>
              <a:t>ممكن</a:t>
            </a:r>
            <a:r>
              <a:rPr dirty="0"/>
              <a:t>. </a:t>
            </a:r>
            <a:r>
              <a:rPr dirty="0" err="1"/>
              <a:t>يشكّل</a:t>
            </a:r>
            <a:r>
              <a:rPr dirty="0"/>
              <a:t> </a:t>
            </a:r>
            <a:r>
              <a:rPr dirty="0" err="1"/>
              <a:t>تكامل</a:t>
            </a:r>
            <a:r>
              <a:rPr dirty="0"/>
              <a:t> </a:t>
            </a:r>
            <a:r>
              <a:rPr dirty="0" err="1"/>
              <a:t>هذه</a:t>
            </a:r>
            <a:r>
              <a:rPr dirty="0"/>
              <a:t> </a:t>
            </a:r>
            <a:r>
              <a:rPr dirty="0" err="1"/>
              <a:t>المجالات</a:t>
            </a:r>
            <a:r>
              <a:rPr dirty="0"/>
              <a:t> </a:t>
            </a:r>
            <a:r>
              <a:rPr dirty="0" err="1"/>
              <a:t>الرئيسية</a:t>
            </a:r>
            <a:r>
              <a:rPr dirty="0"/>
              <a:t> </a:t>
            </a:r>
            <a:r>
              <a:rPr dirty="0" err="1"/>
              <a:t>تكاملاً</a:t>
            </a:r>
            <a:r>
              <a:rPr dirty="0"/>
              <a:t> </a:t>
            </a:r>
            <a:r>
              <a:rPr dirty="0" err="1"/>
              <a:t>تامّاً</a:t>
            </a:r>
            <a:r>
              <a:rPr dirty="0"/>
              <a:t> </a:t>
            </a:r>
            <a:r>
              <a:rPr dirty="0" err="1"/>
              <a:t>أهمية</a:t>
            </a:r>
            <a:r>
              <a:rPr dirty="0"/>
              <a:t> </a:t>
            </a:r>
            <a:r>
              <a:rPr dirty="0" err="1"/>
              <a:t>بالغة</a:t>
            </a:r>
            <a:r>
              <a:rPr dirty="0"/>
              <a:t> </a:t>
            </a:r>
            <a:r>
              <a:rPr dirty="0" err="1"/>
              <a:t>بوصفها</a:t>
            </a:r>
            <a:r>
              <a:rPr dirty="0"/>
              <a:t> </a:t>
            </a:r>
            <a:r>
              <a:rPr dirty="0" err="1"/>
              <a:t>عدسات</a:t>
            </a:r>
            <a:r>
              <a:rPr dirty="0"/>
              <a:t> </a:t>
            </a:r>
            <a:r>
              <a:rPr dirty="0" err="1"/>
              <a:t>أساسية</a:t>
            </a:r>
            <a:r>
              <a:rPr dirty="0"/>
              <a:t> </a:t>
            </a:r>
            <a:r>
              <a:rPr dirty="0" err="1"/>
              <a:t>للبرامج</a:t>
            </a:r>
            <a:r>
              <a:rPr dirty="0"/>
              <a:t> </a:t>
            </a:r>
            <a:r>
              <a:rPr dirty="0" err="1"/>
              <a:t>التي</a:t>
            </a:r>
            <a:r>
              <a:rPr dirty="0"/>
              <a:t> </a:t>
            </a:r>
            <a:r>
              <a:rPr dirty="0" err="1"/>
              <a:t>يدعمها</a:t>
            </a:r>
            <a:r>
              <a:rPr dirty="0"/>
              <a:t> </a:t>
            </a:r>
            <a:r>
              <a:rPr dirty="0" err="1"/>
              <a:t>الصندوق</a:t>
            </a:r>
            <a:r>
              <a:rPr dirty="0"/>
              <a:t> </a:t>
            </a:r>
            <a:r>
              <a:rPr dirty="0" err="1"/>
              <a:t>العالمي</a:t>
            </a:r>
            <a:r>
              <a:rPr dirty="0"/>
              <a:t> </a:t>
            </a:r>
            <a:r>
              <a:rPr dirty="0" err="1"/>
              <a:t>تُعين</a:t>
            </a:r>
            <a:r>
              <a:rPr dirty="0"/>
              <a:t> </a:t>
            </a:r>
            <a:r>
              <a:rPr dirty="0" err="1"/>
              <a:t>على</a:t>
            </a:r>
            <a:r>
              <a:rPr dirty="0"/>
              <a:t> </a:t>
            </a:r>
            <a:r>
              <a:rPr dirty="0" err="1"/>
              <a:t>تحسين</a:t>
            </a:r>
            <a:r>
              <a:rPr dirty="0"/>
              <a:t> </a:t>
            </a:r>
            <a:r>
              <a:rPr dirty="0" err="1"/>
              <a:t>نتائج</a:t>
            </a:r>
            <a:r>
              <a:rPr dirty="0"/>
              <a:t> </a:t>
            </a:r>
            <a:r>
              <a:rPr dirty="0" err="1"/>
              <a:t>مكافحة</a:t>
            </a:r>
            <a:r>
              <a:rPr dirty="0"/>
              <a:t> </a:t>
            </a:r>
            <a:r>
              <a:rPr dirty="0" err="1"/>
              <a:t>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والملاريا</a:t>
            </a:r>
            <a:r>
              <a:rPr dirty="0"/>
              <a:t>؛ </a:t>
            </a:r>
            <a:r>
              <a:rPr dirty="0" err="1"/>
              <a:t>ضمان</a:t>
            </a:r>
            <a:r>
              <a:rPr dirty="0"/>
              <a:t> </a:t>
            </a:r>
            <a:r>
              <a:rPr dirty="0" err="1"/>
              <a:t>أن</a:t>
            </a:r>
            <a:r>
              <a:rPr dirty="0"/>
              <a:t> </a:t>
            </a:r>
            <a:r>
              <a:rPr dirty="0" err="1"/>
              <a:t>تكون</a:t>
            </a:r>
            <a:r>
              <a:rPr dirty="0"/>
              <a:t> </a:t>
            </a:r>
            <a:r>
              <a:rPr dirty="0" err="1"/>
              <a:t>الاستثمارات</a:t>
            </a:r>
            <a:r>
              <a:rPr dirty="0"/>
              <a:t> </a:t>
            </a:r>
            <a:r>
              <a:rPr dirty="0" err="1"/>
              <a:t>قائمة</a:t>
            </a:r>
            <a:r>
              <a:rPr dirty="0"/>
              <a:t> </a:t>
            </a:r>
            <a:r>
              <a:rPr dirty="0" err="1"/>
              <a:t>على</a:t>
            </a:r>
            <a:r>
              <a:rPr dirty="0"/>
              <a:t> </a:t>
            </a:r>
            <a:r>
              <a:rPr dirty="0" err="1"/>
              <a:t>حقوق</a:t>
            </a:r>
            <a:r>
              <a:rPr dirty="0"/>
              <a:t> </a:t>
            </a:r>
            <a:r>
              <a:rPr dirty="0" err="1"/>
              <a:t>الإنسان</a:t>
            </a:r>
            <a:r>
              <a:rPr dirty="0"/>
              <a:t> </a:t>
            </a:r>
            <a:r>
              <a:rPr dirty="0" err="1"/>
              <a:t>ومراعية</a:t>
            </a:r>
            <a:r>
              <a:rPr dirty="0"/>
              <a:t> </a:t>
            </a:r>
            <a:r>
              <a:rPr dirty="0" err="1"/>
              <a:t>للنوع</a:t>
            </a:r>
            <a:r>
              <a:rPr dirty="0"/>
              <a:t> </a:t>
            </a:r>
            <a:r>
              <a:rPr dirty="0" err="1"/>
              <a:t>الاجتماعي</a:t>
            </a:r>
            <a:r>
              <a:rPr dirty="0"/>
              <a:t>؛ </a:t>
            </a:r>
            <a:r>
              <a:rPr dirty="0" err="1"/>
              <a:t>زيادة</a:t>
            </a:r>
            <a:r>
              <a:rPr dirty="0"/>
              <a:t> </a:t>
            </a:r>
            <a:r>
              <a:rPr dirty="0" err="1"/>
              <a:t>تكافؤ</a:t>
            </a:r>
            <a:r>
              <a:rPr dirty="0"/>
              <a:t> </a:t>
            </a:r>
            <a:r>
              <a:rPr dirty="0" err="1"/>
              <a:t>فرص</a:t>
            </a:r>
            <a:r>
              <a:rPr dirty="0"/>
              <a:t> </a:t>
            </a:r>
            <a:r>
              <a:rPr dirty="0" err="1"/>
              <a:t>الحصول</a:t>
            </a:r>
            <a:r>
              <a:rPr dirty="0"/>
              <a:t> </a:t>
            </a:r>
            <a:r>
              <a:rPr dirty="0" err="1"/>
              <a:t>على</a:t>
            </a:r>
            <a:r>
              <a:rPr dirty="0"/>
              <a:t> </a:t>
            </a:r>
            <a:r>
              <a:rPr dirty="0" err="1"/>
              <a:t>الخدمات</a:t>
            </a:r>
            <a:r>
              <a:rPr dirty="0"/>
              <a:t> </a:t>
            </a:r>
            <a:r>
              <a:rPr dirty="0" err="1"/>
              <a:t>الصحية</a:t>
            </a:r>
            <a:r>
              <a:rPr dirty="0"/>
              <a:t> </a:t>
            </a:r>
            <a:r>
              <a:rPr dirty="0" err="1"/>
              <a:t>والاحتفاظ</a:t>
            </a:r>
            <a:r>
              <a:rPr dirty="0"/>
              <a:t> </a:t>
            </a:r>
            <a:r>
              <a:rPr dirty="0" err="1"/>
              <a:t>بها</a:t>
            </a:r>
            <a:r>
              <a:rPr dirty="0"/>
              <a:t>؛ </a:t>
            </a:r>
            <a:r>
              <a:rPr dirty="0" err="1"/>
              <a:t>ضمان</a:t>
            </a:r>
            <a:r>
              <a:rPr dirty="0"/>
              <a:t> </a:t>
            </a:r>
            <a:r>
              <a:rPr dirty="0" err="1"/>
              <a:t>تحقيق</a:t>
            </a:r>
            <a:r>
              <a:rPr dirty="0"/>
              <a:t> </a:t>
            </a:r>
            <a:r>
              <a:rPr dirty="0" err="1"/>
              <a:t>أثر</a:t>
            </a:r>
            <a:r>
              <a:rPr dirty="0"/>
              <a:t> </a:t>
            </a:r>
            <a:r>
              <a:rPr dirty="0" err="1"/>
              <a:t>مجدٍ</a:t>
            </a:r>
            <a:r>
              <a:rPr dirty="0"/>
              <a:t> </a:t>
            </a:r>
            <a:r>
              <a:rPr dirty="0" err="1"/>
              <a:t>ودائم</a:t>
            </a:r>
            <a:r>
              <a:rPr dirty="0"/>
              <a:t> </a:t>
            </a:r>
            <a:r>
              <a:rPr dirty="0" err="1"/>
              <a:t>للجميع</a:t>
            </a:r>
            <a:r>
              <a:rPr dirty="0"/>
              <a:t>، </a:t>
            </a:r>
            <a:r>
              <a:rPr dirty="0" err="1"/>
              <a:t>بمن</a:t>
            </a:r>
            <a:r>
              <a:rPr dirty="0"/>
              <a:t> </a:t>
            </a:r>
            <a:r>
              <a:rPr dirty="0" err="1"/>
              <a:t>فيهم</a:t>
            </a:r>
            <a:r>
              <a:rPr dirty="0"/>
              <a:t> </a:t>
            </a:r>
            <a:r>
              <a:rPr dirty="0" err="1"/>
              <a:t>أكثر</a:t>
            </a:r>
            <a:r>
              <a:rPr dirty="0"/>
              <a:t> </a:t>
            </a:r>
            <a:r>
              <a:rPr dirty="0" err="1"/>
              <a:t>الفئات</a:t>
            </a:r>
            <a:r>
              <a:rPr dirty="0"/>
              <a:t> </a:t>
            </a:r>
            <a:r>
              <a:rPr dirty="0" err="1"/>
              <a:t>تهميشاً</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يتمثل</a:t>
            </a:r>
            <a:r>
              <a:rPr dirty="0"/>
              <a:t> </a:t>
            </a:r>
            <a:r>
              <a:rPr dirty="0" err="1"/>
              <a:t>الهدف</a:t>
            </a:r>
            <a:r>
              <a:rPr dirty="0"/>
              <a:t> </a:t>
            </a:r>
            <a:r>
              <a:rPr dirty="0" err="1"/>
              <a:t>الرابع</a:t>
            </a:r>
            <a:r>
              <a:rPr dirty="0"/>
              <a:t> </a:t>
            </a:r>
            <a:r>
              <a:rPr dirty="0" err="1"/>
              <a:t>في</a:t>
            </a:r>
            <a:r>
              <a:rPr dirty="0"/>
              <a:t> </a:t>
            </a:r>
            <a:r>
              <a:rPr dirty="0" err="1"/>
              <a:t>زيادة</a:t>
            </a:r>
            <a:r>
              <a:rPr dirty="0"/>
              <a:t> </a:t>
            </a:r>
            <a:r>
              <a:rPr dirty="0" err="1"/>
              <a:t>تعبئة</a:t>
            </a:r>
            <a:r>
              <a:rPr dirty="0"/>
              <a:t> </a:t>
            </a:r>
            <a:r>
              <a:rPr dirty="0" err="1"/>
              <a:t>الموارد</a:t>
            </a:r>
            <a:r>
              <a:rPr dirty="0"/>
              <a:t> - </a:t>
            </a:r>
            <a:r>
              <a:rPr dirty="0" err="1"/>
              <a:t>الموارد</a:t>
            </a:r>
            <a:r>
              <a:rPr dirty="0"/>
              <a:t> </a:t>
            </a:r>
            <a:r>
              <a:rPr dirty="0" err="1"/>
              <a:t>المحلية</a:t>
            </a:r>
            <a:r>
              <a:rPr dirty="0"/>
              <a:t> </a:t>
            </a:r>
            <a:r>
              <a:rPr dirty="0" err="1"/>
              <a:t>والدولية</a:t>
            </a:r>
            <a:r>
              <a:rPr dirty="0"/>
              <a:t> </a:t>
            </a:r>
            <a:r>
              <a:rPr dirty="0" err="1"/>
              <a:t>على</a:t>
            </a:r>
            <a:r>
              <a:rPr dirty="0"/>
              <a:t> </a:t>
            </a:r>
            <a:r>
              <a:rPr dirty="0" err="1"/>
              <a:t>حدٍّ</a:t>
            </a:r>
            <a:r>
              <a:rPr dirty="0"/>
              <a:t> </a:t>
            </a:r>
            <a:r>
              <a:rPr dirty="0" err="1"/>
              <a:t>سواء</a:t>
            </a:r>
            <a:r>
              <a:rPr dirty="0"/>
              <a:t>. </a:t>
            </a:r>
            <a:r>
              <a:rPr dirty="0" err="1"/>
              <a:t>بالنظر</a:t>
            </a:r>
            <a:r>
              <a:rPr dirty="0"/>
              <a:t> </a:t>
            </a:r>
            <a:r>
              <a:rPr dirty="0" err="1"/>
              <a:t>إلى</a:t>
            </a:r>
            <a:r>
              <a:rPr dirty="0"/>
              <a:t> </a:t>
            </a:r>
            <a:r>
              <a:rPr dirty="0" err="1"/>
              <a:t>التحديات</a:t>
            </a:r>
            <a:r>
              <a:rPr dirty="0"/>
              <a:t> </a:t>
            </a:r>
            <a:r>
              <a:rPr dirty="0" err="1"/>
              <a:t>المالية</a:t>
            </a:r>
            <a:r>
              <a:rPr dirty="0"/>
              <a:t> </a:t>
            </a:r>
            <a:r>
              <a:rPr dirty="0" err="1"/>
              <a:t>الهائلة</a:t>
            </a:r>
            <a:r>
              <a:rPr dirty="0"/>
              <a:t> </a:t>
            </a:r>
            <a:r>
              <a:rPr dirty="0" err="1"/>
              <a:t>الناشئة</a:t>
            </a:r>
            <a:r>
              <a:rPr dirty="0"/>
              <a:t> </a:t>
            </a:r>
            <a:r>
              <a:rPr dirty="0" err="1"/>
              <a:t>عالمياً</a:t>
            </a:r>
            <a:r>
              <a:rPr dirty="0"/>
              <a:t> </a:t>
            </a:r>
            <a:r>
              <a:rPr dirty="0" err="1"/>
              <a:t>من</a:t>
            </a:r>
            <a:r>
              <a:rPr dirty="0"/>
              <a:t> </a:t>
            </a:r>
            <a:r>
              <a:rPr dirty="0" err="1"/>
              <a:t>جراء</a:t>
            </a:r>
            <a:r>
              <a:rPr dirty="0"/>
              <a:t> </a:t>
            </a:r>
            <a:r>
              <a:rPr dirty="0" err="1"/>
              <a:t>جائحة</a:t>
            </a:r>
            <a:r>
              <a:rPr dirty="0"/>
              <a:t> </a:t>
            </a:r>
            <a:r>
              <a:rPr dirty="0" err="1"/>
              <a:t>كو</a:t>
            </a:r>
            <a:r>
              <a:rPr lang="ar-SA" dirty="0"/>
              <a:t>فيد-19. </a:t>
            </a:r>
            <a:r>
              <a:rPr dirty="0" err="1"/>
              <a:t>يكون</a:t>
            </a:r>
            <a:r>
              <a:rPr dirty="0"/>
              <a:t> </a:t>
            </a:r>
            <a:r>
              <a:rPr dirty="0" err="1"/>
              <a:t>من</a:t>
            </a:r>
            <a:r>
              <a:rPr dirty="0"/>
              <a:t> </a:t>
            </a:r>
            <a:r>
              <a:rPr dirty="0" err="1"/>
              <a:t>الهامّ</a:t>
            </a:r>
            <a:r>
              <a:rPr dirty="0"/>
              <a:t> </a:t>
            </a:r>
            <a:r>
              <a:rPr dirty="0" err="1"/>
              <a:t>زيادة</a:t>
            </a:r>
            <a:r>
              <a:rPr dirty="0"/>
              <a:t> </a:t>
            </a:r>
            <a:r>
              <a:rPr dirty="0" err="1"/>
              <a:t>الموارد</a:t>
            </a:r>
            <a:r>
              <a:rPr dirty="0"/>
              <a:t> </a:t>
            </a:r>
            <a:r>
              <a:rPr dirty="0" err="1"/>
              <a:t>اللازمة</a:t>
            </a:r>
            <a:r>
              <a:rPr dirty="0"/>
              <a:t> </a:t>
            </a:r>
            <a:r>
              <a:rPr dirty="0" err="1"/>
              <a:t>لتحقيق</a:t>
            </a:r>
            <a:r>
              <a:rPr dirty="0"/>
              <a:t> </a:t>
            </a:r>
            <a:r>
              <a:rPr dirty="0" err="1"/>
              <a:t>أهدافنا</a:t>
            </a:r>
            <a:r>
              <a:rPr dirty="0"/>
              <a:t> </a:t>
            </a:r>
            <a:r>
              <a:rPr dirty="0" err="1"/>
              <a:t>وزيادة</a:t>
            </a:r>
            <a:r>
              <a:rPr dirty="0"/>
              <a:t> </a:t>
            </a:r>
            <a:r>
              <a:rPr dirty="0" err="1"/>
              <a:t>التركيز</a:t>
            </a:r>
            <a:r>
              <a:rPr dirty="0"/>
              <a:t> </a:t>
            </a:r>
            <a:r>
              <a:rPr dirty="0" err="1"/>
              <a:t>على</a:t>
            </a:r>
            <a:r>
              <a:rPr dirty="0"/>
              <a:t> </a:t>
            </a:r>
            <a:r>
              <a:rPr dirty="0" err="1"/>
              <a:t>القيمة</a:t>
            </a:r>
            <a:r>
              <a:rPr dirty="0"/>
              <a:t> </a:t>
            </a:r>
            <a:r>
              <a:rPr dirty="0" err="1"/>
              <a:t>مقابل</a:t>
            </a:r>
            <a:r>
              <a:rPr dirty="0"/>
              <a:t> </a:t>
            </a:r>
            <a:r>
              <a:rPr dirty="0" err="1"/>
              <a:t>المال</a:t>
            </a:r>
            <a:r>
              <a:rPr lang="ar-SA" dirty="0"/>
              <a:t> (</a:t>
            </a:r>
            <a:r>
              <a:rPr dirty="0" err="1"/>
              <a:t>بما</a:t>
            </a:r>
            <a:r>
              <a:rPr dirty="0"/>
              <a:t> </a:t>
            </a:r>
            <a:r>
              <a:rPr dirty="0" err="1"/>
              <a:t>في</a:t>
            </a:r>
            <a:r>
              <a:rPr dirty="0"/>
              <a:t> </a:t>
            </a:r>
            <a:r>
              <a:rPr dirty="0" err="1"/>
              <a:t>ذلك</a:t>
            </a:r>
            <a:r>
              <a:rPr dirty="0"/>
              <a:t> </a:t>
            </a:r>
            <a:r>
              <a:rPr dirty="0" err="1"/>
              <a:t>الإنصاف</a:t>
            </a:r>
            <a:r>
              <a:rPr lang="ar-SA" dirty="0"/>
              <a:t>) </a:t>
            </a:r>
            <a:r>
              <a:rPr dirty="0" err="1"/>
              <a:t>واستدامة</a:t>
            </a:r>
            <a:r>
              <a:rPr dirty="0"/>
              <a:t> </a:t>
            </a:r>
            <a:r>
              <a:rPr dirty="0" err="1"/>
              <a:t>استثمارات</a:t>
            </a:r>
            <a:r>
              <a:rPr dirty="0"/>
              <a:t> </a:t>
            </a:r>
            <a:r>
              <a:rPr dirty="0" err="1"/>
              <a:t>الصندوق</a:t>
            </a:r>
            <a:r>
              <a:rPr dirty="0"/>
              <a:t> </a:t>
            </a:r>
            <a:r>
              <a:rPr dirty="0" err="1"/>
              <a:t>العالمي</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i="1">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lang="ar-SA" i="0" dirty="0"/>
              <a:t>[</a:t>
            </a:r>
            <a:r>
              <a:rPr i="0" dirty="0" err="1"/>
              <a:t>تلميح</a:t>
            </a:r>
            <a:r>
              <a:rPr i="0" dirty="0"/>
              <a:t> </a:t>
            </a:r>
            <a:r>
              <a:rPr i="0" dirty="0" err="1"/>
              <a:t>لمقدِّم</a:t>
            </a:r>
            <a:r>
              <a:rPr i="0" dirty="0"/>
              <a:t> </a:t>
            </a:r>
            <a:r>
              <a:rPr i="0" dirty="0" err="1"/>
              <a:t>العر</a:t>
            </a:r>
            <a:r>
              <a:rPr lang="ar-SA" i="0" dirty="0"/>
              <a:t>ض: </a:t>
            </a:r>
            <a:r>
              <a:rPr i="0" dirty="0" err="1"/>
              <a:t>بالنسبة</a:t>
            </a:r>
            <a:r>
              <a:rPr i="0" dirty="0"/>
              <a:t> </a:t>
            </a:r>
            <a:r>
              <a:rPr i="0" dirty="0" err="1"/>
              <a:t>إلى</a:t>
            </a:r>
            <a:r>
              <a:rPr i="0" dirty="0"/>
              <a:t> </a:t>
            </a:r>
            <a:r>
              <a:rPr i="0" dirty="0" err="1"/>
              <a:t>كل</a:t>
            </a:r>
            <a:r>
              <a:rPr i="0" dirty="0"/>
              <a:t> </a:t>
            </a:r>
            <a:r>
              <a:rPr i="0" dirty="0" err="1"/>
              <a:t>من</a:t>
            </a:r>
            <a:r>
              <a:rPr i="0" dirty="0"/>
              <a:t> </a:t>
            </a:r>
            <a:r>
              <a:rPr i="0" dirty="0" err="1"/>
              <a:t>هذه</a:t>
            </a:r>
            <a:r>
              <a:rPr i="0" dirty="0"/>
              <a:t> </a:t>
            </a:r>
            <a:r>
              <a:rPr i="0" dirty="0" err="1"/>
              <a:t>الأغراض</a:t>
            </a:r>
            <a:r>
              <a:rPr i="0" dirty="0"/>
              <a:t>، </a:t>
            </a:r>
            <a:r>
              <a:rPr i="0" dirty="0" err="1"/>
              <a:t>قد</a:t>
            </a:r>
            <a:r>
              <a:rPr i="0" dirty="0"/>
              <a:t> </a:t>
            </a:r>
            <a:r>
              <a:rPr i="0" dirty="0" err="1"/>
              <a:t>ترغبون</a:t>
            </a:r>
            <a:r>
              <a:rPr i="0" dirty="0"/>
              <a:t> </a:t>
            </a:r>
            <a:r>
              <a:rPr i="0" dirty="0" err="1"/>
              <a:t>في</a:t>
            </a:r>
            <a:r>
              <a:rPr i="0" dirty="0"/>
              <a:t> </a:t>
            </a:r>
            <a:r>
              <a:rPr i="0" dirty="0" err="1"/>
              <a:t>لفت</a:t>
            </a:r>
            <a:r>
              <a:rPr i="0" dirty="0"/>
              <a:t> </a:t>
            </a:r>
            <a:r>
              <a:rPr i="0" dirty="0" err="1"/>
              <a:t>الانتباه</a:t>
            </a:r>
            <a:r>
              <a:rPr i="0" dirty="0"/>
              <a:t> </a:t>
            </a:r>
            <a:r>
              <a:rPr i="0" dirty="0" err="1"/>
              <a:t>الى</a:t>
            </a:r>
            <a:r>
              <a:rPr i="0" dirty="0"/>
              <a:t> </a:t>
            </a:r>
            <a:r>
              <a:rPr i="0" dirty="0" err="1"/>
              <a:t>أغراض</a:t>
            </a:r>
            <a:r>
              <a:rPr i="0" dirty="0"/>
              <a:t> </a:t>
            </a:r>
            <a:r>
              <a:rPr i="0" dirty="0" err="1"/>
              <a:t>فرعية</a:t>
            </a:r>
            <a:r>
              <a:rPr i="0" dirty="0"/>
              <a:t> </a:t>
            </a:r>
            <a:r>
              <a:rPr i="0" dirty="0" err="1"/>
              <a:t>معينة</a:t>
            </a:r>
            <a:r>
              <a:rPr i="0" dirty="0"/>
              <a:t> </a:t>
            </a:r>
            <a:r>
              <a:rPr i="0" dirty="0" err="1"/>
              <a:t>ذات</a:t>
            </a:r>
            <a:r>
              <a:rPr i="0" dirty="0"/>
              <a:t> </a:t>
            </a:r>
            <a:r>
              <a:rPr i="0" dirty="0" err="1"/>
              <a:t>صلة</a:t>
            </a:r>
            <a:r>
              <a:rPr i="0" dirty="0"/>
              <a:t> </a:t>
            </a:r>
            <a:r>
              <a:rPr i="0" dirty="0" err="1"/>
              <a:t>بالجمهور</a:t>
            </a:r>
            <a:r>
              <a:rPr lang="ar-SA" i="0" dirty="0"/>
              <a:t>].</a:t>
            </a:r>
            <a:endParaRP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6</a:t>
            </a:fld>
            <a:endParaRPr lang="en-US"/>
          </a:p>
        </p:txBody>
      </p:sp>
    </p:spTree>
    <p:extLst>
      <p:ext uri="{BB962C8B-B14F-4D97-AF65-F5344CB8AC3E}">
        <p14:creationId xmlns:p14="http://schemas.microsoft.com/office/powerpoint/2010/main" val="269671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تستجيب</a:t>
            </a:r>
            <a:r>
              <a:rPr dirty="0"/>
              <a:t> </a:t>
            </a:r>
            <a:r>
              <a:rPr dirty="0" err="1"/>
              <a:t>الاستراتيجية</a:t>
            </a:r>
            <a:r>
              <a:rPr dirty="0"/>
              <a:t> </a:t>
            </a:r>
            <a:r>
              <a:rPr dirty="0" err="1"/>
              <a:t>الجديدة</a:t>
            </a:r>
            <a:r>
              <a:rPr dirty="0"/>
              <a:t> </a:t>
            </a:r>
            <a:r>
              <a:rPr dirty="0" err="1"/>
              <a:t>بشكلٍ</a:t>
            </a:r>
            <a:r>
              <a:rPr dirty="0"/>
              <a:t> </a:t>
            </a:r>
            <a:r>
              <a:rPr dirty="0" err="1"/>
              <a:t>مباشر</a:t>
            </a:r>
            <a:r>
              <a:rPr dirty="0"/>
              <a:t> </a:t>
            </a:r>
            <a:r>
              <a:rPr dirty="0" err="1"/>
              <a:t>للتغيُّرات</a:t>
            </a:r>
            <a:r>
              <a:rPr dirty="0"/>
              <a:t> </a:t>
            </a:r>
            <a:r>
              <a:rPr dirty="0" err="1"/>
              <a:t>الهائلة</a:t>
            </a:r>
            <a:r>
              <a:rPr dirty="0"/>
              <a:t> </a:t>
            </a:r>
            <a:r>
              <a:rPr dirty="0" err="1"/>
              <a:t>في</a:t>
            </a:r>
            <a:r>
              <a:rPr dirty="0"/>
              <a:t> </a:t>
            </a:r>
            <a:r>
              <a:rPr dirty="0" err="1"/>
              <a:t>سياق</a:t>
            </a:r>
            <a:r>
              <a:rPr dirty="0"/>
              <a:t> </a:t>
            </a:r>
            <a:r>
              <a:rPr dirty="0" err="1"/>
              <a:t>الصحة</a:t>
            </a:r>
            <a:r>
              <a:rPr dirty="0"/>
              <a:t> </a:t>
            </a:r>
            <a:r>
              <a:rPr dirty="0" err="1"/>
              <a:t>العالمية</a:t>
            </a:r>
            <a:r>
              <a:rPr dirty="0"/>
              <a:t> </a:t>
            </a:r>
            <a:r>
              <a:rPr dirty="0" err="1"/>
              <a:t>من</a:t>
            </a:r>
            <a:r>
              <a:rPr dirty="0"/>
              <a:t> </a:t>
            </a:r>
            <a:r>
              <a:rPr dirty="0" err="1"/>
              <a:t>خلال</a:t>
            </a:r>
            <a:r>
              <a:rPr dirty="0"/>
              <a:t> </a:t>
            </a:r>
            <a:r>
              <a:rPr dirty="0" err="1"/>
              <a:t>طرح</a:t>
            </a:r>
            <a:r>
              <a:rPr dirty="0"/>
              <a:t> </a:t>
            </a:r>
            <a:r>
              <a:rPr dirty="0" err="1"/>
              <a:t>هدف</a:t>
            </a:r>
            <a:r>
              <a:rPr dirty="0"/>
              <a:t> </a:t>
            </a:r>
            <a:r>
              <a:rPr dirty="0" err="1"/>
              <a:t>قيد</a:t>
            </a:r>
            <a:r>
              <a:rPr dirty="0"/>
              <a:t> </a:t>
            </a:r>
            <a:r>
              <a:rPr dirty="0" err="1"/>
              <a:t>التطوير</a:t>
            </a:r>
            <a:r>
              <a:rPr dirty="0"/>
              <a:t> </a:t>
            </a:r>
            <a:r>
              <a:rPr dirty="0" err="1"/>
              <a:t>في</a:t>
            </a:r>
            <a:r>
              <a:rPr dirty="0"/>
              <a:t> </a:t>
            </a:r>
            <a:r>
              <a:rPr dirty="0" err="1"/>
              <a:t>مجال</a:t>
            </a:r>
            <a:r>
              <a:rPr dirty="0"/>
              <a:t> </a:t>
            </a:r>
            <a:r>
              <a:rPr dirty="0" err="1"/>
              <a:t>التأهب</a:t>
            </a:r>
            <a:r>
              <a:rPr dirty="0"/>
              <a:t> </a:t>
            </a:r>
            <a:r>
              <a:rPr dirty="0" err="1"/>
              <a:t>للجائحات</a:t>
            </a:r>
            <a:r>
              <a:rPr dirty="0"/>
              <a:t> </a:t>
            </a:r>
            <a:r>
              <a:rPr dirty="0" err="1"/>
              <a:t>والاستجابة</a:t>
            </a:r>
            <a:r>
              <a:rPr dirty="0"/>
              <a:t> </a:t>
            </a:r>
            <a:r>
              <a:rPr dirty="0" err="1"/>
              <a:t>لها</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يتوخى</a:t>
            </a:r>
            <a:r>
              <a:rPr dirty="0"/>
              <a:t> </a:t>
            </a:r>
            <a:r>
              <a:rPr dirty="0" err="1"/>
              <a:t>هذا</a:t>
            </a:r>
            <a:r>
              <a:rPr dirty="0"/>
              <a:t> </a:t>
            </a:r>
            <a:r>
              <a:rPr dirty="0" err="1"/>
              <a:t>الغرض</a:t>
            </a:r>
            <a:r>
              <a:rPr dirty="0"/>
              <a:t> </a:t>
            </a:r>
            <a:r>
              <a:rPr dirty="0" err="1"/>
              <a:t>المساهمة</a:t>
            </a:r>
            <a:r>
              <a:rPr dirty="0"/>
              <a:t> </a:t>
            </a:r>
            <a:r>
              <a:rPr dirty="0" err="1"/>
              <a:t>بالخبرة</a:t>
            </a:r>
            <a:r>
              <a:rPr dirty="0"/>
              <a:t> </a:t>
            </a:r>
            <a:r>
              <a:rPr dirty="0" err="1"/>
              <a:t>المتاحة</a:t>
            </a:r>
            <a:r>
              <a:rPr dirty="0"/>
              <a:t> </a:t>
            </a:r>
            <a:r>
              <a:rPr dirty="0" err="1"/>
              <a:t>لدى</a:t>
            </a:r>
            <a:r>
              <a:rPr dirty="0"/>
              <a:t> </a:t>
            </a:r>
            <a:r>
              <a:rPr dirty="0" err="1"/>
              <a:t>شراكة</a:t>
            </a:r>
            <a:r>
              <a:rPr dirty="0"/>
              <a:t> </a:t>
            </a:r>
            <a:r>
              <a:rPr dirty="0" err="1"/>
              <a:t>الصندوق</a:t>
            </a:r>
            <a:r>
              <a:rPr dirty="0"/>
              <a:t> </a:t>
            </a:r>
            <a:r>
              <a:rPr dirty="0" err="1"/>
              <a:t>العالمي</a:t>
            </a:r>
            <a:r>
              <a:rPr dirty="0"/>
              <a:t> </a:t>
            </a:r>
            <a:r>
              <a:rPr dirty="0" err="1"/>
              <a:t>ونموذجها</a:t>
            </a:r>
            <a:r>
              <a:rPr dirty="0"/>
              <a:t> </a:t>
            </a:r>
            <a:r>
              <a:rPr dirty="0" err="1"/>
              <a:t>الشامل</a:t>
            </a:r>
            <a:r>
              <a:rPr dirty="0"/>
              <a:t> </a:t>
            </a:r>
            <a:r>
              <a:rPr dirty="0" err="1"/>
              <a:t>في</a:t>
            </a:r>
            <a:r>
              <a:rPr dirty="0"/>
              <a:t> </a:t>
            </a:r>
            <a:r>
              <a:rPr dirty="0" err="1"/>
              <a:t>هذه</a:t>
            </a:r>
            <a:r>
              <a:rPr dirty="0"/>
              <a:t> </a:t>
            </a:r>
            <a:r>
              <a:rPr dirty="0" err="1"/>
              <a:t>الأولوية</a:t>
            </a:r>
            <a:r>
              <a:rPr dirty="0"/>
              <a:t> </a:t>
            </a:r>
            <a:r>
              <a:rPr dirty="0" err="1"/>
              <a:t>العالمية</a:t>
            </a:r>
            <a:r>
              <a:rPr dirty="0"/>
              <a:t>، </a:t>
            </a:r>
            <a:r>
              <a:rPr dirty="0" err="1"/>
              <a:t>إلى</a:t>
            </a:r>
            <a:r>
              <a:rPr dirty="0"/>
              <a:t> </a:t>
            </a:r>
            <a:r>
              <a:rPr dirty="0" err="1"/>
              <a:t>جانب</a:t>
            </a:r>
            <a:r>
              <a:rPr dirty="0"/>
              <a:t> </a:t>
            </a:r>
            <a:r>
              <a:rPr dirty="0" err="1"/>
              <a:t>العمل</a:t>
            </a:r>
            <a:r>
              <a:rPr dirty="0"/>
              <a:t> </a:t>
            </a:r>
            <a:r>
              <a:rPr dirty="0" err="1"/>
              <a:t>الذي</a:t>
            </a:r>
            <a:r>
              <a:rPr dirty="0"/>
              <a:t> </a:t>
            </a:r>
            <a:r>
              <a:rPr dirty="0" err="1"/>
              <a:t>يبذله</a:t>
            </a:r>
            <a:r>
              <a:rPr dirty="0"/>
              <a:t> </a:t>
            </a:r>
            <a:r>
              <a:rPr dirty="0" err="1"/>
              <a:t>شركاؤنا</a:t>
            </a:r>
            <a:r>
              <a:rPr dirty="0"/>
              <a:t>. </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يُوصَف</a:t>
            </a:r>
            <a:r>
              <a:rPr dirty="0"/>
              <a:t> </a:t>
            </a:r>
            <a:r>
              <a:rPr dirty="0" err="1"/>
              <a:t>الهدف</a:t>
            </a:r>
            <a:r>
              <a:rPr dirty="0"/>
              <a:t> </a:t>
            </a:r>
            <a:r>
              <a:rPr dirty="0" err="1"/>
              <a:t>بأنَّه</a:t>
            </a:r>
            <a:r>
              <a:rPr dirty="0"/>
              <a:t> "</a:t>
            </a:r>
            <a:r>
              <a:rPr dirty="0" err="1"/>
              <a:t>قيد</a:t>
            </a:r>
            <a:r>
              <a:rPr dirty="0"/>
              <a:t> </a:t>
            </a:r>
            <a:r>
              <a:rPr dirty="0" err="1"/>
              <a:t>التطوير</a:t>
            </a:r>
            <a:r>
              <a:rPr dirty="0"/>
              <a:t>" </a:t>
            </a:r>
            <a:r>
              <a:rPr dirty="0" err="1"/>
              <a:t>لأنّه</a:t>
            </a:r>
            <a:r>
              <a:rPr dirty="0"/>
              <a:t> </a:t>
            </a:r>
            <a:r>
              <a:rPr dirty="0" err="1"/>
              <a:t>لابُد</a:t>
            </a:r>
            <a:r>
              <a:rPr dirty="0"/>
              <a:t> </a:t>
            </a:r>
            <a:r>
              <a:rPr dirty="0" err="1"/>
              <a:t>للصندوق</a:t>
            </a:r>
            <a:r>
              <a:rPr dirty="0"/>
              <a:t> </a:t>
            </a:r>
            <a:r>
              <a:rPr dirty="0" err="1"/>
              <a:t>العالمي</a:t>
            </a:r>
            <a:r>
              <a:rPr dirty="0"/>
              <a:t> </a:t>
            </a:r>
            <a:r>
              <a:rPr dirty="0" err="1"/>
              <a:t>من</a:t>
            </a:r>
            <a:r>
              <a:rPr dirty="0"/>
              <a:t> </a:t>
            </a:r>
            <a:r>
              <a:rPr dirty="0" err="1"/>
              <a:t>أن</a:t>
            </a:r>
            <a:r>
              <a:rPr dirty="0"/>
              <a:t> </a:t>
            </a:r>
            <a:r>
              <a:rPr dirty="0" err="1"/>
              <a:t>يظلّ</a:t>
            </a:r>
            <a:r>
              <a:rPr dirty="0"/>
              <a:t> </a:t>
            </a:r>
            <a:r>
              <a:rPr dirty="0" err="1"/>
              <a:t>متسماً</a:t>
            </a:r>
            <a:r>
              <a:rPr dirty="0"/>
              <a:t> </a:t>
            </a:r>
            <a:r>
              <a:rPr dirty="0" err="1"/>
              <a:t>بالمرونة</a:t>
            </a:r>
            <a:r>
              <a:rPr dirty="0"/>
              <a:t> </a:t>
            </a:r>
            <a:r>
              <a:rPr dirty="0" err="1"/>
              <a:t>كي</a:t>
            </a:r>
            <a:r>
              <a:rPr dirty="0"/>
              <a:t> </a:t>
            </a:r>
            <a:r>
              <a:rPr dirty="0" err="1"/>
              <a:t>يتكيّف</a:t>
            </a:r>
            <a:r>
              <a:rPr dirty="0"/>
              <a:t> </a:t>
            </a:r>
            <a:r>
              <a:rPr dirty="0" err="1"/>
              <a:t>على</a:t>
            </a:r>
            <a:r>
              <a:rPr dirty="0"/>
              <a:t> </a:t>
            </a:r>
            <a:r>
              <a:rPr dirty="0" err="1"/>
              <a:t>امتداد</a:t>
            </a:r>
            <a:r>
              <a:rPr dirty="0"/>
              <a:t> </a:t>
            </a:r>
            <a:r>
              <a:rPr dirty="0" err="1"/>
              <a:t>فترة</a:t>
            </a:r>
            <a:r>
              <a:rPr dirty="0"/>
              <a:t> </a:t>
            </a:r>
            <a:r>
              <a:rPr dirty="0" err="1"/>
              <a:t>الاستراتيجية</a:t>
            </a:r>
            <a:r>
              <a:rPr dirty="0"/>
              <a:t> </a:t>
            </a:r>
            <a:r>
              <a:rPr dirty="0" err="1"/>
              <a:t>مع</a:t>
            </a:r>
            <a:r>
              <a:rPr dirty="0"/>
              <a:t> </a:t>
            </a:r>
            <a:r>
              <a:rPr dirty="0" err="1"/>
              <a:t>استمرار</a:t>
            </a:r>
            <a:r>
              <a:rPr dirty="0"/>
              <a:t> </a:t>
            </a:r>
            <a:r>
              <a:rPr dirty="0" err="1"/>
              <a:t>تطوُّر</a:t>
            </a:r>
            <a:r>
              <a:rPr dirty="0"/>
              <a:t> </a:t>
            </a:r>
            <a:r>
              <a:rPr dirty="0" err="1"/>
              <a:t>الهيكل</a:t>
            </a:r>
            <a:r>
              <a:rPr dirty="0"/>
              <a:t> </a:t>
            </a:r>
            <a:r>
              <a:rPr dirty="0" err="1"/>
              <a:t>الصحي</a:t>
            </a:r>
            <a:r>
              <a:rPr dirty="0"/>
              <a:t> </a:t>
            </a:r>
            <a:r>
              <a:rPr dirty="0" err="1"/>
              <a:t>العالمي</a:t>
            </a:r>
            <a:r>
              <a:rPr dirty="0"/>
              <a:t> </a:t>
            </a:r>
            <a:r>
              <a:rPr dirty="0" err="1"/>
              <a:t>في</a:t>
            </a:r>
            <a:r>
              <a:rPr dirty="0"/>
              <a:t> </a:t>
            </a:r>
            <a:r>
              <a:rPr dirty="0" err="1"/>
              <a:t>استجابته</a:t>
            </a:r>
            <a:r>
              <a:rPr dirty="0"/>
              <a:t> </a:t>
            </a:r>
            <a:r>
              <a:rPr dirty="0" err="1"/>
              <a:t>للجائحة</a:t>
            </a:r>
            <a:r>
              <a:rPr dirty="0"/>
              <a:t> </a:t>
            </a:r>
            <a:r>
              <a:rPr dirty="0" err="1"/>
              <a:t>العالمية</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بالنسبة</a:t>
            </a:r>
            <a:r>
              <a:rPr dirty="0"/>
              <a:t> </a:t>
            </a:r>
            <a:r>
              <a:rPr dirty="0" err="1"/>
              <a:t>إلى</a:t>
            </a:r>
            <a:r>
              <a:rPr dirty="0"/>
              <a:t> </a:t>
            </a:r>
            <a:r>
              <a:rPr u="sng" dirty="0" err="1"/>
              <a:t>التأهب</a:t>
            </a:r>
            <a:r>
              <a:rPr u="sng" dirty="0"/>
              <a:t> </a:t>
            </a:r>
            <a:r>
              <a:rPr u="sng" dirty="0" err="1"/>
              <a:t>لمواجهة</a:t>
            </a:r>
            <a:r>
              <a:rPr u="sng" dirty="0"/>
              <a:t> </a:t>
            </a:r>
            <a:r>
              <a:rPr u="sng" dirty="0" err="1"/>
              <a:t>الجوائح</a:t>
            </a:r>
            <a:r>
              <a:rPr dirty="0"/>
              <a:t>، </a:t>
            </a:r>
            <a:r>
              <a:rPr dirty="0" err="1"/>
              <a:t>يحتل</a:t>
            </a:r>
            <a:r>
              <a:rPr dirty="0"/>
              <a:t> </a:t>
            </a:r>
            <a:r>
              <a:rPr dirty="0" err="1"/>
              <a:t>الصندوق</a:t>
            </a:r>
            <a:r>
              <a:rPr dirty="0"/>
              <a:t> </a:t>
            </a:r>
            <a:r>
              <a:rPr dirty="0" err="1"/>
              <a:t>العالمي</a:t>
            </a:r>
            <a:r>
              <a:rPr dirty="0"/>
              <a:t> </a:t>
            </a:r>
            <a:r>
              <a:rPr dirty="0" err="1"/>
              <a:t>وضعاً</a:t>
            </a:r>
            <a:r>
              <a:rPr dirty="0"/>
              <a:t> </a:t>
            </a:r>
            <a:r>
              <a:rPr dirty="0" err="1"/>
              <a:t>فريداً</a:t>
            </a:r>
            <a:r>
              <a:rPr dirty="0"/>
              <a:t> </a:t>
            </a:r>
            <a:r>
              <a:rPr dirty="0" err="1"/>
              <a:t>لدعم</a:t>
            </a:r>
            <a:r>
              <a:rPr dirty="0"/>
              <a:t> </a:t>
            </a:r>
            <a:r>
              <a:rPr dirty="0" err="1"/>
              <a:t>البلدان</a:t>
            </a:r>
            <a:r>
              <a:rPr dirty="0"/>
              <a:t> </a:t>
            </a:r>
            <a:r>
              <a:rPr dirty="0" err="1"/>
              <a:t>في</a:t>
            </a:r>
            <a:r>
              <a:rPr dirty="0"/>
              <a:t> </a:t>
            </a:r>
            <a:r>
              <a:rPr dirty="0" err="1"/>
              <a:t>تعزيز</a:t>
            </a:r>
            <a:r>
              <a:rPr dirty="0"/>
              <a:t> </a:t>
            </a:r>
            <a:r>
              <a:rPr dirty="0" err="1"/>
              <a:t>قدراتها</a:t>
            </a:r>
            <a:r>
              <a:rPr dirty="0"/>
              <a:t> </a:t>
            </a:r>
            <a:r>
              <a:rPr dirty="0" err="1"/>
              <a:t>على</a:t>
            </a:r>
            <a:r>
              <a:rPr dirty="0"/>
              <a:t> </a:t>
            </a:r>
            <a:r>
              <a:rPr dirty="0" err="1"/>
              <a:t>التأهب</a:t>
            </a:r>
            <a:r>
              <a:rPr dirty="0"/>
              <a:t> </a:t>
            </a:r>
            <a:r>
              <a:rPr dirty="0" err="1"/>
              <a:t>لمواجهة</a:t>
            </a:r>
            <a:r>
              <a:rPr dirty="0"/>
              <a:t> </a:t>
            </a:r>
            <a:r>
              <a:rPr dirty="0" err="1"/>
              <a:t>الجوائح</a:t>
            </a:r>
            <a:r>
              <a:rPr dirty="0"/>
              <a:t> </a:t>
            </a:r>
            <a:r>
              <a:rPr dirty="0" err="1"/>
              <a:t>عن</a:t>
            </a:r>
            <a:r>
              <a:rPr dirty="0"/>
              <a:t> </a:t>
            </a:r>
            <a:r>
              <a:rPr dirty="0" err="1"/>
              <a:t>طريق</a:t>
            </a:r>
            <a:r>
              <a:rPr dirty="0"/>
              <a:t> </a:t>
            </a:r>
            <a:r>
              <a:rPr dirty="0" err="1"/>
              <a:t>بناء</a:t>
            </a:r>
            <a:r>
              <a:rPr dirty="0"/>
              <a:t> </a:t>
            </a:r>
            <a:r>
              <a:rPr dirty="0" err="1"/>
              <a:t>نُظُم</a:t>
            </a:r>
            <a:r>
              <a:rPr dirty="0"/>
              <a:t> </a:t>
            </a:r>
            <a:r>
              <a:rPr dirty="0" err="1"/>
              <a:t>شاملة</a:t>
            </a:r>
            <a:r>
              <a:rPr dirty="0"/>
              <a:t> </a:t>
            </a:r>
            <a:r>
              <a:rPr dirty="0" err="1"/>
              <a:t>وقادرة</a:t>
            </a:r>
            <a:r>
              <a:rPr dirty="0"/>
              <a:t> </a:t>
            </a:r>
            <a:r>
              <a:rPr dirty="0" err="1"/>
              <a:t>على</a:t>
            </a:r>
            <a:r>
              <a:rPr dirty="0"/>
              <a:t> </a:t>
            </a:r>
            <a:r>
              <a:rPr dirty="0" err="1"/>
              <a:t>الصمود</a:t>
            </a:r>
            <a:r>
              <a:rPr dirty="0"/>
              <a:t> </a:t>
            </a:r>
            <a:r>
              <a:rPr dirty="0" err="1"/>
              <a:t>ومستدامة</a:t>
            </a:r>
            <a:r>
              <a:rPr dirty="0"/>
              <a:t> </a:t>
            </a:r>
            <a:r>
              <a:rPr dirty="0" err="1"/>
              <a:t>من</a:t>
            </a:r>
            <a:r>
              <a:rPr dirty="0"/>
              <a:t> </a:t>
            </a:r>
            <a:r>
              <a:rPr dirty="0" err="1"/>
              <a:t>أجل</a:t>
            </a:r>
            <a:r>
              <a:rPr dirty="0"/>
              <a:t> </a:t>
            </a:r>
            <a:r>
              <a:rPr dirty="0" err="1"/>
              <a:t>برامج</a:t>
            </a:r>
            <a:r>
              <a:rPr dirty="0"/>
              <a:t> </a:t>
            </a:r>
            <a:r>
              <a:rPr dirty="0" err="1"/>
              <a:t>مكافحة</a:t>
            </a:r>
            <a:r>
              <a:rPr dirty="0"/>
              <a:t> </a:t>
            </a:r>
            <a:r>
              <a:rPr dirty="0" err="1"/>
              <a:t>فيروس</a:t>
            </a:r>
            <a:r>
              <a:rPr dirty="0"/>
              <a:t> </a:t>
            </a:r>
            <a:r>
              <a:rPr dirty="0" err="1"/>
              <a:t>العوز</a:t>
            </a:r>
            <a:r>
              <a:rPr dirty="0"/>
              <a:t> </a:t>
            </a:r>
            <a:r>
              <a:rPr dirty="0" err="1"/>
              <a:t>المناعي</a:t>
            </a:r>
            <a:r>
              <a:rPr dirty="0"/>
              <a:t> </a:t>
            </a:r>
            <a:r>
              <a:rPr dirty="0" err="1"/>
              <a:t>البشري</a:t>
            </a:r>
            <a:r>
              <a:rPr dirty="0"/>
              <a:t> </a:t>
            </a:r>
            <a:r>
              <a:rPr dirty="0" err="1"/>
              <a:t>والسُلّ</a:t>
            </a:r>
            <a:r>
              <a:rPr dirty="0"/>
              <a:t> </a:t>
            </a:r>
            <a:r>
              <a:rPr dirty="0" err="1"/>
              <a:t>والملاريا</a:t>
            </a:r>
            <a:r>
              <a:rPr dirty="0"/>
              <a:t>، </a:t>
            </a:r>
            <a:r>
              <a:rPr dirty="0" err="1"/>
              <a:t>التي</a:t>
            </a:r>
            <a:r>
              <a:rPr dirty="0"/>
              <a:t> </a:t>
            </a:r>
            <a:r>
              <a:rPr dirty="0" err="1"/>
              <a:t>هي</a:t>
            </a:r>
            <a:r>
              <a:rPr dirty="0"/>
              <a:t> </a:t>
            </a:r>
            <a:r>
              <a:rPr dirty="0" err="1"/>
              <a:t>أقدر</a:t>
            </a:r>
            <a:r>
              <a:rPr dirty="0"/>
              <a:t> </a:t>
            </a:r>
            <a:r>
              <a:rPr dirty="0" err="1"/>
              <a:t>على</a:t>
            </a:r>
            <a:r>
              <a:rPr dirty="0"/>
              <a:t> </a:t>
            </a:r>
            <a:r>
              <a:rPr dirty="0" err="1"/>
              <a:t>الوقاية</a:t>
            </a:r>
            <a:r>
              <a:rPr dirty="0"/>
              <a:t> </a:t>
            </a:r>
            <a:r>
              <a:rPr dirty="0" err="1"/>
              <a:t>من</a:t>
            </a:r>
            <a:r>
              <a:rPr dirty="0"/>
              <a:t> </a:t>
            </a:r>
            <a:r>
              <a:rPr dirty="0" err="1"/>
              <a:t>أخطار</a:t>
            </a:r>
            <a:r>
              <a:rPr dirty="0"/>
              <a:t> </a:t>
            </a:r>
            <a:r>
              <a:rPr dirty="0" err="1"/>
              <a:t>الأمراض</a:t>
            </a:r>
            <a:r>
              <a:rPr dirty="0"/>
              <a:t> </a:t>
            </a:r>
            <a:r>
              <a:rPr dirty="0" err="1"/>
              <a:t>المُعدية</a:t>
            </a:r>
            <a:r>
              <a:rPr dirty="0"/>
              <a:t> </a:t>
            </a:r>
            <a:r>
              <a:rPr dirty="0" err="1"/>
              <a:t>الجديدة</a:t>
            </a:r>
            <a:r>
              <a:rPr dirty="0"/>
              <a:t> </a:t>
            </a:r>
            <a:r>
              <a:rPr dirty="0" err="1"/>
              <a:t>وكشفها</a:t>
            </a:r>
            <a:r>
              <a:rPr dirty="0"/>
              <a:t> </a:t>
            </a:r>
            <a:r>
              <a:rPr dirty="0" err="1"/>
              <a:t>والتصدي</a:t>
            </a:r>
            <a:r>
              <a:rPr dirty="0"/>
              <a:t> </a:t>
            </a:r>
            <a:r>
              <a:rPr dirty="0" err="1"/>
              <a:t>لها</a:t>
            </a:r>
            <a:r>
              <a:rPr dirty="0"/>
              <a:t>. </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سيساهم</a:t>
            </a:r>
            <a:r>
              <a:rPr dirty="0"/>
              <a:t> </a:t>
            </a:r>
            <a:r>
              <a:rPr dirty="0" err="1"/>
              <a:t>الصندوق</a:t>
            </a:r>
            <a:r>
              <a:rPr dirty="0"/>
              <a:t> </a:t>
            </a:r>
            <a:r>
              <a:rPr dirty="0" err="1"/>
              <a:t>العالمي</a:t>
            </a:r>
            <a:r>
              <a:rPr dirty="0"/>
              <a:t> </a:t>
            </a:r>
            <a:r>
              <a:rPr dirty="0" err="1"/>
              <a:t>في</a:t>
            </a:r>
            <a:r>
              <a:rPr dirty="0"/>
              <a:t> </a:t>
            </a:r>
            <a:r>
              <a:rPr dirty="0" err="1"/>
              <a:t>بناء</a:t>
            </a:r>
            <a:r>
              <a:rPr dirty="0"/>
              <a:t> </a:t>
            </a:r>
            <a:r>
              <a:rPr dirty="0" err="1"/>
              <a:t>قدرات</a:t>
            </a:r>
            <a:r>
              <a:rPr dirty="0"/>
              <a:t> </a:t>
            </a:r>
            <a:r>
              <a:rPr dirty="0" err="1"/>
              <a:t>البلدان</a:t>
            </a:r>
            <a:r>
              <a:rPr dirty="0"/>
              <a:t> </a:t>
            </a:r>
            <a:r>
              <a:rPr dirty="0" err="1"/>
              <a:t>على</a:t>
            </a:r>
            <a:r>
              <a:rPr dirty="0"/>
              <a:t> </a:t>
            </a:r>
            <a:r>
              <a:rPr dirty="0" err="1"/>
              <a:t>التأهب</a:t>
            </a:r>
            <a:r>
              <a:rPr dirty="0"/>
              <a:t> </a:t>
            </a:r>
            <a:r>
              <a:rPr dirty="0" err="1"/>
              <a:t>لمواجهة</a:t>
            </a:r>
            <a:r>
              <a:rPr dirty="0"/>
              <a:t> </a:t>
            </a:r>
            <a:r>
              <a:rPr dirty="0" err="1"/>
              <a:t>الجوائح</a:t>
            </a:r>
            <a:r>
              <a:rPr dirty="0"/>
              <a:t> </a:t>
            </a:r>
            <a:r>
              <a:rPr dirty="0" err="1"/>
              <a:t>من</a:t>
            </a:r>
            <a:r>
              <a:rPr dirty="0"/>
              <a:t> </a:t>
            </a:r>
            <a:r>
              <a:rPr dirty="0" err="1"/>
              <a:t>خلال</a:t>
            </a:r>
            <a:r>
              <a:rPr dirty="0"/>
              <a:t> </a:t>
            </a:r>
            <a:r>
              <a:rPr dirty="0" err="1"/>
              <a:t>الاستثمارات</a:t>
            </a:r>
            <a:r>
              <a:rPr dirty="0"/>
              <a:t>، </a:t>
            </a:r>
            <a:r>
              <a:rPr dirty="0" err="1"/>
              <a:t>ومنها</a:t>
            </a:r>
            <a:r>
              <a:rPr dirty="0"/>
              <a:t> </a:t>
            </a:r>
            <a:r>
              <a:rPr dirty="0" err="1"/>
              <a:t>تعزيز</a:t>
            </a:r>
            <a:r>
              <a:rPr dirty="0"/>
              <a:t> </a:t>
            </a:r>
            <a:r>
              <a:rPr dirty="0" err="1"/>
              <a:t>المختبرات</a:t>
            </a:r>
            <a:r>
              <a:rPr dirty="0"/>
              <a:t> </a:t>
            </a:r>
            <a:r>
              <a:rPr dirty="0" err="1"/>
              <a:t>وأدوات</a:t>
            </a:r>
            <a:r>
              <a:rPr dirty="0"/>
              <a:t> </a:t>
            </a:r>
            <a:r>
              <a:rPr dirty="0" err="1"/>
              <a:t>التشخيص</a:t>
            </a:r>
            <a:r>
              <a:rPr dirty="0"/>
              <a:t> </a:t>
            </a:r>
            <a:r>
              <a:rPr dirty="0" err="1"/>
              <a:t>ودعم</a:t>
            </a:r>
            <a:r>
              <a:rPr dirty="0"/>
              <a:t> </a:t>
            </a:r>
            <a:r>
              <a:rPr dirty="0" err="1"/>
              <a:t>الرعاية</a:t>
            </a:r>
            <a:r>
              <a:rPr dirty="0"/>
              <a:t> </a:t>
            </a:r>
            <a:r>
              <a:rPr dirty="0" err="1"/>
              <a:t>الصحية</a:t>
            </a:r>
            <a:r>
              <a:rPr dirty="0"/>
              <a:t> </a:t>
            </a:r>
            <a:r>
              <a:rPr dirty="0" err="1"/>
              <a:t>والعاملين</a:t>
            </a:r>
            <a:r>
              <a:rPr dirty="0"/>
              <a:t> </a:t>
            </a:r>
            <a:r>
              <a:rPr dirty="0" err="1"/>
              <a:t>من</a:t>
            </a:r>
            <a:r>
              <a:rPr dirty="0"/>
              <a:t> </a:t>
            </a:r>
            <a:r>
              <a:rPr dirty="0" err="1"/>
              <a:t>الأقران</a:t>
            </a:r>
            <a:r>
              <a:rPr dirty="0"/>
              <a:t> </a:t>
            </a:r>
            <a:r>
              <a:rPr dirty="0" err="1"/>
              <a:t>وتعزيز</a:t>
            </a:r>
            <a:r>
              <a:rPr dirty="0"/>
              <a:t> </a:t>
            </a:r>
            <a:r>
              <a:rPr dirty="0" err="1"/>
              <a:t>النُّظم</a:t>
            </a:r>
            <a:r>
              <a:rPr dirty="0"/>
              <a:t> </a:t>
            </a:r>
            <a:r>
              <a:rPr dirty="0" err="1"/>
              <a:t>المجتمعية</a:t>
            </a:r>
            <a:r>
              <a:rPr dirty="0"/>
              <a:t> </a:t>
            </a:r>
            <a:r>
              <a:rPr dirty="0" err="1"/>
              <a:t>والجهود</a:t>
            </a:r>
            <a:r>
              <a:rPr dirty="0"/>
              <a:t> </a:t>
            </a:r>
            <a:r>
              <a:rPr dirty="0" err="1"/>
              <a:t>المبذولة</a:t>
            </a:r>
            <a:r>
              <a:rPr dirty="0"/>
              <a:t> </a:t>
            </a:r>
            <a:r>
              <a:rPr dirty="0" err="1"/>
              <a:t>لمعالجة</a:t>
            </a:r>
            <a:r>
              <a:rPr dirty="0"/>
              <a:t> </a:t>
            </a:r>
            <a:r>
              <a:rPr dirty="0" err="1"/>
              <a:t>مقاومة</a:t>
            </a:r>
            <a:r>
              <a:rPr dirty="0"/>
              <a:t> </a:t>
            </a:r>
            <a:r>
              <a:rPr dirty="0" err="1"/>
              <a:t>مضادات</a:t>
            </a:r>
            <a:r>
              <a:rPr dirty="0"/>
              <a:t> </a:t>
            </a:r>
            <a:r>
              <a:rPr dirty="0" err="1"/>
              <a:t>الميكروبات</a:t>
            </a:r>
            <a:r>
              <a:rPr dirty="0"/>
              <a:t>، </a:t>
            </a:r>
            <a:r>
              <a:rPr dirty="0" err="1"/>
              <a:t>من</a:t>
            </a:r>
            <a:r>
              <a:rPr dirty="0"/>
              <a:t> </a:t>
            </a:r>
            <a:r>
              <a:rPr dirty="0" err="1"/>
              <a:t>بين</a:t>
            </a:r>
            <a:r>
              <a:rPr dirty="0"/>
              <a:t> </a:t>
            </a:r>
            <a:r>
              <a:rPr dirty="0" err="1"/>
              <a:t>مجالات</a:t>
            </a:r>
            <a:r>
              <a:rPr dirty="0"/>
              <a:t> </a:t>
            </a:r>
            <a:r>
              <a:rPr dirty="0" err="1"/>
              <a:t>أخرى</a:t>
            </a:r>
            <a:r>
              <a:rPr dirty="0"/>
              <a:t>. </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يعمل</a:t>
            </a:r>
            <a:r>
              <a:rPr dirty="0"/>
              <a:t> </a:t>
            </a:r>
            <a:r>
              <a:rPr dirty="0" err="1"/>
              <a:t>الصندوق</a:t>
            </a:r>
            <a:r>
              <a:rPr dirty="0"/>
              <a:t> </a:t>
            </a:r>
            <a:r>
              <a:rPr dirty="0" err="1"/>
              <a:t>العالمي</a:t>
            </a:r>
            <a:r>
              <a:rPr dirty="0"/>
              <a:t> </a:t>
            </a:r>
            <a:r>
              <a:rPr dirty="0" err="1"/>
              <a:t>على</a:t>
            </a:r>
            <a:r>
              <a:rPr dirty="0"/>
              <a:t> </a:t>
            </a:r>
            <a:r>
              <a:rPr dirty="0" err="1"/>
              <a:t>تطوير</a:t>
            </a:r>
            <a:r>
              <a:rPr dirty="0"/>
              <a:t> </a:t>
            </a:r>
            <a:r>
              <a:rPr dirty="0" err="1"/>
              <a:t>معلومات</a:t>
            </a:r>
            <a:r>
              <a:rPr dirty="0"/>
              <a:t> </a:t>
            </a:r>
            <a:r>
              <a:rPr dirty="0" err="1"/>
              <a:t>وتوجيهات</a:t>
            </a:r>
            <a:r>
              <a:rPr dirty="0"/>
              <a:t> </a:t>
            </a:r>
            <a:r>
              <a:rPr dirty="0" err="1"/>
              <a:t>حول</a:t>
            </a:r>
            <a:r>
              <a:rPr dirty="0"/>
              <a:t> </a:t>
            </a:r>
            <a:r>
              <a:rPr dirty="0" err="1"/>
              <a:t>نطاق</a:t>
            </a:r>
            <a:r>
              <a:rPr dirty="0"/>
              <a:t> </a:t>
            </a:r>
            <a:r>
              <a:rPr dirty="0" err="1"/>
              <a:t>هذه</a:t>
            </a:r>
            <a:r>
              <a:rPr dirty="0"/>
              <a:t> </a:t>
            </a:r>
            <a:r>
              <a:rPr dirty="0" err="1"/>
              <a:t>الاستثمارات</a:t>
            </a:r>
            <a:r>
              <a:rPr dirty="0"/>
              <a:t> </a:t>
            </a:r>
            <a:r>
              <a:rPr dirty="0" err="1"/>
              <a:t>في</a:t>
            </a:r>
            <a:r>
              <a:rPr dirty="0"/>
              <a:t> </a:t>
            </a:r>
            <a:r>
              <a:rPr dirty="0" err="1"/>
              <a:t>الأوان</a:t>
            </a:r>
            <a:r>
              <a:rPr dirty="0"/>
              <a:t> </a:t>
            </a:r>
            <a:r>
              <a:rPr dirty="0" err="1"/>
              <a:t>المطلوب</a:t>
            </a:r>
            <a:r>
              <a:rPr dirty="0"/>
              <a:t> </a:t>
            </a:r>
            <a:r>
              <a:rPr dirty="0" err="1"/>
              <a:t>لبدء</a:t>
            </a:r>
            <a:r>
              <a:rPr dirty="0"/>
              <a:t> </a:t>
            </a:r>
            <a:r>
              <a:rPr dirty="0" err="1"/>
              <a:t>العمل</a:t>
            </a:r>
            <a:r>
              <a:rPr dirty="0"/>
              <a:t> </a:t>
            </a:r>
            <a:r>
              <a:rPr dirty="0" err="1"/>
              <a:t>في</a:t>
            </a:r>
            <a:r>
              <a:rPr dirty="0"/>
              <a:t> </a:t>
            </a:r>
            <a:r>
              <a:rPr dirty="0" err="1"/>
              <a:t>الدورة</a:t>
            </a:r>
            <a:r>
              <a:rPr dirty="0"/>
              <a:t> </a:t>
            </a:r>
            <a:r>
              <a:rPr dirty="0" err="1"/>
              <a:t>التالية</a:t>
            </a:r>
            <a:r>
              <a:rPr dirty="0"/>
              <a:t> </a:t>
            </a:r>
            <a:r>
              <a:rPr dirty="0" err="1"/>
              <a:t>من</a:t>
            </a:r>
            <a:r>
              <a:rPr dirty="0"/>
              <a:t> </a:t>
            </a:r>
            <a:r>
              <a:rPr dirty="0" err="1"/>
              <a:t>المنح</a:t>
            </a:r>
            <a:r>
              <a:rPr dirty="0"/>
              <a:t> </a:t>
            </a:r>
            <a:r>
              <a:rPr dirty="0" err="1"/>
              <a:t>التي</a:t>
            </a:r>
            <a:r>
              <a:rPr dirty="0"/>
              <a:t> </a:t>
            </a:r>
            <a:r>
              <a:rPr dirty="0" err="1"/>
              <a:t>ستبدأ</a:t>
            </a:r>
            <a:r>
              <a:rPr dirty="0"/>
              <a:t> </a:t>
            </a:r>
            <a:r>
              <a:rPr dirty="0" err="1"/>
              <a:t>من</a:t>
            </a:r>
            <a:r>
              <a:rPr dirty="0"/>
              <a:t> </a:t>
            </a:r>
            <a:r>
              <a:rPr dirty="0" err="1"/>
              <a:t>عام</a:t>
            </a:r>
            <a:r>
              <a:rPr lang="ar-SA" dirty="0"/>
              <a:t> 2024 فصاعداً.</a:t>
            </a: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بالنسبة</a:t>
            </a:r>
            <a:r>
              <a:rPr dirty="0"/>
              <a:t> </a:t>
            </a:r>
            <a:r>
              <a:rPr dirty="0" err="1"/>
              <a:t>إلى</a:t>
            </a:r>
            <a:r>
              <a:rPr dirty="0"/>
              <a:t> </a:t>
            </a:r>
            <a:r>
              <a:rPr u="sng" dirty="0" err="1"/>
              <a:t>التصدي</a:t>
            </a:r>
            <a:r>
              <a:rPr u="sng" dirty="0"/>
              <a:t> </a:t>
            </a:r>
            <a:r>
              <a:rPr u="sng" dirty="0" err="1"/>
              <a:t>للجائحة</a:t>
            </a:r>
            <a:r>
              <a:rPr dirty="0"/>
              <a:t>، </a:t>
            </a:r>
            <a:r>
              <a:rPr dirty="0" err="1"/>
              <a:t>فإنَّ</a:t>
            </a:r>
            <a:r>
              <a:rPr dirty="0"/>
              <a:t> </a:t>
            </a:r>
            <a:r>
              <a:rPr dirty="0" err="1"/>
              <a:t>عمل</a:t>
            </a:r>
            <a:r>
              <a:rPr dirty="0"/>
              <a:t> </a:t>
            </a:r>
            <a:r>
              <a:rPr dirty="0" err="1"/>
              <a:t>الصندوق</a:t>
            </a:r>
            <a:r>
              <a:rPr dirty="0"/>
              <a:t> </a:t>
            </a:r>
            <a:r>
              <a:rPr dirty="0" err="1"/>
              <a:t>العالمي</a:t>
            </a:r>
            <a:r>
              <a:rPr dirty="0"/>
              <a:t> </a:t>
            </a:r>
            <a:r>
              <a:rPr dirty="0" err="1"/>
              <a:t>محدد</a:t>
            </a:r>
            <a:r>
              <a:rPr dirty="0"/>
              <a:t> </a:t>
            </a:r>
            <a:r>
              <a:rPr dirty="0" err="1"/>
              <a:t>بشكلٍ</a:t>
            </a:r>
            <a:r>
              <a:rPr dirty="0"/>
              <a:t> </a:t>
            </a:r>
            <a:r>
              <a:rPr dirty="0" err="1"/>
              <a:t>جيد</a:t>
            </a:r>
            <a:r>
              <a:rPr dirty="0"/>
              <a:t> </a:t>
            </a:r>
            <a:r>
              <a:rPr dirty="0" err="1"/>
              <a:t>بالفعل</a:t>
            </a:r>
            <a:r>
              <a:rPr dirty="0"/>
              <a:t> </a:t>
            </a:r>
            <a:r>
              <a:rPr dirty="0" err="1"/>
              <a:t>من</a:t>
            </a:r>
            <a:r>
              <a:rPr dirty="0"/>
              <a:t> </a:t>
            </a:r>
            <a:r>
              <a:rPr dirty="0" err="1"/>
              <a:t>خلال</a:t>
            </a:r>
            <a:r>
              <a:rPr dirty="0"/>
              <a:t> </a:t>
            </a:r>
            <a:r>
              <a:rPr dirty="0" err="1"/>
              <a:t>البرامج</a:t>
            </a:r>
            <a:r>
              <a:rPr dirty="0"/>
              <a:t> </a:t>
            </a:r>
            <a:r>
              <a:rPr dirty="0" err="1"/>
              <a:t>القائمة</a:t>
            </a:r>
            <a:r>
              <a:rPr dirty="0"/>
              <a:t> وC19RM، </a:t>
            </a:r>
            <a:r>
              <a:rPr dirty="0" err="1"/>
              <a:t>وهي</a:t>
            </a:r>
            <a:r>
              <a:rPr dirty="0"/>
              <a:t> </a:t>
            </a:r>
            <a:r>
              <a:rPr dirty="0" err="1"/>
              <a:t>آلية</a:t>
            </a:r>
            <a:r>
              <a:rPr dirty="0"/>
              <a:t> </a:t>
            </a:r>
            <a:r>
              <a:rPr dirty="0" err="1"/>
              <a:t>التصدي</a:t>
            </a:r>
            <a:r>
              <a:rPr dirty="0"/>
              <a:t> </a:t>
            </a:r>
            <a:r>
              <a:rPr dirty="0" err="1"/>
              <a:t>لجائحة</a:t>
            </a:r>
            <a:r>
              <a:rPr dirty="0"/>
              <a:t> </a:t>
            </a:r>
            <a:r>
              <a:rPr lang="ar-SA" dirty="0"/>
              <a:t>كوفيد-19 الت</a:t>
            </a:r>
            <a:r>
              <a:rPr dirty="0" err="1"/>
              <a:t>ابعة</a:t>
            </a:r>
            <a:r>
              <a:rPr dirty="0"/>
              <a:t> </a:t>
            </a:r>
            <a:r>
              <a:rPr dirty="0" err="1"/>
              <a:t>للصندوق</a:t>
            </a:r>
            <a:r>
              <a:rPr dirty="0"/>
              <a:t> </a:t>
            </a:r>
            <a:r>
              <a:rPr dirty="0" err="1"/>
              <a:t>العالمي</a:t>
            </a:r>
            <a:r>
              <a:rPr dirty="0"/>
              <a:t>، </a:t>
            </a:r>
            <a:r>
              <a:rPr dirty="0" err="1"/>
              <a:t>وسيواصل</a:t>
            </a:r>
            <a:r>
              <a:rPr dirty="0"/>
              <a:t> </a:t>
            </a:r>
            <a:r>
              <a:rPr dirty="0" err="1"/>
              <a:t>الصندوق</a:t>
            </a:r>
            <a:r>
              <a:rPr dirty="0"/>
              <a:t> </a:t>
            </a:r>
            <a:r>
              <a:rPr dirty="0" err="1"/>
              <a:t>العالمي</a:t>
            </a:r>
            <a:r>
              <a:rPr dirty="0"/>
              <a:t> </a:t>
            </a:r>
            <a:r>
              <a:rPr dirty="0" err="1"/>
              <a:t>تعبئة</a:t>
            </a:r>
            <a:r>
              <a:rPr dirty="0"/>
              <a:t> </a:t>
            </a:r>
            <a:r>
              <a:rPr dirty="0" err="1"/>
              <a:t>الموارد</a:t>
            </a:r>
            <a:r>
              <a:rPr dirty="0"/>
              <a:t> </a:t>
            </a:r>
            <a:r>
              <a:rPr dirty="0" err="1"/>
              <a:t>على</a:t>
            </a:r>
            <a:r>
              <a:rPr dirty="0"/>
              <a:t> </a:t>
            </a:r>
            <a:r>
              <a:rPr dirty="0" err="1"/>
              <a:t>نحوٍ</a:t>
            </a:r>
            <a:r>
              <a:rPr dirty="0"/>
              <a:t> </a:t>
            </a:r>
            <a:r>
              <a:rPr dirty="0" err="1"/>
              <a:t>واضح</a:t>
            </a:r>
            <a:r>
              <a:rPr dirty="0"/>
              <a:t> </a:t>
            </a:r>
            <a:r>
              <a:rPr dirty="0" err="1"/>
              <a:t>لهذه</a:t>
            </a:r>
            <a:r>
              <a:rPr dirty="0"/>
              <a:t> </a:t>
            </a:r>
            <a:r>
              <a:rPr dirty="0" err="1"/>
              <a:t>الجهود</a:t>
            </a:r>
            <a:r>
              <a:rPr dirty="0"/>
              <a:t> </a:t>
            </a:r>
            <a:r>
              <a:rPr dirty="0" err="1"/>
              <a:t>حسب</a:t>
            </a:r>
            <a:r>
              <a:rPr dirty="0"/>
              <a:t> </a:t>
            </a:r>
            <a:r>
              <a:rPr dirty="0" err="1"/>
              <a:t>الاقتضاء</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7</a:t>
            </a:fld>
            <a:endParaRPr lang="en-US"/>
          </a:p>
        </p:txBody>
      </p:sp>
    </p:spTree>
    <p:extLst>
      <p:ext uri="{BB962C8B-B14F-4D97-AF65-F5344CB8AC3E}">
        <p14:creationId xmlns:p14="http://schemas.microsoft.com/office/powerpoint/2010/main" val="23514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يستند</a:t>
            </a:r>
            <a:r>
              <a:rPr dirty="0"/>
              <a:t> </a:t>
            </a:r>
            <a:r>
              <a:rPr dirty="0" err="1"/>
              <a:t>نموذج</a:t>
            </a:r>
            <a:r>
              <a:rPr dirty="0"/>
              <a:t> </a:t>
            </a:r>
            <a:r>
              <a:rPr dirty="0" err="1"/>
              <a:t>الصندوق</a:t>
            </a:r>
            <a:r>
              <a:rPr dirty="0"/>
              <a:t> </a:t>
            </a:r>
            <a:r>
              <a:rPr dirty="0" err="1"/>
              <a:t>العالمي</a:t>
            </a:r>
            <a:r>
              <a:rPr dirty="0"/>
              <a:t> </a:t>
            </a:r>
            <a:r>
              <a:rPr dirty="0" err="1"/>
              <a:t>إلى</a:t>
            </a:r>
            <a:r>
              <a:rPr dirty="0"/>
              <a:t> </a:t>
            </a:r>
            <a:r>
              <a:rPr dirty="0" err="1"/>
              <a:t>المبادئ</a:t>
            </a:r>
            <a:r>
              <a:rPr dirty="0"/>
              <a:t> </a:t>
            </a:r>
            <a:r>
              <a:rPr dirty="0" err="1"/>
              <a:t>الأساسية</a:t>
            </a:r>
            <a:r>
              <a:rPr dirty="0"/>
              <a:t> </a:t>
            </a:r>
            <a:r>
              <a:rPr dirty="0" err="1"/>
              <a:t>للملكية</a:t>
            </a:r>
            <a:r>
              <a:rPr dirty="0"/>
              <a:t> </a:t>
            </a:r>
            <a:r>
              <a:rPr dirty="0" err="1"/>
              <a:t>والشراكة</a:t>
            </a:r>
            <a:r>
              <a:rPr dirty="0"/>
              <a:t> </a:t>
            </a:r>
            <a:r>
              <a:rPr dirty="0" err="1"/>
              <a:t>القُطريتين</a:t>
            </a:r>
            <a:r>
              <a:rPr dirty="0"/>
              <a:t>، </a:t>
            </a:r>
            <a:r>
              <a:rPr dirty="0" err="1"/>
              <a:t>وبالتالي</a:t>
            </a:r>
            <a:r>
              <a:rPr dirty="0"/>
              <a:t> </a:t>
            </a:r>
            <a:r>
              <a:rPr dirty="0" err="1"/>
              <a:t>فإنَّ</a:t>
            </a:r>
            <a:r>
              <a:rPr dirty="0"/>
              <a:t> </a:t>
            </a:r>
            <a:r>
              <a:rPr dirty="0" err="1"/>
              <a:t>تحقيق</a:t>
            </a:r>
            <a:r>
              <a:rPr dirty="0"/>
              <a:t> </a:t>
            </a:r>
            <a:r>
              <a:rPr dirty="0" err="1"/>
              <a:t>أهداف</a:t>
            </a:r>
            <a:r>
              <a:rPr dirty="0"/>
              <a:t> </a:t>
            </a:r>
            <a:r>
              <a:rPr dirty="0" err="1"/>
              <a:t>الاستراتيجية</a:t>
            </a:r>
            <a:r>
              <a:rPr dirty="0"/>
              <a:t> </a:t>
            </a:r>
            <a:r>
              <a:rPr dirty="0" err="1"/>
              <a:t>وأغراضها</a:t>
            </a:r>
            <a:r>
              <a:rPr dirty="0"/>
              <a:t> </a:t>
            </a:r>
            <a:r>
              <a:rPr dirty="0" err="1"/>
              <a:t>يتوقف</a:t>
            </a:r>
            <a:r>
              <a:rPr dirty="0"/>
              <a:t> </a:t>
            </a:r>
            <a:r>
              <a:rPr dirty="0" err="1"/>
              <a:t>على</a:t>
            </a:r>
            <a:r>
              <a:rPr dirty="0"/>
              <a:t> </a:t>
            </a:r>
            <a:r>
              <a:rPr dirty="0" err="1"/>
              <a:t>تعاون</a:t>
            </a:r>
            <a:r>
              <a:rPr dirty="0"/>
              <a:t> </a:t>
            </a:r>
            <a:r>
              <a:rPr dirty="0" err="1"/>
              <a:t>جميع</a:t>
            </a:r>
            <a:r>
              <a:rPr dirty="0"/>
              <a:t> </a:t>
            </a:r>
            <a:r>
              <a:rPr dirty="0" err="1"/>
              <a:t>الشركاء</a:t>
            </a:r>
            <a:r>
              <a:rPr dirty="0"/>
              <a:t>، </a:t>
            </a:r>
            <a:r>
              <a:rPr dirty="0" err="1"/>
              <a:t>الذين</a:t>
            </a:r>
            <a:r>
              <a:rPr dirty="0"/>
              <a:t> </a:t>
            </a:r>
            <a:r>
              <a:rPr dirty="0" err="1"/>
              <a:t>يعملون</a:t>
            </a:r>
            <a:r>
              <a:rPr dirty="0"/>
              <a:t> </a:t>
            </a:r>
            <a:r>
              <a:rPr dirty="0" err="1"/>
              <a:t>معاً</a:t>
            </a:r>
            <a:r>
              <a:rPr dirty="0"/>
              <a:t>، </a:t>
            </a:r>
            <a:r>
              <a:rPr dirty="0" err="1"/>
              <a:t>ولكل</a:t>
            </a:r>
            <a:r>
              <a:rPr dirty="0"/>
              <a:t> </a:t>
            </a:r>
            <a:r>
              <a:rPr dirty="0" err="1"/>
              <a:t>منهم</a:t>
            </a:r>
            <a:r>
              <a:rPr dirty="0"/>
              <a:t> </a:t>
            </a:r>
            <a:r>
              <a:rPr dirty="0" err="1"/>
              <a:t>أدوار</a:t>
            </a:r>
            <a:r>
              <a:rPr dirty="0"/>
              <a:t> </a:t>
            </a:r>
            <a:r>
              <a:rPr dirty="0" err="1"/>
              <a:t>ومسؤوليات</a:t>
            </a:r>
            <a:r>
              <a:rPr dirty="0"/>
              <a:t> </a:t>
            </a:r>
            <a:r>
              <a:rPr dirty="0" err="1"/>
              <a:t>متمايزة</a:t>
            </a:r>
            <a:r>
              <a:rPr dirty="0"/>
              <a:t> </a:t>
            </a:r>
            <a:r>
              <a:rPr dirty="0" err="1"/>
              <a:t>ومتكاملة</a:t>
            </a:r>
            <a:r>
              <a:rPr dirty="0"/>
              <a:t>، </a:t>
            </a:r>
            <a:r>
              <a:rPr dirty="0" err="1"/>
              <a:t>لتحقيق</a:t>
            </a:r>
            <a:r>
              <a:rPr dirty="0"/>
              <a:t> </a:t>
            </a:r>
            <a:r>
              <a:rPr dirty="0" err="1"/>
              <a:t>أفضل</a:t>
            </a:r>
            <a:r>
              <a:rPr dirty="0"/>
              <a:t> </a:t>
            </a:r>
            <a:r>
              <a:rPr dirty="0" err="1"/>
              <a:t>النتائج</a:t>
            </a:r>
            <a:r>
              <a:rPr dirty="0"/>
              <a:t>. </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يرد</a:t>
            </a:r>
            <a:r>
              <a:rPr dirty="0"/>
              <a:t> </a:t>
            </a:r>
            <a:r>
              <a:rPr dirty="0" err="1"/>
              <a:t>وصف</a:t>
            </a:r>
            <a:r>
              <a:rPr dirty="0"/>
              <a:t> </a:t>
            </a:r>
            <a:r>
              <a:rPr dirty="0" err="1"/>
              <a:t>أدوار</a:t>
            </a:r>
            <a:r>
              <a:rPr dirty="0"/>
              <a:t> </a:t>
            </a:r>
            <a:r>
              <a:rPr dirty="0" err="1"/>
              <a:t>ومسؤوليات</a:t>
            </a:r>
            <a:r>
              <a:rPr dirty="0"/>
              <a:t> </a:t>
            </a:r>
            <a:r>
              <a:rPr dirty="0" err="1"/>
              <a:t>الجهات</a:t>
            </a:r>
            <a:r>
              <a:rPr dirty="0"/>
              <a:t> </a:t>
            </a:r>
            <a:r>
              <a:rPr dirty="0" err="1"/>
              <a:t>المنفّذة</a:t>
            </a:r>
            <a:r>
              <a:rPr dirty="0"/>
              <a:t>، </a:t>
            </a:r>
            <a:r>
              <a:rPr dirty="0" err="1"/>
              <a:t>والمجتمعات</a:t>
            </a:r>
            <a:r>
              <a:rPr dirty="0"/>
              <a:t> </a:t>
            </a:r>
            <a:r>
              <a:rPr dirty="0" err="1"/>
              <a:t>المحلية</a:t>
            </a:r>
            <a:r>
              <a:rPr dirty="0"/>
              <a:t>، </a:t>
            </a:r>
            <a:r>
              <a:rPr dirty="0" err="1"/>
              <a:t>والمجتمع</a:t>
            </a:r>
            <a:r>
              <a:rPr dirty="0"/>
              <a:t> </a:t>
            </a:r>
            <a:r>
              <a:rPr dirty="0" err="1"/>
              <a:t>المدني</a:t>
            </a:r>
            <a:r>
              <a:rPr dirty="0"/>
              <a:t>، </a:t>
            </a:r>
            <a:r>
              <a:rPr dirty="0" err="1"/>
              <a:t>والشركاء</a:t>
            </a:r>
            <a:r>
              <a:rPr dirty="0"/>
              <a:t> </a:t>
            </a:r>
            <a:r>
              <a:rPr dirty="0" err="1"/>
              <a:t>الفنيين</a:t>
            </a:r>
            <a:r>
              <a:rPr dirty="0"/>
              <a:t> </a:t>
            </a:r>
            <a:r>
              <a:rPr dirty="0" err="1"/>
              <a:t>وشركاء</a:t>
            </a:r>
            <a:r>
              <a:rPr dirty="0"/>
              <a:t> </a:t>
            </a:r>
            <a:r>
              <a:rPr dirty="0" err="1"/>
              <a:t>التنمية</a:t>
            </a:r>
            <a:r>
              <a:rPr dirty="0"/>
              <a:t>، </a:t>
            </a:r>
            <a:r>
              <a:rPr dirty="0" err="1"/>
              <a:t>والقطاع</a:t>
            </a:r>
            <a:r>
              <a:rPr dirty="0"/>
              <a:t> </a:t>
            </a:r>
            <a:r>
              <a:rPr dirty="0" err="1"/>
              <a:t>الخاص</a:t>
            </a:r>
            <a:r>
              <a:rPr dirty="0"/>
              <a:t>، </a:t>
            </a:r>
            <a:r>
              <a:rPr dirty="0" err="1"/>
              <a:t>وجهات</a:t>
            </a:r>
            <a:r>
              <a:rPr dirty="0"/>
              <a:t> </a:t>
            </a:r>
            <a:r>
              <a:rPr dirty="0" err="1"/>
              <a:t>أخرى</a:t>
            </a:r>
            <a:r>
              <a:rPr dirty="0"/>
              <a:t> </a:t>
            </a:r>
            <a:r>
              <a:rPr dirty="0" err="1"/>
              <a:t>في</a:t>
            </a:r>
            <a:r>
              <a:rPr dirty="0"/>
              <a:t> </a:t>
            </a:r>
            <a:r>
              <a:rPr dirty="0" err="1"/>
              <a:t>قسم</a:t>
            </a:r>
            <a:r>
              <a:rPr dirty="0"/>
              <a:t> </a:t>
            </a:r>
            <a:r>
              <a:rPr dirty="0" err="1"/>
              <a:t>العوامل</a:t>
            </a:r>
            <a:r>
              <a:rPr dirty="0"/>
              <a:t> </a:t>
            </a:r>
            <a:r>
              <a:rPr dirty="0" err="1"/>
              <a:t>المُساعِدة</a:t>
            </a:r>
            <a:r>
              <a:rPr dirty="0"/>
              <a:t> </a:t>
            </a:r>
            <a:r>
              <a:rPr dirty="0" err="1"/>
              <a:t>للشراكة</a:t>
            </a:r>
            <a:r>
              <a:rPr dirty="0"/>
              <a:t> </a:t>
            </a:r>
            <a:r>
              <a:rPr dirty="0" err="1"/>
              <a:t>في</a:t>
            </a:r>
            <a:r>
              <a:rPr dirty="0"/>
              <a:t> </a:t>
            </a:r>
            <a:r>
              <a:rPr dirty="0" err="1"/>
              <a:t>الاستراتيجية</a:t>
            </a:r>
            <a:r>
              <a:rPr dirty="0"/>
              <a:t>.</a:t>
            </a:r>
            <a:endParaRP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Arial" panose="020B0604020202020204" pitchFamily="34" charset="0"/>
              <a:buChar char="-"/>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t>يصف</a:t>
            </a:r>
            <a:r>
              <a:rPr dirty="0"/>
              <a:t> </a:t>
            </a:r>
            <a:r>
              <a:rPr dirty="0" err="1"/>
              <a:t>هذا</a:t>
            </a:r>
            <a:r>
              <a:rPr dirty="0"/>
              <a:t> </a:t>
            </a:r>
            <a:r>
              <a:rPr dirty="0" err="1"/>
              <a:t>القسم</a:t>
            </a:r>
            <a:r>
              <a:rPr dirty="0"/>
              <a:t> </a:t>
            </a:r>
            <a:r>
              <a:rPr dirty="0" err="1"/>
              <a:t>من</a:t>
            </a:r>
            <a:r>
              <a:rPr dirty="0"/>
              <a:t> </a:t>
            </a:r>
            <a:r>
              <a:rPr dirty="0" err="1"/>
              <a:t>الاستراتيجية</a:t>
            </a:r>
            <a:r>
              <a:rPr dirty="0"/>
              <a:t> </a:t>
            </a:r>
            <a:r>
              <a:rPr dirty="0" err="1"/>
              <a:t>أيضاً</a:t>
            </a:r>
            <a:r>
              <a:rPr dirty="0"/>
              <a:t> </a:t>
            </a:r>
            <a:r>
              <a:rPr dirty="0" err="1"/>
              <a:t>المجالات</a:t>
            </a:r>
            <a:r>
              <a:rPr dirty="0"/>
              <a:t> </a:t>
            </a:r>
            <a:r>
              <a:rPr dirty="0" err="1"/>
              <a:t>الهامّة</a:t>
            </a:r>
            <a:r>
              <a:rPr dirty="0"/>
              <a:t> </a:t>
            </a:r>
            <a:r>
              <a:rPr dirty="0" err="1"/>
              <a:t>التي</a:t>
            </a:r>
            <a:r>
              <a:rPr dirty="0"/>
              <a:t> </a:t>
            </a:r>
            <a:r>
              <a:rPr dirty="0" err="1"/>
              <a:t>يلزم</a:t>
            </a:r>
            <a:r>
              <a:rPr dirty="0"/>
              <a:t> </a:t>
            </a:r>
            <a:r>
              <a:rPr dirty="0" err="1"/>
              <a:t>فيها</a:t>
            </a:r>
            <a:r>
              <a:rPr dirty="0"/>
              <a:t> </a:t>
            </a:r>
            <a:r>
              <a:rPr dirty="0" err="1"/>
              <a:t>تعزيز</a:t>
            </a:r>
            <a:r>
              <a:rPr dirty="0"/>
              <a:t> </a:t>
            </a:r>
            <a:r>
              <a:rPr dirty="0" err="1"/>
              <a:t>عمل</a:t>
            </a:r>
            <a:r>
              <a:rPr dirty="0"/>
              <a:t> </a:t>
            </a:r>
            <a:r>
              <a:rPr dirty="0" err="1"/>
              <a:t>الشراكة</a:t>
            </a:r>
            <a:r>
              <a:rPr dirty="0"/>
              <a:t> </a:t>
            </a:r>
            <a:r>
              <a:rPr dirty="0" err="1"/>
              <a:t>من</a:t>
            </a:r>
            <a:r>
              <a:rPr dirty="0"/>
              <a:t> </a:t>
            </a:r>
            <a:r>
              <a:rPr dirty="0" err="1"/>
              <a:t>أجل</a:t>
            </a:r>
            <a:r>
              <a:rPr dirty="0"/>
              <a:t> </a:t>
            </a:r>
            <a:r>
              <a:rPr dirty="0" err="1"/>
              <a:t>تنفيذ</a:t>
            </a:r>
            <a:r>
              <a:rPr dirty="0"/>
              <a:t> </a:t>
            </a:r>
            <a:r>
              <a:rPr dirty="0" err="1"/>
              <a:t>الاستراتيجية</a:t>
            </a:r>
            <a:r>
              <a:rPr dirty="0"/>
              <a:t>: </a:t>
            </a:r>
            <a:r>
              <a:rPr dirty="0" err="1"/>
              <a:t>من</a:t>
            </a:r>
            <a:r>
              <a:rPr dirty="0"/>
              <a:t> </a:t>
            </a:r>
            <a:r>
              <a:rPr dirty="0" err="1"/>
              <a:t>تسريع</a:t>
            </a:r>
            <a:r>
              <a:rPr dirty="0"/>
              <a:t> </a:t>
            </a:r>
            <a:r>
              <a:rPr dirty="0" err="1"/>
              <a:t>استحداث</a:t>
            </a:r>
            <a:r>
              <a:rPr dirty="0"/>
              <a:t> </a:t>
            </a:r>
            <a:r>
              <a:rPr dirty="0" err="1"/>
              <a:t>الابتكارات</a:t>
            </a:r>
            <a:r>
              <a:rPr dirty="0"/>
              <a:t> </a:t>
            </a:r>
            <a:r>
              <a:rPr dirty="0" err="1"/>
              <a:t>واستيعابها</a:t>
            </a:r>
            <a:r>
              <a:rPr dirty="0"/>
              <a:t> </a:t>
            </a:r>
            <a:r>
              <a:rPr dirty="0" err="1"/>
              <a:t>على</a:t>
            </a:r>
            <a:r>
              <a:rPr dirty="0"/>
              <a:t> </a:t>
            </a:r>
            <a:r>
              <a:rPr dirty="0" err="1"/>
              <a:t>نحو</a:t>
            </a:r>
            <a:r>
              <a:rPr dirty="0"/>
              <a:t> </a:t>
            </a:r>
            <a:r>
              <a:rPr dirty="0" err="1"/>
              <a:t>منصف</a:t>
            </a:r>
            <a:r>
              <a:rPr dirty="0"/>
              <a:t>؛ </a:t>
            </a:r>
            <a:r>
              <a:rPr dirty="0" err="1"/>
              <a:t>لتحقيق</a:t>
            </a:r>
            <a:r>
              <a:rPr dirty="0"/>
              <a:t> </a:t>
            </a:r>
            <a:r>
              <a:rPr dirty="0" err="1"/>
              <a:t>توازن</a:t>
            </a:r>
            <a:r>
              <a:rPr dirty="0"/>
              <a:t> </a:t>
            </a:r>
            <a:r>
              <a:rPr dirty="0" err="1"/>
              <a:t>أفضل</a:t>
            </a:r>
            <a:r>
              <a:rPr dirty="0"/>
              <a:t> </a:t>
            </a:r>
            <a:r>
              <a:rPr dirty="0" err="1"/>
              <a:t>بين</a:t>
            </a:r>
            <a:r>
              <a:rPr dirty="0"/>
              <a:t> </a:t>
            </a:r>
            <a:r>
              <a:rPr dirty="0" err="1"/>
              <a:t>المخاطر</a:t>
            </a:r>
            <a:r>
              <a:rPr dirty="0"/>
              <a:t> </a:t>
            </a:r>
            <a:r>
              <a:rPr dirty="0" err="1"/>
              <a:t>المالية</a:t>
            </a:r>
            <a:r>
              <a:rPr dirty="0"/>
              <a:t> </a:t>
            </a:r>
            <a:r>
              <a:rPr dirty="0" err="1"/>
              <a:t>والبرامجية</a:t>
            </a:r>
            <a:r>
              <a:rPr dirty="0"/>
              <a:t> </a:t>
            </a:r>
            <a:r>
              <a:rPr dirty="0" err="1"/>
              <a:t>لتهيئة</a:t>
            </a:r>
            <a:r>
              <a:rPr dirty="0"/>
              <a:t> </a:t>
            </a:r>
            <a:r>
              <a:rPr dirty="0" err="1"/>
              <a:t>بيئة</a:t>
            </a:r>
            <a:r>
              <a:rPr dirty="0"/>
              <a:t> مؤاتية </a:t>
            </a:r>
            <a:r>
              <a:rPr dirty="0" err="1"/>
              <a:t>لتحقيق</a:t>
            </a:r>
            <a:r>
              <a:rPr dirty="0"/>
              <a:t> </a:t>
            </a:r>
            <a:r>
              <a:rPr dirty="0" err="1"/>
              <a:t>الأثر</a:t>
            </a:r>
            <a:r>
              <a:rPr dirty="0"/>
              <a:t>؛ </a:t>
            </a:r>
            <a:r>
              <a:rPr dirty="0" err="1"/>
              <a:t>لتعزيز</a:t>
            </a:r>
            <a:r>
              <a:rPr dirty="0"/>
              <a:t> </a:t>
            </a:r>
            <a:r>
              <a:rPr dirty="0" err="1"/>
              <a:t>آليات</a:t>
            </a:r>
            <a:r>
              <a:rPr dirty="0"/>
              <a:t> </a:t>
            </a:r>
            <a:r>
              <a:rPr dirty="0" err="1"/>
              <a:t>التنسيق</a:t>
            </a:r>
            <a:r>
              <a:rPr dirty="0"/>
              <a:t> </a:t>
            </a:r>
            <a:r>
              <a:rPr dirty="0" err="1"/>
              <a:t>القُطرية</a:t>
            </a:r>
            <a:r>
              <a:rPr dirty="0"/>
              <a:t> </a:t>
            </a:r>
            <a:r>
              <a:rPr dirty="0" err="1"/>
              <a:t>لضمان</a:t>
            </a:r>
            <a:r>
              <a:rPr dirty="0"/>
              <a:t> </a:t>
            </a:r>
            <a:r>
              <a:rPr dirty="0" err="1"/>
              <a:t>المشاركة</a:t>
            </a:r>
            <a:r>
              <a:rPr dirty="0"/>
              <a:t> </a:t>
            </a:r>
            <a:r>
              <a:rPr dirty="0" err="1"/>
              <a:t>الهادفة</a:t>
            </a:r>
            <a:r>
              <a:rPr dirty="0"/>
              <a:t> </a:t>
            </a:r>
            <a:r>
              <a:rPr dirty="0" err="1"/>
              <a:t>للمجتمعات</a:t>
            </a:r>
            <a:r>
              <a:rPr dirty="0"/>
              <a:t> </a:t>
            </a:r>
            <a:r>
              <a:rPr dirty="0" err="1"/>
              <a:t>المحلية</a:t>
            </a:r>
            <a:r>
              <a:rPr dirty="0"/>
              <a:t>؛ </a:t>
            </a:r>
            <a:r>
              <a:rPr dirty="0" err="1"/>
              <a:t>وأكثر</a:t>
            </a:r>
            <a:r>
              <a:rPr dirty="0"/>
              <a:t> </a:t>
            </a:r>
            <a:r>
              <a:rPr dirty="0" err="1"/>
              <a:t>من</a:t>
            </a:r>
            <a:r>
              <a:rPr dirty="0"/>
              <a:t> </a:t>
            </a:r>
            <a:r>
              <a:rPr dirty="0" err="1"/>
              <a:t>ذلك</a:t>
            </a:r>
            <a:r>
              <a:rPr dirty="0"/>
              <a:t>. </a:t>
            </a:r>
            <a:endParaRPr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algn="r" rtl="1"/>
            <a:fld id="{2C296653-1C84-41DF-A5EB-9B0D045A8211}" type="slidenum">
              <a:rPr lang="en-US" smtClean="0"/>
              <a:t>8</a:t>
            </a:fld>
            <a:endParaRPr lang="en-US"/>
          </a:p>
        </p:txBody>
      </p:sp>
    </p:spTree>
    <p:extLst>
      <p:ext uri="{BB962C8B-B14F-4D97-AF65-F5344CB8AC3E}">
        <p14:creationId xmlns:p14="http://schemas.microsoft.com/office/powerpoint/2010/main" val="193346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r" rtl="1">
              <a:buFont typeface="Arial" panose="020B0604020202020204" pitchFamily="34" charset="0"/>
              <a:buChar char="•"/>
            </a:pPr>
            <a:r>
              <a:rPr lang="ar" sz="1800" b="0" i="0" u="none" baseline="0" dirty="0">
                <a:solidFill>
                  <a:srgbClr val="000000"/>
                </a:solidFill>
                <a:effectLst/>
                <a:latin typeface="Arial"/>
                <a:ea typeface="Calibri" panose="020F0502020204030204" pitchFamily="34" charset="0"/>
                <a:cs typeface="Arial"/>
              </a:rPr>
              <a:t>يتم قياس تحقيق أهداف الاستراتيجية</a:t>
            </a:r>
            <a:r>
              <a:rPr lang="ar" sz="1800" b="0" i="0" u="none" baseline="0" dirty="0">
                <a:solidFill>
                  <a:srgbClr val="000000"/>
                </a:solidFill>
                <a:latin typeface="Arial"/>
                <a:ea typeface="Calibri" panose="020F0502020204030204" pitchFamily="34" charset="0"/>
                <a:cs typeface="Arial"/>
              </a:rPr>
              <a:t> من </a:t>
            </a:r>
            <a:r>
              <a:rPr lang="ar" sz="1800" b="0" i="0" u="none" baseline="0" dirty="0">
                <a:solidFill>
                  <a:srgbClr val="000000"/>
                </a:solidFill>
                <a:effectLst/>
                <a:latin typeface="Arial"/>
                <a:ea typeface="Calibri" panose="020F0502020204030204" pitchFamily="34" charset="0"/>
                <a:cs typeface="Arial"/>
              </a:rPr>
              <a:t>خلال وضع إطار</a:t>
            </a:r>
            <a:r>
              <a:rPr lang="fr-CH" sz="1800" b="0" i="0" u="none" baseline="0" dirty="0">
                <a:solidFill>
                  <a:srgbClr val="000000"/>
                </a:solidFill>
                <a:effectLst/>
                <a:latin typeface="Arial"/>
                <a:ea typeface="Calibri" panose="020F0502020204030204" pitchFamily="34" charset="0"/>
                <a:cs typeface="Arial"/>
              </a:rPr>
              <a:t> </a:t>
            </a:r>
            <a:r>
              <a:rPr lang="ar" sz="1800" b="0" i="0" u="none" baseline="0" dirty="0">
                <a:solidFill>
                  <a:srgbClr val="000000"/>
                </a:solidFill>
                <a:effectLst/>
                <a:latin typeface="Arial"/>
                <a:ea typeface="Calibri" panose="020F0502020204030204" pitchFamily="34" charset="0"/>
                <a:cs typeface="Arial"/>
              </a:rPr>
              <a:t>للرصد</a:t>
            </a:r>
            <a:r>
              <a:rPr lang="ar" sz="1800" b="0" i="0" u="none" baseline="0" dirty="0">
                <a:solidFill>
                  <a:srgbClr val="000000"/>
                </a:solidFill>
                <a:latin typeface="Arial"/>
                <a:ea typeface="Calibri" panose="020F0502020204030204" pitchFamily="34" charset="0"/>
                <a:cs typeface="Arial"/>
              </a:rPr>
              <a:t> والتقييم </a:t>
            </a:r>
            <a:r>
              <a:rPr lang="ar" sz="1800" b="0" i="0" u="none" baseline="0" dirty="0">
                <a:solidFill>
                  <a:srgbClr val="000000"/>
                </a:solidFill>
                <a:effectLst/>
                <a:latin typeface="Arial"/>
                <a:ea typeface="Calibri" panose="020F0502020204030204" pitchFamily="34" charset="0"/>
                <a:cs typeface="Arial"/>
              </a:rPr>
              <a:t>يتسم بالشمولية والمساءلة، بما في ذلك مؤشرات الأداء الرئيسية، وكذلك من خلال الخطط العالمية للشركاء والأهداف والغايات المتعلقة بالهدف 3 من أهداف التنمية المستدامة.</a:t>
            </a:r>
          </a:p>
          <a:p>
            <a:pPr marL="285750" indent="-285750" algn="r" rtl="1">
              <a:buFont typeface="Arial" panose="020B0604020202020204" pitchFamily="34" charset="0"/>
              <a:buChar char="•"/>
            </a:pPr>
            <a:r>
              <a:rPr lang="ar" sz="1800" b="0" i="0" u="none" baseline="0" dirty="0">
                <a:solidFill>
                  <a:schemeClr val="tx1"/>
                </a:solidFill>
                <a:latin typeface="Arial"/>
                <a:ea typeface="Arial"/>
                <a:cs typeface="Arial"/>
              </a:rPr>
              <a:t>الهدف من إطار عمل الرصد والتقييم هو تسهيل إدارة الأداء والتعلم المستمر وتحسين عملية اتخاذ القرار، من خلال توفير معلومات ذات صلة شاملة وكاملة، وفي الوقت المناسب لتحسين جودة البرنامج الصحي وكفاءته وفعاليته، وبالتالي تأثير استثمارات الصندوق العالمي.</a:t>
            </a:r>
          </a:p>
          <a:p>
            <a:pPr marL="285750" indent="-285750" algn="r" rtl="1">
              <a:buFont typeface="Arial" panose="020B0604020202020204" pitchFamily="34" charset="0"/>
              <a:buChar char="•"/>
            </a:pPr>
            <a:r>
              <a:rPr lang="ar" sz="1800" b="0" i="0" u="none" strike="noStrike" baseline="0" dirty="0">
                <a:solidFill>
                  <a:srgbClr val="000000"/>
                </a:solidFill>
                <a:effectLst/>
                <a:latin typeface="Arial"/>
                <a:ea typeface="Arial"/>
                <a:cs typeface="Arial"/>
              </a:rPr>
              <a:t>يشتمل إطار عمل الرصد والتقييم على أربع مكونات مترابطة؛ يحتوي كل منها على أطر وأنظمة وأدوات قياس مترابطة تقوم بإنتاج البيانات والدلائل التي تخدم أغراضًا وفئات مختلفة عبر م</a:t>
            </a:r>
            <a:r>
              <a:rPr lang="ar-SA" sz="1800" b="0" i="0" u="none" strike="noStrike" baseline="0" dirty="0">
                <a:solidFill>
                  <a:srgbClr val="000000"/>
                </a:solidFill>
                <a:effectLst/>
                <a:latin typeface="Arial"/>
                <a:ea typeface="Arial"/>
                <a:cs typeface="Arial"/>
              </a:rPr>
              <a:t>ِ</a:t>
            </a:r>
            <a:r>
              <a:rPr lang="ar" sz="1800" b="0" i="0" u="none" strike="noStrike" baseline="0" dirty="0">
                <a:solidFill>
                  <a:srgbClr val="000000"/>
                </a:solidFill>
                <a:effectLst/>
                <a:latin typeface="Arial"/>
                <a:ea typeface="Arial"/>
                <a:cs typeface="Arial"/>
              </a:rPr>
              <a:t>ن</a:t>
            </a:r>
            <a:r>
              <a:rPr lang="ar-SA" sz="1800" b="0" i="0" u="none" strike="noStrike" baseline="0" dirty="0">
                <a:solidFill>
                  <a:srgbClr val="000000"/>
                </a:solidFill>
                <a:effectLst/>
                <a:latin typeface="Arial"/>
                <a:ea typeface="Arial"/>
                <a:cs typeface="Arial"/>
              </a:rPr>
              <a:t>َ</a:t>
            </a:r>
            <a:r>
              <a:rPr lang="ar" sz="1800" b="0" i="0" u="none" strike="noStrike" baseline="0" dirty="0">
                <a:solidFill>
                  <a:srgbClr val="000000"/>
                </a:solidFill>
                <a:effectLst/>
                <a:latin typeface="Arial"/>
                <a:ea typeface="Arial"/>
                <a:cs typeface="Arial"/>
              </a:rPr>
              <a:t>ح الصندوق العالمي ودورات حياة </a:t>
            </a:r>
            <a:r>
              <a:rPr lang="ar" sz="1800" b="0" i="0" u="none" baseline="0" dirty="0">
                <a:solidFill>
                  <a:srgbClr val="000000"/>
                </a:solidFill>
                <a:latin typeface="Arial"/>
                <a:ea typeface="Arial"/>
                <a:cs typeface="Arial"/>
              </a:rPr>
              <a:t>الإستراتيجية</a:t>
            </a:r>
            <a:r>
              <a:rPr lang="ar" sz="1800" b="0" i="0" u="none" strike="noStrike" baseline="0" dirty="0">
                <a:solidFill>
                  <a:srgbClr val="000000"/>
                </a:solidFill>
                <a:effectLst/>
                <a:latin typeface="Arial"/>
                <a:ea typeface="Arial"/>
                <a:cs typeface="Arial"/>
              </a:rPr>
              <a:t>. تشمل الأطر والأدوات الرئيسية داخل المكونات إطار عمل مؤشر الأداء الرئيسي للاستراتيجية، وجدولا للتقييم متعدد السنوات، وأطر عمل أداء الم</a:t>
            </a:r>
            <a:r>
              <a:rPr lang="ar-SA" sz="1800" b="0" i="0" u="none" strike="noStrike" baseline="0" dirty="0">
                <a:solidFill>
                  <a:srgbClr val="000000"/>
                </a:solidFill>
                <a:effectLst/>
                <a:latin typeface="Arial"/>
                <a:ea typeface="Arial"/>
                <a:cs typeface="Arial"/>
              </a:rPr>
              <a:t>ِ</a:t>
            </a:r>
            <a:r>
              <a:rPr lang="ar" sz="1800" b="0" i="0" u="none" strike="noStrike" baseline="0" dirty="0">
                <a:solidFill>
                  <a:srgbClr val="000000"/>
                </a:solidFill>
                <a:effectLst/>
                <a:latin typeface="Arial"/>
                <a:ea typeface="Arial"/>
                <a:cs typeface="Arial"/>
              </a:rPr>
              <a:t>ن</a:t>
            </a:r>
            <a:r>
              <a:rPr lang="ar-SA" sz="1800" b="0" i="0" u="none" strike="noStrike" baseline="0" dirty="0">
                <a:solidFill>
                  <a:srgbClr val="000000"/>
                </a:solidFill>
                <a:effectLst/>
                <a:latin typeface="Arial"/>
                <a:ea typeface="Arial"/>
                <a:cs typeface="Arial"/>
              </a:rPr>
              <a:t>َ</a:t>
            </a:r>
            <a:r>
              <a:rPr lang="ar" sz="1800" b="0" i="0" u="none" strike="noStrike" baseline="0" dirty="0">
                <a:solidFill>
                  <a:srgbClr val="000000"/>
                </a:solidFill>
                <a:effectLst/>
                <a:latin typeface="Arial"/>
                <a:ea typeface="Arial"/>
                <a:cs typeface="Arial"/>
              </a:rPr>
              <a:t>ح، وأنظمة رصد أداء الأمانة العامة. </a:t>
            </a:r>
            <a:r>
              <a:rPr lang="ar" sz="1800" b="0" i="0" u="none" strike="noStrike" baseline="0" dirty="0">
                <a:solidFill>
                  <a:srgbClr val="000000"/>
                </a:solidFill>
                <a:latin typeface="Arial"/>
                <a:ea typeface="Arial"/>
                <a:cs typeface="Arial"/>
              </a:rPr>
              <a:t> </a:t>
            </a:r>
            <a:endParaRPr lang="ar" sz="1800" b="0" i="0" u="none" strike="noStrike" dirty="0">
              <a:solidFill>
                <a:srgbClr val="000000"/>
              </a:solidFill>
              <a:effectLst/>
              <a:latin typeface="Calibri"/>
              <a:cs typeface="Calibri"/>
            </a:endParaRPr>
          </a:p>
          <a:p>
            <a:pPr marL="285750" indent="-285750" algn="r" rtl="1">
              <a:buFont typeface="Arial" panose="020B0604020202020204" pitchFamily="34" charset="0"/>
              <a:buChar char="•"/>
            </a:pPr>
            <a:r>
              <a:rPr lang="ar" sz="1800" b="0" i="0" u="none" baseline="0" dirty="0">
                <a:solidFill>
                  <a:schemeClr val="tx1"/>
                </a:solidFill>
                <a:latin typeface="Arial"/>
                <a:ea typeface="Arial"/>
                <a:cs typeface="Arial"/>
              </a:rPr>
              <a:t>تقوم الرؤى المستمدة من تقارير الشركاء، والبحوث، وتوليد الدلائل الأخرى بإرشاد و/ أو إكمال كل مكون.</a:t>
            </a:r>
          </a:p>
          <a:p>
            <a:pPr marL="285750" indent="-285750" algn="r" rtl="1">
              <a:buFont typeface="Arial" panose="020B0604020202020204" pitchFamily="34" charset="0"/>
              <a:buChar char="•"/>
            </a:pPr>
            <a:r>
              <a:rPr lang="ar" sz="1800" b="0" i="0" u="none" baseline="0" dirty="0">
                <a:solidFill>
                  <a:schemeClr val="tx1"/>
                </a:solidFill>
                <a:latin typeface="Arial"/>
                <a:ea typeface="Arial"/>
                <a:cs typeface="Arial"/>
              </a:rPr>
              <a:t>توفر المعلومات الواردة من المكونات الأربعة لإطار الرصد والتقييم، مجتمعة، صورة شاملة للتقدم المحرز في تحقيق نتائج الاستراتيجية</a:t>
            </a:r>
            <a:r>
              <a:rPr lang="ar-SA" sz="1800" b="0" i="0" u="none" baseline="0">
                <a:solidFill>
                  <a:schemeClr val="tx1"/>
                </a:solidFill>
                <a:latin typeface="Arial"/>
                <a:ea typeface="Arial"/>
                <a:cs typeface="Arial"/>
              </a:rPr>
              <a:t>،</a:t>
            </a:r>
            <a:r>
              <a:rPr lang="ar" sz="1800" b="0" i="0" u="none" baseline="0">
                <a:solidFill>
                  <a:schemeClr val="tx1"/>
                </a:solidFill>
                <a:latin typeface="Arial"/>
                <a:ea typeface="Arial"/>
                <a:cs typeface="Arial"/>
              </a:rPr>
              <a:t> </a:t>
            </a:r>
            <a:r>
              <a:rPr lang="ar" sz="1800" b="0" i="0" u="none" baseline="0" dirty="0">
                <a:solidFill>
                  <a:schemeClr val="tx1"/>
                </a:solidFill>
                <a:latin typeface="Arial"/>
                <a:ea typeface="Arial"/>
                <a:cs typeface="Arial"/>
              </a:rPr>
              <a:t>وإلى أي مدى يفي الصندوق العالمي بولايته.</a:t>
            </a:r>
          </a:p>
        </p:txBody>
      </p:sp>
      <p:sp>
        <p:nvSpPr>
          <p:cNvPr id="4" name="Slide Number Placeholder 3"/>
          <p:cNvSpPr>
            <a:spLocks noGrp="1"/>
          </p:cNvSpPr>
          <p:nvPr>
            <p:ph type="sldNum" sz="quarter" idx="5"/>
          </p:nvPr>
        </p:nvSpPr>
        <p:spPr/>
        <p:txBody>
          <a:bodyPr/>
          <a:lstStyle/>
          <a:p>
            <a:pPr algn="r" rtl="1"/>
            <a:fld id="{2C296653-1C84-41DF-A5EB-9B0D045A8211}" type="slidenum">
              <a:rPr/>
              <a:t>9</a:t>
            </a:fld>
            <a:endParaRPr lang="ar"/>
          </a:p>
        </p:txBody>
      </p:sp>
    </p:spTree>
    <p:extLst>
      <p:ext uri="{BB962C8B-B14F-4D97-AF65-F5344CB8AC3E}">
        <p14:creationId xmlns:p14="http://schemas.microsoft.com/office/powerpoint/2010/main" val="3998088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8.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4" name="Picture 3" descr="A picture containing text, clipart&#10;&#10;Description automatically generated">
            <a:extLst>
              <a:ext uri="{FF2B5EF4-FFF2-40B4-BE49-F238E27FC236}">
                <a16:creationId xmlns:a16="http://schemas.microsoft.com/office/drawing/2014/main" id="{5865DF07-7467-41B6-9423-7BA514888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069336" cy="1405128"/>
          </a:xfrm>
          <a:prstGeom prst="rect">
            <a:avLst/>
          </a:prstGeom>
        </p:spPr>
      </p:pic>
    </p:spTree>
    <p:extLst>
      <p:ext uri="{BB962C8B-B14F-4D97-AF65-F5344CB8AC3E}">
        <p14:creationId xmlns:p14="http://schemas.microsoft.com/office/powerpoint/2010/main" val="64760351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54918749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388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15932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336708947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6320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33952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13847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99453183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2189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5890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435765145" name="image" descr="{&quot;templafy&quot;:{&quot;id&quot;:&quot;5c9d2f43-b9a6-4823-86ee-e9a8a147dd4c&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65542924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42834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92733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55006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93076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3215230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41883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03087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53982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6767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276750277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583166315" name="image" descr="{&quot;templafy&quot;:{&quot;id&quot;:&quot;d0164e93-7f5a-48f2-a347-a735194afd44&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7049961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67301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4056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1337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a:xfrm>
            <a:off x="484415" y="6282327"/>
            <a:ext cx="897300" cy="365125"/>
          </a:xfrm>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4294082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88057629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400031720" name="image" descr="{&quot;templafy&quot;:{&quot;id&quot;:&quot;ca4b44cf-499c-4283-9535-f041fbf092f6&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19763280"/>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867462441" name="image" descr="{&quot;templafy&quot;:{&quot;id&quot;:&quot;9c1588e2-fa53-49ec-9184-ab61cb34c3a5&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4996752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782503526" name="image" descr="{&quot;templafy&quot;:{&quot;id&quot;:&quot;72f1e09f-7db7-401f-9445-22f64d4766cb&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4105332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031124851" name="image" descr="{&quot;templafy&quot;:{&quot;id&quot;:&quot;45083550-8110-4737-ad16-6fb05131ca4f&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34260431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833761249" name="image" descr="{&quot;templafy&quot;:{&quot;id&quot;:&quot;c17a790e-0caa-445d-ba68-0e9e2b3fd090&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5564333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527261314" name="image" descr="{&quot;templafy&quot;:{&quot;id&quot;:&quot;57aeae59-9cb6-45cb-b2ae-d61fa8a61d0a&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5061905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a:t>Add image</a:t>
            </a:r>
          </a:p>
        </p:txBody>
      </p:sp>
      <p:pic>
        <p:nvPicPr>
          <p:cNvPr id="1122788031" name="image" descr="{&quot;templafy&quot;:{&quot;id&quot;:&quot;9cb4acbc-63fd-4675-a42b-9742906a7eb7&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360289417"/>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889016793" name="image" descr="{&quot;templafy&quot;:{&quot;id&quot;:&quot;9b056a12-9ac7-43ee-8054-d6dd5349fa88&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324616680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71309d-0768-4190-a45c-bed4e597ec2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03159302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51299023" name="image" descr="{&quot;templafy&quot;:{&quot;id&quot;:&quot;579cf485-bc44-4ede-aeb7-a7b30dae181e&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9578000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424758193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46131564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96686136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48351247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4"/>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5"/>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360000" y="6229169"/>
            <a:ext cx="897300" cy="365125"/>
          </a:xfrm>
          <a:prstGeom prst="rect">
            <a:avLst/>
          </a:prstGeom>
        </p:spPr>
        <p:txBody>
          <a:bodyPr vert="horz" lIns="0" tIns="0" rIns="0" bIns="0" rtlCol="0" anchor="b" anchorCtr="0"/>
          <a:lstStyle>
            <a:lvl1pPr algn="ctr">
              <a:defRPr sz="100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6"/>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7" name="Picture 6" descr="A black and white sign&#10;&#10;Description automatically generated with low confidence">
            <a:extLst>
              <a:ext uri="{FF2B5EF4-FFF2-40B4-BE49-F238E27FC236}">
                <a16:creationId xmlns:a16="http://schemas.microsoft.com/office/drawing/2014/main" id="{C9BF1963-A556-4AE1-BED3-FC51ADF7D36B}"/>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10230196" y="6346556"/>
            <a:ext cx="1759527" cy="445037"/>
          </a:xfrm>
          <a:prstGeom prst="rect">
            <a:avLst/>
          </a:prstGeom>
        </p:spPr>
      </p:pic>
    </p:spTree>
    <p:extLst>
      <p:ext uri="{BB962C8B-B14F-4D97-AF65-F5344CB8AC3E}">
        <p14:creationId xmlns:p14="http://schemas.microsoft.com/office/powerpoint/2010/main" val="6941929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9.xml"/><Relationship Id="rId1" Type="http://schemas.openxmlformats.org/officeDocument/2006/relationships/customXml" Target="../../customXml/item8.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hyperlink" Target="https://www.theglobalfund.org/media/11877/strategy_globalfund2023-2028_narrative_ar.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https://www.theglobalfund.org/en/strategy/" TargetMode="External"/><Relationship Id="rId3" Type="http://schemas.openxmlformats.org/officeDocument/2006/relationships/hyperlink" Target="https://www.theglobalfund.org/media/11612/strategy_globalfund2023-2028_narrative_en.pdf" TargetMode="External"/><Relationship Id="rId21" Type="http://schemas.openxmlformats.org/officeDocument/2006/relationships/hyperlink" Target="https://www.theglobalfund.org/media/11255/strategy_globalfund2023-2028_framework_fr.pdf" TargetMode="External"/><Relationship Id="rId7" Type="http://schemas.openxmlformats.org/officeDocument/2006/relationships/hyperlink" Target="https://www.theglobalfund.org/media/11693/strategy_globalfund2023-2028_narrative_ru.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1.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720/strategy_globalfund2023-2028_framework_es.pdf" TargetMode="External"/><Relationship Id="rId29" Type="http://schemas.openxmlformats.org/officeDocument/2006/relationships/image" Target="../media/image43.png"/><Relationship Id="rId1" Type="http://schemas.openxmlformats.org/officeDocument/2006/relationships/slideLayout" Target="../slideLayouts/slideLayout33.xml"/><Relationship Id="rId6" Type="http://schemas.openxmlformats.org/officeDocument/2006/relationships/hyperlink" Target="https://www.theglobalfund.org/media/11713/strategy_globalfund2023-2028_narrative_pt.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876/strategy_globalfund2023-2028_framework_ar.pdf" TargetMode="External"/><Relationship Id="rId5" Type="http://schemas.openxmlformats.org/officeDocument/2006/relationships/hyperlink" Target="https://www.theglobalfund.org/media/11613/strategy_globalfund2023-2028_narrative_fr.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9/strategy_globalfund2023-2028_framework_ru.pdf" TargetMode="External"/><Relationship Id="rId28" Type="http://schemas.openxmlformats.org/officeDocument/2006/relationships/image" Target="../media/image42.sv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223/strategy_globalfund2023-2028_framework_en.pdf" TargetMode="External"/><Relationship Id="rId4" Type="http://schemas.openxmlformats.org/officeDocument/2006/relationships/hyperlink" Target="https://www.theglobalfund.org/media/11692/strategy_globalfund2023-2028_narrative_es.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718/strategy_globalfund2023-2028_framework_pt.pdf" TargetMode="External"/><Relationship Id="rId27"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slide" Target="slide19.xml"/></Relationships>
</file>

<file path=ppt/slides/_rels/slide13.xml.rels><?xml version="1.0" encoding="UTF-8" standalone="yes"?>
<Relationships xmlns="http://schemas.openxmlformats.org/package/2006/relationships"><Relationship Id="rId8" Type="http://schemas.openxmlformats.org/officeDocument/2006/relationships/hyperlink" Target="https://www.theglobalfund.org/media/11877/strategy_globalfund2023-2028_narrative_ar.pdf" TargetMode="External"/><Relationship Id="rId13" Type="http://schemas.openxmlformats.org/officeDocument/2006/relationships/hyperlink" Target="https://www.theglobalfund.org/media/11532/strategy_globalfund2023-2028_executivesummary_jp.pdf" TargetMode="External"/><Relationship Id="rId18" Type="http://schemas.openxmlformats.org/officeDocument/2006/relationships/hyperlink" Target="https://www.theglobalfund.org/media/11587/strategy_globalfund2023-2028_executivesummary_cn.pdf" TargetMode="External"/><Relationship Id="rId26" Type="http://schemas.openxmlformats.org/officeDocument/2006/relationships/hyperlink" Target="mailto:ccm@theglobalfund.org" TargetMode="External"/><Relationship Id="rId3" Type="http://schemas.openxmlformats.org/officeDocument/2006/relationships/hyperlink" Target="https://www.theglobalfund.org/media/11612/strategy_globalfund2023-2028_narrative_en.pdf" TargetMode="External"/><Relationship Id="rId21" Type="http://schemas.openxmlformats.org/officeDocument/2006/relationships/hyperlink" Target="https://www.theglobalfund.org/media/11255/strategy_globalfund2023-2028_framework_fr.pdf" TargetMode="External"/><Relationship Id="rId7" Type="http://schemas.openxmlformats.org/officeDocument/2006/relationships/hyperlink" Target="https://www.theglobalfund.org/media/11693/strategy_globalfund2023-2028_narrative_ru.pdf" TargetMode="External"/><Relationship Id="rId12" Type="http://schemas.openxmlformats.org/officeDocument/2006/relationships/hyperlink" Target="https://www.theglobalfund.org/media/11572/strategy_globalfund2023-2028_executivesummary_it.pdf" TargetMode="External"/><Relationship Id="rId17" Type="http://schemas.openxmlformats.org/officeDocument/2006/relationships/hyperlink" Target="https://www.theglobalfund.org/media/11573/strategy_globalfund2023-2028_executivesummary_ar.pdf" TargetMode="External"/><Relationship Id="rId25" Type="http://schemas.openxmlformats.org/officeDocument/2006/relationships/hyperlink" Target="https://www.theglobalfund.org/en/monitoring-evaluation/" TargetMode="External"/><Relationship Id="rId2" Type="http://schemas.openxmlformats.org/officeDocument/2006/relationships/notesSlide" Target="../notesSlides/notesSlide13.xml"/><Relationship Id="rId16" Type="http://schemas.openxmlformats.org/officeDocument/2006/relationships/hyperlink" Target="https://www.theglobalfund.org/media/11617/strategy_globalfund2023-2028_executivesummary_de.pdf" TargetMode="External"/><Relationship Id="rId20" Type="http://schemas.openxmlformats.org/officeDocument/2006/relationships/hyperlink" Target="https://www.theglobalfund.org/media/11720/strategy_globalfund2023-2028_framework_es.pdf" TargetMode="External"/><Relationship Id="rId29" Type="http://schemas.openxmlformats.org/officeDocument/2006/relationships/image" Target="../media/image42.svg"/><Relationship Id="rId1" Type="http://schemas.openxmlformats.org/officeDocument/2006/relationships/slideLayout" Target="../slideLayouts/slideLayout33.xml"/><Relationship Id="rId6" Type="http://schemas.openxmlformats.org/officeDocument/2006/relationships/hyperlink" Target="https://www.theglobalfund.org/media/11713/strategy_globalfund2023-2028_narrative_pt.pdf" TargetMode="External"/><Relationship Id="rId11" Type="http://schemas.openxmlformats.org/officeDocument/2006/relationships/hyperlink" Target="https://www.theglobalfund.org/media/11498/strategy_globalfund2023-2028_executivesummary_fr.pdf" TargetMode="External"/><Relationship Id="rId24" Type="http://schemas.openxmlformats.org/officeDocument/2006/relationships/hyperlink" Target="https://www.theglobalfund.org/media/11876/strategy_globalfund2023-2028_framework_ar.pdf" TargetMode="External"/><Relationship Id="rId5" Type="http://schemas.openxmlformats.org/officeDocument/2006/relationships/hyperlink" Target="https://www.theglobalfund.org/media/11613/strategy_globalfund2023-2028_narrative_fr.pdf" TargetMode="External"/><Relationship Id="rId15" Type="http://schemas.openxmlformats.org/officeDocument/2006/relationships/hyperlink" Target="https://www.theglobalfund.org/media/11530/strategy_globalfund2023-2028_executivesummary_ru.pdf" TargetMode="External"/><Relationship Id="rId23" Type="http://schemas.openxmlformats.org/officeDocument/2006/relationships/hyperlink" Target="https://www.theglobalfund.org/media/11719/strategy_globalfund2023-2028_framework_ru.pdf" TargetMode="External"/><Relationship Id="rId28" Type="http://schemas.openxmlformats.org/officeDocument/2006/relationships/image" Target="../media/image41.png"/><Relationship Id="rId10" Type="http://schemas.openxmlformats.org/officeDocument/2006/relationships/hyperlink" Target="https://www.theglobalfund.org/media/11502/strategy_globalfund2023-2028_executivesummary_es.pdf" TargetMode="External"/><Relationship Id="rId19" Type="http://schemas.openxmlformats.org/officeDocument/2006/relationships/hyperlink" Target="https://www.theglobalfund.org/media/11223/strategy_globalfund2023-2028_framework_en.pdf" TargetMode="External"/><Relationship Id="rId4" Type="http://schemas.openxmlformats.org/officeDocument/2006/relationships/hyperlink" Target="https://www.theglobalfund.org/media/11692/strategy_globalfund2023-2028_narrative_es.pdf" TargetMode="External"/><Relationship Id="rId9" Type="http://schemas.openxmlformats.org/officeDocument/2006/relationships/hyperlink" Target="https://www.theglobalfund.org/media/11497/strategy_globalfund2023-2028_executivesummary_en.pdf" TargetMode="External"/><Relationship Id="rId14" Type="http://schemas.openxmlformats.org/officeDocument/2006/relationships/hyperlink" Target="https://www.theglobalfund.org/media/11531/strategy_globalfund2023-2028_executivesummary_pt.pdf" TargetMode="External"/><Relationship Id="rId22" Type="http://schemas.openxmlformats.org/officeDocument/2006/relationships/hyperlink" Target="https://www.theglobalfund.org/media/11718/strategy_globalfund2023-2028_framework_pt.pdf" TargetMode="External"/><Relationship Id="rId27" Type="http://schemas.openxmlformats.org/officeDocument/2006/relationships/hyperlink" Target="https://www.theglobalfund.org/en/strategy/" TargetMode="External"/><Relationship Id="rId30"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hyperlink" Target="https://www.theglobalfund.org/media/11613/strategy_globalfund2023-2028_narrative_fr.pdf" TargetMode="External"/><Relationship Id="rId13" Type="http://schemas.openxmlformats.org/officeDocument/2006/relationships/hyperlink" Target="https://www.theglobalfund.org/media/11502/strategy_globalfund2023-2028_executivesummary_es.pdf" TargetMode="External"/><Relationship Id="rId18" Type="http://schemas.openxmlformats.org/officeDocument/2006/relationships/hyperlink" Target="https://www.theglobalfund.org/media/11530/strategy_globalfund2023-2028_executivesummary_ru.pdf" TargetMode="External"/><Relationship Id="rId26" Type="http://schemas.openxmlformats.org/officeDocument/2006/relationships/hyperlink" Target="https://www.theglobalfund.org/media/11719/strategy_globalfund2023-2028_framework_ru.pdf" TargetMode="External"/><Relationship Id="rId3" Type="http://schemas.openxmlformats.org/officeDocument/2006/relationships/image" Target="../media/image41.png"/><Relationship Id="rId21" Type="http://schemas.openxmlformats.org/officeDocument/2006/relationships/hyperlink" Target="https://www.theglobalfund.org/media/11587/strategy_globalfund2023-2028_executivesummary_cn.pdf" TargetMode="External"/><Relationship Id="rId7" Type="http://schemas.openxmlformats.org/officeDocument/2006/relationships/hyperlink" Target="https://www.theglobalfund.org/media/11692/strategy_globalfund2023-2028_narrative_es.pdf" TargetMode="External"/><Relationship Id="rId12" Type="http://schemas.openxmlformats.org/officeDocument/2006/relationships/hyperlink" Target="https://www.theglobalfund.org/media/11497/strategy_globalfund2023-2028_executivesummary_en.pdf" TargetMode="External"/><Relationship Id="rId17" Type="http://schemas.openxmlformats.org/officeDocument/2006/relationships/hyperlink" Target="https://www.theglobalfund.org/media/11531/strategy_globalfund2023-2028_executivesummary_pt.pdf" TargetMode="External"/><Relationship Id="rId25" Type="http://schemas.openxmlformats.org/officeDocument/2006/relationships/hyperlink" Target="https://www.theglobalfund.org/media/11718/strategy_globalfund2023-2028_framework_pt.pdf" TargetMode="External"/><Relationship Id="rId2" Type="http://schemas.openxmlformats.org/officeDocument/2006/relationships/notesSlide" Target="../notesSlides/notesSlide14.xml"/><Relationship Id="rId16" Type="http://schemas.openxmlformats.org/officeDocument/2006/relationships/hyperlink" Target="https://www.theglobalfund.org/media/11532/strategy_globalfund2023-2028_executivesummary_jp.pdf" TargetMode="External"/><Relationship Id="rId20" Type="http://schemas.openxmlformats.org/officeDocument/2006/relationships/hyperlink" Target="https://www.theglobalfund.org/media/11573/strategy_globalfund2023-2028_executivesummary_ar.pdf" TargetMode="External"/><Relationship Id="rId29" Type="http://schemas.openxmlformats.org/officeDocument/2006/relationships/hyperlink" Target="https://www.theglobalfund.org/en/strategy/" TargetMode="External"/><Relationship Id="rId1" Type="http://schemas.openxmlformats.org/officeDocument/2006/relationships/slideLayout" Target="../slideLayouts/slideLayout33.xml"/><Relationship Id="rId6" Type="http://schemas.openxmlformats.org/officeDocument/2006/relationships/hyperlink" Target="https://www.theglobalfund.org/media/11612/strategy_globalfund2023-2028_narrative_en.pdf" TargetMode="External"/><Relationship Id="rId11" Type="http://schemas.openxmlformats.org/officeDocument/2006/relationships/hyperlink" Target="https://www.theglobalfund.org/media/11877/strategy_globalfund2023-2028_narrative_ar.pdf" TargetMode="External"/><Relationship Id="rId24" Type="http://schemas.openxmlformats.org/officeDocument/2006/relationships/hyperlink" Target="https://www.theglobalfund.org/media/11255/strategy_globalfund2023-2028_framework_fr.pdf" TargetMode="External"/><Relationship Id="rId5" Type="http://schemas.openxmlformats.org/officeDocument/2006/relationships/image" Target="../media/image43.png"/><Relationship Id="rId15" Type="http://schemas.openxmlformats.org/officeDocument/2006/relationships/hyperlink" Target="https://www.theglobalfund.org/media/11572/strategy_globalfund2023-2028_executivesummary_it.pdf" TargetMode="External"/><Relationship Id="rId23" Type="http://schemas.openxmlformats.org/officeDocument/2006/relationships/hyperlink" Target="https://www.theglobalfund.org/media/11720/strategy_globalfund2023-2028_framework_es.pdf" TargetMode="External"/><Relationship Id="rId28" Type="http://schemas.openxmlformats.org/officeDocument/2006/relationships/hyperlink" Target="https://www.theglobalfund.org/en/monitoring-evaluation/" TargetMode="External"/><Relationship Id="rId10" Type="http://schemas.openxmlformats.org/officeDocument/2006/relationships/hyperlink" Target="https://www.theglobalfund.org/media/11693/strategy_globalfund2023-2028_narrative_ru.pdf" TargetMode="External"/><Relationship Id="rId19" Type="http://schemas.openxmlformats.org/officeDocument/2006/relationships/hyperlink" Target="https://www.theglobalfund.org/media/11617/strategy_globalfund2023-2028_executivesummary_de.pdf" TargetMode="External"/><Relationship Id="rId4" Type="http://schemas.openxmlformats.org/officeDocument/2006/relationships/image" Target="../media/image42.svg"/><Relationship Id="rId9" Type="http://schemas.openxmlformats.org/officeDocument/2006/relationships/hyperlink" Target="https://www.theglobalfund.org/media/11713/strategy_globalfund2023-2028_narrative_pt.pdf" TargetMode="External"/><Relationship Id="rId14" Type="http://schemas.openxmlformats.org/officeDocument/2006/relationships/hyperlink" Target="https://www.theglobalfund.org/media/11498/strategy_globalfund2023-2028_executivesummary_fr.pdf" TargetMode="External"/><Relationship Id="rId22" Type="http://schemas.openxmlformats.org/officeDocument/2006/relationships/hyperlink" Target="https://www.theglobalfund.org/media/11223/strategy_globalfund2023-2028_framework_en.pdf" TargetMode="External"/><Relationship Id="rId27" Type="http://schemas.openxmlformats.org/officeDocument/2006/relationships/hyperlink" Target="https://www.theglobalfund.org/media/11876/strategy_globalfund2023-2028_framework_ar.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theglobalfund.org/media/11613/strategy_globalfund2023-2028_narrative_fr.pdf" TargetMode="External"/><Relationship Id="rId13" Type="http://schemas.openxmlformats.org/officeDocument/2006/relationships/hyperlink" Target="https://www.theglobalfund.org/media/11502/strategy_globalfund2023-2028_executivesummary_es.pdf" TargetMode="External"/><Relationship Id="rId18" Type="http://schemas.openxmlformats.org/officeDocument/2006/relationships/hyperlink" Target="https://www.theglobalfund.org/media/11530/strategy_globalfund2023-2028_executivesummary_ru.pdf" TargetMode="External"/><Relationship Id="rId26" Type="http://schemas.openxmlformats.org/officeDocument/2006/relationships/hyperlink" Target="https://www.theglobalfund.org/media/11719/strategy_globalfund2023-2028_framework_ru.pdf" TargetMode="External"/><Relationship Id="rId3" Type="http://schemas.openxmlformats.org/officeDocument/2006/relationships/image" Target="../media/image41.png"/><Relationship Id="rId21" Type="http://schemas.openxmlformats.org/officeDocument/2006/relationships/hyperlink" Target="https://www.theglobalfund.org/media/11587/strategy_globalfund2023-2028_executivesummary_cn.pdf" TargetMode="External"/><Relationship Id="rId7" Type="http://schemas.openxmlformats.org/officeDocument/2006/relationships/hyperlink" Target="https://www.theglobalfund.org/media/11692/strategy_globalfund2023-2028_narrative_es.pdf" TargetMode="External"/><Relationship Id="rId12" Type="http://schemas.openxmlformats.org/officeDocument/2006/relationships/hyperlink" Target="https://www.theglobalfund.org/media/11497/strategy_globalfund2023-2028_executivesummary_en.pdf" TargetMode="External"/><Relationship Id="rId17" Type="http://schemas.openxmlformats.org/officeDocument/2006/relationships/hyperlink" Target="https://www.theglobalfund.org/media/11531/strategy_globalfund2023-2028_executivesummary_pt.pdf" TargetMode="External"/><Relationship Id="rId25" Type="http://schemas.openxmlformats.org/officeDocument/2006/relationships/hyperlink" Target="https://www.theglobalfund.org/media/11718/strategy_globalfund2023-2028_framework_pt.pdf" TargetMode="External"/><Relationship Id="rId2" Type="http://schemas.openxmlformats.org/officeDocument/2006/relationships/notesSlide" Target="../notesSlides/notesSlide15.xml"/><Relationship Id="rId16" Type="http://schemas.openxmlformats.org/officeDocument/2006/relationships/hyperlink" Target="https://www.theglobalfund.org/media/11532/strategy_globalfund2023-2028_executivesummary_jp.pdf" TargetMode="External"/><Relationship Id="rId20" Type="http://schemas.openxmlformats.org/officeDocument/2006/relationships/hyperlink" Target="https://www.theglobalfund.org/media/11573/strategy_globalfund2023-2028_executivesummary_ar.pdf" TargetMode="External"/><Relationship Id="rId29" Type="http://schemas.openxmlformats.org/officeDocument/2006/relationships/hyperlink" Target="https://www.theglobalfund.org/en/strategy/" TargetMode="External"/><Relationship Id="rId1" Type="http://schemas.openxmlformats.org/officeDocument/2006/relationships/slideLayout" Target="../slideLayouts/slideLayout33.xml"/><Relationship Id="rId6" Type="http://schemas.openxmlformats.org/officeDocument/2006/relationships/hyperlink" Target="https://www.theglobalfund.org/media/11612/strategy_globalfund2023-2028_narrative_en.pdf" TargetMode="External"/><Relationship Id="rId11" Type="http://schemas.openxmlformats.org/officeDocument/2006/relationships/hyperlink" Target="https://www.theglobalfund.org/media/11877/strategy_globalfund2023-2028_narrative_ar.pdf" TargetMode="External"/><Relationship Id="rId24" Type="http://schemas.openxmlformats.org/officeDocument/2006/relationships/hyperlink" Target="https://www.theglobalfund.org/media/11255/strategy_globalfund2023-2028_framework_fr.pdf" TargetMode="External"/><Relationship Id="rId5" Type="http://schemas.openxmlformats.org/officeDocument/2006/relationships/image" Target="../media/image43.png"/><Relationship Id="rId15" Type="http://schemas.openxmlformats.org/officeDocument/2006/relationships/hyperlink" Target="https://www.theglobalfund.org/media/11572/strategy_globalfund2023-2028_executivesummary_it.pdf" TargetMode="External"/><Relationship Id="rId23" Type="http://schemas.openxmlformats.org/officeDocument/2006/relationships/hyperlink" Target="https://www.theglobalfund.org/media/11720/strategy_globalfund2023-2028_framework_es.pdf" TargetMode="External"/><Relationship Id="rId28" Type="http://schemas.openxmlformats.org/officeDocument/2006/relationships/hyperlink" Target="https://www.theglobalfund.org/en/monitoring-evaluation/" TargetMode="External"/><Relationship Id="rId10" Type="http://schemas.openxmlformats.org/officeDocument/2006/relationships/hyperlink" Target="https://www.theglobalfund.org/media/11693/strategy_globalfund2023-2028_narrative_ru.pdf" TargetMode="External"/><Relationship Id="rId19" Type="http://schemas.openxmlformats.org/officeDocument/2006/relationships/hyperlink" Target="https://www.theglobalfund.org/media/11617/strategy_globalfund2023-2028_executivesummary_de.pdf" TargetMode="External"/><Relationship Id="rId4" Type="http://schemas.openxmlformats.org/officeDocument/2006/relationships/image" Target="../media/image42.svg"/><Relationship Id="rId9" Type="http://schemas.openxmlformats.org/officeDocument/2006/relationships/hyperlink" Target="https://www.theglobalfund.org/media/11713/strategy_globalfund2023-2028_narrative_pt.pdf" TargetMode="External"/><Relationship Id="rId14" Type="http://schemas.openxmlformats.org/officeDocument/2006/relationships/hyperlink" Target="https://www.theglobalfund.org/media/11498/strategy_globalfund2023-2028_executivesummary_fr.pdf" TargetMode="External"/><Relationship Id="rId22" Type="http://schemas.openxmlformats.org/officeDocument/2006/relationships/hyperlink" Target="https://www.theglobalfund.org/media/11223/strategy_globalfund2023-2028_framework_en.pdf" TargetMode="External"/><Relationship Id="rId27" Type="http://schemas.openxmlformats.org/officeDocument/2006/relationships/hyperlink" Target="https://www.theglobalfund.org/media/11876/strategy_globalfund2023-2028_framework_ar.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theglobalfund.org/media/11613/strategy_globalfund2023-2028_narrative_fr.pdf" TargetMode="External"/><Relationship Id="rId13" Type="http://schemas.openxmlformats.org/officeDocument/2006/relationships/hyperlink" Target="https://www.theglobalfund.org/media/11502/strategy_globalfund2023-2028_executivesummary_es.pdf" TargetMode="External"/><Relationship Id="rId18" Type="http://schemas.openxmlformats.org/officeDocument/2006/relationships/hyperlink" Target="https://www.theglobalfund.org/media/11530/strategy_globalfund2023-2028_executivesummary_ru.pdf" TargetMode="External"/><Relationship Id="rId26" Type="http://schemas.openxmlformats.org/officeDocument/2006/relationships/hyperlink" Target="https://www.theglobalfund.org/media/11719/strategy_globalfund2023-2028_framework_ru.pdf" TargetMode="External"/><Relationship Id="rId3" Type="http://schemas.openxmlformats.org/officeDocument/2006/relationships/image" Target="../media/image41.png"/><Relationship Id="rId21" Type="http://schemas.openxmlformats.org/officeDocument/2006/relationships/hyperlink" Target="https://www.theglobalfund.org/media/11587/strategy_globalfund2023-2028_executivesummary_cn.pdf" TargetMode="External"/><Relationship Id="rId7" Type="http://schemas.openxmlformats.org/officeDocument/2006/relationships/hyperlink" Target="https://www.theglobalfund.org/media/11692/strategy_globalfund2023-2028_narrative_es.pdf" TargetMode="External"/><Relationship Id="rId12" Type="http://schemas.openxmlformats.org/officeDocument/2006/relationships/hyperlink" Target="https://www.theglobalfund.org/media/11497/strategy_globalfund2023-2028_executivesummary_en.pdf" TargetMode="External"/><Relationship Id="rId17" Type="http://schemas.openxmlformats.org/officeDocument/2006/relationships/hyperlink" Target="https://www.theglobalfund.org/media/11531/strategy_globalfund2023-2028_executivesummary_pt.pdf" TargetMode="External"/><Relationship Id="rId25" Type="http://schemas.openxmlformats.org/officeDocument/2006/relationships/hyperlink" Target="https://www.theglobalfund.org/media/11718/strategy_globalfund2023-2028_framework_pt.pdf" TargetMode="External"/><Relationship Id="rId2" Type="http://schemas.openxmlformats.org/officeDocument/2006/relationships/notesSlide" Target="../notesSlides/notesSlide16.xml"/><Relationship Id="rId16" Type="http://schemas.openxmlformats.org/officeDocument/2006/relationships/hyperlink" Target="https://www.theglobalfund.org/media/11532/strategy_globalfund2023-2028_executivesummary_jp.pdf" TargetMode="External"/><Relationship Id="rId20" Type="http://schemas.openxmlformats.org/officeDocument/2006/relationships/hyperlink" Target="https://www.theglobalfund.org/media/11573/strategy_globalfund2023-2028_executivesummary_ar.pdf" TargetMode="External"/><Relationship Id="rId29" Type="http://schemas.openxmlformats.org/officeDocument/2006/relationships/hyperlink" Target="mailto:ccm@theglobalfund.org" TargetMode="External"/><Relationship Id="rId1" Type="http://schemas.openxmlformats.org/officeDocument/2006/relationships/slideLayout" Target="../slideLayouts/slideLayout33.xml"/><Relationship Id="rId6" Type="http://schemas.openxmlformats.org/officeDocument/2006/relationships/hyperlink" Target="https://www.theglobalfund.org/media/11612/strategy_globalfund2023-2028_narrative_en.pdf" TargetMode="External"/><Relationship Id="rId11" Type="http://schemas.openxmlformats.org/officeDocument/2006/relationships/hyperlink" Target="https://www.theglobalfund.org/media/11877/strategy_globalfund2023-2028_narrative_ar.pdf" TargetMode="External"/><Relationship Id="rId24" Type="http://schemas.openxmlformats.org/officeDocument/2006/relationships/hyperlink" Target="https://www.theglobalfund.org/media/11255/strategy_globalfund2023-2028_framework_fr.pdf" TargetMode="External"/><Relationship Id="rId5" Type="http://schemas.openxmlformats.org/officeDocument/2006/relationships/image" Target="../media/image43.png"/><Relationship Id="rId15" Type="http://schemas.openxmlformats.org/officeDocument/2006/relationships/hyperlink" Target="https://www.theglobalfund.org/media/11572/strategy_globalfund2023-2028_executivesummary_it.pdf" TargetMode="External"/><Relationship Id="rId23" Type="http://schemas.openxmlformats.org/officeDocument/2006/relationships/hyperlink" Target="https://www.theglobalfund.org/media/11720/strategy_globalfund2023-2028_framework_es.pdf" TargetMode="External"/><Relationship Id="rId28" Type="http://schemas.openxmlformats.org/officeDocument/2006/relationships/hyperlink" Target="https://www.theglobalfund.org/en/monitoring-evaluation/" TargetMode="External"/><Relationship Id="rId10" Type="http://schemas.openxmlformats.org/officeDocument/2006/relationships/hyperlink" Target="https://www.theglobalfund.org/media/11693/strategy_globalfund2023-2028_narrative_ru.pdf" TargetMode="External"/><Relationship Id="rId19" Type="http://schemas.openxmlformats.org/officeDocument/2006/relationships/hyperlink" Target="https://www.theglobalfund.org/media/11617/strategy_globalfund2023-2028_executivesummary_de.pdf" TargetMode="External"/><Relationship Id="rId4" Type="http://schemas.openxmlformats.org/officeDocument/2006/relationships/image" Target="../media/image42.svg"/><Relationship Id="rId9" Type="http://schemas.openxmlformats.org/officeDocument/2006/relationships/hyperlink" Target="https://www.theglobalfund.org/media/11713/strategy_globalfund2023-2028_narrative_pt.pdf" TargetMode="External"/><Relationship Id="rId14" Type="http://schemas.openxmlformats.org/officeDocument/2006/relationships/hyperlink" Target="https://www.theglobalfund.org/media/11498/strategy_globalfund2023-2028_executivesummary_fr.pdf" TargetMode="External"/><Relationship Id="rId22" Type="http://schemas.openxmlformats.org/officeDocument/2006/relationships/hyperlink" Target="https://www.theglobalfund.org/media/11223/strategy_globalfund2023-2028_framework_en.pdf" TargetMode="External"/><Relationship Id="rId27" Type="http://schemas.openxmlformats.org/officeDocument/2006/relationships/hyperlink" Target="https://www.theglobalfund.org/media/11876/strategy_globalfund2023-2028_framework_ar.pdf" TargetMode="External"/><Relationship Id="rId30" Type="http://schemas.openxmlformats.org/officeDocument/2006/relationships/hyperlink" Target="https://www.theglobalfund.org/en/strategy/"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theglobalfund.org/media/11613/strategy_globalfund2023-2028_narrative_fr.pdf" TargetMode="External"/><Relationship Id="rId13" Type="http://schemas.openxmlformats.org/officeDocument/2006/relationships/hyperlink" Target="https://www.theglobalfund.org/media/11502/strategy_globalfund2023-2028_executivesummary_es.pdf" TargetMode="External"/><Relationship Id="rId18" Type="http://schemas.openxmlformats.org/officeDocument/2006/relationships/hyperlink" Target="https://www.theglobalfund.org/media/11530/strategy_globalfund2023-2028_executivesummary_ru.pdf" TargetMode="External"/><Relationship Id="rId26" Type="http://schemas.openxmlformats.org/officeDocument/2006/relationships/hyperlink" Target="https://www.theglobalfund.org/media/11719/strategy_globalfund2023-2028_framework_ru.pdf" TargetMode="External"/><Relationship Id="rId3" Type="http://schemas.openxmlformats.org/officeDocument/2006/relationships/image" Target="../media/image41.png"/><Relationship Id="rId21" Type="http://schemas.openxmlformats.org/officeDocument/2006/relationships/hyperlink" Target="https://www.theglobalfund.org/media/11587/strategy_globalfund2023-2028_executivesummary_cn.pdf" TargetMode="External"/><Relationship Id="rId7" Type="http://schemas.openxmlformats.org/officeDocument/2006/relationships/hyperlink" Target="https://www.theglobalfund.org/media/11692/strategy_globalfund2023-2028_narrative_es.pdf" TargetMode="External"/><Relationship Id="rId12" Type="http://schemas.openxmlformats.org/officeDocument/2006/relationships/hyperlink" Target="https://www.theglobalfund.org/media/11497/strategy_globalfund2023-2028_executivesummary_en.pdf" TargetMode="External"/><Relationship Id="rId17" Type="http://schemas.openxmlformats.org/officeDocument/2006/relationships/hyperlink" Target="https://www.theglobalfund.org/media/11531/strategy_globalfund2023-2028_executivesummary_pt.pdf" TargetMode="External"/><Relationship Id="rId25" Type="http://schemas.openxmlformats.org/officeDocument/2006/relationships/hyperlink" Target="https://www.theglobalfund.org/media/11718/strategy_globalfund2023-2028_framework_pt.pdf" TargetMode="External"/><Relationship Id="rId2" Type="http://schemas.openxmlformats.org/officeDocument/2006/relationships/notesSlide" Target="../notesSlides/notesSlide17.xml"/><Relationship Id="rId16" Type="http://schemas.openxmlformats.org/officeDocument/2006/relationships/hyperlink" Target="https://www.theglobalfund.org/media/11532/strategy_globalfund2023-2028_executivesummary_jp.pdf" TargetMode="External"/><Relationship Id="rId20" Type="http://schemas.openxmlformats.org/officeDocument/2006/relationships/hyperlink" Target="https://www.theglobalfund.org/media/11573/strategy_globalfund2023-2028_executivesummary_ar.pdf" TargetMode="External"/><Relationship Id="rId29" Type="http://schemas.openxmlformats.org/officeDocument/2006/relationships/hyperlink" Target="mailto:ccm@theglobalfund.org" TargetMode="External"/><Relationship Id="rId1" Type="http://schemas.openxmlformats.org/officeDocument/2006/relationships/slideLayout" Target="../slideLayouts/slideLayout33.xml"/><Relationship Id="rId6" Type="http://schemas.openxmlformats.org/officeDocument/2006/relationships/hyperlink" Target="https://www.theglobalfund.org/media/11612/strategy_globalfund2023-2028_narrative_en.pdf" TargetMode="External"/><Relationship Id="rId11" Type="http://schemas.openxmlformats.org/officeDocument/2006/relationships/hyperlink" Target="https://www.theglobalfund.org/media/11877/strategy_globalfund2023-2028_narrative_ar.pdf" TargetMode="External"/><Relationship Id="rId24" Type="http://schemas.openxmlformats.org/officeDocument/2006/relationships/hyperlink" Target="https://www.theglobalfund.org/media/11255/strategy_globalfund2023-2028_framework_fr.pdf" TargetMode="External"/><Relationship Id="rId5" Type="http://schemas.openxmlformats.org/officeDocument/2006/relationships/image" Target="../media/image43.png"/><Relationship Id="rId15" Type="http://schemas.openxmlformats.org/officeDocument/2006/relationships/hyperlink" Target="https://www.theglobalfund.org/media/11572/strategy_globalfund2023-2028_executivesummary_it.pdf" TargetMode="External"/><Relationship Id="rId23" Type="http://schemas.openxmlformats.org/officeDocument/2006/relationships/hyperlink" Target="https://www.theglobalfund.org/media/11720/strategy_globalfund2023-2028_framework_es.pdf" TargetMode="External"/><Relationship Id="rId28" Type="http://schemas.openxmlformats.org/officeDocument/2006/relationships/hyperlink" Target="https://www.theglobalfund.org/en/monitoring-evaluation/" TargetMode="External"/><Relationship Id="rId10" Type="http://schemas.openxmlformats.org/officeDocument/2006/relationships/hyperlink" Target="https://www.theglobalfund.org/media/11693/strategy_globalfund2023-2028_narrative_ru.pdf" TargetMode="External"/><Relationship Id="rId19" Type="http://schemas.openxmlformats.org/officeDocument/2006/relationships/hyperlink" Target="https://www.theglobalfund.org/media/11617/strategy_globalfund2023-2028_executivesummary_de.pdf" TargetMode="External"/><Relationship Id="rId4" Type="http://schemas.openxmlformats.org/officeDocument/2006/relationships/image" Target="../media/image42.svg"/><Relationship Id="rId9" Type="http://schemas.openxmlformats.org/officeDocument/2006/relationships/hyperlink" Target="https://www.theglobalfund.org/media/11713/strategy_globalfund2023-2028_narrative_pt.pdf" TargetMode="External"/><Relationship Id="rId14" Type="http://schemas.openxmlformats.org/officeDocument/2006/relationships/hyperlink" Target="https://www.theglobalfund.org/media/11498/strategy_globalfund2023-2028_executivesummary_fr.pdf" TargetMode="External"/><Relationship Id="rId22" Type="http://schemas.openxmlformats.org/officeDocument/2006/relationships/hyperlink" Target="https://www.theglobalfund.org/media/11223/strategy_globalfund2023-2028_framework_en.pdf" TargetMode="External"/><Relationship Id="rId27" Type="http://schemas.openxmlformats.org/officeDocument/2006/relationships/hyperlink" Target="https://www.theglobalfund.org/media/11876/strategy_globalfund2023-2028_framework_ar.pdf" TargetMode="External"/><Relationship Id="rId30" Type="http://schemas.openxmlformats.org/officeDocument/2006/relationships/hyperlink" Target="https://www.theglobalfund.org/en/strategy/"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theglobalfund.org/media/11613/strategy_globalfund2023-2028_narrative_fr.pdf" TargetMode="External"/><Relationship Id="rId13" Type="http://schemas.openxmlformats.org/officeDocument/2006/relationships/hyperlink" Target="https://www.theglobalfund.org/media/11502/strategy_globalfund2023-2028_executivesummary_es.pdf" TargetMode="External"/><Relationship Id="rId18" Type="http://schemas.openxmlformats.org/officeDocument/2006/relationships/hyperlink" Target="https://www.theglobalfund.org/media/11530/strategy_globalfund2023-2028_executivesummary_ru.pdf" TargetMode="External"/><Relationship Id="rId26" Type="http://schemas.openxmlformats.org/officeDocument/2006/relationships/hyperlink" Target="https://www.theglobalfund.org/media/11719/strategy_globalfund2023-2028_framework_ru.pdf" TargetMode="External"/><Relationship Id="rId3" Type="http://schemas.openxmlformats.org/officeDocument/2006/relationships/image" Target="../media/image41.png"/><Relationship Id="rId21" Type="http://schemas.openxmlformats.org/officeDocument/2006/relationships/hyperlink" Target="https://www.theglobalfund.org/media/11587/strategy_globalfund2023-2028_executivesummary_cn.pdf" TargetMode="External"/><Relationship Id="rId7" Type="http://schemas.openxmlformats.org/officeDocument/2006/relationships/hyperlink" Target="https://www.theglobalfund.org/media/11692/strategy_globalfund2023-2028_narrative_es.pdf" TargetMode="External"/><Relationship Id="rId12" Type="http://schemas.openxmlformats.org/officeDocument/2006/relationships/hyperlink" Target="https://www.theglobalfund.org/media/11497/strategy_globalfund2023-2028_executivesummary_en.pdf" TargetMode="External"/><Relationship Id="rId17" Type="http://schemas.openxmlformats.org/officeDocument/2006/relationships/hyperlink" Target="https://www.theglobalfund.org/media/11531/strategy_globalfund2023-2028_executivesummary_pt.pdf" TargetMode="External"/><Relationship Id="rId25" Type="http://schemas.openxmlformats.org/officeDocument/2006/relationships/hyperlink" Target="https://www.theglobalfund.org/media/11718/strategy_globalfund2023-2028_framework_pt.pdf" TargetMode="External"/><Relationship Id="rId2" Type="http://schemas.openxmlformats.org/officeDocument/2006/relationships/notesSlide" Target="../notesSlides/notesSlide18.xml"/><Relationship Id="rId16" Type="http://schemas.openxmlformats.org/officeDocument/2006/relationships/hyperlink" Target="https://www.theglobalfund.org/media/11532/strategy_globalfund2023-2028_executivesummary_jp.pdf" TargetMode="External"/><Relationship Id="rId20" Type="http://schemas.openxmlformats.org/officeDocument/2006/relationships/hyperlink" Target="https://www.theglobalfund.org/media/11573/strategy_globalfund2023-2028_executivesummary_ar.pdf" TargetMode="External"/><Relationship Id="rId29" Type="http://schemas.openxmlformats.org/officeDocument/2006/relationships/hyperlink" Target="mailto:ccm@theglobalfund.org" TargetMode="External"/><Relationship Id="rId1" Type="http://schemas.openxmlformats.org/officeDocument/2006/relationships/slideLayout" Target="../slideLayouts/slideLayout33.xml"/><Relationship Id="rId6" Type="http://schemas.openxmlformats.org/officeDocument/2006/relationships/hyperlink" Target="https://www.theglobalfund.org/media/11612/strategy_globalfund2023-2028_narrative_en.pdf" TargetMode="External"/><Relationship Id="rId11" Type="http://schemas.openxmlformats.org/officeDocument/2006/relationships/hyperlink" Target="https://www.theglobalfund.org/media/11877/strategy_globalfund2023-2028_narrative_ar.pdf" TargetMode="External"/><Relationship Id="rId24" Type="http://schemas.openxmlformats.org/officeDocument/2006/relationships/hyperlink" Target="https://www.theglobalfund.org/media/11255/strategy_globalfund2023-2028_framework_fr.pdf" TargetMode="External"/><Relationship Id="rId5" Type="http://schemas.openxmlformats.org/officeDocument/2006/relationships/image" Target="../media/image43.png"/><Relationship Id="rId15" Type="http://schemas.openxmlformats.org/officeDocument/2006/relationships/hyperlink" Target="https://www.theglobalfund.org/media/11572/strategy_globalfund2023-2028_executivesummary_it.pdf" TargetMode="External"/><Relationship Id="rId23" Type="http://schemas.openxmlformats.org/officeDocument/2006/relationships/hyperlink" Target="https://www.theglobalfund.org/media/11720/strategy_globalfund2023-2028_framework_es.pdf" TargetMode="External"/><Relationship Id="rId28" Type="http://schemas.openxmlformats.org/officeDocument/2006/relationships/hyperlink" Target="https://www.theglobalfund.org/en/monitoring-evaluation/" TargetMode="External"/><Relationship Id="rId10" Type="http://schemas.openxmlformats.org/officeDocument/2006/relationships/hyperlink" Target="https://www.theglobalfund.org/media/11693/strategy_globalfund2023-2028_narrative_ru.pdf" TargetMode="External"/><Relationship Id="rId19" Type="http://schemas.openxmlformats.org/officeDocument/2006/relationships/hyperlink" Target="https://www.theglobalfund.org/media/11617/strategy_globalfund2023-2028_executivesummary_de.pdf" TargetMode="External"/><Relationship Id="rId4" Type="http://schemas.openxmlformats.org/officeDocument/2006/relationships/image" Target="../media/image42.svg"/><Relationship Id="rId9" Type="http://schemas.openxmlformats.org/officeDocument/2006/relationships/hyperlink" Target="https://www.theglobalfund.org/media/11713/strategy_globalfund2023-2028_narrative_pt.pdf" TargetMode="External"/><Relationship Id="rId14" Type="http://schemas.openxmlformats.org/officeDocument/2006/relationships/hyperlink" Target="https://www.theglobalfund.org/media/11498/strategy_globalfund2023-2028_executivesummary_fr.pdf" TargetMode="External"/><Relationship Id="rId22" Type="http://schemas.openxmlformats.org/officeDocument/2006/relationships/hyperlink" Target="https://www.theglobalfund.org/media/11223/strategy_globalfund2023-2028_framework_en.pdf" TargetMode="External"/><Relationship Id="rId27" Type="http://schemas.openxmlformats.org/officeDocument/2006/relationships/hyperlink" Target="https://www.theglobalfund.org/media/11876/strategy_globalfund2023-2028_framework_ar.pdf" TargetMode="External"/><Relationship Id="rId30" Type="http://schemas.openxmlformats.org/officeDocument/2006/relationships/hyperlink" Target="https://www.theglobalfund.org/en/strategy/"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theglobalfund.org/media/11613/strategy_globalfund2023-2028_narrative_fr.pdf" TargetMode="External"/><Relationship Id="rId13" Type="http://schemas.openxmlformats.org/officeDocument/2006/relationships/hyperlink" Target="https://www.theglobalfund.org/media/11502/strategy_globalfund2023-2028_executivesummary_es.pdf" TargetMode="External"/><Relationship Id="rId18" Type="http://schemas.openxmlformats.org/officeDocument/2006/relationships/hyperlink" Target="https://www.theglobalfund.org/media/11530/strategy_globalfund2023-2028_executivesummary_ru.pdf" TargetMode="External"/><Relationship Id="rId26" Type="http://schemas.openxmlformats.org/officeDocument/2006/relationships/hyperlink" Target="https://www.theglobalfund.org/media/11719/strategy_globalfund2023-2028_framework_ru.pdf" TargetMode="External"/><Relationship Id="rId3" Type="http://schemas.openxmlformats.org/officeDocument/2006/relationships/image" Target="../media/image41.png"/><Relationship Id="rId21" Type="http://schemas.openxmlformats.org/officeDocument/2006/relationships/hyperlink" Target="https://www.theglobalfund.org/media/11587/strategy_globalfund2023-2028_executivesummary_cn.pdf" TargetMode="External"/><Relationship Id="rId7" Type="http://schemas.openxmlformats.org/officeDocument/2006/relationships/hyperlink" Target="https://www.theglobalfund.org/media/11692/strategy_globalfund2023-2028_narrative_es.pdf" TargetMode="External"/><Relationship Id="rId12" Type="http://schemas.openxmlformats.org/officeDocument/2006/relationships/hyperlink" Target="https://www.theglobalfund.org/media/11497/strategy_globalfund2023-2028_executivesummary_en.pdf" TargetMode="External"/><Relationship Id="rId17" Type="http://schemas.openxmlformats.org/officeDocument/2006/relationships/hyperlink" Target="https://www.theglobalfund.org/media/11531/strategy_globalfund2023-2028_executivesummary_pt.pdf" TargetMode="External"/><Relationship Id="rId25" Type="http://schemas.openxmlformats.org/officeDocument/2006/relationships/hyperlink" Target="https://www.theglobalfund.org/media/11718/strategy_globalfund2023-2028_framework_pt.pdf" TargetMode="External"/><Relationship Id="rId2" Type="http://schemas.openxmlformats.org/officeDocument/2006/relationships/notesSlide" Target="../notesSlides/notesSlide19.xml"/><Relationship Id="rId16" Type="http://schemas.openxmlformats.org/officeDocument/2006/relationships/hyperlink" Target="https://www.theglobalfund.org/media/11532/strategy_globalfund2023-2028_executivesummary_jp.pdf" TargetMode="External"/><Relationship Id="rId20" Type="http://schemas.openxmlformats.org/officeDocument/2006/relationships/hyperlink" Target="https://www.theglobalfund.org/media/11573/strategy_globalfund2023-2028_executivesummary_ar.pdf" TargetMode="External"/><Relationship Id="rId29" Type="http://schemas.openxmlformats.org/officeDocument/2006/relationships/hyperlink" Target="https://www.theglobalfund.org/en/strategy/" TargetMode="External"/><Relationship Id="rId1" Type="http://schemas.openxmlformats.org/officeDocument/2006/relationships/slideLayout" Target="../slideLayouts/slideLayout33.xml"/><Relationship Id="rId6" Type="http://schemas.openxmlformats.org/officeDocument/2006/relationships/hyperlink" Target="https://www.theglobalfund.org/media/11612/strategy_globalfund2023-2028_narrative_en.pdf" TargetMode="External"/><Relationship Id="rId11" Type="http://schemas.openxmlformats.org/officeDocument/2006/relationships/hyperlink" Target="https://www.theglobalfund.org/media/11877/strategy_globalfund2023-2028_narrative_ar.pdf" TargetMode="External"/><Relationship Id="rId24" Type="http://schemas.openxmlformats.org/officeDocument/2006/relationships/hyperlink" Target="https://www.theglobalfund.org/media/11255/strategy_globalfund2023-2028_framework_fr.pdf" TargetMode="External"/><Relationship Id="rId5" Type="http://schemas.openxmlformats.org/officeDocument/2006/relationships/image" Target="../media/image43.png"/><Relationship Id="rId15" Type="http://schemas.openxmlformats.org/officeDocument/2006/relationships/hyperlink" Target="https://www.theglobalfund.org/media/11572/strategy_globalfund2023-2028_executivesummary_it.pdf" TargetMode="External"/><Relationship Id="rId23" Type="http://schemas.openxmlformats.org/officeDocument/2006/relationships/hyperlink" Target="https://www.theglobalfund.org/media/11720/strategy_globalfund2023-2028_framework_es.pdf" TargetMode="External"/><Relationship Id="rId28" Type="http://schemas.openxmlformats.org/officeDocument/2006/relationships/hyperlink" Target="https://www.theglobalfund.org/en/monitoring-evaluation/" TargetMode="External"/><Relationship Id="rId10" Type="http://schemas.openxmlformats.org/officeDocument/2006/relationships/hyperlink" Target="https://www.theglobalfund.org/media/11693/strategy_globalfund2023-2028_narrative_ru.pdf" TargetMode="External"/><Relationship Id="rId19" Type="http://schemas.openxmlformats.org/officeDocument/2006/relationships/hyperlink" Target="https://www.theglobalfund.org/media/11617/strategy_globalfund2023-2028_executivesummary_de.pdf" TargetMode="External"/><Relationship Id="rId4" Type="http://schemas.openxmlformats.org/officeDocument/2006/relationships/image" Target="../media/image42.svg"/><Relationship Id="rId9" Type="http://schemas.openxmlformats.org/officeDocument/2006/relationships/hyperlink" Target="https://www.theglobalfund.org/media/11713/strategy_globalfund2023-2028_narrative_pt.pdf" TargetMode="External"/><Relationship Id="rId14" Type="http://schemas.openxmlformats.org/officeDocument/2006/relationships/hyperlink" Target="https://www.theglobalfund.org/media/11498/strategy_globalfund2023-2028_executivesummary_fr.pdf" TargetMode="External"/><Relationship Id="rId22" Type="http://schemas.openxmlformats.org/officeDocument/2006/relationships/hyperlink" Target="https://www.theglobalfund.org/media/11223/strategy_globalfund2023-2028_framework_en.pdf" TargetMode="External"/><Relationship Id="rId27" Type="http://schemas.openxmlformats.org/officeDocument/2006/relationships/hyperlink" Target="https://www.theglobalfund.org/media/11876/strategy_globalfund2023-2028_framework_ar.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38.emf"/></Relationships>
</file>

<file path=ppt/slides/_rels/slide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38.emf"/></Relationships>
</file>

<file path=ppt/slides/_rels/slide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40.emf"/></Relationships>
</file>

<file path=ppt/slides/_rels/slide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E622-B484-4C5E-9FA1-B84DACEEB997}"/>
              </a:ext>
            </a:extLst>
          </p:cNvPr>
          <p:cNvSpPr>
            <a:spLocks noGrp="1"/>
          </p:cNvSpPr>
          <p:nvPr>
            <p:ph type="ctrTitle"/>
          </p:nvPr>
        </p:nvSpPr>
        <p:spPr>
          <a:xfrm>
            <a:off x="3521074" y="1703387"/>
            <a:ext cx="7577140" cy="2173288"/>
          </a:xfrm>
        </p:spPr>
        <p:txBody>
          <a:bodyPr rtlCol="1"/>
          <a:lstStyle/>
          <a:p>
            <a:pPr algn="r" rtl="1">
              <a:lnSpc>
                <a:spcPct val="130000"/>
              </a:lnSpc>
              <a:spcAft>
                <a:spcPts val="600"/>
              </a:spcAft>
              <a:defRPr>
                <a:solidFill>
                  <a:srgbClr val="000000"/>
                </a:solidFill>
              </a:defRPr>
            </a:pPr>
            <a:r>
              <a:rPr sz="4000" b="1" dirty="0" err="1">
                <a:effectLst/>
                <a:latin typeface="Arial Black" panose="020B0A04020102020204" pitchFamily="34" charset="0"/>
                <a:ea typeface="Calibri" panose="020F0502020204030204" pitchFamily="34" charset="0"/>
                <a:cs typeface="Adobe Arabic" panose="02040503050201020203" pitchFamily="18" charset="-78"/>
              </a:rPr>
              <a:t>مكافحة</a:t>
            </a:r>
            <a:r>
              <a:rPr sz="4000" b="1" dirty="0">
                <a:effectLst/>
                <a:latin typeface="Arial Black" panose="020B0A04020102020204" pitchFamily="34" charset="0"/>
                <a:ea typeface="Calibri" panose="020F0502020204030204" pitchFamily="34" charset="0"/>
                <a:cs typeface="Adobe Arabic" panose="02040503050201020203" pitchFamily="18" charset="-78"/>
              </a:rPr>
              <a:t> </a:t>
            </a:r>
            <a:r>
              <a:rPr sz="4000" b="1" dirty="0" err="1">
                <a:effectLst/>
                <a:latin typeface="Arial Black" panose="020B0A04020102020204" pitchFamily="34" charset="0"/>
                <a:ea typeface="Calibri" panose="020F0502020204030204" pitchFamily="34" charset="0"/>
                <a:cs typeface="Adobe Arabic" panose="02040503050201020203" pitchFamily="18" charset="-78"/>
              </a:rPr>
              <a:t>الجوائح</a:t>
            </a:r>
            <a:r>
              <a:rPr sz="4000" b="1" dirty="0">
                <a:effectLst/>
                <a:latin typeface="Arial Black" panose="020B0A04020102020204" pitchFamily="34" charset="0"/>
                <a:ea typeface="Calibri" panose="020F0502020204030204" pitchFamily="34" charset="0"/>
                <a:cs typeface="Adobe Arabic" panose="02040503050201020203" pitchFamily="18" charset="-78"/>
              </a:rPr>
              <a:t> </a:t>
            </a:r>
            <a:r>
              <a:rPr sz="4000" b="1" dirty="0" err="1">
                <a:effectLst/>
                <a:latin typeface="Arial Black" panose="020B0A04020102020204" pitchFamily="34" charset="0"/>
                <a:ea typeface="Calibri" panose="020F0502020204030204" pitchFamily="34" charset="0"/>
                <a:cs typeface="Adobe Arabic" panose="02040503050201020203" pitchFamily="18" charset="-78"/>
              </a:rPr>
              <a:t>وبناء</a:t>
            </a:r>
            <a:r>
              <a:rPr sz="4000" b="1" dirty="0">
                <a:effectLst/>
                <a:latin typeface="Arial Black" panose="020B0A04020102020204" pitchFamily="34" charset="0"/>
                <a:ea typeface="Calibri" panose="020F0502020204030204" pitchFamily="34" charset="0"/>
                <a:cs typeface="Adobe Arabic" panose="02040503050201020203" pitchFamily="18" charset="-78"/>
              </a:rPr>
              <a:t> </a:t>
            </a:r>
            <a:r>
              <a:rPr sz="4000" b="1" dirty="0" err="1">
                <a:effectLst/>
                <a:latin typeface="Arial Black" panose="020B0A04020102020204" pitchFamily="34" charset="0"/>
                <a:ea typeface="Calibri" panose="020F0502020204030204" pitchFamily="34" charset="0"/>
                <a:cs typeface="Adobe Arabic" panose="02040503050201020203" pitchFamily="18" charset="-78"/>
              </a:rPr>
              <a:t>عالمٍ</a:t>
            </a:r>
            <a:r>
              <a:rPr sz="4000" b="1" dirty="0">
                <a:effectLst/>
                <a:latin typeface="Arial Black" panose="020B0A04020102020204" pitchFamily="34" charset="0"/>
                <a:ea typeface="Calibri" panose="020F0502020204030204" pitchFamily="34" charset="0"/>
                <a:cs typeface="Adobe Arabic" panose="02040503050201020203" pitchFamily="18" charset="-78"/>
              </a:rPr>
              <a:t> </a:t>
            </a:r>
            <a:r>
              <a:rPr sz="4000" b="1" dirty="0" err="1">
                <a:effectLst/>
                <a:latin typeface="Arial Black" panose="020B0A04020102020204" pitchFamily="34" charset="0"/>
                <a:ea typeface="Calibri" panose="020F0502020204030204" pitchFamily="34" charset="0"/>
                <a:cs typeface="Adobe Arabic" panose="02040503050201020203" pitchFamily="18" charset="-78"/>
              </a:rPr>
              <a:t>أكثر</a:t>
            </a:r>
            <a:r>
              <a:rPr sz="4000" b="1" dirty="0">
                <a:effectLst/>
                <a:latin typeface="Arial Black" panose="020B0A04020102020204" pitchFamily="34" charset="0"/>
                <a:ea typeface="Calibri" panose="020F0502020204030204" pitchFamily="34" charset="0"/>
                <a:cs typeface="Adobe Arabic" panose="02040503050201020203" pitchFamily="18" charset="-78"/>
              </a:rPr>
              <a:t> </a:t>
            </a:r>
            <a:r>
              <a:rPr sz="4000" b="1" dirty="0" err="1">
                <a:effectLst/>
                <a:latin typeface="Arial Black" panose="020B0A04020102020204" pitchFamily="34" charset="0"/>
                <a:ea typeface="Calibri" panose="020F0502020204030204" pitchFamily="34" charset="0"/>
                <a:cs typeface="Adobe Arabic" panose="02040503050201020203" pitchFamily="18" charset="-78"/>
              </a:rPr>
              <a:t>صحةً</a:t>
            </a:r>
            <a:r>
              <a:rPr sz="4000" b="1" dirty="0">
                <a:effectLst/>
                <a:latin typeface="Arial Black" panose="020B0A04020102020204" pitchFamily="34" charset="0"/>
                <a:ea typeface="Calibri" panose="020F0502020204030204" pitchFamily="34" charset="0"/>
                <a:cs typeface="Adobe Arabic" panose="02040503050201020203" pitchFamily="18" charset="-78"/>
              </a:rPr>
              <a:t> </a:t>
            </a:r>
            <a:r>
              <a:rPr sz="4000" b="1" dirty="0" err="1">
                <a:effectLst/>
                <a:latin typeface="Arial Black" panose="020B0A04020102020204" pitchFamily="34" charset="0"/>
                <a:ea typeface="Calibri" panose="020F0502020204030204" pitchFamily="34" charset="0"/>
                <a:cs typeface="Adobe Arabic" panose="02040503050201020203" pitchFamily="18" charset="-78"/>
              </a:rPr>
              <a:t>وإنصافاً</a:t>
            </a:r>
            <a:br>
              <a:rPr sz="4000" b="1" dirty="0">
                <a:effectLst/>
                <a:latin typeface="Arial Black" panose="020B0A04020102020204" pitchFamily="34" charset="0"/>
                <a:ea typeface="Calibri" panose="020F0502020204030204" pitchFamily="34" charset="0"/>
                <a:cs typeface="Adobe Arabic" panose="02040503050201020203" pitchFamily="18" charset="-78"/>
              </a:rPr>
            </a:br>
            <a:br>
              <a:rPr sz="4000" b="1" dirty="0">
                <a:effectLst/>
                <a:latin typeface="Arial Black" panose="020B0A04020102020204" pitchFamily="34" charset="0"/>
                <a:ea typeface="Calibri" panose="020F0502020204030204" pitchFamily="34" charset="0"/>
                <a:cs typeface="Adobe Arabic" panose="02040503050201020203" pitchFamily="18" charset="-78"/>
              </a:rPr>
            </a:br>
            <a:r>
              <a:rPr sz="3600" dirty="0" err="1">
                <a:latin typeface="Arial" panose="020B0604020202020204" pitchFamily="34" charset="0"/>
                <a:cs typeface="Adobe Arabic" panose="02040503050201020203" pitchFamily="18" charset="-78"/>
              </a:rPr>
              <a:t>لمحة</a:t>
            </a:r>
            <a:r>
              <a:rPr sz="3600" dirty="0">
                <a:latin typeface="Arial" panose="020B0604020202020204" pitchFamily="34" charset="0"/>
                <a:cs typeface="Adobe Arabic" panose="02040503050201020203" pitchFamily="18" charset="-78"/>
              </a:rPr>
              <a:t> </a:t>
            </a:r>
            <a:r>
              <a:rPr sz="3600" dirty="0" err="1">
                <a:latin typeface="Arial" panose="020B0604020202020204" pitchFamily="34" charset="0"/>
                <a:cs typeface="Adobe Arabic" panose="02040503050201020203" pitchFamily="18" charset="-78"/>
              </a:rPr>
              <a:t>عامة</a:t>
            </a:r>
            <a:r>
              <a:rPr sz="3600" dirty="0">
                <a:latin typeface="Arial" panose="020B0604020202020204" pitchFamily="34" charset="0"/>
                <a:cs typeface="Adobe Arabic" panose="02040503050201020203" pitchFamily="18" charset="-78"/>
              </a:rPr>
              <a:t> </a:t>
            </a:r>
            <a:r>
              <a:rPr sz="3600" dirty="0" err="1">
                <a:latin typeface="Arial" panose="020B0604020202020204" pitchFamily="34" charset="0"/>
                <a:cs typeface="Adobe Arabic" panose="02040503050201020203" pitchFamily="18" charset="-78"/>
              </a:rPr>
              <a:t>عن</a:t>
            </a:r>
            <a:r>
              <a:rPr sz="3600" dirty="0">
                <a:latin typeface="Arial" panose="020B0604020202020204" pitchFamily="34" charset="0"/>
                <a:cs typeface="Adobe Arabic" panose="02040503050201020203" pitchFamily="18" charset="-78"/>
              </a:rPr>
              <a:t> </a:t>
            </a:r>
            <a:r>
              <a:rPr sz="3600" dirty="0" err="1">
                <a:latin typeface="Arial" panose="020B0604020202020204" pitchFamily="34" charset="0"/>
                <a:cs typeface="Adobe Arabic" panose="02040503050201020203" pitchFamily="18" charset="-78"/>
              </a:rPr>
              <a:t>الاستراتيجية</a:t>
            </a:r>
            <a:r>
              <a:rPr sz="3600" dirty="0">
                <a:latin typeface="Arial" panose="020B0604020202020204" pitchFamily="34" charset="0"/>
                <a:cs typeface="Adobe Arabic" panose="02040503050201020203" pitchFamily="18" charset="-78"/>
              </a:rPr>
              <a:t> </a:t>
            </a:r>
            <a:r>
              <a:rPr sz="3600" dirty="0" err="1">
                <a:latin typeface="Arial" panose="020B0604020202020204" pitchFamily="34" charset="0"/>
                <a:cs typeface="Adobe Arabic" panose="02040503050201020203" pitchFamily="18" charset="-78"/>
              </a:rPr>
              <a:t>الجديدة</a:t>
            </a:r>
            <a:r>
              <a:rPr sz="3600" dirty="0">
                <a:latin typeface="Arial" panose="020B0604020202020204" pitchFamily="34" charset="0"/>
                <a:cs typeface="Adobe Arabic" panose="02040503050201020203" pitchFamily="18" charset="-78"/>
              </a:rPr>
              <a:t> </a:t>
            </a:r>
            <a:r>
              <a:rPr sz="3600" dirty="0" err="1">
                <a:latin typeface="Arial" panose="020B0604020202020204" pitchFamily="34" charset="0"/>
                <a:cs typeface="Adobe Arabic" panose="02040503050201020203" pitchFamily="18" charset="-78"/>
              </a:rPr>
              <a:t>للصندوق</a:t>
            </a:r>
            <a:r>
              <a:rPr sz="3600" dirty="0">
                <a:latin typeface="Arial" panose="020B0604020202020204" pitchFamily="34" charset="0"/>
                <a:cs typeface="Adobe Arabic" panose="02040503050201020203" pitchFamily="18" charset="-78"/>
              </a:rPr>
              <a:t> </a:t>
            </a:r>
            <a:r>
              <a:rPr sz="3600" dirty="0" err="1">
                <a:latin typeface="Arial" panose="020B0604020202020204" pitchFamily="34" charset="0"/>
                <a:cs typeface="Adobe Arabic" panose="02040503050201020203" pitchFamily="18" charset="-78"/>
              </a:rPr>
              <a:t>العالمي</a:t>
            </a:r>
            <a:endParaRPr sz="2400" dirty="0">
              <a:solidFill>
                <a:srgbClr val="000000"/>
              </a:solidFill>
              <a:latin typeface="Arial" panose="020B0604020202020204" pitchFamily="34" charset="0"/>
              <a:cs typeface="Adobe Arabic" panose="02040503050201020203" pitchFamily="18" charset="-78"/>
            </a:endParaRPr>
          </a:p>
        </p:txBody>
      </p:sp>
      <p:sp>
        <p:nvSpPr>
          <p:cNvPr id="3" name="Text Placeholder 2">
            <a:extLst>
              <a:ext uri="{FF2B5EF4-FFF2-40B4-BE49-F238E27FC236}">
                <a16:creationId xmlns:a16="http://schemas.microsoft.com/office/drawing/2014/main" id="{F46AFC8C-067F-4462-89BD-CA42D043C081}"/>
              </a:ext>
            </a:extLst>
          </p:cNvPr>
          <p:cNvSpPr>
            <a:spLocks noGrp="1"/>
          </p:cNvSpPr>
          <p:nvPr>
            <p:ph type="body" sz="quarter" idx="11"/>
          </p:nvPr>
        </p:nvSpPr>
        <p:spPr>
          <a:xfrm>
            <a:off x="3521075" y="4742520"/>
            <a:ext cx="7577138" cy="1620000"/>
          </a:xfrm>
        </p:spPr>
        <p:txBody>
          <a:bodyPr rtlCol="1">
            <a:normAutofit/>
          </a:bodyPr>
          <a:lstStyle/>
          <a:p>
            <a:pPr algn="r" rtl="1">
              <a:defRPr sz="2400">
                <a:latin typeface="Arial" panose="020B0604020202020204" pitchFamily="34" charset="0"/>
                <a:cs typeface="Arial" panose="020B0604020202020204" pitchFamily="34" charset="0"/>
              </a:defRPr>
            </a:pPr>
            <a:r>
              <a:rPr lang="ar-SA" sz="3200" dirty="0">
                <a:cs typeface="Adobe Arabic" panose="02040503050201020203" pitchFamily="18" charset="-78"/>
              </a:rPr>
              <a:t>[يُرجى </a:t>
            </a:r>
            <a:r>
              <a:rPr sz="3200" dirty="0" err="1">
                <a:cs typeface="Adobe Arabic" panose="02040503050201020203" pitchFamily="18" charset="-78"/>
              </a:rPr>
              <a:t>إدراج</a:t>
            </a:r>
            <a:r>
              <a:rPr sz="3200" dirty="0">
                <a:cs typeface="Adobe Arabic" panose="02040503050201020203" pitchFamily="18" charset="-78"/>
              </a:rPr>
              <a:t> </a:t>
            </a:r>
            <a:r>
              <a:rPr sz="3200" dirty="0" err="1">
                <a:cs typeface="Adobe Arabic" panose="02040503050201020203" pitchFamily="18" charset="-78"/>
              </a:rPr>
              <a:t>عنوان</a:t>
            </a:r>
            <a:r>
              <a:rPr sz="3200" dirty="0">
                <a:cs typeface="Adobe Arabic" panose="02040503050201020203" pitchFamily="18" charset="-78"/>
              </a:rPr>
              <a:t> </a:t>
            </a:r>
            <a:r>
              <a:rPr sz="3200" dirty="0" err="1">
                <a:cs typeface="Adobe Arabic" panose="02040503050201020203" pitchFamily="18" charset="-78"/>
              </a:rPr>
              <a:t>الاجتماع</a:t>
            </a:r>
            <a:r>
              <a:rPr lang="ar-SA" sz="3200" dirty="0">
                <a:cs typeface="Adobe Arabic" panose="02040503050201020203" pitchFamily="18" charset="-78"/>
              </a:rPr>
              <a:t>]</a:t>
            </a:r>
            <a:endParaRPr sz="3200" dirty="0">
              <a:cs typeface="Adobe Arabic" panose="02040503050201020203" pitchFamily="18" charset="-78"/>
            </a:endParaRPr>
          </a:p>
          <a:p>
            <a:pPr algn="r" rtl="1">
              <a:defRPr sz="2400">
                <a:latin typeface="Arial" panose="020B0604020202020204" pitchFamily="34" charset="0"/>
                <a:cs typeface="Arial" panose="020B0604020202020204" pitchFamily="34" charset="0"/>
              </a:defRPr>
            </a:pPr>
            <a:r>
              <a:rPr lang="ar-SA" sz="3200" dirty="0">
                <a:cs typeface="Adobe Arabic" panose="02040503050201020203" pitchFamily="18" charset="-78"/>
              </a:rPr>
              <a:t>[</a:t>
            </a:r>
            <a:r>
              <a:rPr sz="3200" dirty="0" err="1">
                <a:cs typeface="Adobe Arabic" panose="02040503050201020203" pitchFamily="18" charset="-78"/>
              </a:rPr>
              <a:t>يُرجى</a:t>
            </a:r>
            <a:r>
              <a:rPr sz="3200" dirty="0">
                <a:cs typeface="Adobe Arabic" panose="02040503050201020203" pitchFamily="18" charset="-78"/>
              </a:rPr>
              <a:t> </a:t>
            </a:r>
            <a:r>
              <a:rPr sz="3200" dirty="0" err="1">
                <a:cs typeface="Adobe Arabic" panose="02040503050201020203" pitchFamily="18" charset="-78"/>
              </a:rPr>
              <a:t>إدراج</a:t>
            </a:r>
            <a:r>
              <a:rPr sz="3200" dirty="0">
                <a:cs typeface="Adobe Arabic" panose="02040503050201020203" pitchFamily="18" charset="-78"/>
              </a:rPr>
              <a:t> </a:t>
            </a:r>
            <a:r>
              <a:rPr sz="3200" dirty="0" err="1">
                <a:cs typeface="Adobe Arabic" panose="02040503050201020203" pitchFamily="18" charset="-78"/>
              </a:rPr>
              <a:t>التاريخ</a:t>
            </a:r>
            <a:r>
              <a:rPr lang="ar-SA" sz="3200" dirty="0">
                <a:cs typeface="Adobe Arabic" panose="02040503050201020203" pitchFamily="18" charset="-78"/>
              </a:rPr>
              <a:t>]</a:t>
            </a:r>
            <a:endParaRPr sz="3200" dirty="0">
              <a:cs typeface="Adobe Arabic" panose="02040503050201020203" pitchFamily="18" charset="-78"/>
            </a:endParaRPr>
          </a:p>
          <a:p>
            <a:pPr algn="r" rtl="1"/>
            <a:endParaRPr sz="3200" dirty="0">
              <a:latin typeface="Arial" panose="020B0604020202020204" pitchFamily="34" charset="0"/>
              <a:cs typeface="Adobe Arabic" panose="02040503050201020203" pitchFamily="18" charset="-78"/>
            </a:endParaRPr>
          </a:p>
        </p:txBody>
      </p:sp>
      <p:sp>
        <p:nvSpPr>
          <p:cNvPr id="4" name="TextBox 3">
            <a:extLst>
              <a:ext uri="{FF2B5EF4-FFF2-40B4-BE49-F238E27FC236}">
                <a16:creationId xmlns:a16="http://schemas.microsoft.com/office/drawing/2014/main" id="{63B6B16B-D381-4958-9988-D518056A75AB}"/>
              </a:ext>
            </a:extLst>
          </p:cNvPr>
          <p:cNvSpPr txBox="1"/>
          <p:nvPr/>
        </p:nvSpPr>
        <p:spPr>
          <a:xfrm>
            <a:off x="10564236" y="6456172"/>
            <a:ext cx="1627764" cy="276999"/>
          </a:xfrm>
          <a:prstGeom prst="rect">
            <a:avLst/>
          </a:prstGeom>
          <a:noFill/>
        </p:spPr>
        <p:txBody>
          <a:bodyPr wrap="square" rtlCol="1">
            <a:spAutoFit/>
          </a:bodyPr>
          <a:lstStyle/>
          <a:p>
            <a:pPr algn="ctr" rtl="1">
              <a:defRPr sz="1200">
                <a:solidFill>
                  <a:schemeClr val="bg1">
                    <a:lumMod val="75000"/>
                  </a:schemeClr>
                </a:solidFill>
                <a:latin typeface="Arial" panose="020B0604020202020204" pitchFamily="34" charset="0"/>
                <a:cs typeface="Arial" panose="020B0604020202020204" pitchFamily="34" charset="0"/>
              </a:defRPr>
            </a:pPr>
            <a:r>
              <a:rPr dirty="0" err="1"/>
              <a:t>آذار</a:t>
            </a:r>
            <a:r>
              <a:rPr dirty="0"/>
              <a:t>/</a:t>
            </a:r>
            <a:r>
              <a:rPr dirty="0" err="1"/>
              <a:t>مارس</a:t>
            </a:r>
            <a:r>
              <a:rPr dirty="0"/>
              <a:t> 2022</a:t>
            </a:r>
          </a:p>
        </p:txBody>
      </p:sp>
    </p:spTree>
    <p:custDataLst>
      <p:custData r:id="rId1"/>
      <p:custData r:id="rId2"/>
    </p:custDataLst>
    <p:extLst>
      <p:ext uri="{BB962C8B-B14F-4D97-AF65-F5344CB8AC3E}">
        <p14:creationId xmlns:p14="http://schemas.microsoft.com/office/powerpoint/2010/main" val="258533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6FF0E-6EEB-4726-8259-4A09F3257D46}"/>
              </a:ext>
            </a:extLst>
          </p:cNvPr>
          <p:cNvSpPr>
            <a:spLocks noGrp="1"/>
          </p:cNvSpPr>
          <p:nvPr>
            <p:ph type="title"/>
          </p:nvPr>
        </p:nvSpPr>
        <p:spPr/>
        <p:txBody>
          <a:bodyPr rtlCol="1"/>
          <a:lstStyle/>
          <a:p>
            <a:pPr algn="r" rtl="1"/>
            <a:r>
              <a:rPr b="1" dirty="0" err="1">
                <a:latin typeface="Adobe Arabic" panose="02040503050201020203" pitchFamily="18" charset="-78"/>
                <a:cs typeface="Adobe Arabic" panose="02040503050201020203" pitchFamily="18" charset="-78"/>
              </a:rPr>
              <a:t>بماذا</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تختلف</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هذه</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الاستراتيجية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الجديدة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عن</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سابقاتها</a:t>
            </a:r>
            <a:r>
              <a:rPr b="1" dirty="0">
                <a:latin typeface="Adobe Arabic" panose="02040503050201020203" pitchFamily="18" charset="-78"/>
                <a:cs typeface="Adobe Arabic" panose="02040503050201020203" pitchFamily="18" charset="-78"/>
              </a:rPr>
              <a:t>؟</a:t>
            </a:r>
            <a:br>
              <a:rPr sz="4000" dirty="0">
                <a:latin typeface="Adobe Arabic" panose="02040503050201020203" pitchFamily="18" charset="-78"/>
                <a:cs typeface="Adobe Arabic" panose="02040503050201020203" pitchFamily="18" charset="-78"/>
              </a:rPr>
            </a:br>
            <a:endParaRPr sz="4000" dirty="0">
              <a:latin typeface="Adobe Arabic" panose="02040503050201020203" pitchFamily="18" charset="-78"/>
              <a:cs typeface="Adobe Arabic" panose="02040503050201020203" pitchFamily="18" charset="-78"/>
            </a:endParaRPr>
          </a:p>
        </p:txBody>
      </p:sp>
      <p:sp>
        <p:nvSpPr>
          <p:cNvPr id="10" name="Slide Number Placeholder 2">
            <a:extLst>
              <a:ext uri="{FF2B5EF4-FFF2-40B4-BE49-F238E27FC236}">
                <a16:creationId xmlns:a16="http://schemas.microsoft.com/office/drawing/2014/main" id="{74DCC385-92B2-46D3-8B92-F7642F217DB7}"/>
              </a:ext>
            </a:extLst>
          </p:cNvPr>
          <p:cNvSpPr>
            <a:spLocks noGrp="1"/>
          </p:cNvSpPr>
          <p:nvPr>
            <p:ph type="sldNum" sz="quarter" idx="12"/>
          </p:nvPr>
        </p:nvSpPr>
        <p:spPr>
          <a:xfrm>
            <a:off x="-655965" y="6381181"/>
            <a:ext cx="897300" cy="365125"/>
          </a:xfrm>
        </p:spPr>
        <p:txBody>
          <a:bodyPr rtlCol="1"/>
          <a:lstStyle/>
          <a:p>
            <a:pPr algn="r" rtl="1"/>
            <a:fld id="{DCCF19E6-0AFE-4CD6-AF5E-0E70B26414FC}" type="slidenum">
              <a:rPr lang="en-US" smtClean="0"/>
              <a:t>10</a:t>
            </a:fld>
            <a:endParaRPr lang="en-US" dirty="0"/>
          </a:p>
        </p:txBody>
      </p:sp>
      <p:grpSp>
        <p:nvGrpSpPr>
          <p:cNvPr id="2" name="Group 1">
            <a:extLst>
              <a:ext uri="{FF2B5EF4-FFF2-40B4-BE49-F238E27FC236}">
                <a16:creationId xmlns:a16="http://schemas.microsoft.com/office/drawing/2014/main" id="{B9171AC7-9AE8-46A7-865E-9EB837504E70}"/>
              </a:ext>
            </a:extLst>
          </p:cNvPr>
          <p:cNvGrpSpPr/>
          <p:nvPr/>
        </p:nvGrpSpPr>
        <p:grpSpPr>
          <a:xfrm>
            <a:off x="55877" y="831000"/>
            <a:ext cx="11787193" cy="5275550"/>
            <a:chOff x="55877" y="831000"/>
            <a:chExt cx="11787193" cy="5275550"/>
          </a:xfrm>
        </p:grpSpPr>
        <p:grpSp>
          <p:nvGrpSpPr>
            <p:cNvPr id="11" name="Group 10">
              <a:extLst>
                <a:ext uri="{FF2B5EF4-FFF2-40B4-BE49-F238E27FC236}">
                  <a16:creationId xmlns:a16="http://schemas.microsoft.com/office/drawing/2014/main" id="{ECBE5F1E-58BF-4013-B9B9-289ABA8CD8E8}"/>
                </a:ext>
              </a:extLst>
            </p:cNvPr>
            <p:cNvGrpSpPr/>
            <p:nvPr/>
          </p:nvGrpSpPr>
          <p:grpSpPr>
            <a:xfrm>
              <a:off x="234646" y="831000"/>
              <a:ext cx="11604043" cy="923330"/>
              <a:chOff x="234646" y="1161741"/>
              <a:chExt cx="11604043" cy="923330"/>
            </a:xfrm>
          </p:grpSpPr>
          <p:sp>
            <p:nvSpPr>
              <p:cNvPr id="12" name="Rectangle 11">
                <a:extLst>
                  <a:ext uri="{FF2B5EF4-FFF2-40B4-BE49-F238E27FC236}">
                    <a16:creationId xmlns:a16="http://schemas.microsoft.com/office/drawing/2014/main" id="{DC15873C-A219-4BD8-9CD6-C7316C026445}"/>
                  </a:ext>
                </a:extLst>
              </p:cNvPr>
              <p:cNvSpPr/>
              <p:nvPr/>
            </p:nvSpPr>
            <p:spPr>
              <a:xfrm>
                <a:off x="234646" y="1170671"/>
                <a:ext cx="5743243"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sz="2400">
                  <a:latin typeface="Adobe Arabic" panose="02040503050201020203" pitchFamily="18" charset="-78"/>
                  <a:cs typeface="Adobe Arabic" panose="02040503050201020203" pitchFamily="18" charset="-78"/>
                </a:endParaRPr>
              </a:p>
            </p:txBody>
          </p:sp>
          <p:sp>
            <p:nvSpPr>
              <p:cNvPr id="13" name="Rectangle 12">
                <a:extLst>
                  <a:ext uri="{FF2B5EF4-FFF2-40B4-BE49-F238E27FC236}">
                    <a16:creationId xmlns:a16="http://schemas.microsoft.com/office/drawing/2014/main" id="{4D67B932-1D73-44BA-B090-FF64376ED214}"/>
                  </a:ext>
                </a:extLst>
              </p:cNvPr>
              <p:cNvSpPr/>
              <p:nvPr/>
            </p:nvSpPr>
            <p:spPr>
              <a:xfrm>
                <a:off x="11383350" y="116174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sz="1600">
                    <a:solidFill>
                      <a:sysClr val="windowText" lastClr="000000"/>
                    </a:solidFill>
                    <a:latin typeface="+mj-lt"/>
                  </a:defRPr>
                </a:pPr>
                <a:r>
                  <a:rPr lang="ar-SA" dirty="0">
                    <a:latin typeface="Adobe Arabic" panose="02040503050201020203" pitchFamily="18" charset="-78"/>
                    <a:cs typeface="Adobe Arabic" panose="02040503050201020203" pitchFamily="18" charset="-78"/>
                  </a:rPr>
                  <a:t>1</a:t>
                </a:r>
                <a:endParaRPr dirty="0">
                  <a:latin typeface="Adobe Arabic" panose="02040503050201020203" pitchFamily="18" charset="-78"/>
                  <a:cs typeface="Adobe Arabic" panose="02040503050201020203" pitchFamily="18" charset="-78"/>
                </a:endParaRPr>
              </a:p>
            </p:txBody>
          </p:sp>
          <p:sp>
            <p:nvSpPr>
              <p:cNvPr id="14" name="TextBox 13">
                <a:extLst>
                  <a:ext uri="{FF2B5EF4-FFF2-40B4-BE49-F238E27FC236}">
                    <a16:creationId xmlns:a16="http://schemas.microsoft.com/office/drawing/2014/main" id="{B925857B-D663-4DDE-9032-0938C12F977D}"/>
                  </a:ext>
                </a:extLst>
              </p:cNvPr>
              <p:cNvSpPr txBox="1"/>
              <p:nvPr/>
            </p:nvSpPr>
            <p:spPr>
              <a:xfrm>
                <a:off x="6228486" y="1350676"/>
                <a:ext cx="5116467" cy="461665"/>
              </a:xfrm>
              <a:prstGeom prst="rect">
                <a:avLst/>
              </a:prstGeom>
              <a:noFill/>
            </p:spPr>
            <p:txBody>
              <a:bodyPr wrap="square" lIns="91440" tIns="45720" rIns="91440" bIns="45720" rtlCol="1" anchor="t">
                <a:spAutoFit/>
              </a:bodyPr>
              <a:lstStyle/>
              <a:p>
                <a:pPr marL="0" marR="0" lvl="0" indent="0" algn="r" defTabSz="914400" rtl="1" eaLnBrk="1" latinLnBrk="0" hangingPunct="1">
                  <a:lnSpc>
                    <a:spcPct val="100000"/>
                  </a:lnSpc>
                  <a:spcBef>
                    <a:spcPts val="0"/>
                  </a:spcBef>
                  <a:spcAft>
                    <a:spcPts val="1500"/>
                  </a:spcAft>
                  <a:buFont typeface="+mj-lt"/>
                  <a:buNone/>
                  <a:defRPr sz="1800" kern="1200">
                    <a:solidFill>
                      <a:schemeClr val="tx1"/>
                    </a:solidFill>
                    <a:effectLst/>
                    <a:latin typeface="+mn-lt"/>
                    <a:ea typeface="Arial" panose="020B0604020202020204" pitchFamily="34" charset="0"/>
                    <a:cs typeface="Times New Roman" panose="02020603050405020304" pitchFamily="18" charset="0"/>
                  </a:defRPr>
                </a:pPr>
                <a:r>
                  <a:rPr sz="2400" dirty="0" err="1">
                    <a:latin typeface="Adobe Arabic" panose="02040503050201020203" pitchFamily="18" charset="-78"/>
                    <a:cs typeface="Adobe Arabic" panose="02040503050201020203" pitchFamily="18" charset="-78"/>
                  </a:rPr>
                  <a:t>بالنسبة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إلى</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الأمراض</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الثلاثة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كلها</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التركيز</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بشدة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على</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الوقاية</a:t>
                </a:r>
                <a:r>
                  <a:rPr sz="2400" b="1" dirty="0">
                    <a:latin typeface="Adobe Arabic" panose="02040503050201020203" pitchFamily="18" charset="-78"/>
                    <a:cs typeface="Adobe Arabic" panose="02040503050201020203" pitchFamily="18" charset="-78"/>
                  </a:rPr>
                  <a:t>. </a:t>
                </a:r>
                <a:endParaRPr sz="2400" b="0" kern="1200" dirty="0">
                  <a:solidFill>
                    <a:schemeClr val="tx1"/>
                  </a:solidFill>
                  <a:effectLst/>
                  <a:latin typeface="Adobe Arabic" panose="02040503050201020203" pitchFamily="18" charset="-78"/>
                  <a:ea typeface="Arial" panose="020B0604020202020204" pitchFamily="34" charset="0"/>
                  <a:cs typeface="Adobe Arabic" panose="02040503050201020203" pitchFamily="18" charset="-78"/>
                </a:endParaRPr>
              </a:p>
            </p:txBody>
          </p:sp>
        </p:grpSp>
        <p:grpSp>
          <p:nvGrpSpPr>
            <p:cNvPr id="15" name="Group 14">
              <a:extLst>
                <a:ext uri="{FF2B5EF4-FFF2-40B4-BE49-F238E27FC236}">
                  <a16:creationId xmlns:a16="http://schemas.microsoft.com/office/drawing/2014/main" id="{C735761B-0F2C-4011-8A35-A9113A8CEB03}"/>
                </a:ext>
              </a:extLst>
            </p:cNvPr>
            <p:cNvGrpSpPr/>
            <p:nvPr/>
          </p:nvGrpSpPr>
          <p:grpSpPr>
            <a:xfrm>
              <a:off x="241335" y="1925161"/>
              <a:ext cx="11142015" cy="916574"/>
              <a:chOff x="241335" y="1194120"/>
              <a:chExt cx="11142015" cy="1376022"/>
            </a:xfrm>
          </p:grpSpPr>
          <p:sp>
            <p:nvSpPr>
              <p:cNvPr id="16" name="Rectangle 15">
                <a:extLst>
                  <a:ext uri="{FF2B5EF4-FFF2-40B4-BE49-F238E27FC236}">
                    <a16:creationId xmlns:a16="http://schemas.microsoft.com/office/drawing/2014/main" id="{959D16EE-58BE-4D86-BA59-E6F55D6FD184}"/>
                  </a:ext>
                </a:extLst>
              </p:cNvPr>
              <p:cNvSpPr/>
              <p:nvPr/>
            </p:nvSpPr>
            <p:spPr>
              <a:xfrm>
                <a:off x="241335" y="1194120"/>
                <a:ext cx="5736554" cy="13727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sz="2400">
                  <a:latin typeface="Adobe Arabic" panose="02040503050201020203" pitchFamily="18" charset="-78"/>
                  <a:cs typeface="Adobe Arabic" panose="02040503050201020203" pitchFamily="18" charset="-78"/>
                </a:endParaRPr>
              </a:p>
            </p:txBody>
          </p:sp>
          <p:sp>
            <p:nvSpPr>
              <p:cNvPr id="17" name="Rectangle 16">
                <a:extLst>
                  <a:ext uri="{FF2B5EF4-FFF2-40B4-BE49-F238E27FC236}">
                    <a16:creationId xmlns:a16="http://schemas.microsoft.com/office/drawing/2014/main" id="{5C6D1FFB-9378-405B-8FE6-1A7E9A7A3680}"/>
                  </a:ext>
                </a:extLst>
              </p:cNvPr>
              <p:cNvSpPr/>
              <p:nvPr/>
            </p:nvSpPr>
            <p:spPr>
              <a:xfrm>
                <a:off x="5522550" y="1197384"/>
                <a:ext cx="455339" cy="13727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sz="1600">
                    <a:solidFill>
                      <a:sysClr val="windowText" lastClr="000000"/>
                    </a:solidFill>
                    <a:latin typeface="+mj-lt"/>
                  </a:defRPr>
                </a:pPr>
                <a:r>
                  <a:rPr lang="ar-SA" dirty="0">
                    <a:latin typeface="Adobe Arabic" panose="02040503050201020203" pitchFamily="18" charset="-78"/>
                    <a:cs typeface="Adobe Arabic" panose="02040503050201020203" pitchFamily="18" charset="-78"/>
                  </a:rPr>
                  <a:t>7</a:t>
                </a:r>
                <a:endParaRPr dirty="0">
                  <a:latin typeface="Adobe Arabic" panose="02040503050201020203" pitchFamily="18" charset="-78"/>
                  <a:cs typeface="Adobe Arabic" panose="02040503050201020203" pitchFamily="18" charset="-78"/>
                </a:endParaRPr>
              </a:p>
            </p:txBody>
          </p:sp>
          <p:sp>
            <p:nvSpPr>
              <p:cNvPr id="18" name="TextBox 17">
                <a:extLst>
                  <a:ext uri="{FF2B5EF4-FFF2-40B4-BE49-F238E27FC236}">
                    <a16:creationId xmlns:a16="http://schemas.microsoft.com/office/drawing/2014/main" id="{D82F9C32-4E3F-44AB-8E06-242791ABA4CB}"/>
                  </a:ext>
                </a:extLst>
              </p:cNvPr>
              <p:cNvSpPr txBox="1"/>
              <p:nvPr/>
            </p:nvSpPr>
            <p:spPr>
              <a:xfrm>
                <a:off x="6266883" y="1543324"/>
                <a:ext cx="5116467" cy="693082"/>
              </a:xfrm>
              <a:prstGeom prst="rect">
                <a:avLst/>
              </a:prstGeom>
              <a:noFill/>
            </p:spPr>
            <p:txBody>
              <a:bodyPr wrap="square" rtlCol="1">
                <a:spAutoFit/>
              </a:bodyPr>
              <a:lstStyle/>
              <a:p>
                <a:pPr algn="r" rtl="1">
                  <a:spcBef>
                    <a:spcPts val="600"/>
                  </a:spcBef>
                  <a:defRPr>
                    <a:solidFill>
                      <a:prstClr val="black"/>
                    </a:solidFill>
                    <a:ea typeface="Times New Roman" panose="02020603050405020304" pitchFamily="18" charset="0"/>
                  </a:defRPr>
                </a:pPr>
                <a:r>
                  <a:rPr sz="2400" dirty="0" err="1">
                    <a:latin typeface="Adobe Arabic" panose="02040503050201020203" pitchFamily="18" charset="-78"/>
                    <a:cs typeface="Adobe Arabic" panose="02040503050201020203" pitchFamily="18" charset="-78"/>
                  </a:rPr>
                  <a:t>زيادة</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التركيز</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على</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الخدمات</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المتكاملة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المتمحورة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حول</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الناس</a:t>
                </a:r>
                <a:r>
                  <a:rPr sz="2400" dirty="0">
                    <a:latin typeface="Adobe Arabic" panose="02040503050201020203" pitchFamily="18" charset="-78"/>
                    <a:cs typeface="Adobe Arabic" panose="02040503050201020203" pitchFamily="18" charset="-78"/>
                  </a:rPr>
                  <a:t>.</a:t>
                </a:r>
              </a:p>
            </p:txBody>
          </p:sp>
        </p:grpSp>
        <p:grpSp>
          <p:nvGrpSpPr>
            <p:cNvPr id="19" name="Group 18">
              <a:extLst>
                <a:ext uri="{FF2B5EF4-FFF2-40B4-BE49-F238E27FC236}">
                  <a16:creationId xmlns:a16="http://schemas.microsoft.com/office/drawing/2014/main" id="{A6350737-FC4D-4D29-B580-58D70D378310}"/>
                </a:ext>
              </a:extLst>
            </p:cNvPr>
            <p:cNvGrpSpPr/>
            <p:nvPr/>
          </p:nvGrpSpPr>
          <p:grpSpPr>
            <a:xfrm>
              <a:off x="241337" y="3010392"/>
              <a:ext cx="11103616" cy="914400"/>
              <a:chOff x="241337" y="1170671"/>
              <a:chExt cx="11103616" cy="914400"/>
            </a:xfrm>
          </p:grpSpPr>
          <p:sp>
            <p:nvSpPr>
              <p:cNvPr id="20" name="Rectangle 19">
                <a:extLst>
                  <a:ext uri="{FF2B5EF4-FFF2-40B4-BE49-F238E27FC236}">
                    <a16:creationId xmlns:a16="http://schemas.microsoft.com/office/drawing/2014/main" id="{DCAAFB54-2C49-44D1-8AF9-417F007615E8}"/>
                  </a:ext>
                </a:extLst>
              </p:cNvPr>
              <p:cNvSpPr/>
              <p:nvPr/>
            </p:nvSpPr>
            <p:spPr>
              <a:xfrm>
                <a:off x="241337" y="1170671"/>
                <a:ext cx="5736554"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sz="2400">
                  <a:latin typeface="Adobe Arabic" panose="02040503050201020203" pitchFamily="18" charset="-78"/>
                  <a:cs typeface="Adobe Arabic" panose="02040503050201020203" pitchFamily="18" charset="-78"/>
                </a:endParaRPr>
              </a:p>
            </p:txBody>
          </p:sp>
          <p:sp>
            <p:nvSpPr>
              <p:cNvPr id="21" name="Rectangle 20">
                <a:extLst>
                  <a:ext uri="{FF2B5EF4-FFF2-40B4-BE49-F238E27FC236}">
                    <a16:creationId xmlns:a16="http://schemas.microsoft.com/office/drawing/2014/main" id="{5D252BE5-6797-4B59-8AA0-6DF2656CF97F}"/>
                  </a:ext>
                </a:extLst>
              </p:cNvPr>
              <p:cNvSpPr/>
              <p:nvPr/>
            </p:nvSpPr>
            <p:spPr>
              <a:xfrm>
                <a:off x="5522549"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sz="1600">
                    <a:solidFill>
                      <a:sysClr val="windowText" lastClr="000000"/>
                    </a:solidFill>
                    <a:latin typeface="+mj-lt"/>
                  </a:defRPr>
                </a:pPr>
                <a:r>
                  <a:rPr lang="ar-SA" dirty="0">
                    <a:latin typeface="Adobe Arabic" panose="02040503050201020203" pitchFamily="18" charset="-78"/>
                    <a:cs typeface="Adobe Arabic" panose="02040503050201020203" pitchFamily="18" charset="-78"/>
                  </a:rPr>
                  <a:t>8</a:t>
                </a:r>
                <a:endParaRPr dirty="0">
                  <a:latin typeface="Adobe Arabic" panose="02040503050201020203" pitchFamily="18" charset="-78"/>
                  <a:cs typeface="Adobe Arabic" panose="02040503050201020203" pitchFamily="18" charset="-78"/>
                </a:endParaRPr>
              </a:p>
            </p:txBody>
          </p:sp>
          <p:sp>
            <p:nvSpPr>
              <p:cNvPr id="22" name="TextBox 21">
                <a:extLst>
                  <a:ext uri="{FF2B5EF4-FFF2-40B4-BE49-F238E27FC236}">
                    <a16:creationId xmlns:a16="http://schemas.microsoft.com/office/drawing/2014/main" id="{1E811AE5-E89D-46B1-B956-F9C6FD380D72}"/>
                  </a:ext>
                </a:extLst>
              </p:cNvPr>
              <p:cNvSpPr txBox="1"/>
              <p:nvPr/>
            </p:nvSpPr>
            <p:spPr>
              <a:xfrm>
                <a:off x="6232296" y="1374693"/>
                <a:ext cx="5112657" cy="461665"/>
              </a:xfrm>
              <a:prstGeom prst="rect">
                <a:avLst/>
              </a:prstGeom>
              <a:noFill/>
            </p:spPr>
            <p:txBody>
              <a:bodyPr wrap="square" rtlCol="1">
                <a:spAutoFit/>
              </a:bodyPr>
              <a:lstStyle/>
              <a:p>
                <a:pPr algn="r" rtl="1">
                  <a:spcBef>
                    <a:spcPts val="600"/>
                  </a:spcBef>
                  <a:defRPr kern="1200">
                    <a:ln>
                      <a:noFill/>
                    </a:ln>
                    <a:solidFill>
                      <a:prstClr val="black"/>
                    </a:solidFill>
                    <a:effectLst/>
                    <a:uLnTx/>
                    <a:uFillTx/>
                    <a:latin typeface="Arial"/>
                    <a:ea typeface="Times New Roman" panose="02020603050405020304" pitchFamily="18" charset="0"/>
                    <a:cs typeface="+mn-cs"/>
                  </a:defRPr>
                </a:pPr>
                <a:r>
                  <a:rPr sz="2400" dirty="0" err="1">
                    <a:latin typeface="Adobe Arabic" panose="02040503050201020203" pitchFamily="18" charset="-78"/>
                    <a:cs typeface="Adobe Arabic" panose="02040503050201020203" pitchFamily="18" charset="-78"/>
                  </a:rPr>
                  <a:t>نهج</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أكثر</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انتظاماً</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لدعم</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تطوير</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نُظُم</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صحة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المجتمع</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وتكاملها</a:t>
                </a:r>
                <a:r>
                  <a:rPr sz="2400" b="1" dirty="0">
                    <a:latin typeface="Adobe Arabic" panose="02040503050201020203" pitchFamily="18" charset="-78"/>
                    <a:cs typeface="Adobe Arabic" panose="02040503050201020203" pitchFamily="18" charset="-78"/>
                  </a:rPr>
                  <a:t>.</a:t>
                </a:r>
                <a:r>
                  <a:rPr sz="2400" dirty="0">
                    <a:latin typeface="Adobe Arabic" panose="02040503050201020203" pitchFamily="18" charset="-78"/>
                    <a:cs typeface="Adobe Arabic" panose="02040503050201020203" pitchFamily="18" charset="-78"/>
                  </a:rPr>
                  <a:t> </a:t>
                </a:r>
              </a:p>
            </p:txBody>
          </p:sp>
        </p:grpSp>
        <p:grpSp>
          <p:nvGrpSpPr>
            <p:cNvPr id="23" name="Group 22">
              <a:extLst>
                <a:ext uri="{FF2B5EF4-FFF2-40B4-BE49-F238E27FC236}">
                  <a16:creationId xmlns:a16="http://schemas.microsoft.com/office/drawing/2014/main" id="{18739199-F537-42A0-BAE0-8E62F5475581}"/>
                </a:ext>
              </a:extLst>
            </p:cNvPr>
            <p:cNvGrpSpPr/>
            <p:nvPr/>
          </p:nvGrpSpPr>
          <p:grpSpPr>
            <a:xfrm>
              <a:off x="241337" y="4094729"/>
              <a:ext cx="11175371" cy="1029929"/>
              <a:chOff x="241337" y="1169777"/>
              <a:chExt cx="11175371" cy="1029929"/>
            </a:xfrm>
          </p:grpSpPr>
          <p:sp>
            <p:nvSpPr>
              <p:cNvPr id="24" name="Rectangle 23">
                <a:extLst>
                  <a:ext uri="{FF2B5EF4-FFF2-40B4-BE49-F238E27FC236}">
                    <a16:creationId xmlns:a16="http://schemas.microsoft.com/office/drawing/2014/main" id="{892EAF26-BC7F-43D0-AE7E-BDFCF4A0EEA7}"/>
                  </a:ext>
                </a:extLst>
              </p:cNvPr>
              <p:cNvSpPr/>
              <p:nvPr/>
            </p:nvSpPr>
            <p:spPr>
              <a:xfrm>
                <a:off x="241337" y="1170671"/>
                <a:ext cx="5736554" cy="10044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sz="2400">
                  <a:latin typeface="Adobe Arabic" panose="02040503050201020203" pitchFamily="18" charset="-78"/>
                  <a:cs typeface="Adobe Arabic" panose="02040503050201020203" pitchFamily="18" charset="-78"/>
                </a:endParaRPr>
              </a:p>
            </p:txBody>
          </p:sp>
          <p:sp>
            <p:nvSpPr>
              <p:cNvPr id="25" name="Rectangle 24">
                <a:extLst>
                  <a:ext uri="{FF2B5EF4-FFF2-40B4-BE49-F238E27FC236}">
                    <a16:creationId xmlns:a16="http://schemas.microsoft.com/office/drawing/2014/main" id="{886B83C3-1912-4E1B-8F1D-7317F12FEB01}"/>
                  </a:ext>
                </a:extLst>
              </p:cNvPr>
              <p:cNvSpPr/>
              <p:nvPr/>
            </p:nvSpPr>
            <p:spPr>
              <a:xfrm>
                <a:off x="5532659" y="1169777"/>
                <a:ext cx="445230" cy="10299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sz="1600">
                    <a:solidFill>
                      <a:sysClr val="windowText" lastClr="000000"/>
                    </a:solidFill>
                    <a:latin typeface="+mj-lt"/>
                  </a:defRPr>
                </a:pPr>
                <a:r>
                  <a:rPr lang="ar-SA" dirty="0">
                    <a:latin typeface="Adobe Arabic" panose="02040503050201020203" pitchFamily="18" charset="-78"/>
                    <a:cs typeface="Adobe Arabic" panose="02040503050201020203" pitchFamily="18" charset="-78"/>
                  </a:rPr>
                  <a:t>9</a:t>
                </a:r>
                <a:endParaRPr dirty="0">
                  <a:latin typeface="Adobe Arabic" panose="02040503050201020203" pitchFamily="18" charset="-78"/>
                  <a:cs typeface="Adobe Arabic" panose="02040503050201020203" pitchFamily="18" charset="-78"/>
                </a:endParaRPr>
              </a:p>
            </p:txBody>
          </p:sp>
          <p:sp>
            <p:nvSpPr>
              <p:cNvPr id="26" name="TextBox 25">
                <a:extLst>
                  <a:ext uri="{FF2B5EF4-FFF2-40B4-BE49-F238E27FC236}">
                    <a16:creationId xmlns:a16="http://schemas.microsoft.com/office/drawing/2014/main" id="{F68B8FF5-0B84-4D14-B501-27B13E12A8A5}"/>
                  </a:ext>
                </a:extLst>
              </p:cNvPr>
              <p:cNvSpPr txBox="1"/>
              <p:nvPr/>
            </p:nvSpPr>
            <p:spPr>
              <a:xfrm>
                <a:off x="6277018" y="1335771"/>
                <a:ext cx="5139690" cy="830997"/>
              </a:xfrm>
              <a:prstGeom prst="rect">
                <a:avLst/>
              </a:prstGeom>
              <a:noFill/>
            </p:spPr>
            <p:txBody>
              <a:bodyPr wrap="square" rtlCol="1">
                <a:spAutoFit/>
              </a:bodyPr>
              <a:lstStyle/>
              <a:p>
                <a:pPr algn="r" rtl="1">
                  <a:spcBef>
                    <a:spcPts val="600"/>
                  </a:spcBef>
                  <a:defRPr kern="1200">
                    <a:ln>
                      <a:noFill/>
                    </a:ln>
                    <a:solidFill>
                      <a:prstClr val="black"/>
                    </a:solidFill>
                    <a:effectLst/>
                    <a:uLnTx/>
                    <a:uFillTx/>
                    <a:latin typeface="Arial"/>
                    <a:ea typeface="Times New Roman" panose="02020603050405020304" pitchFamily="18" charset="0"/>
                    <a:cs typeface="+mn-cs"/>
                  </a:defRPr>
                </a:pPr>
                <a:r>
                  <a:rPr sz="2400" b="1" dirty="0" err="1">
                    <a:latin typeface="Adobe Arabic" panose="02040503050201020203" pitchFamily="18" charset="-78"/>
                    <a:cs typeface="Adobe Arabic" panose="02040503050201020203" pitchFamily="18" charset="-78"/>
                  </a:rPr>
                  <a:t>دور</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وصوت</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أقوى</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للمجتمعات</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المحلية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المتعايشة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مع</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الأمراض</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والمتضررة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منها</a:t>
                </a:r>
                <a:r>
                  <a:rPr sz="2400" dirty="0">
                    <a:latin typeface="Adobe Arabic" panose="02040503050201020203" pitchFamily="18" charset="-78"/>
                    <a:cs typeface="Adobe Arabic" panose="02040503050201020203" pitchFamily="18" charset="-78"/>
                  </a:rPr>
                  <a:t>.</a:t>
                </a:r>
              </a:p>
            </p:txBody>
          </p:sp>
        </p:grpSp>
        <p:grpSp>
          <p:nvGrpSpPr>
            <p:cNvPr id="27" name="Group 26">
              <a:extLst>
                <a:ext uri="{FF2B5EF4-FFF2-40B4-BE49-F238E27FC236}">
                  <a16:creationId xmlns:a16="http://schemas.microsoft.com/office/drawing/2014/main" id="{CE5A553A-D68D-47B7-939A-B5F7F3AB4A10}"/>
                </a:ext>
              </a:extLst>
            </p:cNvPr>
            <p:cNvGrpSpPr/>
            <p:nvPr/>
          </p:nvGrpSpPr>
          <p:grpSpPr>
            <a:xfrm>
              <a:off x="241336" y="5180852"/>
              <a:ext cx="11221758" cy="925698"/>
              <a:chOff x="241336" y="1170671"/>
              <a:chExt cx="11221758" cy="925698"/>
            </a:xfrm>
          </p:grpSpPr>
          <p:sp>
            <p:nvSpPr>
              <p:cNvPr id="28" name="Rectangle 27">
                <a:extLst>
                  <a:ext uri="{FF2B5EF4-FFF2-40B4-BE49-F238E27FC236}">
                    <a16:creationId xmlns:a16="http://schemas.microsoft.com/office/drawing/2014/main" id="{1CA37449-31BD-4032-B9C4-A138F0B86E0D}"/>
                  </a:ext>
                </a:extLst>
              </p:cNvPr>
              <p:cNvSpPr/>
              <p:nvPr/>
            </p:nvSpPr>
            <p:spPr>
              <a:xfrm>
                <a:off x="241336" y="1170671"/>
                <a:ext cx="5736553" cy="9256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sz="2400">
                  <a:latin typeface="Adobe Arabic" panose="02040503050201020203" pitchFamily="18" charset="-78"/>
                  <a:cs typeface="Adobe Arabic" panose="02040503050201020203" pitchFamily="18" charset="-78"/>
                </a:endParaRPr>
              </a:p>
            </p:txBody>
          </p:sp>
          <p:sp>
            <p:nvSpPr>
              <p:cNvPr id="29" name="Rectangle 28">
                <a:extLst>
                  <a:ext uri="{FF2B5EF4-FFF2-40B4-BE49-F238E27FC236}">
                    <a16:creationId xmlns:a16="http://schemas.microsoft.com/office/drawing/2014/main" id="{D90A0351-1B58-41DA-A693-1D3856008362}"/>
                  </a:ext>
                </a:extLst>
              </p:cNvPr>
              <p:cNvSpPr/>
              <p:nvPr/>
            </p:nvSpPr>
            <p:spPr>
              <a:xfrm>
                <a:off x="5532659" y="1176320"/>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sz="1600">
                    <a:solidFill>
                      <a:sysClr val="windowText" lastClr="000000"/>
                    </a:solidFill>
                    <a:latin typeface="+mj-lt"/>
                  </a:defRPr>
                </a:pPr>
                <a:r>
                  <a:rPr lang="ar-SA" dirty="0">
                    <a:latin typeface="Adobe Arabic" panose="02040503050201020203" pitchFamily="18" charset="-78"/>
                    <a:cs typeface="Adobe Arabic" panose="02040503050201020203" pitchFamily="18" charset="-78"/>
                  </a:rPr>
                  <a:t>10</a:t>
                </a:r>
                <a:endParaRPr dirty="0">
                  <a:latin typeface="Adobe Arabic" panose="02040503050201020203" pitchFamily="18" charset="-78"/>
                  <a:cs typeface="Adobe Arabic" panose="02040503050201020203" pitchFamily="18" charset="-78"/>
                </a:endParaRPr>
              </a:p>
            </p:txBody>
          </p:sp>
          <p:sp>
            <p:nvSpPr>
              <p:cNvPr id="30" name="TextBox 29">
                <a:extLst>
                  <a:ext uri="{FF2B5EF4-FFF2-40B4-BE49-F238E27FC236}">
                    <a16:creationId xmlns:a16="http://schemas.microsoft.com/office/drawing/2014/main" id="{1C533923-CE88-4031-BCAB-704E030EF169}"/>
                  </a:ext>
                </a:extLst>
              </p:cNvPr>
              <p:cNvSpPr txBox="1"/>
              <p:nvPr/>
            </p:nvSpPr>
            <p:spPr>
              <a:xfrm>
                <a:off x="6020465" y="1265372"/>
                <a:ext cx="5442629" cy="830997"/>
              </a:xfrm>
              <a:prstGeom prst="rect">
                <a:avLst/>
              </a:prstGeom>
              <a:noFill/>
            </p:spPr>
            <p:txBody>
              <a:bodyPr wrap="square" rtlCol="1">
                <a:spAutoFit/>
              </a:bodyPr>
              <a:lstStyle/>
              <a:p>
                <a:pPr algn="r" rtl="1">
                  <a:spcBef>
                    <a:spcPts val="600"/>
                  </a:spcBef>
                  <a:defRPr kern="1200">
                    <a:ln>
                      <a:noFill/>
                    </a:ln>
                    <a:solidFill>
                      <a:prstClr val="black"/>
                    </a:solidFill>
                    <a:effectLst/>
                    <a:uLnTx/>
                    <a:uFillTx/>
                    <a:latin typeface="Arial"/>
                    <a:ea typeface="Times New Roman" panose="02020603050405020304" pitchFamily="18" charset="0"/>
                    <a:cs typeface="+mn-cs"/>
                  </a:defRPr>
                </a:pPr>
                <a:r>
                  <a:rPr sz="2400" dirty="0" err="1">
                    <a:latin typeface="Adobe Arabic" panose="02040503050201020203" pitchFamily="18" charset="-78"/>
                    <a:cs typeface="Adobe Arabic" panose="02040503050201020203" pitchFamily="18" charset="-78"/>
                  </a:rPr>
                  <a:t>إجراءات</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مكثّفة</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لمعالجة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أوجه</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عدم</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المساواة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وحقوق</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الإنسان</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والحواجز</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المتعلقة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بالنوع</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الاجتماعي</a:t>
                </a:r>
                <a:r>
                  <a:rPr sz="2400" dirty="0">
                    <a:latin typeface="Adobe Arabic" panose="02040503050201020203" pitchFamily="18" charset="-78"/>
                    <a:cs typeface="Adobe Arabic" panose="02040503050201020203" pitchFamily="18" charset="-78"/>
                  </a:rPr>
                  <a:t>.</a:t>
                </a:r>
                <a:endParaRPr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endParaRPr>
              </a:p>
            </p:txBody>
          </p:sp>
        </p:grpSp>
        <p:grpSp>
          <p:nvGrpSpPr>
            <p:cNvPr id="33" name="Group 32">
              <a:extLst>
                <a:ext uri="{FF2B5EF4-FFF2-40B4-BE49-F238E27FC236}">
                  <a16:creationId xmlns:a16="http://schemas.microsoft.com/office/drawing/2014/main" id="{2F2BEA02-DA28-48A2-AB0C-44E7B766D3E5}"/>
                </a:ext>
              </a:extLst>
            </p:cNvPr>
            <p:cNvGrpSpPr/>
            <p:nvPr/>
          </p:nvGrpSpPr>
          <p:grpSpPr>
            <a:xfrm>
              <a:off x="241336" y="839930"/>
              <a:ext cx="11590663" cy="914400"/>
              <a:chOff x="-5612774" y="1170671"/>
              <a:chExt cx="11590663" cy="914400"/>
            </a:xfrm>
          </p:grpSpPr>
          <p:sp>
            <p:nvSpPr>
              <p:cNvPr id="50" name="Rectangle 49">
                <a:extLst>
                  <a:ext uri="{FF2B5EF4-FFF2-40B4-BE49-F238E27FC236}">
                    <a16:creationId xmlns:a16="http://schemas.microsoft.com/office/drawing/2014/main" id="{373A4843-846C-44AF-9318-755295A3F29B}"/>
                  </a:ext>
                </a:extLst>
              </p:cNvPr>
              <p:cNvSpPr/>
              <p:nvPr/>
            </p:nvSpPr>
            <p:spPr>
              <a:xfrm>
                <a:off x="535261" y="1170671"/>
                <a:ext cx="5442628"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sz="2400">
                  <a:latin typeface="Adobe Arabic" panose="02040503050201020203" pitchFamily="18" charset="-78"/>
                  <a:cs typeface="Adobe Arabic" panose="02040503050201020203" pitchFamily="18" charset="-78"/>
                </a:endParaRPr>
              </a:p>
            </p:txBody>
          </p:sp>
          <p:sp>
            <p:nvSpPr>
              <p:cNvPr id="51" name="Rectangle 50">
                <a:extLst>
                  <a:ext uri="{FF2B5EF4-FFF2-40B4-BE49-F238E27FC236}">
                    <a16:creationId xmlns:a16="http://schemas.microsoft.com/office/drawing/2014/main" id="{1DDA8571-ED69-47B9-ACCE-825C03E0479D}"/>
                  </a:ext>
                </a:extLst>
              </p:cNvPr>
              <p:cNvSpPr/>
              <p:nvPr/>
            </p:nvSpPr>
            <p:spPr>
              <a:xfrm>
                <a:off x="-325494"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sz="1600">
                    <a:solidFill>
                      <a:sysClr val="windowText" lastClr="000000"/>
                    </a:solidFill>
                    <a:latin typeface="+mj-lt"/>
                  </a:defRPr>
                </a:pPr>
                <a:r>
                  <a:rPr lang="ar-SA" dirty="0">
                    <a:latin typeface="Adobe Arabic" panose="02040503050201020203" pitchFamily="18" charset="-78"/>
                    <a:cs typeface="Adobe Arabic" panose="02040503050201020203" pitchFamily="18" charset="-78"/>
                  </a:rPr>
                  <a:t>6</a:t>
                </a:r>
                <a:endParaRPr dirty="0">
                  <a:latin typeface="Adobe Arabic" panose="02040503050201020203" pitchFamily="18" charset="-78"/>
                  <a:cs typeface="Adobe Arabic" panose="02040503050201020203" pitchFamily="18" charset="-78"/>
                </a:endParaRPr>
              </a:p>
            </p:txBody>
          </p:sp>
          <p:sp>
            <p:nvSpPr>
              <p:cNvPr id="52" name="TextBox 51">
                <a:extLst>
                  <a:ext uri="{FF2B5EF4-FFF2-40B4-BE49-F238E27FC236}">
                    <a16:creationId xmlns:a16="http://schemas.microsoft.com/office/drawing/2014/main" id="{08D823FC-70CA-4DDA-84E9-64640DB500F5}"/>
                  </a:ext>
                </a:extLst>
              </p:cNvPr>
              <p:cNvSpPr txBox="1"/>
              <p:nvPr/>
            </p:nvSpPr>
            <p:spPr>
              <a:xfrm>
                <a:off x="-5612774" y="1390122"/>
                <a:ext cx="5116467" cy="461665"/>
              </a:xfrm>
              <a:prstGeom prst="rect">
                <a:avLst/>
              </a:prstGeom>
              <a:noFill/>
            </p:spPr>
            <p:txBody>
              <a:bodyPr wrap="square" lIns="91440" tIns="45720" rIns="91440" bIns="45720" rtlCol="1" anchor="t">
                <a:spAutoFit/>
              </a:bodyPr>
              <a:lstStyle/>
              <a:p>
                <a:pPr algn="r" rtl="1">
                  <a:spcBef>
                    <a:spcPts val="600"/>
                  </a:spcBef>
                  <a:defRPr b="1" kern="1200">
                    <a:ln>
                      <a:noFill/>
                    </a:ln>
                    <a:solidFill>
                      <a:prstClr val="black"/>
                    </a:solidFill>
                    <a:effectLst/>
                    <a:uLnTx/>
                    <a:uFillTx/>
                    <a:latin typeface="Arial"/>
                    <a:ea typeface="Times New Roman" panose="02020603050405020304" pitchFamily="18" charset="0"/>
                    <a:cs typeface="+mn-cs"/>
                  </a:defRPr>
                </a:pPr>
                <a:r>
                  <a:rPr sz="2400" dirty="0" err="1">
                    <a:latin typeface="Adobe Arabic" panose="02040503050201020203" pitchFamily="18" charset="-78"/>
                    <a:cs typeface="Adobe Arabic" panose="02040503050201020203" pitchFamily="18" charset="-78"/>
                  </a:rPr>
                  <a:t>زيادة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التركيز</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على</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الاستدامة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البرامجية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والمالية</a:t>
                </a:r>
                <a:r>
                  <a:rPr sz="2400" dirty="0">
                    <a:latin typeface="Adobe Arabic" panose="02040503050201020203" pitchFamily="18" charset="-78"/>
                    <a:cs typeface="Adobe Arabic" panose="02040503050201020203" pitchFamily="18" charset="-78"/>
                  </a:rPr>
                  <a:t>. </a:t>
                </a:r>
              </a:p>
            </p:txBody>
          </p:sp>
        </p:grpSp>
        <p:grpSp>
          <p:nvGrpSpPr>
            <p:cNvPr id="34" name="Group 33">
              <a:extLst>
                <a:ext uri="{FF2B5EF4-FFF2-40B4-BE49-F238E27FC236}">
                  <a16:creationId xmlns:a16="http://schemas.microsoft.com/office/drawing/2014/main" id="{71A10E0E-481B-4F30-8841-89C1ED78878A}"/>
                </a:ext>
              </a:extLst>
            </p:cNvPr>
            <p:cNvGrpSpPr/>
            <p:nvPr/>
          </p:nvGrpSpPr>
          <p:grpSpPr>
            <a:xfrm>
              <a:off x="649684" y="1925161"/>
              <a:ext cx="11189005" cy="975625"/>
              <a:chOff x="-5204426" y="1194120"/>
              <a:chExt cx="11189005" cy="1464673"/>
            </a:xfrm>
          </p:grpSpPr>
          <p:sp>
            <p:nvSpPr>
              <p:cNvPr id="47" name="Rectangle 46">
                <a:extLst>
                  <a:ext uri="{FF2B5EF4-FFF2-40B4-BE49-F238E27FC236}">
                    <a16:creationId xmlns:a16="http://schemas.microsoft.com/office/drawing/2014/main" id="{D6AB5BF5-3D54-4991-B08B-5E2DB767A61E}"/>
                  </a:ext>
                </a:extLst>
              </p:cNvPr>
              <p:cNvSpPr/>
              <p:nvPr/>
            </p:nvSpPr>
            <p:spPr>
              <a:xfrm>
                <a:off x="535261" y="1194120"/>
                <a:ext cx="5442628" cy="13727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sz="2400">
                  <a:latin typeface="Adobe Arabic" panose="02040503050201020203" pitchFamily="18" charset="-78"/>
                  <a:cs typeface="Adobe Arabic" panose="02040503050201020203" pitchFamily="18" charset="-78"/>
                </a:endParaRPr>
              </a:p>
            </p:txBody>
          </p:sp>
          <p:sp>
            <p:nvSpPr>
              <p:cNvPr id="48" name="Rectangle 47">
                <a:extLst>
                  <a:ext uri="{FF2B5EF4-FFF2-40B4-BE49-F238E27FC236}">
                    <a16:creationId xmlns:a16="http://schemas.microsoft.com/office/drawing/2014/main" id="{6ADA0154-CB54-4770-9A63-7886C5DC3187}"/>
                  </a:ext>
                </a:extLst>
              </p:cNvPr>
              <p:cNvSpPr/>
              <p:nvPr/>
            </p:nvSpPr>
            <p:spPr>
              <a:xfrm>
                <a:off x="5529240" y="1194120"/>
                <a:ext cx="455339" cy="13727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sz="1600">
                    <a:solidFill>
                      <a:sysClr val="windowText" lastClr="000000"/>
                    </a:solidFill>
                    <a:latin typeface="+mj-lt"/>
                  </a:defRPr>
                </a:pPr>
                <a:r>
                  <a:rPr lang="ar-SA" dirty="0">
                    <a:latin typeface="Adobe Arabic" panose="02040503050201020203" pitchFamily="18" charset="-78"/>
                    <a:cs typeface="Adobe Arabic" panose="02040503050201020203" pitchFamily="18" charset="-78"/>
                  </a:rPr>
                  <a:t>2</a:t>
                </a:r>
                <a:endParaRPr dirty="0">
                  <a:latin typeface="Adobe Arabic" panose="02040503050201020203" pitchFamily="18" charset="-78"/>
                  <a:cs typeface="Adobe Arabic" panose="02040503050201020203" pitchFamily="18" charset="-78"/>
                </a:endParaRPr>
              </a:p>
            </p:txBody>
          </p:sp>
          <p:sp>
            <p:nvSpPr>
              <p:cNvPr id="49" name="TextBox 48">
                <a:extLst>
                  <a:ext uri="{FF2B5EF4-FFF2-40B4-BE49-F238E27FC236}">
                    <a16:creationId xmlns:a16="http://schemas.microsoft.com/office/drawing/2014/main" id="{034F762C-D5A8-4164-A093-4A90F655049C}"/>
                  </a:ext>
                </a:extLst>
              </p:cNvPr>
              <p:cNvSpPr txBox="1"/>
              <p:nvPr/>
            </p:nvSpPr>
            <p:spPr>
              <a:xfrm>
                <a:off x="-5204426" y="1411245"/>
                <a:ext cx="4811622" cy="1247548"/>
              </a:xfrm>
              <a:prstGeom prst="rect">
                <a:avLst/>
              </a:prstGeom>
              <a:noFill/>
            </p:spPr>
            <p:txBody>
              <a:bodyPr wrap="square" rtlCol="1">
                <a:spAutoFit/>
              </a:bodyPr>
              <a:lstStyle/>
              <a:p>
                <a:pPr algn="r" rtl="1">
                  <a:spcBef>
                    <a:spcPts val="600"/>
                  </a:spcBef>
                  <a:defRPr>
                    <a:solidFill>
                      <a:prstClr val="black"/>
                    </a:solidFill>
                    <a:ea typeface="Times New Roman" panose="02020603050405020304" pitchFamily="18" charset="0"/>
                  </a:defRPr>
                </a:pPr>
                <a:r>
                  <a:rPr sz="2400" dirty="0" err="1">
                    <a:latin typeface="Adobe Arabic" panose="02040503050201020203" pitchFamily="18" charset="-78"/>
                    <a:cs typeface="Adobe Arabic" panose="02040503050201020203" pitchFamily="18" charset="-78"/>
                  </a:rPr>
                  <a:t>زيادة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التركيز</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على</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تسريع</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الإنصاف</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في</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توزيع</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الابتكارات</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والوصول</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إليها</a:t>
                </a:r>
                <a:r>
                  <a:rPr sz="2400" dirty="0">
                    <a:latin typeface="Adobe Arabic" panose="02040503050201020203" pitchFamily="18" charset="-78"/>
                    <a:cs typeface="Adobe Arabic" panose="02040503050201020203" pitchFamily="18" charset="-78"/>
                  </a:rPr>
                  <a:t>. </a:t>
                </a:r>
              </a:p>
            </p:txBody>
          </p:sp>
        </p:grpSp>
        <p:grpSp>
          <p:nvGrpSpPr>
            <p:cNvPr id="35" name="Group 34">
              <a:extLst>
                <a:ext uri="{FF2B5EF4-FFF2-40B4-BE49-F238E27FC236}">
                  <a16:creationId xmlns:a16="http://schemas.microsoft.com/office/drawing/2014/main" id="{867D5814-C651-4916-8B31-CDBC88B63C7C}"/>
                </a:ext>
              </a:extLst>
            </p:cNvPr>
            <p:cNvGrpSpPr/>
            <p:nvPr/>
          </p:nvGrpSpPr>
          <p:grpSpPr>
            <a:xfrm>
              <a:off x="649684" y="3008483"/>
              <a:ext cx="11189005" cy="916309"/>
              <a:chOff x="-5204426" y="1168762"/>
              <a:chExt cx="11189005" cy="916309"/>
            </a:xfrm>
          </p:grpSpPr>
          <p:sp>
            <p:nvSpPr>
              <p:cNvPr id="44" name="Rectangle 43">
                <a:extLst>
                  <a:ext uri="{FF2B5EF4-FFF2-40B4-BE49-F238E27FC236}">
                    <a16:creationId xmlns:a16="http://schemas.microsoft.com/office/drawing/2014/main" id="{9F642DBA-1C92-40B2-8F41-2D20D7D6B33A}"/>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sz="2400">
                  <a:latin typeface="Adobe Arabic" panose="02040503050201020203" pitchFamily="18" charset="-78"/>
                  <a:cs typeface="Adobe Arabic" panose="02040503050201020203" pitchFamily="18" charset="-78"/>
                </a:endParaRPr>
              </a:p>
            </p:txBody>
          </p:sp>
          <p:sp>
            <p:nvSpPr>
              <p:cNvPr id="45" name="Rectangle 44">
                <a:extLst>
                  <a:ext uri="{FF2B5EF4-FFF2-40B4-BE49-F238E27FC236}">
                    <a16:creationId xmlns:a16="http://schemas.microsoft.com/office/drawing/2014/main" id="{E9615D91-666E-4044-B8B5-E58C44DB2EE0}"/>
                  </a:ext>
                </a:extLst>
              </p:cNvPr>
              <p:cNvSpPr/>
              <p:nvPr/>
            </p:nvSpPr>
            <p:spPr>
              <a:xfrm>
                <a:off x="5529240" y="1168762"/>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sz="1600">
                    <a:solidFill>
                      <a:sysClr val="windowText" lastClr="000000"/>
                    </a:solidFill>
                    <a:latin typeface="+mj-lt"/>
                  </a:defRPr>
                </a:pPr>
                <a:r>
                  <a:rPr lang="ar-SA" dirty="0">
                    <a:latin typeface="Adobe Arabic" panose="02040503050201020203" pitchFamily="18" charset="-78"/>
                    <a:cs typeface="Adobe Arabic" panose="02040503050201020203" pitchFamily="18" charset="-78"/>
                  </a:rPr>
                  <a:t>3</a:t>
                </a:r>
                <a:endParaRPr dirty="0">
                  <a:latin typeface="Adobe Arabic" panose="02040503050201020203" pitchFamily="18" charset="-78"/>
                  <a:cs typeface="Adobe Arabic" panose="02040503050201020203" pitchFamily="18" charset="-78"/>
                </a:endParaRPr>
              </a:p>
            </p:txBody>
          </p:sp>
          <p:sp>
            <p:nvSpPr>
              <p:cNvPr id="46" name="TextBox 45">
                <a:extLst>
                  <a:ext uri="{FF2B5EF4-FFF2-40B4-BE49-F238E27FC236}">
                    <a16:creationId xmlns:a16="http://schemas.microsoft.com/office/drawing/2014/main" id="{180E37BE-5658-401F-B61A-30DBF7D0F628}"/>
                  </a:ext>
                </a:extLst>
              </p:cNvPr>
              <p:cNvSpPr txBox="1"/>
              <p:nvPr/>
            </p:nvSpPr>
            <p:spPr>
              <a:xfrm>
                <a:off x="-5204426" y="1405150"/>
                <a:ext cx="4701176" cy="461665"/>
              </a:xfrm>
              <a:prstGeom prst="rect">
                <a:avLst/>
              </a:prstGeom>
              <a:noFill/>
            </p:spPr>
            <p:txBody>
              <a:bodyPr wrap="square" rtlCol="1">
                <a:spAutoFit/>
              </a:bodyPr>
              <a:lstStyle/>
              <a:p>
                <a:pPr algn="r" rtl="1">
                  <a:spcBef>
                    <a:spcPts val="600"/>
                  </a:spcBef>
                  <a:defRPr kern="1200">
                    <a:ln>
                      <a:noFill/>
                    </a:ln>
                    <a:solidFill>
                      <a:prstClr val="black"/>
                    </a:solidFill>
                    <a:effectLst/>
                    <a:uLnTx/>
                    <a:uFillTx/>
                    <a:latin typeface="Arial"/>
                    <a:ea typeface="Times New Roman" panose="02020603050405020304" pitchFamily="18" charset="0"/>
                    <a:cs typeface="+mn-cs"/>
                  </a:defRPr>
                </a:pPr>
                <a:r>
                  <a:rPr sz="2400" dirty="0" err="1">
                    <a:latin typeface="Adobe Arabic" panose="02040503050201020203" pitchFamily="18" charset="-78"/>
                    <a:cs typeface="Adobe Arabic" panose="02040503050201020203" pitchFamily="18" charset="-78"/>
                  </a:rPr>
                  <a:t>مزيد</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من</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التركيز</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على</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صُنع</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القرار</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المدفوع</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بالبيانات</a:t>
                </a:r>
                <a:r>
                  <a:rPr sz="2400" dirty="0">
                    <a:latin typeface="Adobe Arabic" panose="02040503050201020203" pitchFamily="18" charset="-78"/>
                    <a:cs typeface="Adobe Arabic" panose="02040503050201020203" pitchFamily="18" charset="-78"/>
                  </a:rPr>
                  <a:t>.</a:t>
                </a:r>
              </a:p>
            </p:txBody>
          </p:sp>
        </p:grpSp>
        <p:grpSp>
          <p:nvGrpSpPr>
            <p:cNvPr id="36" name="Group 35">
              <a:extLst>
                <a:ext uri="{FF2B5EF4-FFF2-40B4-BE49-F238E27FC236}">
                  <a16:creationId xmlns:a16="http://schemas.microsoft.com/office/drawing/2014/main" id="{A840AE91-7D25-45EA-BFF9-7BBF1203695D}"/>
                </a:ext>
              </a:extLst>
            </p:cNvPr>
            <p:cNvGrpSpPr/>
            <p:nvPr/>
          </p:nvGrpSpPr>
          <p:grpSpPr>
            <a:xfrm>
              <a:off x="103679" y="4045603"/>
              <a:ext cx="11739391" cy="1200329"/>
              <a:chOff x="-5750431" y="1120651"/>
              <a:chExt cx="11739391" cy="1200329"/>
            </a:xfrm>
          </p:grpSpPr>
          <p:sp>
            <p:nvSpPr>
              <p:cNvPr id="41" name="Rectangle 40">
                <a:extLst>
                  <a:ext uri="{FF2B5EF4-FFF2-40B4-BE49-F238E27FC236}">
                    <a16:creationId xmlns:a16="http://schemas.microsoft.com/office/drawing/2014/main" id="{97D23B22-6595-4D53-A626-5EB7226BC9BE}"/>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sz="2400">
                  <a:latin typeface="Adobe Arabic" panose="02040503050201020203" pitchFamily="18" charset="-78"/>
                  <a:cs typeface="Adobe Arabic" panose="02040503050201020203" pitchFamily="18" charset="-78"/>
                </a:endParaRPr>
              </a:p>
            </p:txBody>
          </p:sp>
          <p:sp>
            <p:nvSpPr>
              <p:cNvPr id="42" name="Rectangle 41">
                <a:extLst>
                  <a:ext uri="{FF2B5EF4-FFF2-40B4-BE49-F238E27FC236}">
                    <a16:creationId xmlns:a16="http://schemas.microsoft.com/office/drawing/2014/main" id="{7BEB3120-22A9-47F3-8A18-D85CBAD03075}"/>
                  </a:ext>
                </a:extLst>
              </p:cNvPr>
              <p:cNvSpPr/>
              <p:nvPr/>
            </p:nvSpPr>
            <p:spPr>
              <a:xfrm>
                <a:off x="5533621" y="1169778"/>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sz="1600">
                    <a:solidFill>
                      <a:sysClr val="windowText" lastClr="000000"/>
                    </a:solidFill>
                    <a:latin typeface="+mj-lt"/>
                  </a:defRPr>
                </a:pPr>
                <a:r>
                  <a:rPr lang="ar-SA" dirty="0">
                    <a:latin typeface="Adobe Arabic" panose="02040503050201020203" pitchFamily="18" charset="-78"/>
                    <a:cs typeface="Adobe Arabic" panose="02040503050201020203" pitchFamily="18" charset="-78"/>
                  </a:rPr>
                  <a:t>4</a:t>
                </a:r>
                <a:endParaRPr dirty="0">
                  <a:latin typeface="Adobe Arabic" panose="02040503050201020203" pitchFamily="18" charset="-78"/>
                  <a:cs typeface="Adobe Arabic" panose="02040503050201020203" pitchFamily="18" charset="-78"/>
                </a:endParaRPr>
              </a:p>
            </p:txBody>
          </p:sp>
          <p:sp>
            <p:nvSpPr>
              <p:cNvPr id="43" name="TextBox 42">
                <a:extLst>
                  <a:ext uri="{FF2B5EF4-FFF2-40B4-BE49-F238E27FC236}">
                    <a16:creationId xmlns:a16="http://schemas.microsoft.com/office/drawing/2014/main" id="{0D8A5ADD-5987-461D-9F76-F9ACC20614FE}"/>
                  </a:ext>
                </a:extLst>
              </p:cNvPr>
              <p:cNvSpPr txBox="1"/>
              <p:nvPr/>
            </p:nvSpPr>
            <p:spPr>
              <a:xfrm>
                <a:off x="-5750431" y="1120651"/>
                <a:ext cx="5454570" cy="1200329"/>
              </a:xfrm>
              <a:prstGeom prst="rect">
                <a:avLst/>
              </a:prstGeom>
              <a:noFill/>
            </p:spPr>
            <p:txBody>
              <a:bodyPr wrap="square" rtlCol="1">
                <a:spAutoFit/>
              </a:bodyPr>
              <a:lstStyle/>
              <a:p>
                <a:pPr algn="r" rtl="1">
                  <a:spcBef>
                    <a:spcPts val="600"/>
                  </a:spcBef>
                  <a:defRPr kern="1200">
                    <a:ln>
                      <a:noFill/>
                    </a:ln>
                    <a:solidFill>
                      <a:prstClr val="black"/>
                    </a:solidFill>
                    <a:effectLst/>
                    <a:uLnTx/>
                    <a:uFillTx/>
                    <a:latin typeface="Arial"/>
                    <a:ea typeface="Times New Roman" panose="02020603050405020304" pitchFamily="18" charset="0"/>
                    <a:cs typeface="+mn-cs"/>
                  </a:defRPr>
                </a:pPr>
                <a:r>
                  <a:rPr sz="2400" dirty="0" err="1">
                    <a:latin typeface="Adobe Arabic" panose="02040503050201020203" pitchFamily="18" charset="-78"/>
                    <a:cs typeface="Adobe Arabic" panose="02040503050201020203" pitchFamily="18" charset="-78"/>
                  </a:rPr>
                  <a:t>الاعتراف</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الصريح</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بالدور</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الذي</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يمكن</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أن</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تلعبه</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شراكة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الصندوق</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العالمي</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في</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التأهب</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لمواجهة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الجوائح</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والتصدي</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لها</a:t>
                </a:r>
                <a:r>
                  <a:rPr sz="2400" dirty="0">
                    <a:latin typeface="Adobe Arabic" panose="02040503050201020203" pitchFamily="18" charset="-78"/>
                    <a:cs typeface="Adobe Arabic" panose="02040503050201020203" pitchFamily="18" charset="-78"/>
                  </a:rPr>
                  <a:t>.   </a:t>
                </a:r>
              </a:p>
            </p:txBody>
          </p:sp>
        </p:grpSp>
        <p:grpSp>
          <p:nvGrpSpPr>
            <p:cNvPr id="37" name="Group 36">
              <a:extLst>
                <a:ext uri="{FF2B5EF4-FFF2-40B4-BE49-F238E27FC236}">
                  <a16:creationId xmlns:a16="http://schemas.microsoft.com/office/drawing/2014/main" id="{D2F54CBF-1B83-4EB4-B618-B1DCF417F3DD}"/>
                </a:ext>
              </a:extLst>
            </p:cNvPr>
            <p:cNvGrpSpPr/>
            <p:nvPr/>
          </p:nvGrpSpPr>
          <p:grpSpPr>
            <a:xfrm>
              <a:off x="55877" y="5180852"/>
              <a:ext cx="11782812" cy="914400"/>
              <a:chOff x="-5798233" y="1170671"/>
              <a:chExt cx="11782812" cy="914400"/>
            </a:xfrm>
          </p:grpSpPr>
          <p:sp>
            <p:nvSpPr>
              <p:cNvPr id="38" name="Rectangle 37">
                <a:extLst>
                  <a:ext uri="{FF2B5EF4-FFF2-40B4-BE49-F238E27FC236}">
                    <a16:creationId xmlns:a16="http://schemas.microsoft.com/office/drawing/2014/main" id="{E1EE2674-A1AA-4C94-937A-9EDABE09D471}"/>
                  </a:ext>
                </a:extLst>
              </p:cNvPr>
              <p:cNvSpPr/>
              <p:nvPr/>
            </p:nvSpPr>
            <p:spPr>
              <a:xfrm>
                <a:off x="535260"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sz="2400">
                  <a:latin typeface="Adobe Arabic" panose="02040503050201020203" pitchFamily="18" charset="-78"/>
                  <a:cs typeface="Adobe Arabic" panose="02040503050201020203" pitchFamily="18" charset="-78"/>
                </a:endParaRPr>
              </a:p>
            </p:txBody>
          </p:sp>
          <p:sp>
            <p:nvSpPr>
              <p:cNvPr id="39" name="Rectangle 38">
                <a:extLst>
                  <a:ext uri="{FF2B5EF4-FFF2-40B4-BE49-F238E27FC236}">
                    <a16:creationId xmlns:a16="http://schemas.microsoft.com/office/drawing/2014/main" id="{6A4E075E-B300-46F1-AE55-750EFD68A3B3}"/>
                  </a:ext>
                </a:extLst>
              </p:cNvPr>
              <p:cNvSpPr/>
              <p:nvPr/>
            </p:nvSpPr>
            <p:spPr>
              <a:xfrm>
                <a:off x="5529240"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sz="1600">
                    <a:solidFill>
                      <a:sysClr val="windowText" lastClr="000000"/>
                    </a:solidFill>
                    <a:latin typeface="+mj-lt"/>
                  </a:defRPr>
                </a:pPr>
                <a:r>
                  <a:rPr lang="ar-SA" dirty="0">
                    <a:latin typeface="Adobe Arabic" panose="02040503050201020203" pitchFamily="18" charset="-78"/>
                    <a:cs typeface="Adobe Arabic" panose="02040503050201020203" pitchFamily="18" charset="-78"/>
                  </a:rPr>
                  <a:t>5</a:t>
                </a:r>
                <a:endParaRPr dirty="0">
                  <a:latin typeface="Adobe Arabic" panose="02040503050201020203" pitchFamily="18" charset="-78"/>
                  <a:cs typeface="Adobe Arabic" panose="02040503050201020203" pitchFamily="18" charset="-78"/>
                </a:endParaRPr>
              </a:p>
            </p:txBody>
          </p:sp>
          <p:sp>
            <p:nvSpPr>
              <p:cNvPr id="40" name="TextBox 39">
                <a:extLst>
                  <a:ext uri="{FF2B5EF4-FFF2-40B4-BE49-F238E27FC236}">
                    <a16:creationId xmlns:a16="http://schemas.microsoft.com/office/drawing/2014/main" id="{B27CFB30-9020-4CEB-B9A5-261929E2C88C}"/>
                  </a:ext>
                </a:extLst>
              </p:cNvPr>
              <p:cNvSpPr txBox="1"/>
              <p:nvPr/>
            </p:nvSpPr>
            <p:spPr>
              <a:xfrm>
                <a:off x="-5798233" y="1254074"/>
                <a:ext cx="5550174" cy="830997"/>
              </a:xfrm>
              <a:prstGeom prst="rect">
                <a:avLst/>
              </a:prstGeom>
              <a:noFill/>
            </p:spPr>
            <p:txBody>
              <a:bodyPr wrap="square" rtlCol="1">
                <a:spAutoFit/>
              </a:bodyPr>
              <a:lstStyle/>
              <a:p>
                <a:pPr algn="r" rtl="1">
                  <a:spcBef>
                    <a:spcPts val="600"/>
                  </a:spcBef>
                  <a:defRPr kern="1200">
                    <a:ln>
                      <a:noFill/>
                    </a:ln>
                    <a:solidFill>
                      <a:prstClr val="black"/>
                    </a:solidFill>
                    <a:effectLst/>
                    <a:uLnTx/>
                    <a:uFillTx/>
                    <a:latin typeface="Arial"/>
                    <a:ea typeface="Times New Roman" panose="02020603050405020304" pitchFamily="18" charset="0"/>
                    <a:cs typeface="+mn-cs"/>
                  </a:defRPr>
                </a:pPr>
                <a:r>
                  <a:rPr sz="2400" b="1" dirty="0" err="1">
                    <a:latin typeface="Adobe Arabic" panose="02040503050201020203" pitchFamily="18" charset="-78"/>
                    <a:cs typeface="Adobe Arabic" panose="02040503050201020203" pitchFamily="18" charset="-78"/>
                  </a:rPr>
                  <a:t>الوضوح</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في</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ما</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يتعلق</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بأدوار</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شركاء</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الصندوق</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العالمي</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ومسؤولياتهم</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في</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كل</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جانب</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من</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جوانب</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الاستراتيجية</a:t>
                </a:r>
                <a:r>
                  <a:rPr sz="2400" dirty="0">
                    <a:latin typeface="Adobe Arabic" panose="02040503050201020203" pitchFamily="18" charset="-78"/>
                    <a:cs typeface="Adobe Arabic" panose="02040503050201020203" pitchFamily="18" charset="-78"/>
                  </a:rPr>
                  <a:t>.</a:t>
                </a:r>
              </a:p>
            </p:txBody>
          </p:sp>
        </p:grpSp>
      </p:grpSp>
    </p:spTree>
    <p:custDataLst>
      <p:custData r:id="rId1"/>
      <p:custData r:id="rId2"/>
    </p:custDataLst>
    <p:extLst>
      <p:ext uri="{BB962C8B-B14F-4D97-AF65-F5344CB8AC3E}">
        <p14:creationId xmlns:p14="http://schemas.microsoft.com/office/powerpoint/2010/main" val="214998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rtlCol="1">
            <a:normAutofit/>
          </a:bodyPr>
          <a:lstStyle/>
          <a:p>
            <a:pPr algn="r" rtl="1">
              <a:defRPr>
                <a:latin typeface="Arial Black" panose="020B0A04020102020204" pitchFamily="34" charset="0"/>
                <a:cs typeface="Arial" panose="020B0604020202020204" pitchFamily="34" charset="0"/>
              </a:defRPr>
            </a:pPr>
            <a:r>
              <a:rPr b="1" dirty="0" err="1">
                <a:latin typeface="Adobe Arabic" panose="02040503050201020203" pitchFamily="18" charset="-78"/>
                <a:cs typeface="Adobe Arabic" panose="02040503050201020203" pitchFamily="18" charset="-78"/>
              </a:rPr>
              <a:t>الخطوات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التالية</a:t>
            </a:r>
            <a:endParaRPr b="1" dirty="0">
              <a:latin typeface="Adobe Arabic" panose="02040503050201020203" pitchFamily="18" charset="-78"/>
              <a:cs typeface="Adobe Arabic" panose="02040503050201020203" pitchFamily="18" charset="-78"/>
            </a:endParaRPr>
          </a:p>
        </p:txBody>
      </p:sp>
      <p:sp>
        <p:nvSpPr>
          <p:cNvPr id="30" name="TextBox 29">
            <a:extLst>
              <a:ext uri="{FF2B5EF4-FFF2-40B4-BE49-F238E27FC236}">
                <a16:creationId xmlns:a16="http://schemas.microsoft.com/office/drawing/2014/main" id="{218ACC23-73AD-44DC-8675-4513A943FB57}"/>
              </a:ext>
            </a:extLst>
          </p:cNvPr>
          <p:cNvSpPr txBox="1"/>
          <p:nvPr/>
        </p:nvSpPr>
        <p:spPr>
          <a:xfrm>
            <a:off x="298502" y="1245955"/>
            <a:ext cx="9414237" cy="3477875"/>
          </a:xfrm>
          <a:prstGeom prst="rect">
            <a:avLst/>
          </a:prstGeom>
          <a:noFill/>
        </p:spPr>
        <p:txBody>
          <a:bodyPr wrap="square" rtlCol="1">
            <a:spAutoFit/>
          </a:bodyPr>
          <a:lstStyle/>
          <a:p>
            <a:pPr marL="285750" marR="0" lvl="0" indent="-285750" algn="r" rtl="1">
              <a:buFont typeface="Arial" panose="020B0604020202020204" pitchFamily="34" charset="0"/>
              <a:buChar char="•"/>
              <a:defRPr sz="24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sz="2000" dirty="0">
                <a:latin typeface="Adobe Arabic" panose="02040503050201020203" pitchFamily="18" charset="-78"/>
                <a:cs typeface="Adobe Arabic" panose="02040503050201020203" pitchFamily="18" charset="-78"/>
              </a:rPr>
              <a:t>من </a:t>
            </a:r>
            <a:r>
              <a:rPr sz="2000" dirty="0" err="1">
                <a:latin typeface="Adobe Arabic" panose="02040503050201020203" pitchFamily="18" charset="-78"/>
                <a:cs typeface="Adobe Arabic" panose="02040503050201020203" pitchFamily="18" charset="-78"/>
              </a:rPr>
              <a:t>الهامّ</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لجميع</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أصحاب</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المصلحة</a:t>
            </a:r>
            <a:r>
              <a:rPr sz="2000" b="1" dirty="0">
                <a:latin typeface="Adobe Arabic" panose="02040503050201020203" pitchFamily="18" charset="-78"/>
                <a:cs typeface="Adobe Arabic" panose="02040503050201020203" pitchFamily="18" charset="-78"/>
              </a:rPr>
              <a:t> </a:t>
            </a:r>
            <a:r>
              <a:rPr sz="2000" dirty="0">
                <a:latin typeface="Adobe Arabic" panose="02040503050201020203" pitchFamily="18" charset="-78"/>
                <a:cs typeface="Adobe Arabic" panose="02040503050201020203" pitchFamily="18" charset="-78"/>
              </a:rPr>
              <a:t>في </a:t>
            </a:r>
            <a:r>
              <a:rPr sz="2000" dirty="0" err="1">
                <a:latin typeface="Adobe Arabic" panose="02040503050201020203" pitchFamily="18" charset="-78"/>
                <a:cs typeface="Adobe Arabic" panose="02040503050201020203" pitchFamily="18" charset="-78"/>
              </a:rPr>
              <a:t>شراكة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الصندوق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العالمي</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النظر</a:t>
            </a:r>
            <a:r>
              <a:rPr sz="2000" b="1" dirty="0">
                <a:latin typeface="Adobe Arabic" panose="02040503050201020203" pitchFamily="18" charset="-78"/>
                <a:cs typeface="Adobe Arabic" panose="02040503050201020203" pitchFamily="18" charset="-78"/>
              </a:rPr>
              <a:t> في </a:t>
            </a:r>
            <a:r>
              <a:rPr sz="2000" b="1" dirty="0" err="1">
                <a:latin typeface="Adobe Arabic" panose="02040503050201020203" pitchFamily="18" charset="-78"/>
                <a:cs typeface="Adobe Arabic" panose="02040503050201020203" pitchFamily="18" charset="-78"/>
              </a:rPr>
              <a:t>التغييرات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التي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يمكنهم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إجراؤها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لتحقيق</a:t>
            </a:r>
            <a:r>
              <a:rPr sz="2000" b="1" dirty="0">
                <a:latin typeface="Adobe Arabic" panose="02040503050201020203" pitchFamily="18" charset="-78"/>
                <a:cs typeface="Adobe Arabic" panose="02040503050201020203" pitchFamily="18" charset="-78"/>
              </a:rPr>
              <a:t> </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أهداف</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استراتيجيتنا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وأغراضها</a:t>
            </a:r>
            <a:r>
              <a:rPr sz="2000" dirty="0">
                <a:latin typeface="Adobe Arabic" panose="02040503050201020203" pitchFamily="18" charset="-78"/>
                <a:cs typeface="Adobe Arabic" panose="02040503050201020203" pitchFamily="18" charset="-78"/>
              </a:rPr>
              <a:t> - </a:t>
            </a:r>
            <a:r>
              <a:rPr sz="2000" dirty="0" err="1">
                <a:latin typeface="Adobe Arabic" panose="02040503050201020203" pitchFamily="18" charset="-78"/>
                <a:cs typeface="Adobe Arabic" panose="02040503050201020203" pitchFamily="18" charset="-78"/>
              </a:rPr>
              <a:t>وفقاً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لتوجيهات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الأدوار</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والمسؤوليات</a:t>
            </a:r>
            <a:r>
              <a:rPr sz="2000" dirty="0">
                <a:latin typeface="Adobe Arabic" panose="02040503050201020203" pitchFamily="18" charset="-78"/>
                <a:cs typeface="Adobe Arabic" panose="02040503050201020203" pitchFamily="18" charset="-78"/>
              </a:rPr>
              <a:t> في </a:t>
            </a:r>
            <a:r>
              <a:rPr sz="2000" dirty="0" err="1">
                <a:latin typeface="Adobe Arabic" panose="02040503050201020203" pitchFamily="18" charset="-78"/>
                <a:cs typeface="Adobe Arabic" panose="02040503050201020203" pitchFamily="18" charset="-78"/>
              </a:rPr>
              <a:t>قسم</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العوامل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المُساعِدة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للشراكة</a:t>
            </a:r>
            <a:r>
              <a:rPr sz="2000" dirty="0">
                <a:latin typeface="Adobe Arabic" panose="02040503050201020203" pitchFamily="18" charset="-78"/>
                <a:cs typeface="Adobe Arabic" panose="02040503050201020203" pitchFamily="18" charset="-78"/>
              </a:rPr>
              <a:t>.</a:t>
            </a:r>
            <a:endParaRPr lang="fr-CH" sz="2000" dirty="0">
              <a:latin typeface="Adobe Arabic" panose="02040503050201020203" pitchFamily="18" charset="-78"/>
              <a:cs typeface="Adobe Arabic" panose="02040503050201020203" pitchFamily="18" charset="-78"/>
            </a:endParaRPr>
          </a:p>
          <a:p>
            <a:pPr marL="285750" marR="0" lvl="0" indent="-285750" algn="r" rtl="1">
              <a:buFont typeface="Arial" panose="020B0604020202020204" pitchFamily="34" charset="0"/>
              <a:buChar char="•"/>
              <a:defRPr sz="2400">
                <a:solidFill>
                  <a:srgbClr val="000000"/>
                </a:solidFill>
                <a:effectLst/>
                <a:latin typeface="Arial" panose="020B0604020202020204" pitchFamily="34" charset="0"/>
                <a:ea typeface="Calibri" panose="020F0502020204030204" pitchFamily="34" charset="0"/>
                <a:cs typeface="Arial" panose="020B0604020202020204" pitchFamily="34" charset="0"/>
              </a:defRPr>
            </a:pPr>
            <a:endParaRPr lang="fr-CH" sz="2000" dirty="0">
              <a:latin typeface="Adobe Arabic" panose="02040503050201020203" pitchFamily="18" charset="-78"/>
              <a:cs typeface="Adobe Arabic" panose="02040503050201020203" pitchFamily="18" charset="-78"/>
            </a:endParaRPr>
          </a:p>
          <a:p>
            <a:pPr marL="285750" marR="0" lvl="0" indent="-285750" algn="r" rtl="1">
              <a:buFont typeface="Arial" panose="020B0604020202020204" pitchFamily="34" charset="0"/>
              <a:buChar char="•"/>
              <a:defRPr sz="24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lang="ar-SA" sz="2000" dirty="0">
                <a:latin typeface="Adobe Arabic" panose="02040503050201020203" pitchFamily="18" charset="-78"/>
                <a:cs typeface="Adobe Arabic" panose="02040503050201020203" pitchFamily="18" charset="-78"/>
              </a:rPr>
              <a:t>قامت  الأمانة العامة بتحديث السياسات والمبادئ التوجيهية والمواد والأدوات ذات الصلة للدورة التالية من المنح التي ستبدأ في عام 2024.</a:t>
            </a:r>
            <a:endParaRPr sz="2000" dirty="0">
              <a:latin typeface="Adobe Arabic" panose="02040503050201020203" pitchFamily="18" charset="-78"/>
              <a:cs typeface="Adobe Arabic" panose="02040503050201020203" pitchFamily="18" charset="-78"/>
            </a:endParaRPr>
          </a:p>
          <a:p>
            <a:pPr marR="0" lvl="0" algn="r" rtl="1"/>
            <a:endParaRPr sz="2000" dirty="0">
              <a:solidFill>
                <a:srgbClr val="000000"/>
              </a:solidFill>
              <a:effectLst/>
              <a:latin typeface="Adobe Arabic" panose="02040503050201020203" pitchFamily="18" charset="-78"/>
              <a:ea typeface="Calibri" panose="020F0502020204030204" pitchFamily="34" charset="0"/>
              <a:cs typeface="Adobe Arabic" panose="02040503050201020203" pitchFamily="18" charset="-78"/>
            </a:endParaRPr>
          </a:p>
          <a:p>
            <a:pPr marL="285750" marR="0" lvl="0" indent="-285750" algn="r" rtl="1">
              <a:buFont typeface="Arial" panose="020B0604020202020204" pitchFamily="34" charset="0"/>
              <a:buChar char="•"/>
              <a:defRPr sz="2400">
                <a:solidFill>
                  <a:srgbClr val="000000"/>
                </a:solidFill>
                <a:latin typeface="Arial" panose="020B0604020202020204" pitchFamily="34" charset="0"/>
                <a:ea typeface="Calibri" panose="020F0502020204030204" pitchFamily="34" charset="0"/>
                <a:cs typeface="Arial" panose="020B0604020202020204" pitchFamily="34" charset="0"/>
              </a:defRPr>
            </a:pPr>
            <a:r>
              <a:rPr sz="2000" dirty="0" err="1">
                <a:effectLst/>
                <a:latin typeface="Adobe Arabic" panose="02040503050201020203" pitchFamily="18" charset="-78"/>
                <a:cs typeface="Adobe Arabic" panose="02040503050201020203" pitchFamily="18" charset="-78"/>
              </a:rPr>
              <a:t>تعمل</a:t>
            </a:r>
            <a:r>
              <a:rPr sz="2000" dirty="0">
                <a:effectLst/>
                <a:latin typeface="Adobe Arabic" panose="02040503050201020203" pitchFamily="18" charset="-78"/>
                <a:cs typeface="Adobe Arabic" panose="02040503050201020203" pitchFamily="18" charset="-78"/>
              </a:rPr>
              <a:t> </a:t>
            </a:r>
            <a:r>
              <a:rPr sz="2000" b="1" dirty="0" err="1">
                <a:effectLst/>
                <a:latin typeface="Adobe Arabic" panose="02040503050201020203" pitchFamily="18" charset="-78"/>
                <a:cs typeface="Adobe Arabic" panose="02040503050201020203" pitchFamily="18" charset="-78"/>
              </a:rPr>
              <a:t>الأمانة</a:t>
            </a:r>
            <a:r>
              <a:rPr sz="2000" b="1" dirty="0">
                <a:effectLst/>
                <a:latin typeface="Adobe Arabic" panose="02040503050201020203" pitchFamily="18" charset="-78"/>
                <a:cs typeface="Adobe Arabic" panose="02040503050201020203" pitchFamily="18" charset="-78"/>
              </a:rPr>
              <a:t> </a:t>
            </a:r>
            <a:r>
              <a:rPr sz="2000" b="1" dirty="0" err="1">
                <a:effectLst/>
                <a:latin typeface="Adobe Arabic" panose="02040503050201020203" pitchFamily="18" charset="-78"/>
                <a:cs typeface="Adobe Arabic" panose="02040503050201020203" pitchFamily="18" charset="-78"/>
              </a:rPr>
              <a:t>العامة</a:t>
            </a:r>
            <a:r>
              <a:rPr sz="2000" b="1" dirty="0">
                <a:effectLst/>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أيضاً</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على</a:t>
            </a:r>
            <a:r>
              <a:rPr sz="2000" b="1" dirty="0">
                <a:latin typeface="Adobe Arabic" panose="02040503050201020203" pitchFamily="18" charset="-78"/>
                <a:cs typeface="Adobe Arabic" panose="02040503050201020203" pitchFamily="18" charset="-78"/>
              </a:rPr>
              <a:t> </a:t>
            </a:r>
            <a:r>
              <a:rPr sz="2000" b="1" dirty="0" err="1">
                <a:effectLst/>
                <a:latin typeface="Adobe Arabic" panose="02040503050201020203" pitchFamily="18" charset="-78"/>
                <a:cs typeface="Adobe Arabic" panose="02040503050201020203" pitchFamily="18" charset="-78"/>
              </a:rPr>
              <a:t>تحديث</a:t>
            </a:r>
            <a:r>
              <a:rPr sz="2000" b="1" dirty="0">
                <a:effectLst/>
                <a:latin typeface="Adobe Arabic" panose="02040503050201020203" pitchFamily="18" charset="-78"/>
                <a:cs typeface="Adobe Arabic" panose="02040503050201020203" pitchFamily="18" charset="-78"/>
              </a:rPr>
              <a:t> </a:t>
            </a:r>
            <a:r>
              <a:rPr sz="2000" b="1" dirty="0" err="1">
                <a:effectLst/>
                <a:latin typeface="Adobe Arabic" panose="02040503050201020203" pitchFamily="18" charset="-78"/>
                <a:cs typeface="Adobe Arabic" panose="02040503050201020203" pitchFamily="18" charset="-78"/>
              </a:rPr>
              <a:t>السياسات</a:t>
            </a:r>
            <a:r>
              <a:rPr sz="2000" b="1" dirty="0">
                <a:effectLst/>
                <a:latin typeface="Adobe Arabic" panose="02040503050201020203" pitchFamily="18" charset="-78"/>
                <a:cs typeface="Adobe Arabic" panose="02040503050201020203" pitchFamily="18" charset="-78"/>
              </a:rPr>
              <a:t> </a:t>
            </a:r>
            <a:r>
              <a:rPr sz="2000" b="1" dirty="0" err="1">
                <a:effectLst/>
                <a:latin typeface="Adobe Arabic" panose="02040503050201020203" pitchFamily="18" charset="-78"/>
                <a:cs typeface="Adobe Arabic" panose="02040503050201020203" pitchFamily="18" charset="-78"/>
              </a:rPr>
              <a:t>والمبادئ</a:t>
            </a:r>
            <a:r>
              <a:rPr sz="2000" b="1" dirty="0">
                <a:effectLst/>
                <a:latin typeface="Adobe Arabic" panose="02040503050201020203" pitchFamily="18" charset="-78"/>
                <a:cs typeface="Adobe Arabic" panose="02040503050201020203" pitchFamily="18" charset="-78"/>
              </a:rPr>
              <a:t> </a:t>
            </a:r>
            <a:r>
              <a:rPr sz="2000" b="1" dirty="0" err="1">
                <a:effectLst/>
                <a:latin typeface="Adobe Arabic" panose="02040503050201020203" pitchFamily="18" charset="-78"/>
                <a:cs typeface="Adobe Arabic" panose="02040503050201020203" pitchFamily="18" charset="-78"/>
              </a:rPr>
              <a:t>التوجيهية</a:t>
            </a:r>
            <a:r>
              <a:rPr sz="2000" b="1" dirty="0">
                <a:effectLst/>
                <a:latin typeface="Adobe Arabic" panose="02040503050201020203" pitchFamily="18" charset="-78"/>
                <a:cs typeface="Adobe Arabic" panose="02040503050201020203" pitchFamily="18" charset="-78"/>
              </a:rPr>
              <a:t> </a:t>
            </a:r>
            <a:r>
              <a:rPr sz="2000" b="1" dirty="0" err="1">
                <a:effectLst/>
                <a:latin typeface="Adobe Arabic" panose="02040503050201020203" pitchFamily="18" charset="-78"/>
                <a:cs typeface="Adobe Arabic" panose="02040503050201020203" pitchFamily="18" charset="-78"/>
              </a:rPr>
              <a:t>والمواد</a:t>
            </a:r>
            <a:r>
              <a:rPr sz="2000" b="1" dirty="0">
                <a:effectLst/>
                <a:latin typeface="Adobe Arabic" panose="02040503050201020203" pitchFamily="18" charset="-78"/>
                <a:cs typeface="Adobe Arabic" panose="02040503050201020203" pitchFamily="18" charset="-78"/>
              </a:rPr>
              <a:t> </a:t>
            </a:r>
            <a:r>
              <a:rPr sz="2000" b="1" dirty="0" err="1">
                <a:effectLst/>
                <a:latin typeface="Adobe Arabic" panose="02040503050201020203" pitchFamily="18" charset="-78"/>
                <a:cs typeface="Adobe Arabic" panose="02040503050201020203" pitchFamily="18" charset="-78"/>
              </a:rPr>
              <a:t>والأدوات</a:t>
            </a:r>
            <a:r>
              <a:rPr sz="2000" b="1" dirty="0">
                <a:effectLst/>
                <a:latin typeface="Adobe Arabic" panose="02040503050201020203" pitchFamily="18" charset="-78"/>
                <a:cs typeface="Adobe Arabic" panose="02040503050201020203" pitchFamily="18" charset="-78"/>
              </a:rPr>
              <a:t> </a:t>
            </a:r>
            <a:r>
              <a:rPr sz="2000" b="1" dirty="0" err="1">
                <a:effectLst/>
                <a:latin typeface="Adobe Arabic" panose="02040503050201020203" pitchFamily="18" charset="-78"/>
                <a:cs typeface="Adobe Arabic" panose="02040503050201020203" pitchFamily="18" charset="-78"/>
              </a:rPr>
              <a:t>ذات</a:t>
            </a:r>
            <a:r>
              <a:rPr sz="2000" b="1" dirty="0">
                <a:effectLst/>
                <a:latin typeface="Adobe Arabic" panose="02040503050201020203" pitchFamily="18" charset="-78"/>
                <a:cs typeface="Adobe Arabic" panose="02040503050201020203" pitchFamily="18" charset="-78"/>
              </a:rPr>
              <a:t> </a:t>
            </a:r>
            <a:r>
              <a:rPr sz="2000" b="1" dirty="0" err="1">
                <a:effectLst/>
                <a:latin typeface="Adobe Arabic" panose="02040503050201020203" pitchFamily="18" charset="-78"/>
                <a:cs typeface="Adobe Arabic" panose="02040503050201020203" pitchFamily="18" charset="-78"/>
              </a:rPr>
              <a:t>الصلة</a:t>
            </a:r>
            <a:r>
              <a:rPr sz="2000" b="1" dirty="0">
                <a:effectLst/>
                <a:latin typeface="Adobe Arabic" panose="02040503050201020203" pitchFamily="18" charset="-78"/>
                <a:cs typeface="Adobe Arabic" panose="02040503050201020203" pitchFamily="18" charset="-78"/>
              </a:rPr>
              <a:t> </a:t>
            </a:r>
            <a:r>
              <a:rPr sz="2000" dirty="0" err="1">
                <a:effectLst/>
                <a:latin typeface="Adobe Arabic" panose="02040503050201020203" pitchFamily="18" charset="-78"/>
                <a:cs typeface="Adobe Arabic" panose="02040503050201020203" pitchFamily="18" charset="-78"/>
              </a:rPr>
              <a:t>لدورة</a:t>
            </a:r>
            <a:r>
              <a:rPr sz="2000" dirty="0">
                <a:effectLst/>
                <a:latin typeface="Adobe Arabic" panose="02040503050201020203" pitchFamily="18" charset="-78"/>
                <a:cs typeface="Adobe Arabic" panose="02040503050201020203" pitchFamily="18" charset="-78"/>
              </a:rPr>
              <a:t> </a:t>
            </a:r>
            <a:r>
              <a:rPr sz="2000" dirty="0" err="1">
                <a:effectLst/>
                <a:latin typeface="Adobe Arabic" panose="02040503050201020203" pitchFamily="18" charset="-78"/>
                <a:cs typeface="Adobe Arabic" panose="02040503050201020203" pitchFamily="18" charset="-78"/>
              </a:rPr>
              <a:t>المنح</a:t>
            </a:r>
            <a:r>
              <a:rPr sz="2000" dirty="0">
                <a:effectLst/>
                <a:latin typeface="Adobe Arabic" panose="02040503050201020203" pitchFamily="18" charset="-78"/>
                <a:cs typeface="Adobe Arabic" panose="02040503050201020203" pitchFamily="18" charset="-78"/>
              </a:rPr>
              <a:t> </a:t>
            </a:r>
            <a:r>
              <a:rPr sz="2000" dirty="0" err="1">
                <a:effectLst/>
                <a:latin typeface="Adobe Arabic" panose="02040503050201020203" pitchFamily="18" charset="-78"/>
                <a:cs typeface="Adobe Arabic" panose="02040503050201020203" pitchFamily="18" charset="-78"/>
              </a:rPr>
              <a:t>التالية</a:t>
            </a:r>
            <a:r>
              <a:rPr sz="2000" dirty="0">
                <a:effectLst/>
                <a:latin typeface="Adobe Arabic" panose="02040503050201020203" pitchFamily="18" charset="-78"/>
                <a:cs typeface="Adobe Arabic" panose="02040503050201020203" pitchFamily="18" charset="-78"/>
              </a:rPr>
              <a:t>. </a:t>
            </a:r>
          </a:p>
          <a:p>
            <a:pPr marR="0" lvl="0" algn="r" rtl="1"/>
            <a:endParaRPr sz="2000" dirty="0">
              <a:solidFill>
                <a:srgbClr val="000000"/>
              </a:solidFill>
              <a:effectLst/>
              <a:latin typeface="Adobe Arabic" panose="02040503050201020203" pitchFamily="18" charset="-78"/>
              <a:ea typeface="Calibri" panose="020F0502020204030204" pitchFamily="34" charset="0"/>
              <a:cs typeface="Adobe Arabic" panose="02040503050201020203" pitchFamily="18" charset="-78"/>
            </a:endParaRPr>
          </a:p>
          <a:p>
            <a:pPr marL="285750" indent="-285750" algn="r" rtl="1">
              <a:buFont typeface="Arial" panose="020B0604020202020204" pitchFamily="34" charset="0"/>
              <a:buChar char="•"/>
              <a:defRPr>
                <a:effectLst/>
                <a:latin typeface="Arial" panose="020B0604020202020204" pitchFamily="34" charset="0"/>
                <a:ea typeface="Calibri" panose="020F0502020204030204" pitchFamily="34" charset="0"/>
                <a:cs typeface="Arial" panose="020B0604020202020204" pitchFamily="34" charset="0"/>
              </a:defRPr>
            </a:pPr>
            <a:r>
              <a:rPr sz="2000" dirty="0" err="1">
                <a:latin typeface="Adobe Arabic" panose="02040503050201020203" pitchFamily="18" charset="-78"/>
                <a:cs typeface="Adobe Arabic" panose="02040503050201020203" pitchFamily="18" charset="-78"/>
              </a:rPr>
              <a:t>نتطلع</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إلى</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العمل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معاً</a:t>
            </a:r>
            <a:r>
              <a:rPr sz="2000" b="1" dirty="0">
                <a:latin typeface="Adobe Arabic" panose="02040503050201020203" pitchFamily="18" charset="-78"/>
                <a:cs typeface="Adobe Arabic" panose="02040503050201020203" pitchFamily="18" charset="-78"/>
              </a:rPr>
              <a:t> </a:t>
            </a:r>
            <a:r>
              <a:rPr lang="ar-SA" sz="2000" b="1" dirty="0">
                <a:latin typeface="Adobe Arabic" panose="02040503050201020203" pitchFamily="18" charset="-78"/>
                <a:cs typeface="Adobe Arabic" panose="02040503050201020203" pitchFamily="18" charset="-78"/>
              </a:rPr>
              <a:t>ل</a:t>
            </a:r>
            <a:r>
              <a:rPr sz="2000" b="1" dirty="0" err="1">
                <a:latin typeface="Adobe Arabic" panose="02040503050201020203" pitchFamily="18" charset="-78"/>
                <a:cs typeface="Adobe Arabic" panose="02040503050201020203" pitchFamily="18" charset="-78"/>
              </a:rPr>
              <a:t>تحقيق</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رؤيتنا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عالمٍ</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خالٍ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أعباء</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الإيدز</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والسُلّ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والملاريا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مع</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صحة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أفضل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وأكثر</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إنصافاً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للجميع</a:t>
            </a:r>
            <a:r>
              <a:rPr sz="2000" dirty="0">
                <a:latin typeface="Adobe Arabic" panose="02040503050201020203" pitchFamily="18" charset="-78"/>
                <a:cs typeface="Adobe Arabic" panose="02040503050201020203" pitchFamily="18" charset="-78"/>
              </a:rPr>
              <a:t>.</a:t>
            </a:r>
          </a:p>
        </p:txBody>
      </p:sp>
      <p:cxnSp>
        <p:nvCxnSpPr>
          <p:cNvPr id="6" name="Straight Connector 5">
            <a:extLst>
              <a:ext uri="{FF2B5EF4-FFF2-40B4-BE49-F238E27FC236}">
                <a16:creationId xmlns:a16="http://schemas.microsoft.com/office/drawing/2014/main" id="{93241950-B221-4208-9538-4DB23E94FCC8}"/>
              </a:ext>
            </a:extLst>
          </p:cNvPr>
          <p:cNvCxnSpPr>
            <a:cxnSpLocks/>
          </p:cNvCxnSpPr>
          <p:nvPr/>
        </p:nvCxnSpPr>
        <p:spPr>
          <a:xfrm>
            <a:off x="2417401" y="1044217"/>
            <a:ext cx="9418320" cy="0"/>
          </a:xfrm>
          <a:prstGeom prst="line">
            <a:avLst/>
          </a:prstGeom>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7FAEC91F-8487-4E3C-A6C7-D084E80B8387}"/>
              </a:ext>
            </a:extLst>
          </p:cNvPr>
          <p:cNvGrpSpPr/>
          <p:nvPr/>
        </p:nvGrpSpPr>
        <p:grpSpPr>
          <a:xfrm>
            <a:off x="2413318" y="4976593"/>
            <a:ext cx="9418320" cy="1490880"/>
            <a:chOff x="2417401" y="815617"/>
            <a:chExt cx="9418320" cy="1490880"/>
          </a:xfrm>
        </p:grpSpPr>
        <p:cxnSp>
          <p:nvCxnSpPr>
            <p:cNvPr id="33" name="Straight Connector 32">
              <a:extLst>
                <a:ext uri="{FF2B5EF4-FFF2-40B4-BE49-F238E27FC236}">
                  <a16:creationId xmlns:a16="http://schemas.microsoft.com/office/drawing/2014/main" id="{E4D9CBDF-87FE-438A-B7A9-55B283C54522}"/>
                </a:ext>
              </a:extLst>
            </p:cNvPr>
            <p:cNvCxnSpPr>
              <a:cxnSpLocks/>
            </p:cNvCxnSpPr>
            <p:nvPr/>
          </p:nvCxnSpPr>
          <p:spPr>
            <a:xfrm>
              <a:off x="2417401" y="815617"/>
              <a:ext cx="9418320" cy="0"/>
            </a:xfrm>
            <a:prstGeom prst="line">
              <a:avLst/>
            </a:prstGeom>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244BA1A7-4B32-41AD-AB51-9E0C3AA7B8B4}"/>
                </a:ext>
              </a:extLst>
            </p:cNvPr>
            <p:cNvSpPr/>
            <p:nvPr/>
          </p:nvSpPr>
          <p:spPr>
            <a:xfrm>
              <a:off x="2417401" y="946138"/>
              <a:ext cx="9414237" cy="136035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r" rtl="1">
                <a:spcAft>
                  <a:spcPts val="200"/>
                </a:spcAft>
                <a:defRPr sz="1600">
                  <a:solidFill>
                    <a:schemeClr val="tx1"/>
                  </a:solidFill>
                  <a:latin typeface="Arial Black" panose="020B0A04020102020204" pitchFamily="34" charset="0"/>
                  <a:cs typeface="Arial" panose="020B0604020202020204" pitchFamily="34" charset="0"/>
                </a:defRPr>
              </a:pPr>
              <a:r>
                <a:rPr sz="1200" b="1" dirty="0" err="1">
                  <a:cs typeface="Simplified Arabic" panose="02020603050405020304" pitchFamily="18" charset="-78"/>
                </a:rPr>
                <a:t>الموارد</a:t>
              </a:r>
              <a:endParaRPr sz="1200" b="1" dirty="0">
                <a:solidFill>
                  <a:schemeClr val="tx1"/>
                </a:solidFill>
                <a:latin typeface="Segoe UI" panose="020B0502040204020203"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cs typeface="Simplified Arabic" panose="02020603050405020304" pitchFamily="18" charset="-78"/>
                </a:rPr>
                <a:t>استراتيجية</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الصندوق</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العالمي</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للفترة</a:t>
              </a:r>
              <a:r>
                <a:rPr lang="ar-SA" sz="1200" dirty="0">
                  <a:solidFill>
                    <a:schemeClr val="tx1"/>
                  </a:solidFill>
                  <a:cs typeface="Simplified Arabic" panose="02020603050405020304" pitchFamily="18" charset="-78"/>
                </a:rPr>
                <a:t> (2023-2028): </a:t>
              </a:r>
              <a:r>
                <a:rPr sz="1200" dirty="0">
                  <a:solidFill>
                    <a:schemeClr val="tx1"/>
                  </a:solidFill>
                  <a:cs typeface="Simplified Arabic" panose="02020603050405020304" pitchFamily="18" charset="-78"/>
                </a:rPr>
                <a:t> </a:t>
              </a:r>
              <a:r>
                <a:rPr sz="1200" dirty="0">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3"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err="1">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4"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5"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err="1">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6"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7"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cs typeface="Simplified Arabic" panose="02020603050405020304" pitchFamily="18" charset="-78"/>
                  <a:hlinkClick r:id="rId8" tooltip="strategy_globalfund2023-2028_narrative_ar.pdf">
                    <a:extLst>
                      <a:ext uri="{A12FA001-AC4F-418D-AE19-62706E023703}">
                        <ahyp:hlinkClr xmlns:ahyp="http://schemas.microsoft.com/office/drawing/2018/hyperlinkcolor" val="tx"/>
                      </a:ext>
                    </a:extLst>
                  </a:hlinkClick>
                </a:rPr>
                <a:t>عربي</a:t>
              </a:r>
              <a:endParaRPr sz="1200" i="0" dirty="0">
                <a:solidFill>
                  <a:srgbClr val="000000"/>
                </a:solidFill>
                <a:effectLst/>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rgbClr val="000000"/>
                  </a:solidFill>
                  <a:cs typeface="Simplified Arabic" panose="02020603050405020304" pitchFamily="18" charset="-78"/>
                </a:rPr>
                <a:t>ملخص</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تنفيذ</a:t>
              </a:r>
              <a:r>
                <a:rPr lang="ar-SA" sz="1200" dirty="0">
                  <a:solidFill>
                    <a:srgbClr val="000000"/>
                  </a:solidFill>
                  <a:cs typeface="Simplified Arabic" panose="02020603050405020304" pitchFamily="18" charset="-78"/>
                </a:rPr>
                <a:t>ي:</a:t>
              </a:r>
              <a:r>
                <a:rPr lang="en-GB" sz="1200" dirty="0">
                  <a:solidFill>
                    <a:schemeClr val="tx1"/>
                  </a:solidFill>
                  <a:cs typeface="Simplified Arabic" panose="02020603050405020304" pitchFamily="18" charset="-78"/>
                </a:rPr>
                <a:t>|</a:t>
              </a:r>
              <a:r>
                <a:rPr sz="1200" dirty="0">
                  <a:solidFill>
                    <a:srgbClr val="000000"/>
                  </a:solidFill>
                  <a:cs typeface="Simplified Arabic" panose="02020603050405020304" pitchFamily="18" charset="-78"/>
                </a:rPr>
                <a:t> </a:t>
              </a:r>
              <a:r>
                <a:rPr sz="1200" u="sng" dirty="0">
                  <a:solidFill>
                    <a:schemeClr val="accent2"/>
                  </a:solidFill>
                  <a:effectLst/>
                  <a:cs typeface="Simplified Arabic" panose="02020603050405020304" pitchFamily="18" charset="-78"/>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sz="1200" u="sng" dirty="0">
                  <a:solidFill>
                    <a:schemeClr val="accent2"/>
                  </a:solidFill>
                  <a:effectLst/>
                  <a:cs typeface="Simplified Arabic" panose="02020603050405020304" pitchFamily="18" charset="-78"/>
                </a:rPr>
                <a:t> </a:t>
              </a:r>
              <a:r>
                <a:rPr sz="1200" dirty="0">
                  <a:solidFill>
                    <a:schemeClr val="tx1"/>
                  </a:solidFill>
                  <a:effectLst/>
                  <a:cs typeface="Simplified Arabic" panose="02020603050405020304" pitchFamily="18" charset="-78"/>
                </a:rPr>
                <a:t>| </a:t>
              </a:r>
              <a:r>
                <a:rPr sz="1200" u="sng" dirty="0">
                  <a:solidFill>
                    <a:schemeClr val="accent2"/>
                  </a:solidFill>
                  <a:effectLst/>
                  <a:cs typeface="Simplified Arabic" panose="02020603050405020304" pitchFamily="18" charset="-78"/>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sz="1200" dirty="0">
                  <a:solidFill>
                    <a:schemeClr val="tx1"/>
                  </a:solidFill>
                  <a:effectLst/>
                  <a:cs typeface="Simplified Arabic" panose="02020603050405020304" pitchFamily="18" charset="-78"/>
                </a:rPr>
                <a:t> </a:t>
              </a:r>
              <a:r>
                <a:rPr lang="ar-SA" sz="1200" dirty="0">
                  <a:solidFill>
                    <a:schemeClr val="tx1"/>
                  </a:solidFill>
                  <a:effectLst/>
                  <a:cs typeface="Simplified Arabic" panose="02020603050405020304" pitchFamily="18" charset="-78"/>
                </a:rPr>
                <a:t> </a:t>
              </a:r>
              <a:r>
                <a:rPr sz="1200" b="1" u="sng" dirty="0" err="1">
                  <a:solidFill>
                    <a:schemeClr val="accent2"/>
                  </a:solidFill>
                  <a:effectLst/>
                  <a:cs typeface="Simplified Arabic" panose="02020603050405020304" pitchFamily="18" charset="-78"/>
                  <a:hlinkClick r:id="rId17" tooltip="مكافحة الأوبئة وبناء عالمٍ أكثر صحةً وإنصافاً">
                    <a:extLst>
                      <a:ext uri="{A12FA001-AC4F-418D-AE19-62706E023703}">
                        <ahyp:hlinkClr xmlns:ahyp="http://schemas.microsoft.com/office/drawing/2018/hyperlinkcolor" val="tx"/>
                      </a:ext>
                    </a:extLst>
                  </a:hlinkClick>
                </a:rPr>
                <a:t>عربي</a:t>
              </a:r>
              <a:r>
                <a:rPr sz="1200" b="1" dirty="0">
                  <a:solidFill>
                    <a:schemeClr val="accent2"/>
                  </a:solidFill>
                  <a:effectLst/>
                  <a:cs typeface="Simplified Arabic" panose="02020603050405020304" pitchFamily="18" charset="-78"/>
                </a:rPr>
                <a:t> </a:t>
              </a:r>
              <a:r>
                <a:rPr sz="1200" dirty="0" err="1">
                  <a:solidFill>
                    <a:schemeClr val="accent2"/>
                  </a:solidFill>
                  <a:cs typeface="Simplified Arabic" panose="02020603050405020304" pitchFamily="18" charset="-78"/>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sz="1200" dirty="0">
                  <a:solidFill>
                    <a:schemeClr val="accent2"/>
                  </a:solidFill>
                  <a:cs typeface="Simplified Arabic" panose="02020603050405020304" pitchFamily="18" charset="-78"/>
                </a:rPr>
                <a:t> </a:t>
              </a:r>
              <a:r>
                <a:rPr lang="en-GB" sz="1200" dirty="0">
                  <a:solidFill>
                    <a:schemeClr val="tx1"/>
                  </a:solidFill>
                  <a:cs typeface="Simplified Arabic" panose="02020603050405020304" pitchFamily="18" charset="-78"/>
                </a:rPr>
                <a:t> |</a:t>
              </a:r>
              <a:endParaRPr sz="1200" dirty="0">
                <a:solidFill>
                  <a:schemeClr val="accent2"/>
                </a:solidFill>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cs typeface="Simplified Arabic" panose="02020603050405020304" pitchFamily="18" charset="-78"/>
                </a:rPr>
                <a:t>إطار</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الاستراتيج</a:t>
              </a:r>
              <a:r>
                <a:rPr lang="ar-SA" sz="1200" dirty="0" err="1">
                  <a:solidFill>
                    <a:schemeClr val="tx1"/>
                  </a:solidFill>
                  <a:cs typeface="Simplified Arabic" panose="02020603050405020304" pitchFamily="18" charset="-78"/>
                </a:rPr>
                <a:t>ية</a:t>
              </a:r>
              <a:r>
                <a:rPr lang="ar-SA" sz="1200" dirty="0">
                  <a:solidFill>
                    <a:schemeClr val="tx1"/>
                  </a:solidFill>
                  <a:cs typeface="Simplified Arabic" panose="02020603050405020304" pitchFamily="18" charset="-78"/>
                </a:rPr>
                <a:t>: </a:t>
              </a:r>
              <a:r>
                <a:rPr lang="en-GB" sz="1200" dirty="0">
                  <a:solidFill>
                    <a:schemeClr val="tx1"/>
                  </a:solidFill>
                  <a:cs typeface="Simplified Arabic" panose="02020603050405020304" pitchFamily="18" charset="-78"/>
                </a:rPr>
                <a:t> | </a:t>
              </a:r>
              <a:r>
                <a:rPr lang="en-GB" sz="1200" u="sng" dirty="0">
                  <a:solidFill>
                    <a:schemeClr val="accent2"/>
                  </a:solidFill>
                  <a:cs typeface="Simplified Arabic" panose="02020603050405020304" pitchFamily="18" charset="-78"/>
                  <a:hlinkClick r:id="rId19" tooltip="The Global Fund 2023-2028 Strategy Framework">
                    <a:extLst>
                      <a:ext uri="{A12FA001-AC4F-418D-AE19-62706E023703}">
                        <ahyp:hlinkClr xmlns:ahyp="http://schemas.microsoft.com/office/drawing/2018/hyperlinkcolor" val="tx"/>
                      </a:ext>
                    </a:extLst>
                  </a:hlinkClick>
                </a:rPr>
                <a:t>English</a:t>
              </a:r>
              <a:r>
                <a:rPr lang="en-GB" sz="1200" dirty="0">
                  <a:solidFill>
                    <a:schemeClr val="tx1"/>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0" tooltip="Marco de la Estrategia del Fondo Mundial (2023-2028)">
                    <a:extLst>
                      <a:ext uri="{A12FA001-AC4F-418D-AE19-62706E023703}">
                        <ahyp:hlinkClr xmlns:ahyp="http://schemas.microsoft.com/office/drawing/2018/hyperlinkcolor" val="tx"/>
                      </a:ext>
                    </a:extLst>
                  </a:hlinkClick>
                </a:rPr>
                <a:t>Español</a:t>
              </a:r>
              <a:r>
                <a:rPr lang="en-GB" sz="1200" dirty="0">
                  <a:solidFill>
                    <a:schemeClr val="accent2"/>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1" tooltip="Cadre stratégique du Fonds mondial 2023 2028">
                    <a:extLst>
                      <a:ext uri="{A12FA001-AC4F-418D-AE19-62706E023703}">
                        <ahyp:hlinkClr xmlns:ahyp="http://schemas.microsoft.com/office/drawing/2018/hyperlinkcolor" val="tx"/>
                      </a:ext>
                    </a:extLst>
                  </a:hlinkClick>
                </a:rPr>
                <a:t>Français</a:t>
              </a:r>
              <a:r>
                <a:rPr lang="en-GB" sz="1200" dirty="0">
                  <a:solidFill>
                    <a:schemeClr val="tx1"/>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2" tooltip="O Quadro da Estratégia do Fundo Global (2023-2028)">
                    <a:extLst>
                      <a:ext uri="{A12FA001-AC4F-418D-AE19-62706E023703}">
                        <ahyp:hlinkClr xmlns:ahyp="http://schemas.microsoft.com/office/drawing/2018/hyperlinkcolor" val="tx"/>
                      </a:ext>
                    </a:extLst>
                  </a:hlinkClick>
                </a:rPr>
                <a:t>Português</a:t>
              </a:r>
              <a:r>
                <a:rPr lang="en-GB" sz="1200" dirty="0">
                  <a:solidFill>
                    <a:schemeClr val="tx1"/>
                  </a:solidFill>
                  <a:cs typeface="Simplified Arabic" panose="02020603050405020304" pitchFamily="18" charset="-78"/>
                </a:rPr>
                <a:t> | </a:t>
              </a:r>
              <a:r>
                <a:rPr lang="az-Cyrl-AZ" sz="1200" u="sng" dirty="0">
                  <a:solidFill>
                    <a:schemeClr val="accent2"/>
                  </a:solidFill>
                  <a:cs typeface="Simplified Arabic" panose="02020603050405020304" pitchFamily="18" charset="-78"/>
                  <a:hlinkClick r:id="rId23" tooltip="Рамочная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cs typeface="Simplified Arabic" panose="02020603050405020304" pitchFamily="18" charset="-78"/>
                  <a:hlinkClick r:id="rId24" tooltip="strategy_globalfund2023-2028_framework_ar.pdf">
                    <a:extLst>
                      <a:ext uri="{A12FA001-AC4F-418D-AE19-62706E023703}">
                        <ahyp:hlinkClr xmlns:ahyp="http://schemas.microsoft.com/office/drawing/2018/hyperlinkcolor" val="tx"/>
                      </a:ext>
                    </a:extLst>
                  </a:hlinkClick>
                </a:rPr>
                <a:t>عربي</a:t>
              </a:r>
              <a:endParaRPr lang="fr-CH" sz="1200" u="sng" dirty="0">
                <a:solidFill>
                  <a:schemeClr val="accent2"/>
                </a:solidFill>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lang="ar-SA" sz="1200" dirty="0">
                  <a:solidFill>
                    <a:srgbClr val="000000"/>
                  </a:solidFill>
                  <a:cs typeface="Simplified Arabic" panose="02020603050405020304" pitchFamily="18" charset="-78"/>
                </a:rPr>
                <a:t>إطار عمل الرصد والتقييم: إطار عمل الرصد والتقييم: </a:t>
              </a:r>
              <a:r>
                <a:rPr lang="fr-CH" sz="1200" dirty="0">
                  <a:solidFill>
                    <a:srgbClr val="000000"/>
                  </a:solidFill>
                  <a:cs typeface="Simplified Arabic" panose="02020603050405020304" pitchFamily="18" charset="-78"/>
                  <a:hlinkClick r:id="rId25"/>
                </a:rPr>
                <a:t>https://www.theglobalfund.org/en/monitoring-evaluation/</a:t>
              </a:r>
              <a:endParaRPr lang="fr-CH" sz="1200" dirty="0">
                <a:solidFill>
                  <a:srgbClr val="000000"/>
                </a:solidFill>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lang="ar-SA" sz="1200" dirty="0">
                  <a:solidFill>
                    <a:srgbClr val="000000"/>
                  </a:solidFill>
                  <a:cs typeface="Simplified Arabic" panose="02020603050405020304" pitchFamily="18" charset="-78"/>
                </a:rPr>
                <a:t>لمزيدٍ من المعلومات، انظر:</a:t>
              </a:r>
              <a:r>
                <a:rPr lang="fr-CH" sz="1200" dirty="0">
                  <a:solidFill>
                    <a:schemeClr val="accent2"/>
                  </a:solidFill>
                  <a:cs typeface="Simplified Arabic" panose="02020603050405020304" pitchFamily="18" charset="-78"/>
                  <a:hlinkClick r:id="rId26">
                    <a:extLst>
                      <a:ext uri="{A12FA001-AC4F-418D-AE19-62706E023703}">
                        <ahyp:hlinkClr xmlns:ahyp="http://schemas.microsoft.com/office/drawing/2018/hyperlinkcolor" val="tx"/>
                      </a:ext>
                    </a:extLst>
                  </a:hlinkClick>
                </a:rPr>
                <a:t>https://www.theglobalfund.org/en/strategy/</a:t>
              </a:r>
              <a:r>
                <a:rPr lang="fr-CH" sz="1200" dirty="0">
                  <a:solidFill>
                    <a:schemeClr val="accent2"/>
                  </a:solidFill>
                  <a:cs typeface="Simplified Arabic" panose="02020603050405020304" pitchFamily="18" charset="-78"/>
                </a:rPr>
                <a:t> </a:t>
              </a:r>
              <a:endParaRPr kumimoji="0" lang="fr-CH" sz="1200" i="0" strike="noStrike" cap="none" normalizeH="0" baseline="0" dirty="0">
                <a:ln>
                  <a:noFill/>
                </a:ln>
                <a:solidFill>
                  <a:schemeClr val="accent2"/>
                </a:solidFill>
                <a:effectLst/>
                <a:cs typeface="Simplified Arabic" panose="02020603050405020304" pitchFamily="18" charset="-78"/>
              </a:endParaRPr>
            </a:p>
          </p:txBody>
        </p:sp>
      </p:grpSp>
      <p:grpSp>
        <p:nvGrpSpPr>
          <p:cNvPr id="12" name="Group 11">
            <a:extLst>
              <a:ext uri="{FF2B5EF4-FFF2-40B4-BE49-F238E27FC236}">
                <a16:creationId xmlns:a16="http://schemas.microsoft.com/office/drawing/2014/main" id="{1F75F4D7-F1DD-4F2C-B390-3CEC0F0DE29E}"/>
              </a:ext>
            </a:extLst>
          </p:cNvPr>
          <p:cNvGrpSpPr/>
          <p:nvPr/>
        </p:nvGrpSpPr>
        <p:grpSpPr>
          <a:xfrm>
            <a:off x="9888554" y="1429679"/>
            <a:ext cx="1828800" cy="1896405"/>
            <a:chOff x="371114" y="764233"/>
            <a:chExt cx="1828800" cy="1896405"/>
          </a:xfrm>
        </p:grpSpPr>
        <p:grpSp>
          <p:nvGrpSpPr>
            <p:cNvPr id="13" name="Group 12">
              <a:extLst>
                <a:ext uri="{FF2B5EF4-FFF2-40B4-BE49-F238E27FC236}">
                  <a16:creationId xmlns:a16="http://schemas.microsoft.com/office/drawing/2014/main" id="{3A7E5F62-78E4-4C7C-A2ED-F690D216E786}"/>
                </a:ext>
              </a:extLst>
            </p:cNvPr>
            <p:cNvGrpSpPr/>
            <p:nvPr/>
          </p:nvGrpSpPr>
          <p:grpSpPr>
            <a:xfrm>
              <a:off x="371114" y="831838"/>
              <a:ext cx="1828800" cy="1828800"/>
              <a:chOff x="371114" y="738001"/>
              <a:chExt cx="1828800" cy="1828800"/>
            </a:xfrm>
          </p:grpSpPr>
          <p:pic>
            <p:nvPicPr>
              <p:cNvPr id="15" name="Graphic 14" descr="Road with solid fill">
                <a:extLst>
                  <a:ext uri="{FF2B5EF4-FFF2-40B4-BE49-F238E27FC236}">
                    <a16:creationId xmlns:a16="http://schemas.microsoft.com/office/drawing/2014/main" id="{8DFF7095-6EA3-49CE-B21C-D45B0E0596A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71114" y="738001"/>
                <a:ext cx="1828800" cy="1828800"/>
              </a:xfrm>
              <a:prstGeom prst="rect">
                <a:avLst/>
              </a:prstGeom>
            </p:spPr>
          </p:pic>
          <p:sp>
            <p:nvSpPr>
              <p:cNvPr id="16" name="Rectangle 15">
                <a:extLst>
                  <a:ext uri="{FF2B5EF4-FFF2-40B4-BE49-F238E27FC236}">
                    <a16:creationId xmlns:a16="http://schemas.microsoft.com/office/drawing/2014/main" id="{4E3FDD8B-2ECA-4562-AAB8-54AAF156EDC5}"/>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sp>
            <p:nvSpPr>
              <p:cNvPr id="17" name="Rectangle 16">
                <a:extLst>
                  <a:ext uri="{FF2B5EF4-FFF2-40B4-BE49-F238E27FC236}">
                    <a16:creationId xmlns:a16="http://schemas.microsoft.com/office/drawing/2014/main" id="{EE48EB1F-27C3-4B65-9208-D725330FC44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grpSp>
        <p:pic>
          <p:nvPicPr>
            <p:cNvPr id="14" name="Picture 2" descr="SDG Metadata Translation Project - SDG Metadata Translation Project">
              <a:extLst>
                <a:ext uri="{FF2B5EF4-FFF2-40B4-BE49-F238E27FC236}">
                  <a16:creationId xmlns:a16="http://schemas.microsoft.com/office/drawing/2014/main" id="{BB30CF53-349F-4942-A356-ED274C22A879}"/>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a:extLst>
              <a:ext uri="{FF2B5EF4-FFF2-40B4-BE49-F238E27FC236}">
                <a16:creationId xmlns:a16="http://schemas.microsoft.com/office/drawing/2014/main" id="{69B545CB-19AB-49CA-F509-52DA08D95D7C}"/>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11</a:t>
            </a:fld>
            <a:endParaRPr lang="ar" dirty="0"/>
          </a:p>
        </p:txBody>
      </p:sp>
    </p:spTree>
    <p:extLst>
      <p:ext uri="{BB962C8B-B14F-4D97-AF65-F5344CB8AC3E}">
        <p14:creationId xmlns:p14="http://schemas.microsoft.com/office/powerpoint/2010/main" val="214823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A650A-61A9-4446-93F5-0118589AADE7}"/>
              </a:ext>
            </a:extLst>
          </p:cNvPr>
          <p:cNvSpPr/>
          <p:nvPr/>
        </p:nvSpPr>
        <p:spPr>
          <a:xfrm>
            <a:off x="0" y="911860"/>
            <a:ext cx="12192000" cy="49047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sp>
        <p:nvSpPr>
          <p:cNvPr id="5" name="Content Placeholder 4">
            <a:extLst>
              <a:ext uri="{FF2B5EF4-FFF2-40B4-BE49-F238E27FC236}">
                <a16:creationId xmlns:a16="http://schemas.microsoft.com/office/drawing/2014/main" id="{32AC97C4-5E62-41C4-AFEA-082A2A89514C}"/>
              </a:ext>
            </a:extLst>
          </p:cNvPr>
          <p:cNvSpPr>
            <a:spLocks noGrp="1"/>
          </p:cNvSpPr>
          <p:nvPr>
            <p:ph sz="quarter" idx="18"/>
          </p:nvPr>
        </p:nvSpPr>
        <p:spPr>
          <a:xfrm>
            <a:off x="799837" y="911860"/>
            <a:ext cx="10591963" cy="4904740"/>
          </a:xfrm>
        </p:spPr>
        <p:txBody>
          <a:bodyPr rtlCol="1"/>
          <a:lstStyle/>
          <a:p>
            <a:pPr marL="0" indent="0" algn="ctr" rtl="1">
              <a:lnSpc>
                <a:spcPct val="100000"/>
              </a:lnSpc>
              <a:spcBef>
                <a:spcPts val="0"/>
              </a:spcBef>
              <a:spcAft>
                <a:spcPts val="600"/>
              </a:spcAft>
              <a:buNone/>
              <a:defRPr sz="2400">
                <a:cs typeface="Arial" panose="020B0604020202020204" pitchFamily="34" charset="0"/>
              </a:defRPr>
            </a:pPr>
            <a:r>
              <a:rPr sz="2800" b="1" dirty="0" err="1">
                <a:latin typeface="Adobe Arabic" panose="02040503050201020203" pitchFamily="18" charset="-78"/>
                <a:cs typeface="Adobe Arabic" panose="02040503050201020203" pitchFamily="18" charset="-78"/>
              </a:rPr>
              <a:t>شرائح</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الخطوات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التالية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المصممة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خصيصاً</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لجماهير</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مختلفة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من</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أصحاب</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المصلحة</a:t>
            </a:r>
            <a:r>
              <a:rPr sz="2800" b="1" dirty="0">
                <a:latin typeface="Adobe Arabic" panose="02040503050201020203" pitchFamily="18" charset="-78"/>
                <a:cs typeface="Adobe Arabic" panose="02040503050201020203" pitchFamily="18" charset="-78"/>
              </a:rPr>
              <a:t>.</a:t>
            </a:r>
          </a:p>
          <a:p>
            <a:pPr marL="0" indent="0" algn="ctr" rtl="1">
              <a:lnSpc>
                <a:spcPct val="100000"/>
              </a:lnSpc>
              <a:spcBef>
                <a:spcPts val="0"/>
              </a:spcBef>
              <a:spcAft>
                <a:spcPts val="600"/>
              </a:spcAft>
              <a:buNone/>
              <a:defRPr sz="2400">
                <a:cs typeface="Arial" panose="020B0604020202020204" pitchFamily="34" charset="0"/>
              </a:defRPr>
            </a:pPr>
            <a:r>
              <a:rPr lang="ar-SA" sz="2800" b="1" dirty="0">
                <a:latin typeface="Adobe Arabic" panose="02040503050201020203" pitchFamily="18" charset="-78"/>
                <a:cs typeface="Adobe Arabic" panose="02040503050201020203" pitchFamily="18" charset="-78"/>
              </a:rPr>
              <a:t>(</a:t>
            </a:r>
            <a:r>
              <a:rPr sz="2800" b="1" dirty="0">
                <a:latin typeface="Adobe Arabic" panose="02040503050201020203" pitchFamily="18" charset="-78"/>
                <a:cs typeface="Adobe Arabic" panose="02040503050201020203" pitchFamily="18" charset="-78"/>
              </a:rPr>
              <a:t>ت</a:t>
            </a:r>
            <a:r>
              <a:rPr lang="ar-SA" sz="2800" b="1" dirty="0">
                <a:latin typeface="Adobe Arabic" panose="02040503050201020203" pitchFamily="18" charset="-78"/>
                <a:cs typeface="Adobe Arabic" panose="02040503050201020203" pitchFamily="18" charset="-78"/>
              </a:rPr>
              <a:t>ُ</a:t>
            </a:r>
            <a:r>
              <a:rPr sz="2800" b="1" dirty="0" err="1">
                <a:latin typeface="Adobe Arabic" panose="02040503050201020203" pitchFamily="18" charset="-78"/>
                <a:cs typeface="Adobe Arabic" panose="02040503050201020203" pitchFamily="18" charset="-78"/>
              </a:rPr>
              <a:t>ستخدَم</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بدلاً</a:t>
            </a:r>
            <a:r>
              <a:rPr sz="2800" b="1" dirty="0">
                <a:latin typeface="Adobe Arabic" panose="02040503050201020203" pitchFamily="18" charset="-78"/>
                <a:cs typeface="Adobe Arabic" panose="02040503050201020203" pitchFamily="18" charset="-78"/>
              </a:rPr>
              <a:t> من </a:t>
            </a:r>
            <a:r>
              <a:rPr sz="2800" b="1" dirty="0" err="1">
                <a:latin typeface="Adobe Arabic" panose="02040503050201020203" pitchFamily="18" charset="-78"/>
                <a:cs typeface="Adobe Arabic" panose="02040503050201020203" pitchFamily="18" charset="-78"/>
              </a:rPr>
              <a:t>الشريحة</a:t>
            </a:r>
            <a:r>
              <a:rPr lang="ar-SA" sz="2800" b="1" dirty="0">
                <a:latin typeface="Adobe Arabic" panose="02040503050201020203" pitchFamily="18" charset="-78"/>
                <a:cs typeface="Adobe Arabic" panose="02040503050201020203" pitchFamily="18" charset="-78"/>
              </a:rPr>
              <a:t> 1</a:t>
            </a:r>
            <a:r>
              <a:rPr lang="fr-CH" sz="2800" b="1" dirty="0">
                <a:latin typeface="Adobe Arabic" panose="02040503050201020203" pitchFamily="18" charset="-78"/>
                <a:cs typeface="Adobe Arabic" panose="02040503050201020203" pitchFamily="18" charset="-78"/>
              </a:rPr>
              <a:t>1</a:t>
            </a:r>
            <a:r>
              <a:rPr lang="ar-SA" sz="2800" b="1" dirty="0">
                <a:latin typeface="Adobe Arabic" panose="02040503050201020203" pitchFamily="18" charset="-78"/>
                <a:cs typeface="Adobe Arabic" panose="02040503050201020203" pitchFamily="18" charset="-78"/>
              </a:rPr>
              <a:t>)</a:t>
            </a:r>
            <a:endParaRPr sz="2800" b="1" dirty="0">
              <a:latin typeface="Adobe Arabic" panose="02040503050201020203" pitchFamily="18" charset="-78"/>
              <a:cs typeface="Adobe Arabic" panose="02040503050201020203" pitchFamily="18" charset="-78"/>
            </a:endParaRPr>
          </a:p>
          <a:p>
            <a:pPr marL="0" indent="0" algn="r" rtl="1">
              <a:lnSpc>
                <a:spcPct val="100000"/>
              </a:lnSpc>
              <a:spcBef>
                <a:spcPts val="0"/>
              </a:spcBef>
              <a:spcAft>
                <a:spcPts val="600"/>
              </a:spcAft>
              <a:buNone/>
            </a:pPr>
            <a:endParaRPr sz="1400" dirty="0">
              <a:solidFill>
                <a:schemeClr val="tx1">
                  <a:lumMod val="95000"/>
                  <a:lumOff val="5000"/>
                </a:schemeClr>
              </a:solidFill>
              <a:latin typeface="Adobe Arabic" panose="02040503050201020203" pitchFamily="18" charset="-78"/>
              <a:cs typeface="Adobe Arabic" panose="02040503050201020203" pitchFamily="18" charset="-78"/>
            </a:endParaRPr>
          </a:p>
          <a:p>
            <a:pPr marL="0" indent="0" algn="r" rtl="1">
              <a:lnSpc>
                <a:spcPct val="100000"/>
              </a:lnSpc>
              <a:spcBef>
                <a:spcPts val="0"/>
              </a:spcBef>
              <a:spcAft>
                <a:spcPts val="600"/>
              </a:spcAft>
              <a:buNone/>
              <a:defRPr sz="2000">
                <a:solidFill>
                  <a:schemeClr val="tx1">
                    <a:lumMod val="95000"/>
                    <a:lumOff val="5000"/>
                  </a:schemeClr>
                </a:solidFill>
                <a:cs typeface="Arial" panose="020B0604020202020204" pitchFamily="34" charset="0"/>
              </a:defRPr>
            </a:pPr>
            <a:r>
              <a:rPr sz="2400" dirty="0" err="1">
                <a:latin typeface="Adobe Arabic" panose="02040503050201020203" pitchFamily="18" charset="-78"/>
                <a:cs typeface="Adobe Arabic" panose="02040503050201020203" pitchFamily="18" charset="-78"/>
              </a:rPr>
              <a:t>تُعرض</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في</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القسم</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التالي</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شرائح</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مفصَّلة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يمكن</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استخدامها</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مع</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الجهات</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التالية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من</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أصحاب</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المصلحة</a:t>
            </a:r>
            <a:r>
              <a:rPr sz="2400" dirty="0">
                <a:latin typeface="Adobe Arabic" panose="02040503050201020203" pitchFamily="18" charset="-78"/>
                <a:cs typeface="Adobe Arabic" panose="02040503050201020203" pitchFamily="18" charset="-78"/>
              </a:rPr>
              <a:t>:</a:t>
            </a:r>
          </a:p>
          <a:p>
            <a:pPr marL="342900" indent="-342900" algn="r" rtl="1">
              <a:lnSpc>
                <a:spcPct val="100000"/>
              </a:lnSpc>
              <a:spcBef>
                <a:spcPts val="0"/>
              </a:spcBef>
              <a:spcAft>
                <a:spcPts val="600"/>
              </a:spcAft>
              <a:buClr>
                <a:schemeClr val="tx1"/>
              </a:buClr>
              <a:buFont typeface="Arial" panose="020B0604020202020204" pitchFamily="34" charset="0"/>
              <a:buChar char="•"/>
              <a:defRPr sz="2000">
                <a:solidFill>
                  <a:schemeClr val="accent2"/>
                </a:solidFill>
                <a:cs typeface="Arial" panose="020B0604020202020204" pitchFamily="34" charset="0"/>
                <a:hlinkClick r:id="rId3" action="ppaction://hlinksldjump">
                  <a:extLst>
                    <a:ext uri="{A12FA001-AC4F-418D-AE19-62706E023703}">
                      <ahyp:hlinkClr xmlns:ahyp="http://schemas.microsoft.com/office/drawing/2018/hyperlinkcolor" val="tx"/>
                    </a:ext>
                  </a:extLst>
                </a:hlinkClick>
              </a:defRPr>
            </a:pPr>
            <a:r>
              <a:rPr sz="2400" dirty="0" err="1">
                <a:latin typeface="Adobe Arabic" panose="02040503050201020203" pitchFamily="18" charset="-78"/>
                <a:cs typeface="Adobe Arabic" panose="02040503050201020203" pitchFamily="18" charset="-78"/>
              </a:rPr>
              <a:t>آليات</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التنسيق</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القُطرية</a:t>
            </a:r>
            <a:endParaRPr sz="2400" dirty="0">
              <a:solidFill>
                <a:schemeClr val="accent2"/>
              </a:solidFill>
              <a:latin typeface="Adobe Arabic" panose="02040503050201020203" pitchFamily="18" charset="-78"/>
              <a:cs typeface="Adobe Arabic" panose="02040503050201020203" pitchFamily="18" charset="-78"/>
            </a:endParaRPr>
          </a:p>
          <a:p>
            <a:pPr marL="342900" indent="-342900" algn="r" rtl="1">
              <a:lnSpc>
                <a:spcPct val="100000"/>
              </a:lnSpc>
              <a:spcBef>
                <a:spcPts val="0"/>
              </a:spcBef>
              <a:spcAft>
                <a:spcPts val="600"/>
              </a:spcAft>
              <a:buClr>
                <a:schemeClr val="tx1"/>
              </a:buClr>
              <a:buFont typeface="Arial" panose="020B0604020202020204" pitchFamily="34" charset="0"/>
              <a:buChar char="•"/>
              <a:defRPr sz="2000">
                <a:solidFill>
                  <a:schemeClr val="accent2"/>
                </a:solidFill>
                <a:cs typeface="Arial" panose="020B0604020202020204" pitchFamily="34" charset="0"/>
                <a:hlinkClick r:id="rId4" action="ppaction://hlinksldjump">
                  <a:extLst>
                    <a:ext uri="{A12FA001-AC4F-418D-AE19-62706E023703}">
                      <ahyp:hlinkClr xmlns:ahyp="http://schemas.microsoft.com/office/drawing/2018/hyperlinkcolor" val="tx"/>
                    </a:ext>
                  </a:extLst>
                </a:hlinkClick>
              </a:defRPr>
            </a:pPr>
            <a:r>
              <a:rPr sz="2400" dirty="0" err="1">
                <a:latin typeface="Adobe Arabic" panose="02040503050201020203" pitchFamily="18" charset="-78"/>
                <a:cs typeface="Adobe Arabic" panose="02040503050201020203" pitchFamily="18" charset="-78"/>
              </a:rPr>
              <a:t>المجتمعات</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المحلية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والمجتمع</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المدني</a:t>
            </a:r>
            <a:endParaRPr sz="2400" dirty="0">
              <a:solidFill>
                <a:schemeClr val="accent2"/>
              </a:solidFill>
              <a:latin typeface="Adobe Arabic" panose="02040503050201020203" pitchFamily="18" charset="-78"/>
              <a:cs typeface="Adobe Arabic" panose="02040503050201020203" pitchFamily="18" charset="-78"/>
            </a:endParaRPr>
          </a:p>
          <a:p>
            <a:pPr marL="342900" indent="-342900" algn="r" rtl="1">
              <a:lnSpc>
                <a:spcPct val="100000"/>
              </a:lnSpc>
              <a:spcBef>
                <a:spcPts val="0"/>
              </a:spcBef>
              <a:spcAft>
                <a:spcPts val="600"/>
              </a:spcAft>
              <a:buClr>
                <a:schemeClr val="tx1"/>
              </a:buClr>
              <a:buFont typeface="Arial" panose="020B0604020202020204" pitchFamily="34" charset="0"/>
              <a:buChar char="•"/>
              <a:defRPr sz="2000">
                <a:cs typeface="Arial" panose="020B0604020202020204" pitchFamily="34" charset="0"/>
              </a:defRPr>
            </a:pPr>
            <a:r>
              <a:rPr sz="2400" dirty="0" err="1">
                <a:solidFill>
                  <a:schemeClr val="accent2"/>
                </a:solidFill>
                <a:latin typeface="Adobe Arabic" panose="02040503050201020203" pitchFamily="18" charset="-78"/>
                <a:cs typeface="Adobe Arabic" panose="02040503050201020203" pitchFamily="18" charset="-78"/>
                <a:hlinkClick r:id="rId5" action="ppaction://hlinksldjump">
                  <a:extLst>
                    <a:ext uri="{A12FA001-AC4F-418D-AE19-62706E023703}">
                      <ahyp:hlinkClr xmlns:ahyp="http://schemas.microsoft.com/office/drawing/2018/hyperlinkcolor" val="tx"/>
                    </a:ext>
                  </a:extLst>
                </a:hlinkClick>
              </a:rPr>
              <a:t>شركاء</a:t>
            </a:r>
            <a:r>
              <a:rPr sz="2400" dirty="0">
                <a:solidFill>
                  <a:schemeClr val="accent2"/>
                </a:solidFill>
                <a:latin typeface="Adobe Arabic" panose="02040503050201020203" pitchFamily="18" charset="-78"/>
                <a:cs typeface="Adobe Arabic" panose="02040503050201020203" pitchFamily="18" charset="-78"/>
                <a:hlinkClick r:id="rId5" action="ppaction://hlinksldjump">
                  <a:extLst>
                    <a:ext uri="{A12FA001-AC4F-418D-AE19-62706E023703}">
                      <ahyp:hlinkClr xmlns:ahyp="http://schemas.microsoft.com/office/drawing/2018/hyperlinkcolor" val="tx"/>
                    </a:ext>
                  </a:extLst>
                </a:hlinkClick>
              </a:rPr>
              <a:t> </a:t>
            </a:r>
            <a:r>
              <a:rPr sz="2400" dirty="0" err="1">
                <a:solidFill>
                  <a:schemeClr val="accent2"/>
                </a:solidFill>
                <a:latin typeface="Adobe Arabic" panose="02040503050201020203" pitchFamily="18" charset="-78"/>
                <a:cs typeface="Adobe Arabic" panose="02040503050201020203" pitchFamily="18" charset="-78"/>
                <a:hlinkClick r:id="rId5" action="ppaction://hlinksldjump">
                  <a:extLst>
                    <a:ext uri="{A12FA001-AC4F-418D-AE19-62706E023703}">
                      <ahyp:hlinkClr xmlns:ahyp="http://schemas.microsoft.com/office/drawing/2018/hyperlinkcolor" val="tx"/>
                    </a:ext>
                  </a:extLst>
                </a:hlinkClick>
              </a:rPr>
              <a:t>التنمية</a:t>
            </a:r>
            <a:r>
              <a:rPr sz="2400" dirty="0">
                <a:solidFill>
                  <a:schemeClr val="tx1">
                    <a:lumMod val="95000"/>
                    <a:lumOff val="5000"/>
                  </a:schemeClr>
                </a:solidFill>
                <a:latin typeface="Adobe Arabic" panose="02040503050201020203" pitchFamily="18" charset="-78"/>
                <a:cs typeface="Adobe Arabic" panose="02040503050201020203" pitchFamily="18" charset="-78"/>
              </a:rPr>
              <a:t> </a:t>
            </a:r>
            <a:r>
              <a:rPr lang="ar-SA" sz="2400" dirty="0">
                <a:solidFill>
                  <a:schemeClr val="tx1">
                    <a:lumMod val="95000"/>
                    <a:lumOff val="5000"/>
                  </a:schemeClr>
                </a:solidFill>
                <a:latin typeface="Adobe Arabic" panose="02040503050201020203" pitchFamily="18" charset="-78"/>
                <a:cs typeface="Adobe Arabic" panose="02040503050201020203" pitchFamily="18" charset="-78"/>
              </a:rPr>
              <a:t>(ا</a:t>
            </a:r>
            <a:r>
              <a:rPr sz="2400" dirty="0" err="1">
                <a:solidFill>
                  <a:schemeClr val="tx1">
                    <a:lumMod val="95000"/>
                    <a:lumOff val="5000"/>
                  </a:schemeClr>
                </a:solidFill>
                <a:latin typeface="Adobe Arabic" panose="02040503050201020203" pitchFamily="18" charset="-78"/>
                <a:cs typeface="Adobe Arabic" panose="02040503050201020203" pitchFamily="18" charset="-78"/>
              </a:rPr>
              <a:t>لمنظمات</a:t>
            </a:r>
            <a:r>
              <a:rPr sz="2400" dirty="0">
                <a:solidFill>
                  <a:schemeClr val="tx1">
                    <a:lumMod val="95000"/>
                    <a:lumOff val="5000"/>
                  </a:schemeClr>
                </a:solidFill>
                <a:latin typeface="Adobe Arabic" panose="02040503050201020203" pitchFamily="18" charset="-78"/>
                <a:cs typeface="Adobe Arabic" panose="02040503050201020203" pitchFamily="18" charset="-78"/>
              </a:rPr>
              <a:t> </a:t>
            </a:r>
            <a:r>
              <a:rPr sz="2400" dirty="0" err="1">
                <a:solidFill>
                  <a:schemeClr val="tx1">
                    <a:lumMod val="95000"/>
                    <a:lumOff val="5000"/>
                  </a:schemeClr>
                </a:solidFill>
                <a:latin typeface="Adobe Arabic" panose="02040503050201020203" pitchFamily="18" charset="-78"/>
                <a:cs typeface="Adobe Arabic" panose="02040503050201020203" pitchFamily="18" charset="-78"/>
              </a:rPr>
              <a:t>الثنائية</a:t>
            </a:r>
            <a:r>
              <a:rPr sz="2400" dirty="0">
                <a:solidFill>
                  <a:schemeClr val="tx1">
                    <a:lumMod val="95000"/>
                    <a:lumOff val="5000"/>
                  </a:schemeClr>
                </a:solidFill>
                <a:latin typeface="Adobe Arabic" panose="02040503050201020203" pitchFamily="18" charset="-78"/>
                <a:cs typeface="Adobe Arabic" panose="02040503050201020203" pitchFamily="18" charset="-78"/>
              </a:rPr>
              <a:t> </a:t>
            </a:r>
            <a:r>
              <a:rPr sz="2400" dirty="0" err="1">
                <a:solidFill>
                  <a:schemeClr val="tx1">
                    <a:lumMod val="95000"/>
                    <a:lumOff val="5000"/>
                  </a:schemeClr>
                </a:solidFill>
                <a:latin typeface="Adobe Arabic" panose="02040503050201020203" pitchFamily="18" charset="-78"/>
                <a:cs typeface="Adobe Arabic" panose="02040503050201020203" pitchFamily="18" charset="-78"/>
              </a:rPr>
              <a:t>والمتعددة</a:t>
            </a:r>
            <a:r>
              <a:rPr sz="2400" dirty="0">
                <a:solidFill>
                  <a:schemeClr val="tx1">
                    <a:lumMod val="95000"/>
                    <a:lumOff val="5000"/>
                  </a:schemeClr>
                </a:solidFill>
                <a:latin typeface="Adobe Arabic" panose="02040503050201020203" pitchFamily="18" charset="-78"/>
                <a:cs typeface="Adobe Arabic" panose="02040503050201020203" pitchFamily="18" charset="-78"/>
              </a:rPr>
              <a:t> </a:t>
            </a:r>
            <a:r>
              <a:rPr sz="2400" dirty="0" err="1">
                <a:solidFill>
                  <a:schemeClr val="tx1">
                    <a:lumMod val="95000"/>
                    <a:lumOff val="5000"/>
                  </a:schemeClr>
                </a:solidFill>
                <a:latin typeface="Adobe Arabic" panose="02040503050201020203" pitchFamily="18" charset="-78"/>
                <a:cs typeface="Adobe Arabic" panose="02040503050201020203" pitchFamily="18" charset="-78"/>
              </a:rPr>
              <a:t>الأطراف</a:t>
            </a:r>
            <a:r>
              <a:rPr sz="2400" dirty="0">
                <a:solidFill>
                  <a:schemeClr val="tx1">
                    <a:lumMod val="95000"/>
                    <a:lumOff val="5000"/>
                  </a:schemeClr>
                </a:solidFill>
                <a:latin typeface="Adobe Arabic" panose="02040503050201020203" pitchFamily="18" charset="-78"/>
                <a:cs typeface="Adobe Arabic" panose="02040503050201020203" pitchFamily="18" charset="-78"/>
              </a:rPr>
              <a:t> </a:t>
            </a:r>
            <a:r>
              <a:rPr sz="2400" dirty="0" err="1">
                <a:solidFill>
                  <a:schemeClr val="tx1">
                    <a:lumMod val="95000"/>
                    <a:lumOff val="5000"/>
                  </a:schemeClr>
                </a:solidFill>
                <a:latin typeface="Adobe Arabic" panose="02040503050201020203" pitchFamily="18" charset="-78"/>
                <a:cs typeface="Adobe Arabic" panose="02040503050201020203" pitchFamily="18" charset="-78"/>
              </a:rPr>
              <a:t>التي</a:t>
            </a:r>
            <a:r>
              <a:rPr sz="2400" dirty="0">
                <a:solidFill>
                  <a:schemeClr val="tx1">
                    <a:lumMod val="95000"/>
                    <a:lumOff val="5000"/>
                  </a:schemeClr>
                </a:solidFill>
                <a:latin typeface="Adobe Arabic" panose="02040503050201020203" pitchFamily="18" charset="-78"/>
                <a:cs typeface="Adobe Arabic" panose="02040503050201020203" pitchFamily="18" charset="-78"/>
              </a:rPr>
              <a:t> </a:t>
            </a:r>
            <a:r>
              <a:rPr sz="2400" dirty="0" err="1">
                <a:solidFill>
                  <a:schemeClr val="tx1">
                    <a:lumMod val="95000"/>
                    <a:lumOff val="5000"/>
                  </a:schemeClr>
                </a:solidFill>
                <a:latin typeface="Adobe Arabic" panose="02040503050201020203" pitchFamily="18" charset="-78"/>
                <a:cs typeface="Adobe Arabic" panose="02040503050201020203" pitchFamily="18" charset="-78"/>
              </a:rPr>
              <a:t>تُساهم</a:t>
            </a:r>
            <a:r>
              <a:rPr sz="2400" dirty="0">
                <a:solidFill>
                  <a:schemeClr val="tx1">
                    <a:lumMod val="95000"/>
                    <a:lumOff val="5000"/>
                  </a:schemeClr>
                </a:solidFill>
                <a:latin typeface="Adobe Arabic" panose="02040503050201020203" pitchFamily="18" charset="-78"/>
                <a:cs typeface="Adobe Arabic" panose="02040503050201020203" pitchFamily="18" charset="-78"/>
              </a:rPr>
              <a:t> </a:t>
            </a:r>
            <a:r>
              <a:rPr sz="2400" dirty="0" err="1">
                <a:solidFill>
                  <a:schemeClr val="tx1">
                    <a:lumMod val="95000"/>
                    <a:lumOff val="5000"/>
                  </a:schemeClr>
                </a:solidFill>
                <a:latin typeface="Adobe Arabic" panose="02040503050201020203" pitchFamily="18" charset="-78"/>
                <a:cs typeface="Adobe Arabic" panose="02040503050201020203" pitchFamily="18" charset="-78"/>
              </a:rPr>
              <a:t>بالموارد</a:t>
            </a:r>
            <a:r>
              <a:rPr sz="2400" dirty="0">
                <a:solidFill>
                  <a:schemeClr val="tx1">
                    <a:lumMod val="95000"/>
                    <a:lumOff val="5000"/>
                  </a:schemeClr>
                </a:solidFill>
                <a:latin typeface="Adobe Arabic" panose="02040503050201020203" pitchFamily="18" charset="-78"/>
                <a:cs typeface="Adobe Arabic" panose="02040503050201020203" pitchFamily="18" charset="-78"/>
              </a:rPr>
              <a:t> </a:t>
            </a:r>
            <a:r>
              <a:rPr sz="2400" dirty="0" err="1">
                <a:solidFill>
                  <a:schemeClr val="tx1">
                    <a:lumMod val="95000"/>
                    <a:lumOff val="5000"/>
                  </a:schemeClr>
                </a:solidFill>
                <a:latin typeface="Adobe Arabic" panose="02040503050201020203" pitchFamily="18" charset="-78"/>
                <a:cs typeface="Adobe Arabic" panose="02040503050201020203" pitchFamily="18" charset="-78"/>
              </a:rPr>
              <a:t>والخبرة</a:t>
            </a:r>
            <a:r>
              <a:rPr lang="en-GB" sz="2400" dirty="0">
                <a:solidFill>
                  <a:schemeClr val="tx1">
                    <a:lumMod val="95000"/>
                    <a:lumOff val="5000"/>
                  </a:schemeClr>
                </a:solidFill>
                <a:latin typeface="Adobe Arabic" panose="02040503050201020203" pitchFamily="18" charset="-78"/>
                <a:cs typeface="Adobe Arabic" panose="02040503050201020203" pitchFamily="18" charset="-78"/>
              </a:rPr>
              <a:t>(</a:t>
            </a:r>
            <a:endParaRPr sz="2400" dirty="0">
              <a:solidFill>
                <a:schemeClr val="tx1">
                  <a:lumMod val="95000"/>
                  <a:lumOff val="5000"/>
                </a:schemeClr>
              </a:solidFill>
              <a:latin typeface="Adobe Arabic" panose="02040503050201020203" pitchFamily="18" charset="-78"/>
              <a:cs typeface="Adobe Arabic" panose="02040503050201020203" pitchFamily="18" charset="-78"/>
            </a:endParaRPr>
          </a:p>
          <a:p>
            <a:pPr marL="342900" indent="-342900" algn="r" rtl="1">
              <a:lnSpc>
                <a:spcPct val="100000"/>
              </a:lnSpc>
              <a:spcBef>
                <a:spcPts val="0"/>
              </a:spcBef>
              <a:spcAft>
                <a:spcPts val="600"/>
              </a:spcAft>
              <a:buClr>
                <a:schemeClr val="tx1"/>
              </a:buClr>
              <a:buFont typeface="Arial" panose="020B0604020202020204" pitchFamily="34" charset="0"/>
              <a:buChar char="•"/>
              <a:defRPr sz="2000">
                <a:solidFill>
                  <a:schemeClr val="accent2"/>
                </a:solidFill>
                <a:cs typeface="Arial" panose="020B0604020202020204" pitchFamily="34" charset="0"/>
                <a:hlinkClick r:id="rId6" action="ppaction://hlinksldjump">
                  <a:extLst>
                    <a:ext uri="{A12FA001-AC4F-418D-AE19-62706E023703}">
                      <ahyp:hlinkClr xmlns:ahyp="http://schemas.microsoft.com/office/drawing/2018/hyperlinkcolor" val="tx"/>
                    </a:ext>
                  </a:extLst>
                </a:hlinkClick>
              </a:defRPr>
            </a:pPr>
            <a:r>
              <a:rPr sz="2400" dirty="0" err="1">
                <a:latin typeface="Adobe Arabic" panose="02040503050201020203" pitchFamily="18" charset="-78"/>
                <a:cs typeface="Adobe Arabic" panose="02040503050201020203" pitchFamily="18" charset="-78"/>
              </a:rPr>
              <a:t>الجهات</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المُنفّذة</a:t>
            </a:r>
            <a:endParaRPr sz="2400" dirty="0">
              <a:solidFill>
                <a:schemeClr val="accent2"/>
              </a:solidFill>
              <a:latin typeface="Adobe Arabic" panose="02040503050201020203" pitchFamily="18" charset="-78"/>
              <a:cs typeface="Adobe Arabic" panose="02040503050201020203" pitchFamily="18" charset="-78"/>
            </a:endParaRPr>
          </a:p>
          <a:p>
            <a:pPr marL="342900" indent="-342900" algn="r" rtl="1">
              <a:lnSpc>
                <a:spcPct val="100000"/>
              </a:lnSpc>
              <a:spcBef>
                <a:spcPts val="0"/>
              </a:spcBef>
              <a:spcAft>
                <a:spcPts val="600"/>
              </a:spcAft>
              <a:buClr>
                <a:schemeClr val="tx1"/>
              </a:buClr>
              <a:buFont typeface="Arial" panose="020B0604020202020204" pitchFamily="34" charset="0"/>
              <a:buChar char="•"/>
              <a:defRPr sz="2000">
                <a:solidFill>
                  <a:schemeClr val="accent2"/>
                </a:solidFill>
                <a:cs typeface="Arial" panose="020B0604020202020204" pitchFamily="34" charset="0"/>
                <a:hlinkClick r:id="rId7" action="ppaction://hlinksldjump">
                  <a:extLst>
                    <a:ext uri="{A12FA001-AC4F-418D-AE19-62706E023703}">
                      <ahyp:hlinkClr xmlns:ahyp="http://schemas.microsoft.com/office/drawing/2018/hyperlinkcolor" val="tx"/>
                    </a:ext>
                  </a:extLst>
                </a:hlinkClick>
              </a:defRPr>
            </a:pPr>
            <a:r>
              <a:rPr sz="2400" dirty="0" err="1">
                <a:latin typeface="Adobe Arabic" panose="02040503050201020203" pitchFamily="18" charset="-78"/>
                <a:cs typeface="Adobe Arabic" panose="02040503050201020203" pitchFamily="18" charset="-78"/>
              </a:rPr>
              <a:t>وكلاء</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الصندوق</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المحليون</a:t>
            </a:r>
            <a:endParaRPr sz="2400" dirty="0">
              <a:solidFill>
                <a:schemeClr val="accent2"/>
              </a:solidFill>
              <a:latin typeface="Adobe Arabic" panose="02040503050201020203" pitchFamily="18" charset="-78"/>
              <a:cs typeface="Adobe Arabic" panose="02040503050201020203" pitchFamily="18" charset="-78"/>
            </a:endParaRPr>
          </a:p>
          <a:p>
            <a:pPr marL="342900" indent="-342900" algn="r" rtl="1">
              <a:lnSpc>
                <a:spcPct val="100000"/>
              </a:lnSpc>
              <a:spcBef>
                <a:spcPts val="0"/>
              </a:spcBef>
              <a:spcAft>
                <a:spcPts val="600"/>
              </a:spcAft>
              <a:buClr>
                <a:schemeClr val="tx1"/>
              </a:buClr>
              <a:buFont typeface="Arial" panose="020B0604020202020204" pitchFamily="34" charset="0"/>
              <a:buChar char="•"/>
              <a:defRPr sz="2000">
                <a:solidFill>
                  <a:schemeClr val="accent2"/>
                </a:solidFill>
                <a:cs typeface="Arial" panose="020B0604020202020204" pitchFamily="34" charset="0"/>
                <a:hlinkClick r:id="rId8" action="ppaction://hlinksldjump">
                  <a:extLst>
                    <a:ext uri="{A12FA001-AC4F-418D-AE19-62706E023703}">
                      <ahyp:hlinkClr xmlns:ahyp="http://schemas.microsoft.com/office/drawing/2018/hyperlinkcolor" val="tx"/>
                    </a:ext>
                  </a:extLst>
                </a:hlinkClick>
              </a:defRPr>
            </a:pPr>
            <a:r>
              <a:rPr sz="2400" dirty="0" err="1">
                <a:latin typeface="Adobe Arabic" panose="02040503050201020203" pitchFamily="18" charset="-78"/>
                <a:cs typeface="Adobe Arabic" panose="02040503050201020203" pitchFamily="18" charset="-78"/>
              </a:rPr>
              <a:t>القطاع</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الخاص</a:t>
            </a:r>
            <a:endParaRPr sz="2400" dirty="0">
              <a:solidFill>
                <a:schemeClr val="accent2"/>
              </a:solidFill>
              <a:latin typeface="Adobe Arabic" panose="02040503050201020203" pitchFamily="18" charset="-78"/>
              <a:cs typeface="Adobe Arabic" panose="02040503050201020203" pitchFamily="18" charset="-78"/>
            </a:endParaRPr>
          </a:p>
          <a:p>
            <a:pPr marL="342900" indent="-342900" algn="r" rtl="1">
              <a:lnSpc>
                <a:spcPct val="100000"/>
              </a:lnSpc>
              <a:spcBef>
                <a:spcPts val="0"/>
              </a:spcBef>
              <a:spcAft>
                <a:spcPts val="600"/>
              </a:spcAft>
              <a:buClr>
                <a:schemeClr val="tx1"/>
              </a:buClr>
              <a:buFont typeface="Arial" panose="020B0604020202020204" pitchFamily="34" charset="0"/>
              <a:buChar char="•"/>
              <a:defRPr sz="2000">
                <a:solidFill>
                  <a:schemeClr val="accent2"/>
                </a:solidFill>
                <a:cs typeface="Arial" panose="020B0604020202020204" pitchFamily="34" charset="0"/>
                <a:hlinkClick r:id="rId9" action="ppaction://hlinksldjump">
                  <a:extLst>
                    <a:ext uri="{A12FA001-AC4F-418D-AE19-62706E023703}">
                      <ahyp:hlinkClr xmlns:ahyp="http://schemas.microsoft.com/office/drawing/2018/hyperlinkcolor" val="tx"/>
                    </a:ext>
                  </a:extLst>
                </a:hlinkClick>
              </a:defRPr>
            </a:pPr>
            <a:r>
              <a:rPr sz="2400" dirty="0" err="1">
                <a:latin typeface="Adobe Arabic" panose="02040503050201020203" pitchFamily="18" charset="-78"/>
                <a:cs typeface="Adobe Arabic" panose="02040503050201020203" pitchFamily="18" charset="-78"/>
              </a:rPr>
              <a:t>الشركاء</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الفنيون</a:t>
            </a:r>
            <a:r>
              <a:rPr sz="2400" dirty="0">
                <a:latin typeface="Adobe Arabic" panose="02040503050201020203" pitchFamily="18" charset="-78"/>
                <a:cs typeface="Adobe Arabic" panose="02040503050201020203" pitchFamily="18" charset="-78"/>
              </a:rPr>
              <a:t> </a:t>
            </a:r>
            <a:endParaRPr sz="2400" dirty="0">
              <a:solidFill>
                <a:schemeClr val="accent2"/>
              </a:solidFill>
              <a:latin typeface="Adobe Arabic" panose="02040503050201020203" pitchFamily="18" charset="-78"/>
              <a:cs typeface="Adobe Arabic" panose="02040503050201020203" pitchFamily="18" charset="-78"/>
            </a:endParaRPr>
          </a:p>
          <a:p>
            <a:pPr algn="r" rtl="1">
              <a:lnSpc>
                <a:spcPct val="100000"/>
              </a:lnSpc>
              <a:spcBef>
                <a:spcPts val="0"/>
              </a:spcBef>
              <a:spcAft>
                <a:spcPts val="600"/>
              </a:spcAft>
            </a:pPr>
            <a:endParaRPr sz="2400" dirty="0">
              <a:latin typeface="Adobe Arabic" panose="02040503050201020203" pitchFamily="18" charset="-78"/>
              <a:cs typeface="Adobe Arabic" panose="02040503050201020203" pitchFamily="18" charset="-78"/>
            </a:endParaRPr>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p:txBody>
          <a:bodyPr rtlCol="1">
            <a:normAutofit/>
          </a:bodyPr>
          <a:lstStyle/>
          <a:p>
            <a:pPr algn="r" rtl="1">
              <a:defRPr>
                <a:latin typeface="Arial Black" panose="020B0A04020102020204" pitchFamily="34" charset="0"/>
                <a:cs typeface="Arial" panose="020B0604020202020204" pitchFamily="34" charset="0"/>
              </a:defRPr>
            </a:pPr>
            <a:r>
              <a:rPr dirty="0" err="1"/>
              <a:t>المرفق</a:t>
            </a:r>
            <a:endParaRPr dirty="0"/>
          </a:p>
        </p:txBody>
      </p:sp>
      <p:sp>
        <p:nvSpPr>
          <p:cNvPr id="3" name="Slide Number Placeholder 2">
            <a:extLst>
              <a:ext uri="{FF2B5EF4-FFF2-40B4-BE49-F238E27FC236}">
                <a16:creationId xmlns:a16="http://schemas.microsoft.com/office/drawing/2014/main" id="{1AE86F6F-3433-88F2-F701-8F627D473EC9}"/>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12</a:t>
            </a:fld>
            <a:endParaRPr lang="ar" dirty="0"/>
          </a:p>
        </p:txBody>
      </p:sp>
    </p:spTree>
    <p:extLst>
      <p:ext uri="{BB962C8B-B14F-4D97-AF65-F5344CB8AC3E}">
        <p14:creationId xmlns:p14="http://schemas.microsoft.com/office/powerpoint/2010/main" val="22748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78858" y="115199"/>
            <a:ext cx="11471638" cy="468000"/>
          </a:xfrm>
        </p:spPr>
        <p:txBody>
          <a:bodyPr rtlCol="1">
            <a:normAutofit/>
          </a:bodyPr>
          <a:lstStyle/>
          <a:p>
            <a:pPr algn="r" rtl="1">
              <a:defRPr sz="2800">
                <a:cs typeface="Arial" panose="020B0604020202020204" pitchFamily="34" charset="0"/>
              </a:defRPr>
            </a:pPr>
            <a:r>
              <a:rPr b="1" dirty="0" err="1">
                <a:latin typeface="Adobe Arabic" panose="02040503050201020203" pitchFamily="18" charset="-78"/>
                <a:cs typeface="Adobe Arabic" panose="02040503050201020203" pitchFamily="18" charset="-78"/>
              </a:rPr>
              <a:t>الخطوات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التالي</a:t>
            </a:r>
            <a:r>
              <a:rPr lang="ar-SA" b="1" dirty="0">
                <a:latin typeface="Adobe Arabic" panose="02040503050201020203" pitchFamily="18" charset="-78"/>
                <a:cs typeface="Adobe Arabic" panose="02040503050201020203" pitchFamily="18" charset="-78"/>
              </a:rPr>
              <a:t>ة: </a:t>
            </a:r>
            <a:r>
              <a:rPr b="1" dirty="0" err="1">
                <a:latin typeface="Adobe Arabic" panose="02040503050201020203" pitchFamily="18" charset="-78"/>
                <a:cs typeface="Adobe Arabic" panose="02040503050201020203" pitchFamily="18" charset="-78"/>
              </a:rPr>
              <a:t>ماذا</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تعني</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الاستراتيجية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الجديدة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لآليات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التنسيق</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القُطرية</a:t>
            </a:r>
            <a:r>
              <a:rPr b="1" dirty="0">
                <a:latin typeface="Adobe Arabic" panose="02040503050201020203" pitchFamily="18" charset="-78"/>
                <a:cs typeface="Adobe Arabic" panose="02040503050201020203" pitchFamily="18" charset="-78"/>
              </a:rPr>
              <a:t>؟ </a:t>
            </a:r>
          </a:p>
        </p:txBody>
      </p:sp>
      <p:sp>
        <p:nvSpPr>
          <p:cNvPr id="26" name="TextBox 25">
            <a:extLst>
              <a:ext uri="{FF2B5EF4-FFF2-40B4-BE49-F238E27FC236}">
                <a16:creationId xmlns:a16="http://schemas.microsoft.com/office/drawing/2014/main" id="{E0832877-82D6-474D-8B5D-0289EB1DB7F8}"/>
              </a:ext>
            </a:extLst>
          </p:cNvPr>
          <p:cNvSpPr txBox="1"/>
          <p:nvPr/>
        </p:nvSpPr>
        <p:spPr>
          <a:xfrm>
            <a:off x="368503" y="1315974"/>
            <a:ext cx="10411090" cy="3477875"/>
          </a:xfrm>
          <a:prstGeom prst="rect">
            <a:avLst/>
          </a:prstGeom>
          <a:noFill/>
        </p:spPr>
        <p:txBody>
          <a:bodyPr wrap="square" rtlCol="1">
            <a:spAutoFit/>
          </a:bodyPr>
          <a:lstStyle/>
          <a:p>
            <a:pPr marR="0" lvl="0" algn="r" rtl="1">
              <a:spcAft>
                <a:spcPts val="0"/>
              </a:spcAft>
              <a:defRPr sz="1900">
                <a:effectLst/>
                <a:latin typeface="+mj-lt"/>
                <a:ea typeface="Calibri" panose="020F0502020204030204" pitchFamily="34" charset="0"/>
                <a:cs typeface="Arial" panose="020B0604020202020204" pitchFamily="34" charset="0"/>
              </a:defRPr>
            </a:pPr>
            <a:r>
              <a:rPr sz="2000" b="1" dirty="0" err="1">
                <a:latin typeface="Adobe Arabic" panose="02040503050201020203" pitchFamily="18" charset="-78"/>
                <a:cs typeface="Adobe Arabic" panose="02040503050201020203" pitchFamily="18" charset="-78"/>
              </a:rPr>
              <a:t>حوكمة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أقوى</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لآليات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التنسيق</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القُطرية</a:t>
            </a:r>
            <a:endParaRPr sz="2000" b="1" dirty="0">
              <a:latin typeface="Adobe Arabic" panose="02040503050201020203" pitchFamily="18" charset="-78"/>
              <a:cs typeface="Adobe Arabic" panose="02040503050201020203" pitchFamily="18" charset="-78"/>
            </a:endParaRPr>
          </a:p>
          <a:p>
            <a:pPr marL="285750" marR="0" lvl="0" indent="-285750" algn="r" rtl="1">
              <a:spcAft>
                <a:spcPts val="0"/>
              </a:spcAft>
              <a:buFont typeface="Arial" panose="020B0604020202020204" pitchFamily="34" charset="0"/>
              <a:buChar char="•"/>
              <a:defRPr sz="1900">
                <a:effectLst/>
                <a:latin typeface="Arial" panose="020B0604020202020204" pitchFamily="34" charset="0"/>
                <a:ea typeface="Calibri" panose="020F0502020204030204" pitchFamily="34" charset="0"/>
                <a:cs typeface="Arial" panose="020B0604020202020204" pitchFamily="34" charset="0"/>
              </a:defRPr>
            </a:pPr>
            <a:r>
              <a:rPr sz="2000" dirty="0" err="1">
                <a:latin typeface="Adobe Arabic" panose="02040503050201020203" pitchFamily="18" charset="-78"/>
                <a:cs typeface="Adobe Arabic" panose="02040503050201020203" pitchFamily="18" charset="-78"/>
              </a:rPr>
              <a:t>ضمان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صُنع</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قرارات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متوازنة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وشاملة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حول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استخدام</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موارد</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الصندوق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العالمي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سيما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المشاركة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المُجدية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للمجتمعات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المحلية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بما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ذلك</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الفئات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السكانية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الرئيسية</a:t>
            </a:r>
            <a:r>
              <a:rPr sz="2000" dirty="0">
                <a:latin typeface="Adobe Arabic" panose="02040503050201020203" pitchFamily="18" charset="-78"/>
                <a:cs typeface="Adobe Arabic" panose="02040503050201020203" pitchFamily="18" charset="-78"/>
              </a:rPr>
              <a:t>. </a:t>
            </a:r>
          </a:p>
          <a:p>
            <a:pPr marL="285750" marR="0" lvl="0" indent="-285750" algn="r" rtl="1">
              <a:spcAft>
                <a:spcPts val="0"/>
              </a:spcAft>
              <a:buFont typeface="Arial" panose="020B0604020202020204" pitchFamily="34" charset="0"/>
              <a:buChar char="•"/>
              <a:defRPr sz="1900">
                <a:effectLst/>
                <a:latin typeface="Arial" panose="020B0604020202020204" pitchFamily="34" charset="0"/>
                <a:ea typeface="Calibri" panose="020F0502020204030204" pitchFamily="34" charset="0"/>
                <a:cs typeface="Arial" panose="020B0604020202020204" pitchFamily="34" charset="0"/>
              </a:defRPr>
            </a:pPr>
            <a:r>
              <a:rPr sz="2000" dirty="0" err="1">
                <a:latin typeface="Adobe Arabic" panose="02040503050201020203" pitchFamily="18" charset="-78"/>
                <a:cs typeface="Adobe Arabic" panose="02040503050201020203" pitchFamily="18" charset="-78"/>
              </a:rPr>
              <a:t>تعزيز</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وضع</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آليات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التنسيق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القُطرية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ومواءمتها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مع</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الهياكل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الوطنية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لتعزيز</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التنفيذ</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الفعَّال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لأولويات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الاستراتيجية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مثل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النُّظم</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الصحية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المستدامة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والقادرة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على</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الصمود</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التأهب</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للجائحات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والاستجابة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لها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وبناء</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الاستدامة</a:t>
            </a:r>
            <a:r>
              <a:rPr sz="2000" dirty="0">
                <a:latin typeface="Adobe Arabic" panose="02040503050201020203" pitchFamily="18" charset="-78"/>
                <a:cs typeface="Adobe Arabic" panose="02040503050201020203" pitchFamily="18" charset="-78"/>
              </a:rPr>
              <a:t>.</a:t>
            </a:r>
          </a:p>
          <a:p>
            <a:pPr marL="285750" marR="0" lvl="0" indent="-285750" algn="r" rtl="1">
              <a:spcAft>
                <a:spcPts val="0"/>
              </a:spcAft>
              <a:buFont typeface="Arial" panose="020B0604020202020204" pitchFamily="34" charset="0"/>
              <a:buChar char="•"/>
              <a:defRPr sz="1900">
                <a:effectLst/>
                <a:latin typeface="Arial" panose="020B0604020202020204" pitchFamily="34" charset="0"/>
                <a:ea typeface="Calibri" panose="020F0502020204030204" pitchFamily="34" charset="0"/>
                <a:cs typeface="Arial" panose="020B0604020202020204" pitchFamily="34" charset="0"/>
              </a:defRPr>
            </a:pPr>
            <a:r>
              <a:rPr lang="ar-AE" sz="2000" dirty="0">
                <a:latin typeface="Adobe Arabic" panose="02040503050201020203" pitchFamily="18" charset="-78"/>
                <a:cs typeface="Adobe Arabic" panose="02040503050201020203" pitchFamily="18" charset="-78"/>
              </a:rPr>
              <a:t>النظر في تعديلات عضوية آليات التنسيق القُطرية لإدخال الخبرات الجديدة ذات الصلة.</a:t>
            </a:r>
          </a:p>
          <a:p>
            <a:pPr marR="0" lvl="0" algn="r" rtl="1">
              <a:spcAft>
                <a:spcPts val="0"/>
              </a:spcAft>
              <a:defRPr sz="1900">
                <a:effectLst/>
                <a:latin typeface="+mj-lt"/>
                <a:ea typeface="Calibri" panose="020F0502020204030204" pitchFamily="34" charset="0"/>
                <a:cs typeface="Arial" panose="020B0604020202020204" pitchFamily="34" charset="0"/>
              </a:defRPr>
            </a:pPr>
            <a:r>
              <a:rPr sz="2000" b="1" dirty="0" err="1">
                <a:latin typeface="Adobe Arabic" panose="02040503050201020203" pitchFamily="18" charset="-78"/>
                <a:cs typeface="Adobe Arabic" panose="02040503050201020203" pitchFamily="18" charset="-78"/>
              </a:rPr>
              <a:t>دعم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صُنع</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القرارات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بشأن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الأولويات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الجديدة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للاستراتيجية</a:t>
            </a:r>
            <a:r>
              <a:rPr sz="2000" b="1" dirty="0">
                <a:latin typeface="Adobe Arabic" panose="02040503050201020203" pitchFamily="18" charset="-78"/>
                <a:cs typeface="Adobe Arabic" panose="02040503050201020203" pitchFamily="18" charset="-78"/>
              </a:rPr>
              <a:t> </a:t>
            </a:r>
          </a:p>
          <a:p>
            <a:pPr marL="285750" marR="0" lvl="0" indent="-285750" algn="r" rtl="1">
              <a:spcAft>
                <a:spcPts val="0"/>
              </a:spcAft>
              <a:buFont typeface="Arial" panose="020B0604020202020204" pitchFamily="34" charset="0"/>
              <a:buChar char="•"/>
              <a:defRPr sz="1900">
                <a:effectLst/>
                <a:latin typeface="Arial" panose="020B0604020202020204" pitchFamily="34" charset="0"/>
                <a:ea typeface="Calibri" panose="020F0502020204030204" pitchFamily="34" charset="0"/>
                <a:cs typeface="Arial" panose="020B0604020202020204" pitchFamily="34" charset="0"/>
              </a:defRPr>
            </a:pPr>
            <a:r>
              <a:rPr sz="2000" dirty="0" err="1">
                <a:latin typeface="Adobe Arabic" panose="02040503050201020203" pitchFamily="18" charset="-78"/>
                <a:cs typeface="Adobe Arabic" panose="02040503050201020203" pitchFamily="18" charset="-78"/>
              </a:rPr>
              <a:t>إيصال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أولويات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الاستراتيجية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إلى</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أصحاب</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المصلحة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وضمان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إدراجها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المنح</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وعمليات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دورة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حياة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الصندوق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العالمي</a:t>
            </a:r>
            <a:r>
              <a:rPr sz="2000" dirty="0">
                <a:latin typeface="Adobe Arabic" panose="02040503050201020203" pitchFamily="18" charset="-78"/>
                <a:cs typeface="Adobe Arabic" panose="02040503050201020203" pitchFamily="18" charset="-78"/>
              </a:rPr>
              <a:t>. </a:t>
            </a:r>
          </a:p>
          <a:p>
            <a:pPr marL="285750" marR="0" lvl="0" indent="-285750" algn="r" rtl="1">
              <a:spcAft>
                <a:spcPts val="0"/>
              </a:spcAft>
              <a:buFont typeface="Arial" panose="020B0604020202020204" pitchFamily="34" charset="0"/>
              <a:buChar char="•"/>
              <a:defRPr sz="1900">
                <a:effectLst/>
                <a:latin typeface="Arial" panose="020B0604020202020204" pitchFamily="34" charset="0"/>
                <a:ea typeface="Calibri" panose="020F0502020204030204" pitchFamily="34" charset="0"/>
                <a:cs typeface="Arial" panose="020B0604020202020204" pitchFamily="34" charset="0"/>
              </a:defRPr>
            </a:pPr>
            <a:r>
              <a:rPr sz="2000" dirty="0" err="1">
                <a:latin typeface="Adobe Arabic" panose="02040503050201020203" pitchFamily="18" charset="-78"/>
                <a:cs typeface="Adobe Arabic" panose="02040503050201020203" pitchFamily="18" charset="-78"/>
              </a:rPr>
              <a:t>تشجيع</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إقامة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شراكات</a:t>
            </a:r>
            <a:r>
              <a:rPr sz="2000" dirty="0">
                <a:latin typeface="Adobe Arabic" panose="02040503050201020203" pitchFamily="18" charset="-78"/>
                <a:cs typeface="Adobe Arabic" panose="02040503050201020203" pitchFamily="18" charset="-78"/>
              </a:rPr>
              <a:t> </a:t>
            </a:r>
            <a:r>
              <a:rPr lang="ar-SA" sz="2000" dirty="0">
                <a:latin typeface="Adobe Arabic" panose="02040503050201020203" pitchFamily="18" charset="-78"/>
                <a:cs typeface="Adobe Arabic" panose="02040503050201020203" pitchFamily="18" charset="-78"/>
              </a:rPr>
              <a:t>ج</a:t>
            </a:r>
            <a:r>
              <a:rPr sz="2000" dirty="0" err="1">
                <a:latin typeface="Adobe Arabic" panose="02040503050201020203" pitchFamily="18" charset="-78"/>
                <a:cs typeface="Adobe Arabic" panose="02040503050201020203" pitchFamily="18" charset="-78"/>
              </a:rPr>
              <a:t>ديدة</a:t>
            </a:r>
            <a:r>
              <a:rPr sz="2000" dirty="0">
                <a:latin typeface="Adobe Arabic" panose="02040503050201020203" pitchFamily="18" charset="-78"/>
                <a:cs typeface="Adobe Arabic" panose="02040503050201020203" pitchFamily="18" charset="-78"/>
              </a:rPr>
              <a:t> </a:t>
            </a:r>
            <a:r>
              <a:rPr lang="ar-SA" sz="2000" dirty="0">
                <a:latin typeface="Adobe Arabic" panose="02040503050201020203" pitchFamily="18" charset="-78"/>
                <a:cs typeface="Adobe Arabic" panose="02040503050201020203" pitchFamily="18" charset="-78"/>
              </a:rPr>
              <a:t>(</a:t>
            </a:r>
            <a:r>
              <a:rPr sz="2000" dirty="0" err="1">
                <a:latin typeface="Adobe Arabic" panose="02040503050201020203" pitchFamily="18" charset="-78"/>
                <a:cs typeface="Adobe Arabic" panose="02040503050201020203" pitchFamily="18" charset="-78"/>
              </a:rPr>
              <a:t>مثل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الشراكات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المتعددة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القطاعات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لمعالجة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الحواجز</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الهيكلية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التي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تحول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دون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تحقيق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نتائج</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مكافحة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فيروس</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العوز</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المناعي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البشري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والسُلّ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والملاريا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خلال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التأهب</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للجائحات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والاستجابة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لها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أو</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خلال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أصحاب</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المصلحة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القطاع</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الخاص</a:t>
            </a:r>
            <a:r>
              <a:rPr lang="ar-SA" sz="2000" dirty="0">
                <a:latin typeface="Adobe Arabic" panose="02040503050201020203" pitchFamily="18" charset="-78"/>
                <a:cs typeface="Adobe Arabic" panose="02040503050201020203" pitchFamily="18" charset="-78"/>
              </a:rPr>
              <a:t>)</a:t>
            </a:r>
            <a:r>
              <a:rPr lang="en-GB" sz="2000" dirty="0">
                <a:latin typeface="Adobe Arabic" panose="02040503050201020203" pitchFamily="18" charset="-78"/>
                <a:cs typeface="Adobe Arabic" panose="02040503050201020203" pitchFamily="18" charset="-78"/>
              </a:rPr>
              <a:t> </a:t>
            </a:r>
            <a:r>
              <a:rPr lang="ar-SA" sz="2000" dirty="0">
                <a:latin typeface="Adobe Arabic" panose="02040503050201020203" pitchFamily="18" charset="-78"/>
                <a:cs typeface="Adobe Arabic" panose="02040503050201020203" pitchFamily="18" charset="-78"/>
              </a:rPr>
              <a:t>و</a:t>
            </a:r>
            <a:r>
              <a:rPr sz="2000" dirty="0" err="1">
                <a:latin typeface="Adobe Arabic" panose="02040503050201020203" pitchFamily="18" charset="-78"/>
                <a:cs typeface="Adobe Arabic" panose="02040503050201020203" pitchFamily="18" charset="-78"/>
              </a:rPr>
              <a:t>الروابط</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الجديدة</a:t>
            </a:r>
            <a:r>
              <a:rPr sz="2000" dirty="0">
                <a:latin typeface="Adobe Arabic" panose="02040503050201020203" pitchFamily="18" charset="-78"/>
                <a:cs typeface="Adobe Arabic" panose="02040503050201020203" pitchFamily="18" charset="-78"/>
              </a:rPr>
              <a:t> </a:t>
            </a:r>
            <a:r>
              <a:rPr lang="ar-SA" sz="2000" dirty="0">
                <a:latin typeface="Adobe Arabic" panose="02040503050201020203" pitchFamily="18" charset="-78"/>
                <a:cs typeface="Adobe Arabic" panose="02040503050201020203" pitchFamily="18" charset="-78"/>
              </a:rPr>
              <a:t>(</a:t>
            </a:r>
            <a:r>
              <a:rPr sz="2000" dirty="0" err="1">
                <a:latin typeface="Adobe Arabic" panose="02040503050201020203" pitchFamily="18" charset="-78"/>
                <a:cs typeface="Adobe Arabic" panose="02040503050201020203" pitchFamily="18" charset="-78"/>
              </a:rPr>
              <a:t>مثلاً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لإعداد</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خدمات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متكاملة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متمحورة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حول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الناس</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وجيدة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النوع</a:t>
            </a:r>
            <a:r>
              <a:rPr lang="ar-SA" sz="2000" dirty="0" err="1">
                <a:latin typeface="Adobe Arabic" panose="02040503050201020203" pitchFamily="18" charset="-78"/>
                <a:cs typeface="Adobe Arabic" panose="02040503050201020203" pitchFamily="18" charset="-78"/>
              </a:rPr>
              <a:t>ية</a:t>
            </a:r>
            <a:r>
              <a:rPr lang="ar-SA" sz="2000" dirty="0">
                <a:latin typeface="Adobe Arabic" panose="02040503050201020203" pitchFamily="18" charset="-78"/>
                <a:cs typeface="Adobe Arabic" panose="02040503050201020203" pitchFamily="18" charset="-78"/>
              </a:rPr>
              <a:t>) ب</a:t>
            </a:r>
            <a:r>
              <a:rPr sz="2000" dirty="0" err="1">
                <a:latin typeface="Adobe Arabic" panose="02040503050201020203" pitchFamily="18" charset="-78"/>
                <a:cs typeface="Adobe Arabic" panose="02040503050201020203" pitchFamily="18" charset="-78"/>
              </a:rPr>
              <a:t>هدف</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تحقيق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المقاصد</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التي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تتوخاها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الاستراتيجية</a:t>
            </a:r>
            <a:r>
              <a:rPr sz="2000" dirty="0">
                <a:latin typeface="Adobe Arabic" panose="02040503050201020203" pitchFamily="18" charset="-78"/>
                <a:cs typeface="Adobe Arabic" panose="02040503050201020203" pitchFamily="18" charset="-78"/>
              </a:rPr>
              <a:t>.</a:t>
            </a:r>
          </a:p>
        </p:txBody>
      </p:sp>
      <p:grpSp>
        <p:nvGrpSpPr>
          <p:cNvPr id="38" name="Group 37">
            <a:extLst>
              <a:ext uri="{FF2B5EF4-FFF2-40B4-BE49-F238E27FC236}">
                <a16:creationId xmlns:a16="http://schemas.microsoft.com/office/drawing/2014/main" id="{25490EFC-4688-475B-82B1-599477A4CE02}"/>
              </a:ext>
            </a:extLst>
          </p:cNvPr>
          <p:cNvGrpSpPr/>
          <p:nvPr/>
        </p:nvGrpSpPr>
        <p:grpSpPr>
          <a:xfrm>
            <a:off x="833566" y="5062856"/>
            <a:ext cx="10888071" cy="1452244"/>
            <a:chOff x="824889" y="1207118"/>
            <a:chExt cx="10888071" cy="1175212"/>
          </a:xfrm>
        </p:grpSpPr>
        <p:cxnSp>
          <p:nvCxnSpPr>
            <p:cNvPr id="39" name="Straight Connector 38">
              <a:extLst>
                <a:ext uri="{FF2B5EF4-FFF2-40B4-BE49-F238E27FC236}">
                  <a16:creationId xmlns:a16="http://schemas.microsoft.com/office/drawing/2014/main" id="{CCCD2640-027D-4376-B590-2010485A2D3D}"/>
                </a:ext>
              </a:extLst>
            </p:cNvPr>
            <p:cNvCxnSpPr>
              <a:cxnSpLocks/>
            </p:cNvCxnSpPr>
            <p:nvPr/>
          </p:nvCxnSpPr>
          <p:spPr>
            <a:xfrm>
              <a:off x="2294640" y="1207118"/>
              <a:ext cx="9418320" cy="0"/>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B5F81FA5-C85F-440C-8127-64216FB4BD66}"/>
                </a:ext>
              </a:extLst>
            </p:cNvPr>
            <p:cNvSpPr/>
            <p:nvPr/>
          </p:nvSpPr>
          <p:spPr>
            <a:xfrm>
              <a:off x="824889" y="1207118"/>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r" rtl="1">
                <a:spcAft>
                  <a:spcPts val="200"/>
                </a:spcAft>
                <a:defRPr sz="1600">
                  <a:solidFill>
                    <a:schemeClr val="tx1"/>
                  </a:solidFill>
                  <a:latin typeface="Arial Black" panose="020B0A04020102020204" pitchFamily="34" charset="0"/>
                  <a:cs typeface="Arial" panose="020B0604020202020204" pitchFamily="34" charset="0"/>
                </a:defRPr>
              </a:pPr>
              <a:r>
                <a:rPr sz="1600" dirty="0" err="1">
                  <a:latin typeface="Arial" panose="020B0604020202020204" pitchFamily="34" charset="0"/>
                  <a:cs typeface="Simplified Arabic" panose="02020603050405020304" pitchFamily="18" charset="-78"/>
                </a:rPr>
                <a:t>الموارد</a:t>
              </a:r>
              <a:endParaRPr sz="1600" dirty="0">
                <a:solidFill>
                  <a:schemeClr val="tx1"/>
                </a:solidFill>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latin typeface="Arial" panose="020B0604020202020204" pitchFamily="34" charset="0"/>
                  <a:cs typeface="Simplified Arabic" panose="02020603050405020304" pitchFamily="18" charset="-78"/>
                </a:rPr>
                <a:t>استراتيجية</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الصندوق</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العالمي</a:t>
              </a:r>
              <a:r>
                <a:rPr lang="ar-SA" sz="1200" dirty="0">
                  <a:solidFill>
                    <a:schemeClr val="tx1"/>
                  </a:solidFill>
                  <a:latin typeface="Arial" panose="020B0604020202020204" pitchFamily="34" charset="0"/>
                  <a:cs typeface="Simplified Arabic" panose="02020603050405020304" pitchFamily="18" charset="-78"/>
                </a:rPr>
                <a:t> للفترة (2023-2028):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3"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4"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5"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6"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7"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effectLst/>
                  <a:latin typeface="Arial" panose="020B0604020202020204" pitchFamily="34" charset="0"/>
                  <a:cs typeface="Simplified Arabic" panose="02020603050405020304" pitchFamily="18" charset="-78"/>
                </a:rPr>
                <a:t> </a:t>
              </a:r>
              <a:r>
                <a:rPr lang="ar-SA" sz="1200" u="sng" dirty="0">
                  <a:solidFill>
                    <a:schemeClr val="accent2"/>
                  </a:solidFill>
                  <a:latin typeface="Arial" panose="020B0604020202020204" pitchFamily="34" charset="0"/>
                  <a:cs typeface="Simplified Arabic" panose="02020603050405020304" pitchFamily="18" charset="-78"/>
                  <a:hlinkClick r:id="rId8" tooltip="strategy_globalfund2023-2028_narrative_ar.pdf">
                    <a:extLst>
                      <a:ext uri="{A12FA001-AC4F-418D-AE19-62706E023703}">
                        <ahyp:hlinkClr xmlns:ahyp="http://schemas.microsoft.com/office/drawing/2018/hyperlinkcolor" val="tx"/>
                      </a:ext>
                    </a:extLst>
                  </a:hlinkClick>
                </a:rPr>
                <a:t>عربي</a:t>
              </a:r>
              <a:endParaRPr sz="1200" i="0" dirty="0">
                <a:solidFill>
                  <a:srgbClr val="000000"/>
                </a:solidFill>
                <a:effectLst/>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rgbClr val="000000"/>
                  </a:solidFill>
                  <a:latin typeface="Arial" panose="020B0604020202020204" pitchFamily="34" charset="0"/>
                  <a:cs typeface="Simplified Arabic" panose="02020603050405020304" pitchFamily="18" charset="-78"/>
                </a:rPr>
                <a:t>ملخص</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تنفيذ</a:t>
              </a:r>
              <a:r>
                <a:rPr lang="ar-SA" sz="1200" dirty="0">
                  <a:solidFill>
                    <a:srgbClr val="000000"/>
                  </a:solidFill>
                  <a:latin typeface="Arial" panose="020B0604020202020204" pitchFamily="34" charset="0"/>
                  <a:cs typeface="Simplified Arabic" panose="02020603050405020304" pitchFamily="18" charset="-78"/>
                </a:rPr>
                <a:t>ي:</a:t>
              </a:r>
              <a:r>
                <a:rPr sz="1200" dirty="0">
                  <a:solidFill>
                    <a:srgbClr val="000000"/>
                  </a:solidFill>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9"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0"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1"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2"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13"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14"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5"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sz="1200" u="sng"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16"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GB" sz="1200" dirty="0">
                  <a:solidFill>
                    <a:schemeClr val="tx1"/>
                  </a:solidFill>
                  <a:effectLst/>
                  <a:latin typeface="Arial" panose="020B0604020202020204" pitchFamily="34" charset="0"/>
                  <a:cs typeface="Simplified Arabic" panose="02020603050405020304" pitchFamily="18" charset="-78"/>
                </a:rPr>
                <a:t> </a:t>
              </a:r>
              <a:r>
                <a:rPr lang="ar-SA" sz="1200" dirty="0">
                  <a:solidFill>
                    <a:schemeClr val="tx1"/>
                  </a:solidFill>
                  <a:effectLst/>
                  <a:latin typeface="Arial" panose="020B0604020202020204" pitchFamily="34" charset="0"/>
                  <a:cs typeface="Simplified Arabic" panose="02020603050405020304" pitchFamily="18" charset="-78"/>
                </a:rPr>
                <a:t>|</a:t>
              </a:r>
              <a:r>
                <a:rPr lang="en-GB" sz="1200" dirty="0">
                  <a:solidFill>
                    <a:schemeClr val="tx1"/>
                  </a:solidFill>
                  <a:latin typeface="Arial" panose="020B0604020202020204" pitchFamily="34" charset="0"/>
                  <a:cs typeface="Simplified Arabic" panose="02020603050405020304" pitchFamily="18" charset="-78"/>
                </a:rPr>
                <a:t> </a:t>
              </a:r>
              <a:r>
                <a:rPr sz="1200" b="1" u="sng" dirty="0" err="1">
                  <a:solidFill>
                    <a:schemeClr val="accent2"/>
                  </a:solidFill>
                  <a:effectLst/>
                  <a:latin typeface="Arial" panose="020B0604020202020204" pitchFamily="34" charset="0"/>
                  <a:cs typeface="Simplified Arabic" panose="02020603050405020304" pitchFamily="18" charset="-78"/>
                  <a:hlinkClick r:id="rId17" tooltip="مكافحة الأوبئة وبناء عالمٍ أكثر صحةً وإنصافاً">
                    <a:extLst>
                      <a:ext uri="{A12FA001-AC4F-418D-AE19-62706E023703}">
                        <ahyp:hlinkClr xmlns:ahyp="http://schemas.microsoft.com/office/drawing/2018/hyperlinkcolor" val="tx"/>
                      </a:ext>
                    </a:extLst>
                  </a:hlinkClick>
                </a:rPr>
                <a:t>عربي</a:t>
              </a:r>
              <a:r>
                <a:rPr lang="en-GB" sz="1200" dirty="0">
                  <a:solidFill>
                    <a:schemeClr val="tx1"/>
                  </a:solidFill>
                  <a:latin typeface="Arial" panose="020B0604020202020204" pitchFamily="34" charset="0"/>
                  <a:cs typeface="Simplified Arabic" panose="02020603050405020304" pitchFamily="18" charset="-78"/>
                </a:rPr>
                <a:t> |</a:t>
              </a:r>
              <a:r>
                <a:rPr lang="ar-SA" sz="1200" dirty="0">
                  <a:solidFill>
                    <a:schemeClr val="tx1"/>
                  </a:solidFill>
                  <a:latin typeface="Arial" panose="020B0604020202020204" pitchFamily="34" charset="0"/>
                  <a:cs typeface="Simplified Arabic" panose="02020603050405020304" pitchFamily="18" charset="-78"/>
                </a:rPr>
                <a:t> </a:t>
              </a:r>
              <a:r>
                <a:rPr lang="en-GB" sz="1200" dirty="0">
                  <a:solidFill>
                    <a:schemeClr val="tx1"/>
                  </a:solidFill>
                  <a:latin typeface="Arial" panose="020B0604020202020204" pitchFamily="34" charset="0"/>
                  <a:cs typeface="Simplified Arabic" panose="02020603050405020304" pitchFamily="18" charset="-78"/>
                </a:rPr>
                <a:t> </a:t>
              </a:r>
              <a:r>
                <a:rPr sz="1200" u="sng" dirty="0" err="1">
                  <a:solidFill>
                    <a:schemeClr val="accent2"/>
                  </a:solidFill>
                  <a:latin typeface="Arial" panose="020B0604020202020204" pitchFamily="34" charset="0"/>
                  <a:cs typeface="Simplified Arabic" panose="02020603050405020304" pitchFamily="18" charset="-78"/>
                  <a:hlinkClick r:id="rId18" tooltip="抗击大流行病，建设一个更健康、更公平的世界 - 全球基金2023-2028年战略">
                    <a:extLst>
                      <a:ext uri="{A12FA001-AC4F-418D-AE19-62706E023703}">
                        <ahyp:hlinkClr xmlns:ahyp="http://schemas.microsoft.com/office/drawing/2018/hyperlinkcolor" val="tx"/>
                      </a:ext>
                    </a:extLst>
                  </a:hlinkClick>
                </a:rPr>
                <a:t>中文</a:t>
              </a:r>
              <a:endParaRPr sz="1200" u="sng" dirty="0">
                <a:solidFill>
                  <a:schemeClr val="accent2"/>
                </a:solidFill>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latin typeface="Arial" panose="020B0604020202020204" pitchFamily="34" charset="0"/>
                  <a:cs typeface="Simplified Arabic" panose="02020603050405020304" pitchFamily="18" charset="-78"/>
                </a:rPr>
                <a:t>إطار</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الاستراتيج</a:t>
              </a:r>
              <a:r>
                <a:rPr lang="ar-SA" sz="1200" dirty="0" err="1">
                  <a:solidFill>
                    <a:schemeClr val="tx1"/>
                  </a:solidFill>
                  <a:latin typeface="Arial" panose="020B0604020202020204" pitchFamily="34" charset="0"/>
                  <a:cs typeface="Simplified Arabic" panose="02020603050405020304" pitchFamily="18" charset="-78"/>
                </a:rPr>
                <a:t>ية</a:t>
              </a:r>
              <a:r>
                <a:rPr lang="ar-SA" sz="1200" dirty="0">
                  <a:solidFill>
                    <a:schemeClr val="tx1"/>
                  </a:solidFill>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19" tooltip="The Global Fund 2023-2028 Strategy Framework">
                    <a:extLst>
                      <a:ext uri="{A12FA001-AC4F-418D-AE19-62706E023703}">
                        <ahyp:hlinkClr xmlns:ahyp="http://schemas.microsoft.com/office/drawing/2018/hyperlinkcolor" val="tx"/>
                      </a:ext>
                    </a:extLst>
                  </a:hlinkClick>
                </a:rPr>
                <a:t>English</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0" tooltip="Marco de la Estrategia del Fondo Mundial (2023-2028)">
                    <a:extLst>
                      <a:ext uri="{A12FA001-AC4F-418D-AE19-62706E023703}">
                        <ahyp:hlinkClr xmlns:ahyp="http://schemas.microsoft.com/office/drawing/2018/hyperlinkcolor" val="tx"/>
                      </a:ext>
                    </a:extLst>
                  </a:hlinkClick>
                </a:rPr>
                <a:t>Español</a:t>
              </a:r>
              <a:r>
                <a:rPr sz="1200" dirty="0">
                  <a:solidFill>
                    <a:schemeClr val="accent2"/>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1" tooltip="Cadre stratégique du Fonds mondial 2023 2028">
                    <a:extLst>
                      <a:ext uri="{A12FA001-AC4F-418D-AE19-62706E023703}">
                        <ahyp:hlinkClr xmlns:ahyp="http://schemas.microsoft.com/office/drawing/2018/hyperlinkcolor" val="tx"/>
                      </a:ext>
                    </a:extLst>
                  </a:hlinkClick>
                </a:rPr>
                <a:t>Français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2" tooltip="O Quadro d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3" tooltip="Рамочная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effectLst/>
                  <a:latin typeface="Arial" panose="020B0604020202020204" pitchFamily="34" charset="0"/>
                  <a:cs typeface="Simplified Arabic" panose="02020603050405020304" pitchFamily="18" charset="-78"/>
                </a:rPr>
                <a:t> </a:t>
              </a:r>
              <a:r>
                <a:rPr lang="ar-AE" sz="1200" u="sng" dirty="0">
                  <a:solidFill>
                    <a:schemeClr val="accent2"/>
                  </a:solidFill>
                  <a:latin typeface="Simplified Arabic" panose="02020603050405020304" pitchFamily="18" charset="-78"/>
                  <a:cs typeface="Simplified Arabic" panose="02020603050405020304" pitchFamily="18" charset="-78"/>
                  <a:hlinkClick r:id="rId24" tooltip="strategy_globalfund2023-2028_framework_ar.pdf">
                    <a:extLst>
                      <a:ext uri="{A12FA001-AC4F-418D-AE19-62706E023703}">
                        <ahyp:hlinkClr xmlns:ahyp="http://schemas.microsoft.com/office/drawing/2018/hyperlinkcolor" val="tx"/>
                      </a:ext>
                    </a:extLst>
                  </a:hlinkClick>
                </a:rPr>
                <a:t>عربي</a:t>
              </a:r>
              <a:endParaRPr lang="fr-CH" sz="1200" u="sng" dirty="0">
                <a:solidFill>
                  <a:schemeClr val="accent2"/>
                </a:solidFill>
                <a:latin typeface="Simplified Arabic" panose="02020603050405020304" pitchFamily="18" charset="-78"/>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lang="ar-SA" sz="1200" dirty="0">
                  <a:solidFill>
                    <a:srgbClr val="000000"/>
                  </a:solidFill>
                  <a:latin typeface="Simplified Arabic" panose="02020603050405020304" pitchFamily="18" charset="-78"/>
                  <a:cs typeface="Simplified Arabic" panose="02020603050405020304" pitchFamily="18" charset="-78"/>
                </a:rPr>
                <a:t>إطار عمل الرصد والتقييم: </a:t>
              </a:r>
              <a:r>
                <a:rPr lang="fr-CH" sz="1200" dirty="0">
                  <a:solidFill>
                    <a:srgbClr val="000000"/>
                  </a:solidFill>
                  <a:cs typeface="Simplified Arabic" panose="02020603050405020304" pitchFamily="18" charset="-78"/>
                  <a:hlinkClick r:id="rId25"/>
                </a:rPr>
                <a:t>https://www.theglobalfund.org/en/monitoring-evaluation/</a:t>
              </a:r>
              <a:endParaRPr kumimoji="0" sz="1200" i="0" strike="noStrike" cap="none" normalizeH="0" baseline="0" dirty="0">
                <a:ln>
                  <a:noFill/>
                </a:ln>
                <a:solidFill>
                  <a:srgbClr val="000000"/>
                </a:solidFill>
                <a:effectLst/>
                <a:cs typeface="Simplified Arabic" panose="02020603050405020304" pitchFamily="18" charset="-78"/>
              </a:endParaRPr>
            </a:p>
            <a:p>
              <a:pPr marL="285750" indent="-285750" algn="r" rtl="1">
                <a:spcAft>
                  <a:spcPts val="200"/>
                </a:spcAft>
                <a:buFont typeface="Arial" panose="020B0604020202020204" pitchFamily="34" charset="0"/>
                <a:buChar char="•"/>
                <a:defRPr sz="1200">
                  <a:cs typeface="Arial" panose="020B0604020202020204" pitchFamily="34" charset="0"/>
                </a:defRPr>
              </a:pPr>
              <a:r>
                <a:rPr sz="1200" dirty="0" err="1">
                  <a:solidFill>
                    <a:schemeClr val="tx1"/>
                  </a:solidFill>
                  <a:latin typeface="Arial" panose="020B0604020202020204" pitchFamily="34" charset="0"/>
                  <a:cs typeface="Simplified Arabic" panose="02020603050405020304" pitchFamily="18" charset="-78"/>
                </a:rPr>
                <a:t>الاتصال</a:t>
              </a:r>
              <a:r>
                <a:rPr lang="ar-SA" sz="1200" dirty="0">
                  <a:solidFill>
                    <a:schemeClr val="tx1"/>
                  </a:solidFill>
                  <a:latin typeface="Arial" panose="020B0604020202020204" pitchFamily="34" charset="0"/>
                  <a:cs typeface="Simplified Arabic" panose="02020603050405020304" pitchFamily="18" charset="-78"/>
                </a:rPr>
                <a:t>:</a:t>
              </a:r>
              <a:r>
                <a:rPr sz="1200" dirty="0">
                  <a:solidFill>
                    <a:schemeClr val="tx1"/>
                  </a:solidFill>
                  <a:latin typeface="Arial" panose="020B0604020202020204" pitchFamily="34" charset="0"/>
                  <a:cs typeface="Simplified Arabic" panose="02020603050405020304" pitchFamily="18" charset="-78"/>
                </a:rPr>
                <a:t> </a:t>
              </a:r>
              <a:r>
                <a:rPr sz="1200" dirty="0">
                  <a:solidFill>
                    <a:schemeClr val="accent2"/>
                  </a:solidFill>
                  <a:latin typeface="Arial" panose="020B0604020202020204" pitchFamily="34" charset="0"/>
                  <a:cs typeface="Simplified Arabic" panose="02020603050405020304" pitchFamily="18" charset="-78"/>
                  <a:hlinkClick r:id="rId26">
                    <a:extLst>
                      <a:ext uri="{A12FA001-AC4F-418D-AE19-62706E023703}">
                        <ahyp:hlinkClr xmlns:ahyp="http://schemas.microsoft.com/office/drawing/2018/hyperlinkcolor" val="tx"/>
                      </a:ext>
                    </a:extLst>
                  </a:hlinkClick>
                </a:rPr>
                <a:t>ccm@theglobalfund.org</a:t>
              </a:r>
              <a:r>
                <a:rPr sz="1200" dirty="0">
                  <a:solidFill>
                    <a:schemeClr val="tx1"/>
                  </a:solidFill>
                  <a:effectLst/>
                  <a:latin typeface="Arial" panose="020B0604020202020204" pitchFamily="34" charset="0"/>
                  <a:cs typeface="Simplified Arabic" panose="02020603050405020304" pitchFamily="18" charset="-78"/>
                </a:rPr>
                <a:t> </a:t>
              </a:r>
              <a:r>
                <a:rPr sz="1200" dirty="0" err="1">
                  <a:solidFill>
                    <a:schemeClr val="tx1"/>
                  </a:solidFill>
                  <a:effectLst/>
                  <a:latin typeface="Arial" panose="020B0604020202020204" pitchFamily="34" charset="0"/>
                  <a:cs typeface="Simplified Arabic" panose="02020603050405020304" pitchFamily="18" charset="-78"/>
                </a:rPr>
                <a:t>أو</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لمعلومات</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أخرى</a:t>
              </a:r>
              <a:r>
                <a:rPr lang="ar-SA" sz="1200" dirty="0">
                  <a:solidFill>
                    <a:srgbClr val="000000"/>
                  </a:solidFill>
                  <a:latin typeface="Arial" panose="020B0604020202020204" pitchFamily="34" charset="0"/>
                  <a:cs typeface="Simplified Arabic" panose="02020603050405020304" pitchFamily="18" charset="-78"/>
                </a:rPr>
                <a:t>،</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انظ</a:t>
              </a:r>
              <a:r>
                <a:rPr lang="ar-SA" sz="1200" dirty="0">
                  <a:solidFill>
                    <a:srgbClr val="000000"/>
                  </a:solidFill>
                  <a:latin typeface="Arial" panose="020B0604020202020204" pitchFamily="34" charset="0"/>
                  <a:cs typeface="Simplified Arabic" panose="02020603050405020304" pitchFamily="18" charset="-78"/>
                </a:rPr>
                <a:t>ر:</a:t>
              </a:r>
              <a:r>
                <a:rPr sz="1200" dirty="0">
                  <a:solidFill>
                    <a:schemeClr val="accent2"/>
                  </a:solidFill>
                  <a:latin typeface="Arial" panose="020B0604020202020204" pitchFamily="34" charset="0"/>
                  <a:cs typeface="Simplified Arabic" panose="02020603050405020304" pitchFamily="18" charset="-78"/>
                  <a:hlinkClick r:id="rId27">
                    <a:extLst>
                      <a:ext uri="{A12FA001-AC4F-418D-AE19-62706E023703}">
                        <ahyp:hlinkClr xmlns:ahyp="http://schemas.microsoft.com/office/drawing/2018/hyperlinkcolor" val="tx"/>
                      </a:ext>
                    </a:extLst>
                  </a:hlinkClick>
                </a:rPr>
                <a:t>https://www.theglobalfund.org/en/strategy/</a:t>
              </a:r>
              <a:r>
                <a:rPr sz="1200" dirty="0">
                  <a:solidFill>
                    <a:schemeClr val="accent2"/>
                  </a:solidFill>
                  <a:latin typeface="Arial" panose="020B0604020202020204" pitchFamily="34" charset="0"/>
                  <a:cs typeface="Simplified Arabic" panose="02020603050405020304" pitchFamily="18" charset="-78"/>
                </a:rPr>
                <a:t> </a:t>
              </a:r>
              <a:endParaRPr kumimoji="0" sz="1200" i="0" strike="noStrike" cap="none" normalizeH="0" baseline="0" dirty="0">
                <a:ln>
                  <a:noFill/>
                </a:ln>
                <a:solidFill>
                  <a:schemeClr val="accent2"/>
                </a:solidFill>
                <a:effectLst/>
                <a:latin typeface="Arial" panose="020B0604020202020204" pitchFamily="34" charset="0"/>
                <a:cs typeface="Simplified Arabic" panose="02020603050405020304" pitchFamily="18" charset="-78"/>
              </a:endParaRPr>
            </a:p>
          </p:txBody>
        </p:sp>
      </p:grpSp>
      <p:grpSp>
        <p:nvGrpSpPr>
          <p:cNvPr id="13" name="Group 12">
            <a:extLst>
              <a:ext uri="{FF2B5EF4-FFF2-40B4-BE49-F238E27FC236}">
                <a16:creationId xmlns:a16="http://schemas.microsoft.com/office/drawing/2014/main" id="{E9B5FE6E-5392-4097-9396-ABBB93709865}"/>
              </a:ext>
            </a:extLst>
          </p:cNvPr>
          <p:cNvGrpSpPr/>
          <p:nvPr/>
        </p:nvGrpSpPr>
        <p:grpSpPr>
          <a:xfrm>
            <a:off x="10734896" y="1852842"/>
            <a:ext cx="1457104" cy="1971083"/>
            <a:chOff x="349463" y="689555"/>
            <a:chExt cx="1850451" cy="1971083"/>
          </a:xfrm>
        </p:grpSpPr>
        <p:grpSp>
          <p:nvGrpSpPr>
            <p:cNvPr id="14" name="Group 13">
              <a:extLst>
                <a:ext uri="{FF2B5EF4-FFF2-40B4-BE49-F238E27FC236}">
                  <a16:creationId xmlns:a16="http://schemas.microsoft.com/office/drawing/2014/main" id="{E98EED2D-4DC2-4463-9152-8ABA767350BA}"/>
                </a:ext>
              </a:extLst>
            </p:cNvPr>
            <p:cNvGrpSpPr/>
            <p:nvPr/>
          </p:nvGrpSpPr>
          <p:grpSpPr>
            <a:xfrm>
              <a:off x="349463" y="831838"/>
              <a:ext cx="1850451" cy="1828800"/>
              <a:chOff x="349463" y="738001"/>
              <a:chExt cx="1850451" cy="1828800"/>
            </a:xfrm>
          </p:grpSpPr>
          <p:pic>
            <p:nvPicPr>
              <p:cNvPr id="16" name="Graphic 15" descr="Road with solid fill">
                <a:extLst>
                  <a:ext uri="{FF2B5EF4-FFF2-40B4-BE49-F238E27FC236}">
                    <a16:creationId xmlns:a16="http://schemas.microsoft.com/office/drawing/2014/main" id="{89697116-09B6-4B9C-979A-60244D52482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1114" y="738001"/>
                <a:ext cx="1828800" cy="1828800"/>
              </a:xfrm>
              <a:prstGeom prst="rect">
                <a:avLst/>
              </a:prstGeom>
            </p:spPr>
          </p:pic>
          <p:sp>
            <p:nvSpPr>
              <p:cNvPr id="17" name="Rectangle 16">
                <a:extLst>
                  <a:ext uri="{FF2B5EF4-FFF2-40B4-BE49-F238E27FC236}">
                    <a16:creationId xmlns:a16="http://schemas.microsoft.com/office/drawing/2014/main" id="{9D88F7FE-E47B-44F7-8EC2-4D6EA5D4EBEE}"/>
                  </a:ext>
                </a:extLst>
              </p:cNvPr>
              <p:cNvSpPr/>
              <p:nvPr/>
            </p:nvSpPr>
            <p:spPr>
              <a:xfrm>
                <a:off x="349463" y="930788"/>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sp>
            <p:nvSpPr>
              <p:cNvPr id="18" name="Rectangle 17">
                <a:extLst>
                  <a:ext uri="{FF2B5EF4-FFF2-40B4-BE49-F238E27FC236}">
                    <a16:creationId xmlns:a16="http://schemas.microsoft.com/office/drawing/2014/main" id="{34279D25-48E7-405D-84E5-36ADB1F07FEF}"/>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grpSp>
        <p:pic>
          <p:nvPicPr>
            <p:cNvPr id="15" name="Picture 2" descr="SDG Metadata Translation Project - SDG Metadata Translation Project">
              <a:extLst>
                <a:ext uri="{FF2B5EF4-FFF2-40B4-BE49-F238E27FC236}">
                  <a16:creationId xmlns:a16="http://schemas.microsoft.com/office/drawing/2014/main" id="{B860A462-2B55-47E6-8388-3F408F57DE33}"/>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53936" y="689555"/>
              <a:ext cx="54864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57B0589E-22F7-4A39-9304-3BE21E4CB555}"/>
              </a:ext>
            </a:extLst>
          </p:cNvPr>
          <p:cNvSpPr txBox="1"/>
          <p:nvPr/>
        </p:nvSpPr>
        <p:spPr>
          <a:xfrm>
            <a:off x="397626" y="506967"/>
            <a:ext cx="11406130" cy="540000"/>
          </a:xfrm>
          <a:prstGeom prst="rect">
            <a:avLst/>
          </a:prstGeom>
          <a:solidFill>
            <a:schemeClr val="tx2">
              <a:lumMod val="20000"/>
              <a:lumOff val="80000"/>
            </a:schemeClr>
          </a:solidFill>
          <a:ln>
            <a:noFill/>
          </a:ln>
          <a:effectLst/>
        </p:spPr>
        <p:txBody>
          <a:bodyPr wrap="square" rtlCol="1">
            <a:spAutoFit/>
          </a:bodyPr>
          <a:lstStyle/>
          <a:p>
            <a:pPr marR="0" lvl="0" algn="ctr" rtl="1">
              <a:spcBef>
                <a:spcPts val="0"/>
              </a:spcBef>
              <a:spcAft>
                <a:spcPts val="0"/>
              </a:spcAft>
              <a:defRPr sz="2000">
                <a:effectLst/>
                <a:latin typeface="+mj-lt"/>
                <a:ea typeface="Calibri" panose="020F0502020204030204" pitchFamily="34" charset="0"/>
                <a:cs typeface="Arial" panose="020B0604020202020204" pitchFamily="34" charset="0"/>
              </a:defRPr>
            </a:pPr>
            <a:r>
              <a:rPr sz="2800" b="1" dirty="0" err="1">
                <a:latin typeface="Adobe Arabic" panose="02040503050201020203" pitchFamily="18" charset="-78"/>
                <a:cs typeface="Adobe Arabic" panose="02040503050201020203" pitchFamily="18" charset="-78"/>
              </a:rPr>
              <a:t>تضطلع</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آليات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التنسيق</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القُطرية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بدور</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هام</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في</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تنفيذ</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أولويات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الاستراتيجية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الجديدة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لشراكة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الصندوق</a:t>
            </a:r>
            <a:r>
              <a:rPr sz="2800" b="1"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العالمي</a:t>
            </a:r>
            <a:endParaRPr sz="2800" dirty="0">
              <a:latin typeface="Adobe Arabic" panose="02040503050201020203" pitchFamily="18" charset="-78"/>
              <a:cs typeface="Adobe Arabic" panose="02040503050201020203" pitchFamily="18" charset="-78"/>
            </a:endParaRPr>
          </a:p>
        </p:txBody>
      </p:sp>
      <p:sp>
        <p:nvSpPr>
          <p:cNvPr id="3" name="Slide Number Placeholder 2">
            <a:extLst>
              <a:ext uri="{FF2B5EF4-FFF2-40B4-BE49-F238E27FC236}">
                <a16:creationId xmlns:a16="http://schemas.microsoft.com/office/drawing/2014/main" id="{8990FCEE-73ED-7377-CB07-24A9A98782E2}"/>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13</a:t>
            </a:fld>
            <a:endParaRPr lang="ar" dirty="0"/>
          </a:p>
        </p:txBody>
      </p:sp>
    </p:spTree>
    <p:extLst>
      <p:ext uri="{BB962C8B-B14F-4D97-AF65-F5344CB8AC3E}">
        <p14:creationId xmlns:p14="http://schemas.microsoft.com/office/powerpoint/2010/main" val="79875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127352" y="49774"/>
            <a:ext cx="11471638" cy="468000"/>
          </a:xfrm>
        </p:spPr>
        <p:txBody>
          <a:bodyPr rtlCol="1">
            <a:noAutofit/>
          </a:bodyPr>
          <a:lstStyle/>
          <a:p>
            <a:pPr algn="r" rtl="1">
              <a:defRPr sz="2800">
                <a:cs typeface="Arial" panose="020B0604020202020204" pitchFamily="34" charset="0"/>
              </a:defRPr>
            </a:pPr>
            <a:r>
              <a:rPr b="1" dirty="0" err="1">
                <a:latin typeface="Adobe Arabic" panose="02040503050201020203" pitchFamily="18" charset="-78"/>
                <a:cs typeface="Adobe Arabic" panose="02040503050201020203" pitchFamily="18" charset="-78"/>
              </a:rPr>
              <a:t>الخطوات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التالية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ماذا</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تعني</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الاستراتيجية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الجديدة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للمجتمعات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المحلية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والمجتمع</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المدني</a:t>
            </a:r>
            <a:r>
              <a:rPr b="1" dirty="0">
                <a:latin typeface="Adobe Arabic" panose="02040503050201020203" pitchFamily="18" charset="-78"/>
                <a:cs typeface="Adobe Arabic" panose="02040503050201020203" pitchFamily="18" charset="-78"/>
              </a:rPr>
              <a:t>؟</a:t>
            </a:r>
          </a:p>
        </p:txBody>
      </p:sp>
      <p:sp>
        <p:nvSpPr>
          <p:cNvPr id="40" name="TextBox 39">
            <a:extLst>
              <a:ext uri="{FF2B5EF4-FFF2-40B4-BE49-F238E27FC236}">
                <a16:creationId xmlns:a16="http://schemas.microsoft.com/office/drawing/2014/main" id="{9769114A-9D1C-48C7-89B3-75EEC45C4E99}"/>
              </a:ext>
            </a:extLst>
          </p:cNvPr>
          <p:cNvSpPr txBox="1"/>
          <p:nvPr/>
        </p:nvSpPr>
        <p:spPr>
          <a:xfrm>
            <a:off x="204787" y="627412"/>
            <a:ext cx="11668523" cy="648000"/>
          </a:xfrm>
          <a:prstGeom prst="rect">
            <a:avLst/>
          </a:prstGeom>
          <a:solidFill>
            <a:schemeClr val="tx2">
              <a:lumMod val="20000"/>
              <a:lumOff val="80000"/>
            </a:schemeClr>
          </a:solidFill>
          <a:ln>
            <a:noFill/>
          </a:ln>
          <a:effectLst/>
        </p:spPr>
        <p:txBody>
          <a:bodyPr wrap="square" rtlCol="1">
            <a:spAutoFit/>
          </a:bodyPr>
          <a:lstStyle>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1"/>
            <a:r>
              <a:rPr sz="2800" b="1" dirty="0" err="1">
                <a:latin typeface="Adobe Arabic" panose="02040503050201020203" pitchFamily="18" charset="-78"/>
                <a:cs typeface="Adobe Arabic" panose="02040503050201020203" pitchFamily="18" charset="-78"/>
              </a:rPr>
              <a:t>تلعب</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المجتمعات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المحلية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والمجتمع</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المدني</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دوراً</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هاماً</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في</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تحقيق</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الاستراتيجية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الجديدة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لشراكة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الصندوق</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العالمي</a:t>
            </a:r>
            <a:endParaRPr sz="2800" b="1" dirty="0">
              <a:latin typeface="Adobe Arabic" panose="02040503050201020203" pitchFamily="18" charset="-78"/>
              <a:cs typeface="Adobe Arabic" panose="02040503050201020203" pitchFamily="18" charset="-78"/>
            </a:endParaRPr>
          </a:p>
        </p:txBody>
      </p:sp>
      <p:sp>
        <p:nvSpPr>
          <p:cNvPr id="42" name="TextBox 41">
            <a:extLst>
              <a:ext uri="{FF2B5EF4-FFF2-40B4-BE49-F238E27FC236}">
                <a16:creationId xmlns:a16="http://schemas.microsoft.com/office/drawing/2014/main" id="{954CD58F-1D59-4577-9B3D-85B7C04043E3}"/>
              </a:ext>
            </a:extLst>
          </p:cNvPr>
          <p:cNvSpPr txBox="1"/>
          <p:nvPr/>
        </p:nvSpPr>
        <p:spPr>
          <a:xfrm>
            <a:off x="484415" y="1622337"/>
            <a:ext cx="9949770" cy="3978012"/>
          </a:xfrm>
          <a:prstGeom prst="rect">
            <a:avLst/>
          </a:prstGeom>
          <a:noFill/>
        </p:spPr>
        <p:txBody>
          <a:bodyPr wrap="square" rtlCol="1">
            <a:spAutoFit/>
          </a:bodyPr>
          <a:lstStyle/>
          <a:p>
            <a:pPr marL="531813" marR="0" lvl="0" indent="-354013" algn="r" rtl="1">
              <a:spcAft>
                <a:spcPts val="600"/>
              </a:spcAft>
              <a:buFont typeface="Arial" panose="020B0604020202020204" pitchFamily="34" charset="0"/>
              <a:buChar char="•"/>
              <a:defRPr sz="175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latin typeface="Adobe Arabic" panose="02040503050201020203" pitchFamily="18" charset="-78"/>
                <a:cs typeface="Adobe Arabic" panose="02040503050201020203" pitchFamily="18" charset="-78"/>
              </a:rPr>
              <a:t>المساهمة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في</a:t>
            </a:r>
            <a:r>
              <a:rPr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صُنع</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قرارات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آليات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التنسيق</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القُطرية</a:t>
            </a:r>
            <a:r>
              <a:rPr b="1" dirty="0">
                <a:latin typeface="Adobe Arabic" panose="02040503050201020203" pitchFamily="18" charset="-78"/>
                <a:cs typeface="Adobe Arabic" panose="02040503050201020203" pitchFamily="18" charset="-78"/>
              </a:rPr>
              <a:t> </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لضمان</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أن</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تكون</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البرامج</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في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أفضل</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وضع</a:t>
            </a:r>
            <a:r>
              <a:rPr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يمكِّنها</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من</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تنفيذ</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أولويات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الاستراتيجية</a:t>
            </a:r>
            <a:r>
              <a:rPr b="1"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وتلبية</a:t>
            </a:r>
            <a:r>
              <a:rPr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احتياجات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المجتمعات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المحلية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بما</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في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ذلك</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الفئات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السكانية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الرئيسية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والفئات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الضعيفة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والفئات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ذات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التمثيل</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الناقص</a:t>
            </a:r>
            <a:r>
              <a:rPr dirty="0">
                <a:latin typeface="Adobe Arabic" panose="02040503050201020203" pitchFamily="18" charset="-78"/>
                <a:cs typeface="Adobe Arabic" panose="02040503050201020203" pitchFamily="18" charset="-78"/>
              </a:rPr>
              <a:t>.</a:t>
            </a:r>
            <a:endParaRPr dirty="0">
              <a:effectLst/>
              <a:latin typeface="Adobe Arabic" panose="02040503050201020203" pitchFamily="18" charset="-78"/>
              <a:ea typeface="Calibri" panose="020F0502020204030204" pitchFamily="34" charset="0"/>
              <a:cs typeface="Adobe Arabic" panose="02040503050201020203" pitchFamily="18" charset="-78"/>
            </a:endParaRPr>
          </a:p>
          <a:p>
            <a:pPr marL="531813" marR="0" lvl="0" indent="-354013" algn="r" rtl="1">
              <a:spcAft>
                <a:spcPts val="600"/>
              </a:spcAft>
              <a:buFont typeface="Arial" panose="020B0604020202020204" pitchFamily="34" charset="0"/>
              <a:buChar char="•"/>
              <a:defRPr sz="175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b="1" dirty="0" err="1">
                <a:latin typeface="Adobe Arabic" panose="02040503050201020203" pitchFamily="18" charset="-78"/>
                <a:cs typeface="Adobe Arabic" panose="02040503050201020203" pitchFamily="18" charset="-78"/>
              </a:rPr>
              <a:t>البرامج</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الرائدة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التي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تكون</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فيها</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المجتمعات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المحلية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أو</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المجتمع</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المدني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هما</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الأقدر</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على</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تلبية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احتياجات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الأفراد</a:t>
            </a:r>
            <a:r>
              <a:rPr dirty="0">
                <a:latin typeface="Adobe Arabic" panose="02040503050201020203" pitchFamily="18" charset="-78"/>
                <a:cs typeface="Adobe Arabic" panose="02040503050201020203" pitchFamily="18" charset="-78"/>
              </a:rPr>
              <a:t> - </a:t>
            </a:r>
            <a:r>
              <a:rPr dirty="0" err="1">
                <a:latin typeface="Adobe Arabic" panose="02040503050201020203" pitchFamily="18" charset="-78"/>
                <a:cs typeface="Adobe Arabic" panose="02040503050201020203" pitchFamily="18" charset="-78"/>
              </a:rPr>
              <a:t>على</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مستويات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الجهات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المستفيدة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الرئيسية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والجهات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المستفيدة</a:t>
            </a:r>
            <a:r>
              <a:rPr dirty="0">
                <a:latin typeface="Adobe Arabic" panose="02040503050201020203" pitchFamily="18" charset="-78"/>
                <a:cs typeface="Adobe Arabic" panose="02040503050201020203" pitchFamily="18" charset="-78"/>
              </a:rPr>
              <a:t> </a:t>
            </a:r>
            <a:r>
              <a:rPr lang="ar-SA" dirty="0">
                <a:latin typeface="Adobe Arabic" panose="02040503050201020203" pitchFamily="18" charset="-78"/>
                <a:cs typeface="Adobe Arabic" panose="02040503050201020203" pitchFamily="18" charset="-78"/>
              </a:rPr>
              <a:t>ا</a:t>
            </a:r>
            <a:r>
              <a:rPr dirty="0" err="1">
                <a:latin typeface="Adobe Arabic" panose="02040503050201020203" pitchFamily="18" charset="-78"/>
                <a:cs typeface="Adobe Arabic" panose="02040503050201020203" pitchFamily="18" charset="-78"/>
              </a:rPr>
              <a:t>لفرعية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والجهات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المستفيدة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المتفرعة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من</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الجهات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الفرعية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وعلى</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مستوى</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القاعدة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الشعب</a:t>
            </a:r>
            <a:r>
              <a:rPr lang="ar-SA" dirty="0">
                <a:latin typeface="Adobe Arabic" panose="02040503050201020203" pitchFamily="18" charset="-78"/>
                <a:cs typeface="Adobe Arabic" panose="02040503050201020203" pitchFamily="18" charset="-78"/>
              </a:rPr>
              <a:t>و</a:t>
            </a:r>
            <a:r>
              <a:rPr dirty="0" err="1">
                <a:latin typeface="Adobe Arabic" panose="02040503050201020203" pitchFamily="18" charset="-78"/>
                <a:cs typeface="Adobe Arabic" panose="02040503050201020203" pitchFamily="18" charset="-78"/>
              </a:rPr>
              <a:t>ية</a:t>
            </a:r>
            <a:r>
              <a:rPr lang="ar-SA" dirty="0">
                <a:latin typeface="Adobe Arabic" panose="02040503050201020203" pitchFamily="18" charset="-78"/>
                <a:cs typeface="Adobe Arabic" panose="02040503050201020203" pitchFamily="18" charset="-78"/>
              </a:rPr>
              <a:t>.</a:t>
            </a:r>
          </a:p>
          <a:p>
            <a:pPr marL="531813" marR="0" lvl="0" indent="-354013" algn="r" rtl="1">
              <a:spcAft>
                <a:spcPts val="600"/>
              </a:spcAft>
              <a:buFont typeface="Arial" panose="020B0604020202020204" pitchFamily="34" charset="0"/>
              <a:buChar char="•"/>
              <a:defRPr sz="175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lang="ar-SA" dirty="0">
                <a:latin typeface="Adobe Arabic" panose="02040503050201020203" pitchFamily="18" charset="-78"/>
                <a:cs typeface="Adobe Arabic" panose="02040503050201020203" pitchFamily="18" charset="-78"/>
              </a:rPr>
              <a:t>ت</a:t>
            </a:r>
            <a:r>
              <a:rPr dirty="0" err="1">
                <a:effectLst/>
                <a:latin typeface="Adobe Arabic" panose="02040503050201020203" pitchFamily="18" charset="-78"/>
                <a:cs typeface="Adobe Arabic" panose="02040503050201020203" pitchFamily="18" charset="-78"/>
              </a:rPr>
              <a:t>سليط</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الضوء</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على</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أهمية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الرصد</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الذي</a:t>
            </a:r>
            <a:r>
              <a:rPr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يقوده</a:t>
            </a:r>
            <a:r>
              <a:rPr b="1" dirty="0" err="1">
                <a:effectLst/>
                <a:latin typeface="Adobe Arabic" panose="02040503050201020203" pitchFamily="18" charset="-78"/>
                <a:cs typeface="Adobe Arabic" panose="02040503050201020203" pitchFamily="18" charset="-78"/>
              </a:rPr>
              <a:t>ا</a:t>
            </a:r>
            <a:r>
              <a:rPr lang="ar-SA" b="1" dirty="0">
                <a:effectLst/>
                <a:latin typeface="Adobe Arabic" panose="02040503050201020203" pitchFamily="18" charset="-78"/>
                <a:cs typeface="Adobe Arabic" panose="02040503050201020203" pitchFamily="18" charset="-78"/>
              </a:rPr>
              <a:t> ا</a:t>
            </a:r>
            <a:r>
              <a:rPr b="1" dirty="0" err="1">
                <a:effectLst/>
                <a:latin typeface="Adobe Arabic" panose="02040503050201020203" pitchFamily="18" charset="-78"/>
                <a:cs typeface="Adobe Arabic" panose="02040503050201020203" pitchFamily="18" charset="-78"/>
              </a:rPr>
              <a:t>لمجتمع</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المحلي</a:t>
            </a:r>
            <a:r>
              <a:rPr dirty="0" err="1">
                <a:effectLst/>
                <a:latin typeface="Adobe Arabic" panose="02040503050201020203" pitchFamily="18" charset="-78"/>
                <a:cs typeface="Adobe Arabic" panose="02040503050201020203" pitchFamily="18" charset="-78"/>
              </a:rPr>
              <a:t>و</a:t>
            </a:r>
            <a:r>
              <a:rPr b="1" dirty="0" err="1">
                <a:effectLst/>
                <a:latin typeface="Adobe Arabic" panose="02040503050201020203" pitchFamily="18" charset="-78"/>
                <a:cs typeface="Adobe Arabic" panose="02040503050201020203" pitchFamily="18" charset="-78"/>
              </a:rPr>
              <a:t>الدعم</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الفني</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المقدَّم</a:t>
            </a:r>
            <a:r>
              <a:rPr b="1" dirty="0">
                <a:latin typeface="Adobe Arabic" panose="02040503050201020203" pitchFamily="18" charset="-78"/>
                <a:cs typeface="Adobe Arabic" panose="02040503050201020203" pitchFamily="18" charset="-78"/>
              </a:rPr>
              <a:t> من</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المجتمعات</a:t>
            </a:r>
            <a:r>
              <a:rPr b="1" dirty="0">
                <a:effectLst/>
                <a:latin typeface="Adobe Arabic" panose="02040503050201020203" pitchFamily="18" charset="-78"/>
                <a:cs typeface="Adobe Arabic" panose="02040503050201020203" pitchFamily="18" charset="-78"/>
              </a:rPr>
              <a:t> المحلية </a:t>
            </a:r>
            <a:r>
              <a:rPr b="1" dirty="0" err="1">
                <a:effectLst/>
                <a:latin typeface="Adobe Arabic" panose="02040503050201020203" pitchFamily="18" charset="-78"/>
                <a:cs typeface="Adobe Arabic" panose="02040503050201020203" pitchFamily="18" charset="-78"/>
              </a:rPr>
              <a:t>والمجتمع</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المدني</a:t>
            </a:r>
            <a:r>
              <a:rPr dirty="0">
                <a:effectLst/>
                <a:latin typeface="Adobe Arabic" panose="02040503050201020203" pitchFamily="18" charset="-78"/>
                <a:cs typeface="Adobe Arabic" panose="02040503050201020203" pitchFamily="18" charset="-78"/>
              </a:rPr>
              <a:t> في </a:t>
            </a:r>
            <a:r>
              <a:rPr dirty="0" err="1">
                <a:effectLst/>
                <a:latin typeface="Adobe Arabic" panose="02040503050201020203" pitchFamily="18" charset="-78"/>
                <a:cs typeface="Adobe Arabic" panose="02040503050201020203" pitchFamily="18" charset="-78"/>
              </a:rPr>
              <a:t>توجيه</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التنفيذ</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الفعَّال</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للبرنامج</a:t>
            </a:r>
            <a:r>
              <a:rPr dirty="0">
                <a:effectLst/>
                <a:latin typeface="Adobe Arabic" panose="02040503050201020203" pitchFamily="18" charset="-78"/>
                <a:cs typeface="Adobe Arabic" panose="02040503050201020203" pitchFamily="18" charset="-78"/>
              </a:rPr>
              <a:t>.</a:t>
            </a:r>
            <a:r>
              <a:rPr dirty="0">
                <a:latin typeface="Adobe Arabic" panose="02040503050201020203" pitchFamily="18" charset="-78"/>
                <a:cs typeface="Adobe Arabic" panose="02040503050201020203" pitchFamily="18" charset="-78"/>
              </a:rPr>
              <a:t> </a:t>
            </a:r>
            <a:endParaRPr dirty="0">
              <a:effectLst/>
              <a:latin typeface="Adobe Arabic" panose="02040503050201020203" pitchFamily="18" charset="-78"/>
              <a:ea typeface="Calibri" panose="020F0502020204030204" pitchFamily="34" charset="0"/>
              <a:cs typeface="Adobe Arabic" panose="02040503050201020203" pitchFamily="18" charset="-78"/>
            </a:endParaRPr>
          </a:p>
          <a:p>
            <a:pPr marL="531813" marR="0" lvl="0" indent="-354013" algn="r" rtl="1">
              <a:spcAft>
                <a:spcPts val="600"/>
              </a:spcAft>
              <a:buFont typeface="Arial" panose="020B0604020202020204" pitchFamily="34" charset="0"/>
              <a:buChar char="•"/>
              <a:defRPr sz="175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b="1" dirty="0" err="1">
                <a:latin typeface="Adobe Arabic" panose="02040503050201020203" pitchFamily="18" charset="-78"/>
                <a:cs typeface="Adobe Arabic" panose="02040503050201020203" pitchFamily="18" charset="-78"/>
              </a:rPr>
              <a:t>تعزيز</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نُظُم</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المجتمع</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المحلي</a:t>
            </a:r>
            <a:r>
              <a:rPr b="1"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والشراكة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مع</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مقدمي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الرعاية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الصحية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من</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القطاعين</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الحكومي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والخاص</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وغيرهم</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من</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مقدمي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الرعاية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الصحية</a:t>
            </a:r>
            <a:r>
              <a:rPr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لإدماج</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الخدمات</a:t>
            </a:r>
            <a:r>
              <a:rPr b="1"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وتوفير</a:t>
            </a:r>
            <a:r>
              <a:rPr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الرعاية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المتمحورة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حول</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الناس</a:t>
            </a:r>
            <a:r>
              <a:rPr dirty="0">
                <a:latin typeface="Adobe Arabic" panose="02040503050201020203" pitchFamily="18" charset="-78"/>
                <a:cs typeface="Adobe Arabic" panose="02040503050201020203" pitchFamily="18" charset="-78"/>
              </a:rPr>
              <a:t>.</a:t>
            </a:r>
            <a:endParaRPr dirty="0">
              <a:effectLst/>
              <a:latin typeface="Adobe Arabic" panose="02040503050201020203" pitchFamily="18" charset="-78"/>
              <a:ea typeface="Calibri" panose="020F0502020204030204" pitchFamily="34" charset="0"/>
              <a:cs typeface="Adobe Arabic" panose="02040503050201020203" pitchFamily="18" charset="-78"/>
            </a:endParaRPr>
          </a:p>
          <a:p>
            <a:pPr marL="531813" marR="0" lvl="0" indent="-354013" algn="r" rtl="1">
              <a:spcAft>
                <a:spcPts val="600"/>
              </a:spcAft>
              <a:buFont typeface="Arial" panose="020B0604020202020204" pitchFamily="34" charset="0"/>
              <a:buChar char="•"/>
              <a:defRPr sz="175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dirty="0" err="1">
                <a:latin typeface="Adobe Arabic" panose="02040503050201020203" pitchFamily="18" charset="-78"/>
                <a:cs typeface="Adobe Arabic" panose="02040503050201020203" pitchFamily="18" charset="-78"/>
              </a:rPr>
              <a:t>دعم</a:t>
            </a:r>
            <a:r>
              <a:rPr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التعاون</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عبر</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القطاعات</a:t>
            </a:r>
            <a:r>
              <a:rPr b="1"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a:t>
            </a:r>
            <a:r>
              <a:rPr b="1" dirty="0" err="1">
                <a:latin typeface="Adobe Arabic" panose="02040503050201020203" pitchFamily="18" charset="-78"/>
                <a:cs typeface="Adobe Arabic" panose="02040503050201020203" pitchFamily="18" charset="-78"/>
              </a:rPr>
              <a:t>التعامل</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مع</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القوانين</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والسياسات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والممارسات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الضارة</a:t>
            </a:r>
            <a:r>
              <a:rPr b="1"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لمعالجة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المحددات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الهيكلية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لنتائج</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مكافحة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فيروس</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العوز</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المناعي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البشري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والسُلّ</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والملاريا</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بما</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في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ذلك</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حواجز</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حقوق</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الإنسان</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والحواجز</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المتعلقة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بالنوع</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الاجتماعي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وعدم</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المساواة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وتعزيز</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البرامج</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التي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تُراعي</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احتياجات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الفئات</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السكانية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الرئيسية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من</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الشباب</a:t>
            </a:r>
            <a:r>
              <a:rPr dirty="0">
                <a:latin typeface="Adobe Arabic" panose="02040503050201020203" pitchFamily="18" charset="-78"/>
                <a:cs typeface="Adobe Arabic" panose="02040503050201020203" pitchFamily="18" charset="-78"/>
              </a:rPr>
              <a:t>/</a:t>
            </a:r>
            <a:r>
              <a:rPr dirty="0" err="1">
                <a:latin typeface="Adobe Arabic" panose="02040503050201020203" pitchFamily="18" charset="-78"/>
                <a:cs typeface="Adobe Arabic" panose="02040503050201020203" pitchFamily="18" charset="-78"/>
              </a:rPr>
              <a:t>الصغار</a:t>
            </a:r>
            <a:r>
              <a:rPr dirty="0">
                <a:latin typeface="Adobe Arabic" panose="02040503050201020203" pitchFamily="18" charset="-78"/>
                <a:cs typeface="Adobe Arabic" panose="02040503050201020203" pitchFamily="18" charset="-78"/>
              </a:rPr>
              <a:t>. </a:t>
            </a:r>
          </a:p>
          <a:p>
            <a:pPr marL="531813" indent="-354013" algn="r" rtl="1">
              <a:spcAft>
                <a:spcPts val="300"/>
              </a:spcAft>
              <a:buFont typeface="Arial" panose="020B0604020202020204" pitchFamily="34" charset="0"/>
              <a:buChar char="•"/>
              <a:defRPr sz="1750">
                <a:solidFill>
                  <a:srgbClr val="000000"/>
                </a:solidFill>
                <a:latin typeface="Arial" panose="020B0604020202020204" pitchFamily="34" charset="0"/>
                <a:ea typeface="Calibri" panose="020F0502020204030204" pitchFamily="34" charset="0"/>
                <a:cs typeface="Arial" panose="020B0604020202020204" pitchFamily="34" charset="0"/>
              </a:defRPr>
            </a:pPr>
            <a:r>
              <a:rPr b="1" dirty="0" err="1">
                <a:effectLst/>
                <a:latin typeface="Adobe Arabic" panose="02040503050201020203" pitchFamily="18" charset="-78"/>
                <a:cs typeface="Adobe Arabic" panose="02040503050201020203" pitchFamily="18" charset="-78"/>
              </a:rPr>
              <a:t>بناء</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شراكات</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جديدة</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مع</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المجتمع</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المحلي</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والمجتمع</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المدني</a:t>
            </a:r>
            <a:r>
              <a:rPr b="1" dirty="0">
                <a:effectLst/>
                <a:latin typeface="Adobe Arabic" panose="02040503050201020203" pitchFamily="18" charset="-78"/>
                <a:cs typeface="Adobe Arabic" panose="02040503050201020203" pitchFamily="18" charset="-78"/>
              </a:rPr>
              <a:t> </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لتنفيذ</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الاستراتيجية</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بما</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في</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ذلك</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مع</a:t>
            </a:r>
            <a:r>
              <a:rPr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مجتمعات</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الإعاقة</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والصحة</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العقلية</a:t>
            </a:r>
            <a:r>
              <a:rPr b="1" dirty="0">
                <a:effectLst/>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وما</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هو</a:t>
            </a:r>
            <a:r>
              <a:rPr dirty="0">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جزء</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لا</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يتجزأ</a:t>
            </a:r>
            <a:r>
              <a:rPr dirty="0">
                <a:effectLst/>
                <a:latin typeface="Adobe Arabic" panose="02040503050201020203" pitchFamily="18" charset="-78"/>
                <a:cs typeface="Adobe Arabic" panose="02040503050201020203" pitchFamily="18" charset="-78"/>
              </a:rPr>
              <a:t> </a:t>
            </a:r>
            <a:r>
              <a:rPr dirty="0" err="1">
                <a:effectLst/>
                <a:latin typeface="Adobe Arabic" panose="02040503050201020203" pitchFamily="18" charset="-78"/>
                <a:cs typeface="Adobe Arabic" panose="02040503050201020203" pitchFamily="18" charset="-78"/>
              </a:rPr>
              <a:t>من</a:t>
            </a:r>
            <a:r>
              <a:rPr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التأهب</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لمواجهة</a:t>
            </a:r>
            <a:r>
              <a:rPr b="1" dirty="0">
                <a:effectLst/>
                <a:latin typeface="Adobe Arabic" panose="02040503050201020203" pitchFamily="18" charset="-78"/>
                <a:cs typeface="Adobe Arabic" panose="02040503050201020203" pitchFamily="18" charset="-78"/>
              </a:rPr>
              <a:t> </a:t>
            </a:r>
            <a:r>
              <a:rPr b="1" dirty="0" err="1">
                <a:effectLst/>
                <a:latin typeface="Adobe Arabic" panose="02040503050201020203" pitchFamily="18" charset="-78"/>
                <a:cs typeface="Adobe Arabic" panose="02040503050201020203" pitchFamily="18" charset="-78"/>
              </a:rPr>
              <a:t>الجوائح</a:t>
            </a:r>
            <a:r>
              <a:rPr dirty="0">
                <a:effectLst/>
                <a:latin typeface="Adobe Arabic" panose="02040503050201020203" pitchFamily="18" charset="-78"/>
                <a:cs typeface="Adobe Arabic" panose="02040503050201020203" pitchFamily="18" charset="-78"/>
              </a:rPr>
              <a:t>.</a:t>
            </a:r>
            <a:endParaRPr dirty="0">
              <a:effectLst/>
              <a:latin typeface="Adobe Arabic" panose="02040503050201020203" pitchFamily="18" charset="-78"/>
              <a:ea typeface="Calibri" panose="020F0502020204030204" pitchFamily="34" charset="0"/>
              <a:cs typeface="Adobe Arabic" panose="02040503050201020203" pitchFamily="18" charset="-78"/>
            </a:endParaRPr>
          </a:p>
        </p:txBody>
      </p:sp>
      <p:grpSp>
        <p:nvGrpSpPr>
          <p:cNvPr id="20" name="Group 19">
            <a:extLst>
              <a:ext uri="{FF2B5EF4-FFF2-40B4-BE49-F238E27FC236}">
                <a16:creationId xmlns:a16="http://schemas.microsoft.com/office/drawing/2014/main" id="{077F8AD3-4105-4C1A-82AF-94AD367E4F61}"/>
              </a:ext>
            </a:extLst>
          </p:cNvPr>
          <p:cNvGrpSpPr/>
          <p:nvPr/>
        </p:nvGrpSpPr>
        <p:grpSpPr>
          <a:xfrm>
            <a:off x="10220325" y="1999065"/>
            <a:ext cx="1828800" cy="1896405"/>
            <a:chOff x="371114" y="764233"/>
            <a:chExt cx="1828800" cy="1896405"/>
          </a:xfrm>
        </p:grpSpPr>
        <p:grpSp>
          <p:nvGrpSpPr>
            <p:cNvPr id="21" name="Group 20">
              <a:extLst>
                <a:ext uri="{FF2B5EF4-FFF2-40B4-BE49-F238E27FC236}">
                  <a16:creationId xmlns:a16="http://schemas.microsoft.com/office/drawing/2014/main" id="{8B8FA3D4-E1D9-4504-BF48-06F883DE9C80}"/>
                </a:ext>
              </a:extLst>
            </p:cNvPr>
            <p:cNvGrpSpPr/>
            <p:nvPr/>
          </p:nvGrpSpPr>
          <p:grpSpPr>
            <a:xfrm>
              <a:off x="371114" y="831838"/>
              <a:ext cx="1828800" cy="1828800"/>
              <a:chOff x="371114" y="738001"/>
              <a:chExt cx="1828800" cy="1828800"/>
            </a:xfrm>
          </p:grpSpPr>
          <p:pic>
            <p:nvPicPr>
              <p:cNvPr id="23" name="Graphic 22" descr="Road with solid fill">
                <a:extLst>
                  <a:ext uri="{FF2B5EF4-FFF2-40B4-BE49-F238E27FC236}">
                    <a16:creationId xmlns:a16="http://schemas.microsoft.com/office/drawing/2014/main" id="{4ADC4AA2-A6EA-458B-897D-BE1D0E80B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114" y="738001"/>
                <a:ext cx="1828800" cy="1828800"/>
              </a:xfrm>
              <a:prstGeom prst="rect">
                <a:avLst/>
              </a:prstGeom>
            </p:spPr>
          </p:pic>
          <p:sp>
            <p:nvSpPr>
              <p:cNvPr id="24" name="Rectangle 23">
                <a:extLst>
                  <a:ext uri="{FF2B5EF4-FFF2-40B4-BE49-F238E27FC236}">
                    <a16:creationId xmlns:a16="http://schemas.microsoft.com/office/drawing/2014/main" id="{2DB665EC-7015-471B-B768-CED64BE5E8DD}"/>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sp>
            <p:nvSpPr>
              <p:cNvPr id="25" name="Rectangle 24">
                <a:extLst>
                  <a:ext uri="{FF2B5EF4-FFF2-40B4-BE49-F238E27FC236}">
                    <a16:creationId xmlns:a16="http://schemas.microsoft.com/office/drawing/2014/main" id="{1F89687D-6949-4130-9548-35F039B0A1AA}"/>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grpSp>
        <p:pic>
          <p:nvPicPr>
            <p:cNvPr id="22" name="Picture 2" descr="SDG Metadata Translation Project - SDG Metadata Translation Project">
              <a:extLst>
                <a:ext uri="{FF2B5EF4-FFF2-40B4-BE49-F238E27FC236}">
                  <a16:creationId xmlns:a16="http://schemas.microsoft.com/office/drawing/2014/main" id="{26E1FE10-3F24-4DE4-8119-99E5966AC4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7FAEC91F-8487-4E3C-A6C7-D084E80B8387}"/>
              </a:ext>
            </a:extLst>
          </p:cNvPr>
          <p:cNvGrpSpPr/>
          <p:nvPr/>
        </p:nvGrpSpPr>
        <p:grpSpPr>
          <a:xfrm>
            <a:off x="802005" y="5547223"/>
            <a:ext cx="9445612" cy="1175212"/>
            <a:chOff x="2386026" y="946139"/>
            <a:chExt cx="9445612" cy="1175212"/>
          </a:xfrm>
        </p:grpSpPr>
        <p:cxnSp>
          <p:nvCxnSpPr>
            <p:cNvPr id="19" name="Straight Connector 18">
              <a:extLst>
                <a:ext uri="{FF2B5EF4-FFF2-40B4-BE49-F238E27FC236}">
                  <a16:creationId xmlns:a16="http://schemas.microsoft.com/office/drawing/2014/main" id="{E4D9CBDF-87FE-438A-B7A9-55B283C54522}"/>
                </a:ext>
              </a:extLst>
            </p:cNvPr>
            <p:cNvCxnSpPr>
              <a:cxnSpLocks/>
            </p:cNvCxnSpPr>
            <p:nvPr/>
          </p:nvCxnSpPr>
          <p:spPr>
            <a:xfrm>
              <a:off x="2386026" y="946139"/>
              <a:ext cx="9418320" cy="0"/>
            </a:xfrm>
            <a:prstGeom prst="line">
              <a:avLst/>
            </a:prstGeom>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244BA1A7-4B32-41AD-AB51-9E0C3AA7B8B4}"/>
                </a:ext>
              </a:extLst>
            </p:cNvPr>
            <p:cNvSpPr/>
            <p:nvPr/>
          </p:nvSpPr>
          <p:spPr>
            <a:xfrm>
              <a:off x="2417401" y="946139"/>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r" rtl="1">
                <a:spcAft>
                  <a:spcPts val="200"/>
                </a:spcAft>
                <a:defRPr sz="1600">
                  <a:solidFill>
                    <a:schemeClr val="tx1"/>
                  </a:solidFill>
                  <a:latin typeface="Arial Black" panose="020B0A04020102020204" pitchFamily="34" charset="0"/>
                  <a:cs typeface="Arial" panose="020B0604020202020204" pitchFamily="34" charset="0"/>
                </a:defRPr>
              </a:pPr>
              <a:r>
                <a:rPr sz="1200" b="1" dirty="0" err="1">
                  <a:cs typeface="Simplified Arabic" panose="02020603050405020304" pitchFamily="18" charset="-78"/>
                </a:rPr>
                <a:t>الموارد</a:t>
              </a:r>
              <a:endParaRPr sz="1200" b="1" dirty="0">
                <a:solidFill>
                  <a:schemeClr val="tx1"/>
                </a:solidFill>
                <a:latin typeface="Segoe UI" panose="020B0502040204020203"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cs typeface="Simplified Arabic" panose="02020603050405020304" pitchFamily="18" charset="-78"/>
                </a:rPr>
                <a:t>استراتيجية</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الصندوق</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العالمي</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للفترة</a:t>
              </a:r>
              <a:r>
                <a:rPr lang="ar-SA" sz="1200" dirty="0">
                  <a:solidFill>
                    <a:schemeClr val="tx1"/>
                  </a:solidFill>
                  <a:cs typeface="Simplified Arabic" panose="02020603050405020304" pitchFamily="18" charset="-78"/>
                </a:rPr>
                <a:t> (2023-2028): </a:t>
              </a:r>
              <a:r>
                <a:rPr sz="1200" dirty="0">
                  <a:solidFill>
                    <a:schemeClr val="tx1"/>
                  </a:solidFill>
                  <a:cs typeface="Simplified Arabic" panose="02020603050405020304" pitchFamily="18" charset="-78"/>
                </a:rPr>
                <a:t> </a:t>
              </a:r>
              <a:r>
                <a:rPr sz="1200" dirty="0">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6"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err="1">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7"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8"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err="1">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9"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10"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cs typeface="Simplified Arabic" panose="02020603050405020304" pitchFamily="18" charset="-78"/>
                  <a:hlinkClick r:id="rId11" tooltip="strategy_globalfund2023-2028_narrative_ar.pdf">
                    <a:extLst>
                      <a:ext uri="{A12FA001-AC4F-418D-AE19-62706E023703}">
                        <ahyp:hlinkClr xmlns:ahyp="http://schemas.microsoft.com/office/drawing/2018/hyperlinkcolor" val="tx"/>
                      </a:ext>
                    </a:extLst>
                  </a:hlinkClick>
                </a:rPr>
                <a:t>عربي</a:t>
              </a:r>
              <a:endParaRPr sz="1200" i="0" dirty="0">
                <a:solidFill>
                  <a:srgbClr val="000000"/>
                </a:solidFill>
                <a:effectLst/>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rgbClr val="000000"/>
                  </a:solidFill>
                  <a:cs typeface="Simplified Arabic" panose="02020603050405020304" pitchFamily="18" charset="-78"/>
                </a:rPr>
                <a:t>ملخص</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تنفيذ</a:t>
              </a:r>
              <a:r>
                <a:rPr lang="ar-SA" sz="1200" dirty="0">
                  <a:solidFill>
                    <a:srgbClr val="000000"/>
                  </a:solidFill>
                  <a:cs typeface="Simplified Arabic" panose="02020603050405020304" pitchFamily="18" charset="-78"/>
                </a:rPr>
                <a:t>ي:</a:t>
              </a:r>
              <a:r>
                <a:rPr lang="en-GB" sz="1200" dirty="0">
                  <a:solidFill>
                    <a:schemeClr val="tx1"/>
                  </a:solidFill>
                  <a:cs typeface="Simplified Arabic" panose="02020603050405020304" pitchFamily="18" charset="-78"/>
                </a:rPr>
                <a:t>|</a:t>
              </a:r>
              <a:r>
                <a:rPr sz="1200" dirty="0">
                  <a:solidFill>
                    <a:srgbClr val="000000"/>
                  </a:solidFill>
                  <a:cs typeface="Simplified Arabic" panose="02020603050405020304" pitchFamily="18" charset="-78"/>
                </a:rPr>
                <a:t> </a:t>
              </a:r>
              <a:r>
                <a:rPr sz="1200" u="sng" dirty="0">
                  <a:solidFill>
                    <a:schemeClr val="accent2"/>
                  </a:solidFill>
                  <a:effectLst/>
                  <a:cs typeface="Simplified Arabic" panose="02020603050405020304" pitchFamily="18" charset="-78"/>
                  <a:hlinkClick r:id="rId12"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3"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4"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5"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16"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17"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8"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sz="1200" u="sng" dirty="0">
                  <a:solidFill>
                    <a:schemeClr val="accent2"/>
                  </a:solidFill>
                  <a:effectLst/>
                  <a:cs typeface="Simplified Arabic" panose="02020603050405020304" pitchFamily="18" charset="-78"/>
                </a:rPr>
                <a:t> </a:t>
              </a:r>
              <a:r>
                <a:rPr sz="1200" dirty="0">
                  <a:solidFill>
                    <a:schemeClr val="tx1"/>
                  </a:solidFill>
                  <a:effectLst/>
                  <a:cs typeface="Simplified Arabic" panose="02020603050405020304" pitchFamily="18" charset="-78"/>
                </a:rPr>
                <a:t>| </a:t>
              </a:r>
              <a:r>
                <a:rPr sz="1200" u="sng" dirty="0">
                  <a:solidFill>
                    <a:schemeClr val="accent2"/>
                  </a:solidFill>
                  <a:effectLst/>
                  <a:cs typeface="Simplified Arabic" panose="02020603050405020304" pitchFamily="18" charset="-78"/>
                  <a:hlinkClick r:id="rId19"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sz="1200" dirty="0">
                  <a:solidFill>
                    <a:schemeClr val="tx1"/>
                  </a:solidFill>
                  <a:effectLst/>
                  <a:cs typeface="Simplified Arabic" panose="02020603050405020304" pitchFamily="18" charset="-78"/>
                </a:rPr>
                <a:t> </a:t>
              </a:r>
              <a:r>
                <a:rPr lang="ar-SA" sz="1200" dirty="0">
                  <a:solidFill>
                    <a:schemeClr val="tx1"/>
                  </a:solidFill>
                  <a:effectLst/>
                  <a:cs typeface="Simplified Arabic" panose="02020603050405020304" pitchFamily="18" charset="-78"/>
                </a:rPr>
                <a:t> </a:t>
              </a:r>
              <a:r>
                <a:rPr sz="1200" b="1" u="sng" dirty="0" err="1">
                  <a:solidFill>
                    <a:schemeClr val="accent2"/>
                  </a:solidFill>
                  <a:effectLst/>
                  <a:cs typeface="Simplified Arabic" panose="02020603050405020304" pitchFamily="18" charset="-78"/>
                  <a:hlinkClick r:id="rId20" tooltip="مكافحة الأوبئة وبناء عالمٍ أكثر صحةً وإنصافاً">
                    <a:extLst>
                      <a:ext uri="{A12FA001-AC4F-418D-AE19-62706E023703}">
                        <ahyp:hlinkClr xmlns:ahyp="http://schemas.microsoft.com/office/drawing/2018/hyperlinkcolor" val="tx"/>
                      </a:ext>
                    </a:extLst>
                  </a:hlinkClick>
                </a:rPr>
                <a:t>عربي</a:t>
              </a:r>
              <a:r>
                <a:rPr sz="1200" b="1" dirty="0">
                  <a:solidFill>
                    <a:schemeClr val="accent2"/>
                  </a:solidFill>
                  <a:effectLst/>
                  <a:cs typeface="Simplified Arabic" panose="02020603050405020304" pitchFamily="18" charset="-78"/>
                </a:rPr>
                <a:t> </a:t>
              </a:r>
              <a:r>
                <a:rPr sz="1200" dirty="0" err="1">
                  <a:solidFill>
                    <a:schemeClr val="accent2"/>
                  </a:solidFill>
                  <a:cs typeface="Simplified Arabic" panose="02020603050405020304" pitchFamily="18" charset="-78"/>
                  <a:hlinkClick r:id="rId21"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sz="1200" dirty="0">
                  <a:solidFill>
                    <a:schemeClr val="accent2"/>
                  </a:solidFill>
                  <a:cs typeface="Simplified Arabic" panose="02020603050405020304" pitchFamily="18" charset="-78"/>
                </a:rPr>
                <a:t> </a:t>
              </a:r>
              <a:r>
                <a:rPr lang="en-GB" sz="1200" dirty="0">
                  <a:solidFill>
                    <a:schemeClr val="tx1"/>
                  </a:solidFill>
                  <a:cs typeface="Simplified Arabic" panose="02020603050405020304" pitchFamily="18" charset="-78"/>
                </a:rPr>
                <a:t> |</a:t>
              </a:r>
              <a:endParaRPr sz="1200" dirty="0">
                <a:solidFill>
                  <a:schemeClr val="accent2"/>
                </a:solidFill>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cs typeface="Simplified Arabic" panose="02020603050405020304" pitchFamily="18" charset="-78"/>
                </a:rPr>
                <a:t>إطار</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الاستراتيج</a:t>
              </a:r>
              <a:r>
                <a:rPr lang="ar-SA" sz="1200" dirty="0" err="1">
                  <a:solidFill>
                    <a:schemeClr val="tx1"/>
                  </a:solidFill>
                  <a:cs typeface="Simplified Arabic" panose="02020603050405020304" pitchFamily="18" charset="-78"/>
                </a:rPr>
                <a:t>ية</a:t>
              </a:r>
              <a:r>
                <a:rPr lang="ar-SA" sz="1200" dirty="0">
                  <a:solidFill>
                    <a:schemeClr val="tx1"/>
                  </a:solidFill>
                  <a:cs typeface="Simplified Arabic" panose="02020603050405020304" pitchFamily="18" charset="-78"/>
                </a:rPr>
                <a:t>: </a:t>
              </a:r>
              <a:r>
                <a:rPr lang="en-GB" sz="1200" dirty="0">
                  <a:solidFill>
                    <a:schemeClr val="tx1"/>
                  </a:solidFill>
                  <a:cs typeface="Simplified Arabic" panose="02020603050405020304" pitchFamily="18" charset="-78"/>
                </a:rPr>
                <a:t> | </a:t>
              </a:r>
              <a:r>
                <a:rPr lang="en-GB" sz="1200" u="sng" dirty="0">
                  <a:solidFill>
                    <a:schemeClr val="accent2"/>
                  </a:solidFill>
                  <a:cs typeface="Simplified Arabic" panose="02020603050405020304" pitchFamily="18" charset="-78"/>
                  <a:hlinkClick r:id="rId22" tooltip="The Global Fund 2023-2028 Strategy Framework">
                    <a:extLst>
                      <a:ext uri="{A12FA001-AC4F-418D-AE19-62706E023703}">
                        <ahyp:hlinkClr xmlns:ahyp="http://schemas.microsoft.com/office/drawing/2018/hyperlinkcolor" val="tx"/>
                      </a:ext>
                    </a:extLst>
                  </a:hlinkClick>
                </a:rPr>
                <a:t>English</a:t>
              </a:r>
              <a:r>
                <a:rPr lang="en-GB" sz="1200" dirty="0">
                  <a:solidFill>
                    <a:schemeClr val="tx1"/>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3" tooltip="Marco de la Estrategia del Fondo Mundial (2023-2028)">
                    <a:extLst>
                      <a:ext uri="{A12FA001-AC4F-418D-AE19-62706E023703}">
                        <ahyp:hlinkClr xmlns:ahyp="http://schemas.microsoft.com/office/drawing/2018/hyperlinkcolor" val="tx"/>
                      </a:ext>
                    </a:extLst>
                  </a:hlinkClick>
                </a:rPr>
                <a:t>Español</a:t>
              </a:r>
              <a:r>
                <a:rPr lang="en-GB" sz="1200" dirty="0">
                  <a:solidFill>
                    <a:schemeClr val="accent2"/>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4" tooltip="Cadre stratégique du Fonds mondial 2023 2028">
                    <a:extLst>
                      <a:ext uri="{A12FA001-AC4F-418D-AE19-62706E023703}">
                        <ahyp:hlinkClr xmlns:ahyp="http://schemas.microsoft.com/office/drawing/2018/hyperlinkcolor" val="tx"/>
                      </a:ext>
                    </a:extLst>
                  </a:hlinkClick>
                </a:rPr>
                <a:t>Français</a:t>
              </a:r>
              <a:r>
                <a:rPr lang="en-GB" sz="1200" dirty="0">
                  <a:solidFill>
                    <a:schemeClr val="tx1"/>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5" tooltip="O Quadro da Estratégia do Fundo Global (2023-2028)">
                    <a:extLst>
                      <a:ext uri="{A12FA001-AC4F-418D-AE19-62706E023703}">
                        <ahyp:hlinkClr xmlns:ahyp="http://schemas.microsoft.com/office/drawing/2018/hyperlinkcolor" val="tx"/>
                      </a:ext>
                    </a:extLst>
                  </a:hlinkClick>
                </a:rPr>
                <a:t>Português</a:t>
              </a:r>
              <a:r>
                <a:rPr lang="en-GB" sz="1200" dirty="0">
                  <a:solidFill>
                    <a:schemeClr val="tx1"/>
                  </a:solidFill>
                  <a:cs typeface="Simplified Arabic" panose="02020603050405020304" pitchFamily="18" charset="-78"/>
                </a:rPr>
                <a:t> | </a:t>
              </a:r>
              <a:r>
                <a:rPr lang="az-Cyrl-AZ" sz="1200" u="sng" dirty="0">
                  <a:solidFill>
                    <a:schemeClr val="accent2"/>
                  </a:solidFill>
                  <a:cs typeface="Simplified Arabic" panose="02020603050405020304" pitchFamily="18" charset="-78"/>
                  <a:hlinkClick r:id="rId26" tooltip="Рамочная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cs typeface="Simplified Arabic" panose="02020603050405020304" pitchFamily="18" charset="-78"/>
                  <a:hlinkClick r:id="rId27" tooltip="strategy_globalfund2023-2028_framework_ar.pdf">
                    <a:extLst>
                      <a:ext uri="{A12FA001-AC4F-418D-AE19-62706E023703}">
                        <ahyp:hlinkClr xmlns:ahyp="http://schemas.microsoft.com/office/drawing/2018/hyperlinkcolor" val="tx"/>
                      </a:ext>
                    </a:extLst>
                  </a:hlinkClick>
                </a:rPr>
                <a:t>عربي</a:t>
              </a:r>
              <a:endParaRPr lang="fr-CH" sz="1200" u="sng" dirty="0">
                <a:solidFill>
                  <a:schemeClr val="accent2"/>
                </a:solidFill>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lang="ar-SA" sz="1200" dirty="0">
                  <a:solidFill>
                    <a:srgbClr val="000000"/>
                  </a:solidFill>
                  <a:cs typeface="Simplified Arabic" panose="02020603050405020304" pitchFamily="18" charset="-78"/>
                </a:rPr>
                <a:t>إطار عمل الرصد والتقييم: </a:t>
              </a:r>
              <a:r>
                <a:rPr lang="fr-CH" sz="1200" dirty="0">
                  <a:solidFill>
                    <a:srgbClr val="000000"/>
                  </a:solidFill>
                  <a:cs typeface="Simplified Arabic" panose="02020603050405020304" pitchFamily="18" charset="-78"/>
                  <a:hlinkClick r:id="rId28"/>
                </a:rPr>
                <a:t>https://www.theglobalfund.org/en/monitoring-evaluation/</a:t>
              </a:r>
              <a:endParaRPr lang="az-Cyrl-AZ" sz="1200" dirty="0">
                <a:solidFill>
                  <a:srgbClr val="000000"/>
                </a:solidFill>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u="sng" dirty="0">
                  <a:solidFill>
                    <a:schemeClr val="accent2"/>
                  </a:solidFill>
                  <a:cs typeface="Simplified Arabic" panose="02020603050405020304" pitchFamily="18" charset="-78"/>
                </a:rPr>
                <a:t> </a:t>
              </a:r>
              <a:r>
                <a:rPr sz="1200" dirty="0" err="1">
                  <a:solidFill>
                    <a:srgbClr val="000000"/>
                  </a:solidFill>
                  <a:cs typeface="Simplified Arabic" panose="02020603050405020304" pitchFamily="18" charset="-78"/>
                </a:rPr>
                <a:t>لمزيدٍ</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من</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المعلومات</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انظ</a:t>
              </a:r>
              <a:r>
                <a:rPr lang="ar-SA" sz="1200" dirty="0">
                  <a:solidFill>
                    <a:srgbClr val="000000"/>
                  </a:solidFill>
                  <a:cs typeface="Simplified Arabic" panose="02020603050405020304" pitchFamily="18" charset="-78"/>
                </a:rPr>
                <a:t>ر:</a:t>
              </a:r>
              <a:r>
                <a:rPr sz="1200" dirty="0">
                  <a:solidFill>
                    <a:schemeClr val="accent2"/>
                  </a:solidFill>
                  <a:cs typeface="Simplified Arabic" panose="02020603050405020304" pitchFamily="18" charset="-78"/>
                  <a:hlinkClick r:id="rId29">
                    <a:extLst>
                      <a:ext uri="{A12FA001-AC4F-418D-AE19-62706E023703}">
                        <ahyp:hlinkClr xmlns:ahyp="http://schemas.microsoft.com/office/drawing/2018/hyperlinkcolor" val="tx"/>
                      </a:ext>
                    </a:extLst>
                  </a:hlinkClick>
                </a:rPr>
                <a:t>https://www.theglobalfund.org/en/strategy/</a:t>
              </a:r>
              <a:r>
                <a:rPr sz="1200" dirty="0">
                  <a:solidFill>
                    <a:schemeClr val="accent2"/>
                  </a:solidFill>
                  <a:cs typeface="Simplified Arabic" panose="02020603050405020304" pitchFamily="18" charset="-78"/>
                </a:rPr>
                <a:t> </a:t>
              </a:r>
              <a:endParaRPr kumimoji="0" sz="1200" i="0" strike="noStrike" cap="none" normalizeH="0" baseline="0" dirty="0">
                <a:ln>
                  <a:noFill/>
                </a:ln>
                <a:solidFill>
                  <a:schemeClr val="accent2"/>
                </a:solidFill>
                <a:effectLst/>
                <a:cs typeface="Simplified Arabic" panose="02020603050405020304" pitchFamily="18" charset="-78"/>
              </a:endParaRPr>
            </a:p>
          </p:txBody>
        </p:sp>
      </p:grpSp>
      <p:sp>
        <p:nvSpPr>
          <p:cNvPr id="3" name="Slide Number Placeholder 2">
            <a:extLst>
              <a:ext uri="{FF2B5EF4-FFF2-40B4-BE49-F238E27FC236}">
                <a16:creationId xmlns:a16="http://schemas.microsoft.com/office/drawing/2014/main" id="{1A3266E8-CE8C-4D14-2000-198C33CC3CB3}"/>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14</a:t>
            </a:fld>
            <a:endParaRPr lang="ar" dirty="0"/>
          </a:p>
        </p:txBody>
      </p:sp>
    </p:spTree>
    <p:extLst>
      <p:ext uri="{BB962C8B-B14F-4D97-AF65-F5344CB8AC3E}">
        <p14:creationId xmlns:p14="http://schemas.microsoft.com/office/powerpoint/2010/main" val="111279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A4583316-3698-4A75-92FE-FCDAB2366810}"/>
              </a:ext>
            </a:extLst>
          </p:cNvPr>
          <p:cNvSpPr txBox="1"/>
          <p:nvPr/>
        </p:nvSpPr>
        <p:spPr>
          <a:xfrm>
            <a:off x="1620253" y="5954699"/>
            <a:ext cx="10199721" cy="430887"/>
          </a:xfrm>
          <a:prstGeom prst="rect">
            <a:avLst/>
          </a:prstGeom>
          <a:noFill/>
        </p:spPr>
        <p:txBody>
          <a:bodyPr wrap="square" rtlCol="1">
            <a:spAutoFit/>
          </a:bodyPr>
          <a:lstStyle/>
          <a:p>
            <a:pPr marL="0" marR="0" algn="r" rtl="1">
              <a:spcBef>
                <a:spcPts val="0"/>
              </a:spcBef>
              <a:spcAft>
                <a:spcPts val="0"/>
              </a:spcAft>
              <a:defRPr sz="1050">
                <a:latin typeface="Arial" panose="020B0604020202020204" pitchFamily="34" charset="0"/>
                <a:cs typeface="Arial" panose="020B0604020202020204" pitchFamily="34" charset="0"/>
              </a:defRPr>
            </a:pPr>
            <a:r>
              <a:rPr sz="1100" baseline="30000" dirty="0">
                <a:effectLst/>
                <a:latin typeface="Simplified Arabic" panose="02020603050405020304" pitchFamily="18" charset="-78"/>
                <a:ea typeface="Calibri" panose="020F0502020204030204" pitchFamily="34" charset="0"/>
                <a:cs typeface="Simplified Arabic" panose="02020603050405020304" pitchFamily="18" charset="-78"/>
              </a:rPr>
              <a:t>1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يضم</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المنظمات</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الثنائية</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والمتعددة</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الأطراف</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التي</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تساهم</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بمواردها</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وخبراتها</a:t>
            </a:r>
            <a:r>
              <a:rPr lang="ar-SA"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وغالباً</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بالقدرات</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التنفيذية</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في</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الميدان</a:t>
            </a:r>
            <a:r>
              <a:rPr lang="ar-SA" sz="1100" dirty="0">
                <a:effectLst/>
                <a:latin typeface="Simplified Arabic" panose="02020603050405020304" pitchFamily="18" charset="-78"/>
                <a:ea typeface="Calibri" panose="020F0502020204030204" pitchFamily="34" charset="0"/>
                <a:cs typeface="Simplified Arabic" panose="02020603050405020304" pitchFamily="18" charset="-78"/>
              </a:rPr>
              <a:t>)</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بما</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فيها</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الجهات</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المانحة</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للصندوق</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العالمي</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والجهات</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المانحة</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التي</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تتبنّى</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برامج</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ثنائية</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الأطراف</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والمنظمات</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التي</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تساهم</a:t>
            </a:r>
            <a:r>
              <a:rPr sz="1100" dirty="0">
                <a:effectLst/>
                <a:latin typeface="Simplified Arabic" panose="02020603050405020304" pitchFamily="18" charset="-78"/>
                <a:ea typeface="Calibri" panose="020F0502020204030204" pitchFamily="34" charset="0"/>
                <a:cs typeface="Simplified Arabic" panose="02020603050405020304" pitchFamily="18" charset="-78"/>
              </a:rPr>
              <a:t> </a:t>
            </a:r>
            <a:r>
              <a:rPr sz="1100" dirty="0" err="1">
                <a:effectLst/>
                <a:latin typeface="Simplified Arabic" panose="02020603050405020304" pitchFamily="18" charset="-78"/>
                <a:ea typeface="Calibri" panose="020F0502020204030204" pitchFamily="34" charset="0"/>
                <a:cs typeface="Simplified Arabic" panose="02020603050405020304" pitchFamily="18" charset="-78"/>
              </a:rPr>
              <a:t>بخبراتها</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ولا</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يشمل</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شركاء</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التنمية</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الشركاء</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الفنيين</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للصندوق</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العالمي</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بل</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ينضوون</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تحت</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فئة</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أصحاب</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مصلحة</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خاصة</a:t>
            </a:r>
            <a:r>
              <a:rPr sz="1100" dirty="0">
                <a:latin typeface="Simplified Arabic" panose="02020603050405020304" pitchFamily="18" charset="-78"/>
                <a:cs typeface="Simplified Arabic" panose="02020603050405020304" pitchFamily="18" charset="-78"/>
              </a:rPr>
              <a:t> </a:t>
            </a:r>
            <a:r>
              <a:rPr sz="1100" dirty="0" err="1">
                <a:latin typeface="Simplified Arabic" panose="02020603050405020304" pitchFamily="18" charset="-78"/>
                <a:cs typeface="Simplified Arabic" panose="02020603050405020304" pitchFamily="18" charset="-78"/>
              </a:rPr>
              <a:t>بهم</a:t>
            </a:r>
            <a:r>
              <a:rPr sz="1100" dirty="0">
                <a:latin typeface="Simplified Arabic" panose="02020603050405020304" pitchFamily="18" charset="-78"/>
                <a:cs typeface="Simplified Arabic" panose="02020603050405020304" pitchFamily="18" charset="-78"/>
              </a:rPr>
              <a:t>.</a:t>
            </a:r>
          </a:p>
        </p:txBody>
      </p:sp>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584544" y="210184"/>
            <a:ext cx="11471638" cy="468000"/>
          </a:xfrm>
        </p:spPr>
        <p:txBody>
          <a:bodyPr rtlCol="1">
            <a:noAutofit/>
          </a:bodyPr>
          <a:lstStyle/>
          <a:p>
            <a:pPr algn="r" rtl="1">
              <a:defRPr sz="2800">
                <a:cs typeface="Arial" panose="020B0604020202020204" pitchFamily="34" charset="0"/>
              </a:defRPr>
            </a:pPr>
            <a:r>
              <a:rPr b="1" dirty="0" err="1">
                <a:latin typeface="Adobe Arabic" panose="02040503050201020203" pitchFamily="18" charset="-78"/>
                <a:cs typeface="Adobe Arabic" panose="02040503050201020203" pitchFamily="18" charset="-78"/>
              </a:rPr>
              <a:t>الخطوات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التالية</a:t>
            </a:r>
            <a:r>
              <a:rPr lang="ar-SA"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ماذا</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تعني</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الاستراتيجية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الجديدة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لشركاء</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التنمية</a:t>
            </a:r>
            <a:r>
              <a:rPr b="1" dirty="0">
                <a:latin typeface="Adobe Arabic" panose="02040503050201020203" pitchFamily="18" charset="-78"/>
                <a:cs typeface="Adobe Arabic" panose="02040503050201020203" pitchFamily="18" charset="-78"/>
              </a:rPr>
              <a:t>؟</a:t>
            </a:r>
          </a:p>
        </p:txBody>
      </p:sp>
      <p:sp>
        <p:nvSpPr>
          <p:cNvPr id="35" name="TextBox 34">
            <a:extLst>
              <a:ext uri="{FF2B5EF4-FFF2-40B4-BE49-F238E27FC236}">
                <a16:creationId xmlns:a16="http://schemas.microsoft.com/office/drawing/2014/main" id="{58F3FC02-04ED-4CD8-8612-AEB52223B1EB}"/>
              </a:ext>
            </a:extLst>
          </p:cNvPr>
          <p:cNvSpPr txBox="1"/>
          <p:nvPr/>
        </p:nvSpPr>
        <p:spPr>
          <a:xfrm>
            <a:off x="141963" y="657861"/>
            <a:ext cx="11678011" cy="523220"/>
          </a:xfrm>
          <a:prstGeom prst="rect">
            <a:avLst/>
          </a:prstGeom>
          <a:solidFill>
            <a:schemeClr val="tx2">
              <a:lumMod val="20000"/>
              <a:lumOff val="80000"/>
            </a:schemeClr>
          </a:solidFill>
          <a:ln>
            <a:noFill/>
          </a:ln>
          <a:effectLst/>
        </p:spPr>
        <p:txBody>
          <a:bodyPr wrap="square" rtlCol="1">
            <a:spAutoFit/>
          </a:bodyPr>
          <a:lstStyle>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1"/>
            <a:r>
              <a:rPr sz="2800" b="1" dirty="0" err="1">
                <a:latin typeface="Adobe Arabic" panose="02040503050201020203" pitchFamily="18" charset="-78"/>
                <a:cs typeface="Adobe Arabic" panose="02040503050201020203" pitchFamily="18" charset="-78"/>
              </a:rPr>
              <a:t>يلعب</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شركاء</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التنمية</a:t>
            </a:r>
            <a:r>
              <a:rPr lang="ar-SA" sz="2800" b="1" baseline="30000" dirty="0">
                <a:latin typeface="Adobe Arabic" panose="02040503050201020203" pitchFamily="18" charset="-78"/>
                <a:cs typeface="Adobe Arabic" panose="02040503050201020203" pitchFamily="18" charset="-78"/>
              </a:rPr>
              <a:t>1 </a:t>
            </a:r>
            <a:r>
              <a:rPr sz="2800" b="1" dirty="0" err="1">
                <a:latin typeface="Adobe Arabic" panose="02040503050201020203" pitchFamily="18" charset="-78"/>
                <a:cs typeface="Adobe Arabic" panose="02040503050201020203" pitchFamily="18" charset="-78"/>
              </a:rPr>
              <a:t>دوراً</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هاماً</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في</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تحقيق</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الاستراتيجية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الجديدة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لشراكة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الصندوق</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العالمي</a:t>
            </a:r>
            <a:endParaRPr sz="2800" b="1" dirty="0">
              <a:latin typeface="Adobe Arabic" panose="02040503050201020203" pitchFamily="18" charset="-78"/>
              <a:cs typeface="Adobe Arabic" panose="02040503050201020203" pitchFamily="18" charset="-78"/>
            </a:endParaRPr>
          </a:p>
        </p:txBody>
      </p:sp>
      <p:sp>
        <p:nvSpPr>
          <p:cNvPr id="37" name="TextBox 36">
            <a:extLst>
              <a:ext uri="{FF2B5EF4-FFF2-40B4-BE49-F238E27FC236}">
                <a16:creationId xmlns:a16="http://schemas.microsoft.com/office/drawing/2014/main" id="{183FA848-9D48-4407-9FF4-DDD5EE7CA509}"/>
              </a:ext>
            </a:extLst>
          </p:cNvPr>
          <p:cNvSpPr txBox="1"/>
          <p:nvPr/>
        </p:nvSpPr>
        <p:spPr>
          <a:xfrm>
            <a:off x="279648" y="1413556"/>
            <a:ext cx="9966410" cy="3093154"/>
          </a:xfrm>
          <a:prstGeom prst="rect">
            <a:avLst/>
          </a:prstGeom>
          <a:noFill/>
        </p:spPr>
        <p:txBody>
          <a:bodyPr wrap="square" rtlCol="1">
            <a:spAutoFit/>
          </a:bodyPr>
          <a:lstStyle/>
          <a:p>
            <a:pPr marL="285750" marR="0" lvl="0" indent="-285750" algn="r" rtl="1">
              <a:spcBef>
                <a:spcPts val="0"/>
              </a:spcBef>
              <a:spcAft>
                <a:spcPts val="600"/>
              </a:spcAft>
              <a:buFont typeface="Arial" panose="020B0604020202020204" pitchFamily="34" charset="0"/>
              <a:buChar char="•"/>
              <a:defRPr sz="1900">
                <a:solidFill>
                  <a:srgbClr val="000000"/>
                </a:solidFill>
                <a:effectLst/>
                <a:latin typeface="Arial" panose="020B0604020202020204" pitchFamily="34" charset="0"/>
                <a:cs typeface="Arial" panose="020B0604020202020204" pitchFamily="34" charset="0"/>
              </a:defRPr>
            </a:pPr>
            <a:r>
              <a:rPr sz="2000" b="1" dirty="0" err="1">
                <a:latin typeface="Adobe Arabic" panose="02040503050201020203" pitchFamily="18" charset="-78"/>
                <a:ea typeface="Calibri" panose="020F0502020204030204" pitchFamily="34" charset="0"/>
                <a:cs typeface="Adobe Arabic" panose="02040503050201020203" pitchFamily="18" charset="-78"/>
              </a:rPr>
              <a:t>مواءمة</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الدعم</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مع</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الخطط</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القُطرية</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القوية</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والأولويات</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المشتركة</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على</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سبيل</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المثال</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بشأن</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الاستثمارات</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في</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الخدمات</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ونُظُم</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البيانات</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المتكاملة</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ذات</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الجودة</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المتمحورة</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حول</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الناس</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أو</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معالجة</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المحددات</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الهيكلية</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لنتائج</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مكافحة</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فيروس</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العوز</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المناعي</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البشري</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والسُلّ</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والملاريا</a:t>
            </a:r>
            <a:r>
              <a:rPr sz="2000" dirty="0">
                <a:latin typeface="Adobe Arabic" panose="02040503050201020203" pitchFamily="18" charset="-78"/>
                <a:ea typeface="Times New Roman" panose="02020603050405020304" pitchFamily="18" charset="0"/>
                <a:cs typeface="Adobe Arabic" panose="02040503050201020203" pitchFamily="18" charset="-78"/>
              </a:rPr>
              <a:t>.</a:t>
            </a:r>
            <a:r>
              <a:rPr sz="2000" dirty="0">
                <a:latin typeface="Adobe Arabic" panose="02040503050201020203" pitchFamily="18" charset="-78"/>
                <a:ea typeface="Calibri" panose="020F0502020204030204" pitchFamily="34" charset="0"/>
                <a:cs typeface="Adobe Arabic" panose="02040503050201020203" pitchFamily="18" charset="-78"/>
              </a:rPr>
              <a:t> </a:t>
            </a:r>
            <a:endParaRPr sz="2000" dirty="0">
              <a:effectLst/>
              <a:latin typeface="Adobe Arabic" panose="02040503050201020203" pitchFamily="18" charset="-78"/>
              <a:ea typeface="Calibri" panose="020F0502020204030204" pitchFamily="34" charset="0"/>
              <a:cs typeface="Adobe Arabic" panose="02040503050201020203" pitchFamily="18" charset="-78"/>
            </a:endParaRPr>
          </a:p>
          <a:p>
            <a:pPr marL="285750" marR="0" lvl="0" indent="-285750" algn="r" rtl="1">
              <a:spcBef>
                <a:spcPts val="0"/>
              </a:spcBef>
              <a:spcAft>
                <a:spcPts val="600"/>
              </a:spcAft>
              <a:buFont typeface="Arial" panose="020B0604020202020204" pitchFamily="34" charset="0"/>
              <a:buChar char="•"/>
              <a:defRPr sz="1900">
                <a:solidFill>
                  <a:srgbClr val="000000"/>
                </a:solidFill>
                <a:effectLst/>
                <a:latin typeface="Arial" panose="020B0604020202020204" pitchFamily="34" charset="0"/>
                <a:cs typeface="Arial" panose="020B0604020202020204" pitchFamily="34" charset="0"/>
              </a:defRPr>
            </a:pPr>
            <a:r>
              <a:rPr sz="2000" b="1" dirty="0" err="1">
                <a:latin typeface="Adobe Arabic" panose="02040503050201020203" pitchFamily="18" charset="-78"/>
                <a:ea typeface="Calibri" panose="020F0502020204030204" pitchFamily="34" charset="0"/>
                <a:cs typeface="Adobe Arabic" panose="02040503050201020203" pitchFamily="18" charset="-78"/>
              </a:rPr>
              <a:t>التعاون</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في</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الاستفادة</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من</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زيادة</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التمويل</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المحلي</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والإضافي</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من</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الجهات</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المانحة</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مما</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يؤدي</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إلى</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زيادة</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القيمة</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مقابل</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المال</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والأثر</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الصحي</a:t>
            </a:r>
            <a:r>
              <a:rPr sz="2000" b="1" dirty="0">
                <a:latin typeface="Adobe Arabic" panose="02040503050201020203" pitchFamily="18" charset="-78"/>
                <a:ea typeface="Arial" panose="020B0604020202020204" pitchFamily="34" charset="0"/>
                <a:cs typeface="Adobe Arabic" panose="02040503050201020203" pitchFamily="18" charset="-78"/>
              </a:rPr>
              <a:t> </a:t>
            </a:r>
            <a:r>
              <a:rPr sz="2000" b="1" dirty="0" err="1">
                <a:latin typeface="Adobe Arabic" panose="02040503050201020203" pitchFamily="18" charset="-78"/>
                <a:ea typeface="Arial" panose="020B0604020202020204" pitchFamily="34" charset="0"/>
                <a:cs typeface="Adobe Arabic" panose="02040503050201020203" pitchFamily="18" charset="-78"/>
              </a:rPr>
              <a:t>المستدام</a:t>
            </a:r>
            <a:r>
              <a:rPr sz="2000" dirty="0">
                <a:latin typeface="Adobe Arabic" panose="02040503050201020203" pitchFamily="18" charset="-78"/>
                <a:ea typeface="Arial" panose="020B0604020202020204" pitchFamily="34" charset="0"/>
                <a:cs typeface="Adobe Arabic" panose="02040503050201020203" pitchFamily="18" charset="-78"/>
              </a:rPr>
              <a:t>، </a:t>
            </a:r>
            <a:r>
              <a:rPr sz="2000" dirty="0" err="1">
                <a:latin typeface="Adobe Arabic" panose="02040503050201020203" pitchFamily="18" charset="-78"/>
                <a:ea typeface="Arial" panose="020B0604020202020204" pitchFamily="34" charset="0"/>
                <a:cs typeface="Adobe Arabic" panose="02040503050201020203" pitchFamily="18" charset="-78"/>
              </a:rPr>
              <a:t>بما</a:t>
            </a:r>
            <a:r>
              <a:rPr sz="2000" dirty="0">
                <a:latin typeface="Adobe Arabic" panose="02040503050201020203" pitchFamily="18" charset="-78"/>
                <a:ea typeface="Arial" panose="020B0604020202020204" pitchFamily="34" charset="0"/>
                <a:cs typeface="Adobe Arabic" panose="02040503050201020203" pitchFamily="18" charset="-78"/>
              </a:rPr>
              <a:t> </a:t>
            </a:r>
            <a:r>
              <a:rPr sz="2000" dirty="0" err="1">
                <a:latin typeface="Adobe Arabic" panose="02040503050201020203" pitchFamily="18" charset="-78"/>
                <a:ea typeface="Arial" panose="020B0604020202020204" pitchFamily="34" charset="0"/>
                <a:cs typeface="Adobe Arabic" panose="02040503050201020203" pitchFamily="18" charset="-78"/>
              </a:rPr>
              <a:t>في</a:t>
            </a:r>
            <a:r>
              <a:rPr sz="2000" dirty="0">
                <a:latin typeface="Adobe Arabic" panose="02040503050201020203" pitchFamily="18" charset="-78"/>
                <a:ea typeface="Arial" panose="020B0604020202020204" pitchFamily="34" charset="0"/>
                <a:cs typeface="Adobe Arabic" panose="02040503050201020203" pitchFamily="18" charset="-78"/>
              </a:rPr>
              <a:t> </a:t>
            </a:r>
            <a:r>
              <a:rPr sz="2000" dirty="0" err="1">
                <a:latin typeface="Adobe Arabic" panose="02040503050201020203" pitchFamily="18" charset="-78"/>
                <a:ea typeface="Arial" panose="020B0604020202020204" pitchFamily="34" charset="0"/>
                <a:cs typeface="Adobe Arabic" panose="02040503050201020203" pitchFamily="18" charset="-78"/>
              </a:rPr>
              <a:t>ذلك</a:t>
            </a:r>
            <a:r>
              <a:rPr sz="2000" dirty="0">
                <a:latin typeface="Adobe Arabic" panose="02040503050201020203" pitchFamily="18" charset="-78"/>
                <a:ea typeface="Arial" panose="020B0604020202020204" pitchFamily="34" charset="0"/>
                <a:cs typeface="Adobe Arabic" panose="02040503050201020203" pitchFamily="18" charset="-78"/>
              </a:rPr>
              <a:t> </a:t>
            </a:r>
            <a:r>
              <a:rPr sz="2000" dirty="0" err="1">
                <a:latin typeface="Adobe Arabic" panose="02040503050201020203" pitchFamily="18" charset="-78"/>
                <a:ea typeface="Arial" panose="020B0604020202020204" pitchFamily="34" charset="0"/>
                <a:cs typeface="Adobe Arabic" panose="02040503050201020203" pitchFamily="18" charset="-78"/>
              </a:rPr>
              <a:t>من</a:t>
            </a:r>
            <a:r>
              <a:rPr sz="2000" dirty="0">
                <a:latin typeface="Adobe Arabic" panose="02040503050201020203" pitchFamily="18" charset="-78"/>
                <a:ea typeface="Arial" panose="020B0604020202020204" pitchFamily="34" charset="0"/>
                <a:cs typeface="Adobe Arabic" panose="02040503050201020203" pitchFamily="18" charset="-78"/>
              </a:rPr>
              <a:t> </a:t>
            </a:r>
            <a:r>
              <a:rPr sz="2000" dirty="0" err="1">
                <a:latin typeface="Adobe Arabic" panose="02040503050201020203" pitchFamily="18" charset="-78"/>
                <a:ea typeface="Arial" panose="020B0604020202020204" pitchFamily="34" charset="0"/>
                <a:cs typeface="Adobe Arabic" panose="02040503050201020203" pitchFamily="18" charset="-78"/>
              </a:rPr>
              <a:t>خلال</a:t>
            </a:r>
            <a:r>
              <a:rPr sz="2000" dirty="0">
                <a:latin typeface="Adobe Arabic" panose="02040503050201020203" pitchFamily="18" charset="-78"/>
                <a:ea typeface="Arial" panose="020B060402020202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المشاركة</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وبذل</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التمويل</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المشترَك</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في</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التمويل</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المختلط</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ونماذج</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التمويل</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المبتكرة</a:t>
            </a:r>
            <a:r>
              <a:rPr sz="2000" dirty="0">
                <a:latin typeface="Adobe Arabic" panose="02040503050201020203" pitchFamily="18" charset="-78"/>
                <a:ea typeface="Arial" panose="020B0604020202020204" pitchFamily="34" charset="0"/>
                <a:cs typeface="Adobe Arabic" panose="02040503050201020203" pitchFamily="18" charset="-78"/>
              </a:rPr>
              <a:t>. </a:t>
            </a:r>
            <a:endParaRPr sz="2000" dirty="0">
              <a:effectLst/>
              <a:latin typeface="Adobe Arabic" panose="02040503050201020203" pitchFamily="18" charset="-78"/>
              <a:ea typeface="Calibri" panose="020F0502020204030204" pitchFamily="34" charset="0"/>
              <a:cs typeface="Adobe Arabic" panose="02040503050201020203" pitchFamily="18" charset="-78"/>
            </a:endParaRPr>
          </a:p>
          <a:p>
            <a:pPr marL="285750" marR="0" lvl="0" indent="-285750" algn="r" rtl="1">
              <a:spcBef>
                <a:spcPts val="0"/>
              </a:spcBef>
              <a:spcAft>
                <a:spcPts val="600"/>
              </a:spcAft>
              <a:buFont typeface="Arial" panose="020B0604020202020204" pitchFamily="34" charset="0"/>
              <a:buChar char="•"/>
              <a:defRPr sz="1900">
                <a:solidFill>
                  <a:srgbClr val="000000"/>
                </a:solidFill>
                <a:effectLst/>
                <a:latin typeface="Arial" panose="020B0604020202020204" pitchFamily="34" charset="0"/>
                <a:cs typeface="Arial" panose="020B0604020202020204" pitchFamily="34" charset="0"/>
              </a:defRPr>
            </a:pPr>
            <a:r>
              <a:rPr sz="2000" b="1" dirty="0" err="1">
                <a:latin typeface="Adobe Arabic" panose="02040503050201020203" pitchFamily="18" charset="-78"/>
                <a:ea typeface="Calibri" panose="020F0502020204030204" pitchFamily="34" charset="0"/>
                <a:cs typeface="Adobe Arabic" panose="02040503050201020203" pitchFamily="18" charset="-78"/>
              </a:rPr>
              <a:t>التعاون</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المبكر</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للمساعدة</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على</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Times New Roman" panose="02020603050405020304" pitchFamily="18" charset="0"/>
                <a:cs typeface="Adobe Arabic" panose="02040503050201020203" pitchFamily="18" charset="-78"/>
              </a:rPr>
              <a:t>نشر</a:t>
            </a:r>
            <a:r>
              <a:rPr sz="2000" b="1" dirty="0">
                <a:latin typeface="Adobe Arabic" panose="02040503050201020203" pitchFamily="18" charset="-78"/>
                <a:ea typeface="Times New Roman" panose="02020603050405020304" pitchFamily="18" charset="0"/>
                <a:cs typeface="Adobe Arabic" panose="02040503050201020203" pitchFamily="18" charset="-78"/>
              </a:rPr>
              <a:t> </a:t>
            </a:r>
            <a:r>
              <a:rPr sz="2000" b="1" dirty="0" err="1">
                <a:latin typeface="Adobe Arabic" panose="02040503050201020203" pitchFamily="18" charset="-78"/>
                <a:ea typeface="Times New Roman" panose="02020603050405020304" pitchFamily="18" charset="0"/>
                <a:cs typeface="Adobe Arabic" panose="02040503050201020203" pitchFamily="18" charset="-78"/>
              </a:rPr>
              <a:t>الابتكارات</a:t>
            </a:r>
            <a:r>
              <a:rPr sz="2000" b="1" dirty="0">
                <a:latin typeface="Adobe Arabic" panose="02040503050201020203" pitchFamily="18" charset="-78"/>
                <a:ea typeface="Times New Roman" panose="02020603050405020304" pitchFamily="18" charset="0"/>
                <a:cs typeface="Adobe Arabic" panose="02040503050201020203" pitchFamily="18" charset="-78"/>
              </a:rPr>
              <a:t> </a:t>
            </a:r>
            <a:r>
              <a:rPr sz="2000" b="1" dirty="0" err="1">
                <a:latin typeface="Adobe Arabic" panose="02040503050201020203" pitchFamily="18" charset="-78"/>
                <a:ea typeface="Times New Roman" panose="02020603050405020304" pitchFamily="18" charset="0"/>
                <a:cs typeface="Adobe Arabic" panose="02040503050201020203" pitchFamily="18" charset="-78"/>
              </a:rPr>
              <a:t>الفعَّالة</a:t>
            </a:r>
            <a:r>
              <a:rPr sz="2000" b="1" dirty="0">
                <a:latin typeface="Adobe Arabic" panose="02040503050201020203" pitchFamily="18" charset="-78"/>
                <a:ea typeface="Times New Roman" panose="02020603050405020304" pitchFamily="18" charset="0"/>
                <a:cs typeface="Adobe Arabic" panose="02040503050201020203" pitchFamily="18" charset="-78"/>
              </a:rPr>
              <a:t> </a:t>
            </a:r>
            <a:r>
              <a:rPr sz="2000" b="1" dirty="0" err="1">
                <a:latin typeface="Adobe Arabic" panose="02040503050201020203" pitchFamily="18" charset="-78"/>
                <a:ea typeface="Times New Roman" panose="02020603050405020304" pitchFamily="18" charset="0"/>
                <a:cs typeface="Adobe Arabic" panose="02040503050201020203" pitchFamily="18" charset="-78"/>
              </a:rPr>
              <a:t>وتوسيع</a:t>
            </a:r>
            <a:r>
              <a:rPr sz="2000" b="1" dirty="0">
                <a:latin typeface="Adobe Arabic" panose="02040503050201020203" pitchFamily="18" charset="-78"/>
                <a:ea typeface="Times New Roman" panose="02020603050405020304" pitchFamily="18" charset="0"/>
                <a:cs typeface="Adobe Arabic" panose="02040503050201020203" pitchFamily="18" charset="-78"/>
              </a:rPr>
              <a:t> </a:t>
            </a:r>
            <a:r>
              <a:rPr sz="2000" b="1" dirty="0" err="1">
                <a:latin typeface="Adobe Arabic" panose="02040503050201020203" pitchFamily="18" charset="-78"/>
                <a:ea typeface="Times New Roman" panose="02020603050405020304" pitchFamily="18" charset="0"/>
                <a:cs typeface="Adobe Arabic" panose="02040503050201020203" pitchFamily="18" charset="-78"/>
              </a:rPr>
              <a:t>نطاقها</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بما</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في</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ذلك</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من</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خلال</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الاستثمارات</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المستهدفة</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والضمانات</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وجهود</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تشكيل</a:t>
            </a:r>
            <a:r>
              <a:rPr sz="2000" dirty="0">
                <a:latin typeface="Adobe Arabic" panose="02040503050201020203" pitchFamily="18" charset="-78"/>
                <a:ea typeface="Times New Roman" panose="02020603050405020304" pitchFamily="18" charset="0"/>
                <a:cs typeface="Adobe Arabic" panose="02040503050201020203" pitchFamily="18" charset="-78"/>
              </a:rPr>
              <a:t> </a:t>
            </a:r>
            <a:r>
              <a:rPr sz="2000" dirty="0" err="1">
                <a:latin typeface="Adobe Arabic" panose="02040503050201020203" pitchFamily="18" charset="-78"/>
                <a:ea typeface="Times New Roman" panose="02020603050405020304" pitchFamily="18" charset="0"/>
                <a:cs typeface="Adobe Arabic" panose="02040503050201020203" pitchFamily="18" charset="-78"/>
              </a:rPr>
              <a:t>السوق</a:t>
            </a:r>
            <a:r>
              <a:rPr sz="2000" dirty="0">
                <a:latin typeface="Adobe Arabic" panose="02040503050201020203" pitchFamily="18" charset="-78"/>
                <a:ea typeface="Times New Roman" panose="02020603050405020304" pitchFamily="18" charset="0"/>
                <a:cs typeface="Adobe Arabic" panose="02040503050201020203" pitchFamily="18" charset="-78"/>
              </a:rPr>
              <a:t>.</a:t>
            </a:r>
            <a:endParaRPr sz="2000" dirty="0">
              <a:effectLst/>
              <a:latin typeface="Adobe Arabic" panose="02040503050201020203" pitchFamily="18" charset="-78"/>
              <a:ea typeface="Calibri" panose="020F0502020204030204" pitchFamily="34" charset="0"/>
              <a:cs typeface="Adobe Arabic" panose="02040503050201020203" pitchFamily="18" charset="-78"/>
            </a:endParaRPr>
          </a:p>
          <a:p>
            <a:pPr marL="285750" marR="0" lvl="0" indent="-285750" algn="r" rtl="1">
              <a:spcBef>
                <a:spcPts val="0"/>
              </a:spcBef>
              <a:spcAft>
                <a:spcPts val="600"/>
              </a:spcAft>
              <a:buFont typeface="Arial" panose="020B0604020202020204" pitchFamily="34" charset="0"/>
              <a:buChar char="•"/>
              <a:defRPr sz="190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sz="2000" dirty="0" err="1">
                <a:latin typeface="Adobe Arabic" panose="02040503050201020203" pitchFamily="18" charset="-78"/>
                <a:cs typeface="Adobe Arabic" panose="02040503050201020203" pitchFamily="18" charset="-78"/>
              </a:rPr>
              <a:t>المساهمة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الصوت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الدبلوماسي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لشراكة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الصندوق</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العالمي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في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إطار</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تحدي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القوانين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والسياسات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والممارسات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الضارة</a:t>
            </a:r>
            <a:r>
              <a:rPr sz="2000" dirty="0">
                <a:latin typeface="Adobe Arabic" panose="02040503050201020203" pitchFamily="18" charset="-78"/>
                <a:cs typeface="Adobe Arabic" panose="02040503050201020203" pitchFamily="18" charset="-78"/>
              </a:rPr>
              <a:t>.</a:t>
            </a:r>
            <a:endParaRPr sz="2000" dirty="0">
              <a:effectLst/>
              <a:latin typeface="Adobe Arabic" panose="02040503050201020203" pitchFamily="18" charset="-78"/>
              <a:ea typeface="Calibri" panose="020F0502020204030204" pitchFamily="34" charset="0"/>
              <a:cs typeface="Adobe Arabic" panose="02040503050201020203" pitchFamily="18" charset="-78"/>
            </a:endParaRPr>
          </a:p>
        </p:txBody>
      </p:sp>
      <p:grpSp>
        <p:nvGrpSpPr>
          <p:cNvPr id="17" name="Group 16">
            <a:extLst>
              <a:ext uri="{FF2B5EF4-FFF2-40B4-BE49-F238E27FC236}">
                <a16:creationId xmlns:a16="http://schemas.microsoft.com/office/drawing/2014/main" id="{180D2F8A-E97F-449D-9A94-D8B9392A7EF2}"/>
              </a:ext>
            </a:extLst>
          </p:cNvPr>
          <p:cNvGrpSpPr/>
          <p:nvPr/>
        </p:nvGrpSpPr>
        <p:grpSpPr>
          <a:xfrm>
            <a:off x="10220325" y="2116220"/>
            <a:ext cx="1828800" cy="1896405"/>
            <a:chOff x="371114" y="764233"/>
            <a:chExt cx="1828800" cy="1896405"/>
          </a:xfrm>
        </p:grpSpPr>
        <p:grpSp>
          <p:nvGrpSpPr>
            <p:cNvPr id="18" name="Group 17">
              <a:extLst>
                <a:ext uri="{FF2B5EF4-FFF2-40B4-BE49-F238E27FC236}">
                  <a16:creationId xmlns:a16="http://schemas.microsoft.com/office/drawing/2014/main" id="{C745EFC1-296A-4048-8AAA-EA371091C0D3}"/>
                </a:ext>
              </a:extLst>
            </p:cNvPr>
            <p:cNvGrpSpPr/>
            <p:nvPr/>
          </p:nvGrpSpPr>
          <p:grpSpPr>
            <a:xfrm>
              <a:off x="371114" y="831838"/>
              <a:ext cx="1828800" cy="1828800"/>
              <a:chOff x="371114" y="738001"/>
              <a:chExt cx="1828800" cy="1828800"/>
            </a:xfrm>
          </p:grpSpPr>
          <p:pic>
            <p:nvPicPr>
              <p:cNvPr id="20" name="Graphic 19" descr="Road with solid fill">
                <a:extLst>
                  <a:ext uri="{FF2B5EF4-FFF2-40B4-BE49-F238E27FC236}">
                    <a16:creationId xmlns:a16="http://schemas.microsoft.com/office/drawing/2014/main" id="{A32DB08C-8AB4-4D38-BC71-10E51DD09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114" y="738001"/>
                <a:ext cx="1828800" cy="1828800"/>
              </a:xfrm>
              <a:prstGeom prst="rect">
                <a:avLst/>
              </a:prstGeom>
            </p:spPr>
          </p:pic>
          <p:sp>
            <p:nvSpPr>
              <p:cNvPr id="21" name="Rectangle 20">
                <a:extLst>
                  <a:ext uri="{FF2B5EF4-FFF2-40B4-BE49-F238E27FC236}">
                    <a16:creationId xmlns:a16="http://schemas.microsoft.com/office/drawing/2014/main" id="{A085F2E0-F36C-4C03-91DC-8AB803EA6BEF}"/>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sp>
            <p:nvSpPr>
              <p:cNvPr id="22" name="Rectangle 21">
                <a:extLst>
                  <a:ext uri="{FF2B5EF4-FFF2-40B4-BE49-F238E27FC236}">
                    <a16:creationId xmlns:a16="http://schemas.microsoft.com/office/drawing/2014/main" id="{E36D5898-3C90-432A-9A44-14FA2585829B}"/>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grpSp>
        <p:pic>
          <p:nvPicPr>
            <p:cNvPr id="19" name="Picture 2" descr="SDG Metadata Translation Project - SDG Metadata Translation Project">
              <a:extLst>
                <a:ext uri="{FF2B5EF4-FFF2-40B4-BE49-F238E27FC236}">
                  <a16:creationId xmlns:a16="http://schemas.microsoft.com/office/drawing/2014/main" id="{C32ED204-B6D4-4600-A91D-27AA893CC8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7FAEC91F-8487-4E3C-A6C7-D084E80B8387}"/>
              </a:ext>
            </a:extLst>
          </p:cNvPr>
          <p:cNvGrpSpPr/>
          <p:nvPr/>
        </p:nvGrpSpPr>
        <p:grpSpPr>
          <a:xfrm>
            <a:off x="2248156" y="4663141"/>
            <a:ext cx="9575901" cy="1180169"/>
            <a:chOff x="2259820" y="815617"/>
            <a:chExt cx="9575901" cy="1180169"/>
          </a:xfrm>
        </p:grpSpPr>
        <p:cxnSp>
          <p:nvCxnSpPr>
            <p:cNvPr id="24" name="Straight Connector 23">
              <a:extLst>
                <a:ext uri="{FF2B5EF4-FFF2-40B4-BE49-F238E27FC236}">
                  <a16:creationId xmlns:a16="http://schemas.microsoft.com/office/drawing/2014/main" id="{E4D9CBDF-87FE-438A-B7A9-55B283C54522}"/>
                </a:ext>
              </a:extLst>
            </p:cNvPr>
            <p:cNvCxnSpPr>
              <a:cxnSpLocks/>
            </p:cNvCxnSpPr>
            <p:nvPr/>
          </p:nvCxnSpPr>
          <p:spPr>
            <a:xfrm>
              <a:off x="2417401" y="815617"/>
              <a:ext cx="941832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244BA1A7-4B32-41AD-AB51-9E0C3AA7B8B4}"/>
                </a:ext>
              </a:extLst>
            </p:cNvPr>
            <p:cNvSpPr/>
            <p:nvPr/>
          </p:nvSpPr>
          <p:spPr>
            <a:xfrm>
              <a:off x="2259820" y="820574"/>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r" rtl="1">
                <a:spcAft>
                  <a:spcPts val="200"/>
                </a:spcAft>
                <a:defRPr sz="1600">
                  <a:solidFill>
                    <a:schemeClr val="tx1"/>
                  </a:solidFill>
                  <a:latin typeface="Arial Black" panose="020B0A04020102020204" pitchFamily="34" charset="0"/>
                  <a:cs typeface="Arial" panose="020B0604020202020204" pitchFamily="34" charset="0"/>
                </a:defRPr>
              </a:pPr>
              <a:r>
                <a:rPr sz="1200" b="1" dirty="0" err="1">
                  <a:cs typeface="Simplified Arabic" panose="02020603050405020304" pitchFamily="18" charset="-78"/>
                </a:rPr>
                <a:t>الموارد</a:t>
              </a:r>
              <a:endParaRPr sz="1200" b="1" dirty="0">
                <a:solidFill>
                  <a:schemeClr val="tx1"/>
                </a:solidFill>
                <a:latin typeface="Segoe UI" panose="020B0502040204020203"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cs typeface="Simplified Arabic" panose="02020603050405020304" pitchFamily="18" charset="-78"/>
                </a:rPr>
                <a:t>استراتيجية</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الصندوق</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العالمي</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للفترة</a:t>
              </a:r>
              <a:r>
                <a:rPr lang="ar-SA" sz="1200" dirty="0">
                  <a:solidFill>
                    <a:schemeClr val="tx1"/>
                  </a:solidFill>
                  <a:cs typeface="Simplified Arabic" panose="02020603050405020304" pitchFamily="18" charset="-78"/>
                </a:rPr>
                <a:t> (2023-2028): </a:t>
              </a:r>
              <a:r>
                <a:rPr sz="1200" dirty="0">
                  <a:solidFill>
                    <a:schemeClr val="tx1"/>
                  </a:solidFill>
                  <a:cs typeface="Simplified Arabic" panose="02020603050405020304" pitchFamily="18" charset="-78"/>
                </a:rPr>
                <a:t> </a:t>
              </a:r>
              <a:r>
                <a:rPr sz="1200" dirty="0">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6"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err="1">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7"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8"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err="1">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9"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10"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cs typeface="Simplified Arabic" panose="02020603050405020304" pitchFamily="18" charset="-78"/>
                  <a:hlinkClick r:id="rId11" tooltip="strategy_globalfund2023-2028_narrative_ar.pdf">
                    <a:extLst>
                      <a:ext uri="{A12FA001-AC4F-418D-AE19-62706E023703}">
                        <ahyp:hlinkClr xmlns:ahyp="http://schemas.microsoft.com/office/drawing/2018/hyperlinkcolor" val="tx"/>
                      </a:ext>
                    </a:extLst>
                  </a:hlinkClick>
                </a:rPr>
                <a:t>عربي</a:t>
              </a:r>
              <a:endParaRPr sz="1200" i="0" dirty="0">
                <a:solidFill>
                  <a:srgbClr val="000000"/>
                </a:solidFill>
                <a:effectLst/>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rgbClr val="000000"/>
                  </a:solidFill>
                  <a:cs typeface="Simplified Arabic" panose="02020603050405020304" pitchFamily="18" charset="-78"/>
                </a:rPr>
                <a:t>ملخص</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تنفيذ</a:t>
              </a:r>
              <a:r>
                <a:rPr lang="ar-SA" sz="1200" dirty="0">
                  <a:solidFill>
                    <a:srgbClr val="000000"/>
                  </a:solidFill>
                  <a:cs typeface="Simplified Arabic" panose="02020603050405020304" pitchFamily="18" charset="-78"/>
                </a:rPr>
                <a:t>ي:</a:t>
              </a:r>
              <a:r>
                <a:rPr lang="en-GB" sz="1200" dirty="0">
                  <a:solidFill>
                    <a:schemeClr val="tx1"/>
                  </a:solidFill>
                  <a:cs typeface="Simplified Arabic" panose="02020603050405020304" pitchFamily="18" charset="-78"/>
                </a:rPr>
                <a:t>|</a:t>
              </a:r>
              <a:r>
                <a:rPr sz="1200" dirty="0">
                  <a:solidFill>
                    <a:srgbClr val="000000"/>
                  </a:solidFill>
                  <a:cs typeface="Simplified Arabic" panose="02020603050405020304" pitchFamily="18" charset="-78"/>
                </a:rPr>
                <a:t> </a:t>
              </a:r>
              <a:r>
                <a:rPr sz="1200" u="sng" dirty="0">
                  <a:solidFill>
                    <a:schemeClr val="accent2"/>
                  </a:solidFill>
                  <a:effectLst/>
                  <a:cs typeface="Simplified Arabic" panose="02020603050405020304" pitchFamily="18" charset="-78"/>
                  <a:hlinkClick r:id="rId12"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3"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4"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5"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16"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17"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8"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sz="1200" u="sng" dirty="0">
                  <a:solidFill>
                    <a:schemeClr val="accent2"/>
                  </a:solidFill>
                  <a:effectLst/>
                  <a:cs typeface="Simplified Arabic" panose="02020603050405020304" pitchFamily="18" charset="-78"/>
                </a:rPr>
                <a:t> </a:t>
              </a:r>
              <a:r>
                <a:rPr sz="1200" dirty="0">
                  <a:solidFill>
                    <a:schemeClr val="tx1"/>
                  </a:solidFill>
                  <a:effectLst/>
                  <a:cs typeface="Simplified Arabic" panose="02020603050405020304" pitchFamily="18" charset="-78"/>
                </a:rPr>
                <a:t>| </a:t>
              </a:r>
              <a:r>
                <a:rPr sz="1200" u="sng" dirty="0">
                  <a:solidFill>
                    <a:schemeClr val="accent2"/>
                  </a:solidFill>
                  <a:effectLst/>
                  <a:cs typeface="Simplified Arabic" panose="02020603050405020304" pitchFamily="18" charset="-78"/>
                  <a:hlinkClick r:id="rId19"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sz="1200" dirty="0">
                  <a:solidFill>
                    <a:schemeClr val="tx1"/>
                  </a:solidFill>
                  <a:effectLst/>
                  <a:cs typeface="Simplified Arabic" panose="02020603050405020304" pitchFamily="18" charset="-78"/>
                </a:rPr>
                <a:t> </a:t>
              </a:r>
              <a:r>
                <a:rPr lang="ar-SA" sz="1200" dirty="0">
                  <a:solidFill>
                    <a:schemeClr val="tx1"/>
                  </a:solidFill>
                  <a:effectLst/>
                  <a:cs typeface="Simplified Arabic" panose="02020603050405020304" pitchFamily="18" charset="-78"/>
                </a:rPr>
                <a:t> </a:t>
              </a:r>
              <a:r>
                <a:rPr sz="1200" b="1" u="sng" dirty="0" err="1">
                  <a:solidFill>
                    <a:schemeClr val="accent2"/>
                  </a:solidFill>
                  <a:effectLst/>
                  <a:cs typeface="Simplified Arabic" panose="02020603050405020304" pitchFamily="18" charset="-78"/>
                  <a:hlinkClick r:id="rId20" tooltip="مكافحة الأوبئة وبناء عالمٍ أكثر صحةً وإنصافاً">
                    <a:extLst>
                      <a:ext uri="{A12FA001-AC4F-418D-AE19-62706E023703}">
                        <ahyp:hlinkClr xmlns:ahyp="http://schemas.microsoft.com/office/drawing/2018/hyperlinkcolor" val="tx"/>
                      </a:ext>
                    </a:extLst>
                  </a:hlinkClick>
                </a:rPr>
                <a:t>عربي</a:t>
              </a:r>
              <a:r>
                <a:rPr sz="1200" b="1" dirty="0">
                  <a:solidFill>
                    <a:schemeClr val="accent2"/>
                  </a:solidFill>
                  <a:effectLst/>
                  <a:cs typeface="Simplified Arabic" panose="02020603050405020304" pitchFamily="18" charset="-78"/>
                </a:rPr>
                <a:t> </a:t>
              </a:r>
              <a:r>
                <a:rPr sz="1200" dirty="0" err="1">
                  <a:solidFill>
                    <a:schemeClr val="accent2"/>
                  </a:solidFill>
                  <a:cs typeface="Simplified Arabic" panose="02020603050405020304" pitchFamily="18" charset="-78"/>
                  <a:hlinkClick r:id="rId21"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sz="1200" dirty="0">
                  <a:solidFill>
                    <a:schemeClr val="accent2"/>
                  </a:solidFill>
                  <a:cs typeface="Simplified Arabic" panose="02020603050405020304" pitchFamily="18" charset="-78"/>
                </a:rPr>
                <a:t> </a:t>
              </a:r>
              <a:r>
                <a:rPr lang="en-GB" sz="1200" dirty="0">
                  <a:solidFill>
                    <a:schemeClr val="tx1"/>
                  </a:solidFill>
                  <a:cs typeface="Simplified Arabic" panose="02020603050405020304" pitchFamily="18" charset="-78"/>
                </a:rPr>
                <a:t> |</a:t>
              </a:r>
              <a:endParaRPr sz="1200" dirty="0">
                <a:solidFill>
                  <a:schemeClr val="accent2"/>
                </a:solidFill>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cs typeface="Simplified Arabic" panose="02020603050405020304" pitchFamily="18" charset="-78"/>
                </a:rPr>
                <a:t>إطار</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الاستراتيج</a:t>
              </a:r>
              <a:r>
                <a:rPr lang="ar-SA" sz="1200" dirty="0" err="1">
                  <a:solidFill>
                    <a:schemeClr val="tx1"/>
                  </a:solidFill>
                  <a:cs typeface="Simplified Arabic" panose="02020603050405020304" pitchFamily="18" charset="-78"/>
                </a:rPr>
                <a:t>ية</a:t>
              </a:r>
              <a:r>
                <a:rPr lang="ar-SA" sz="1200" dirty="0">
                  <a:solidFill>
                    <a:schemeClr val="tx1"/>
                  </a:solidFill>
                  <a:cs typeface="Simplified Arabic" panose="02020603050405020304" pitchFamily="18" charset="-78"/>
                </a:rPr>
                <a:t>: </a:t>
              </a:r>
              <a:r>
                <a:rPr lang="en-GB" sz="1200" dirty="0">
                  <a:solidFill>
                    <a:schemeClr val="tx1"/>
                  </a:solidFill>
                  <a:cs typeface="Simplified Arabic" panose="02020603050405020304" pitchFamily="18" charset="-78"/>
                </a:rPr>
                <a:t> | </a:t>
              </a:r>
              <a:r>
                <a:rPr lang="en-GB" sz="1200" u="sng" dirty="0">
                  <a:solidFill>
                    <a:schemeClr val="accent2"/>
                  </a:solidFill>
                  <a:cs typeface="Simplified Arabic" panose="02020603050405020304" pitchFamily="18" charset="-78"/>
                  <a:hlinkClick r:id="rId22" tooltip="The Global Fund 2023-2028 Strategy Framework">
                    <a:extLst>
                      <a:ext uri="{A12FA001-AC4F-418D-AE19-62706E023703}">
                        <ahyp:hlinkClr xmlns:ahyp="http://schemas.microsoft.com/office/drawing/2018/hyperlinkcolor" val="tx"/>
                      </a:ext>
                    </a:extLst>
                  </a:hlinkClick>
                </a:rPr>
                <a:t>English</a:t>
              </a:r>
              <a:r>
                <a:rPr lang="en-GB" sz="1200" dirty="0">
                  <a:solidFill>
                    <a:schemeClr val="tx1"/>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3" tooltip="Marco de la Estrategia del Fondo Mundial (2023-2028)">
                    <a:extLst>
                      <a:ext uri="{A12FA001-AC4F-418D-AE19-62706E023703}">
                        <ahyp:hlinkClr xmlns:ahyp="http://schemas.microsoft.com/office/drawing/2018/hyperlinkcolor" val="tx"/>
                      </a:ext>
                    </a:extLst>
                  </a:hlinkClick>
                </a:rPr>
                <a:t>Español</a:t>
              </a:r>
              <a:r>
                <a:rPr lang="en-GB" sz="1200" dirty="0">
                  <a:solidFill>
                    <a:schemeClr val="accent2"/>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4" tooltip="Cadre stratégique du Fonds mondial 2023 2028">
                    <a:extLst>
                      <a:ext uri="{A12FA001-AC4F-418D-AE19-62706E023703}">
                        <ahyp:hlinkClr xmlns:ahyp="http://schemas.microsoft.com/office/drawing/2018/hyperlinkcolor" val="tx"/>
                      </a:ext>
                    </a:extLst>
                  </a:hlinkClick>
                </a:rPr>
                <a:t>Français</a:t>
              </a:r>
              <a:r>
                <a:rPr lang="en-GB" sz="1200" dirty="0">
                  <a:solidFill>
                    <a:schemeClr val="tx1"/>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5" tooltip="O Quadro da Estratégia do Fundo Global (2023-2028)">
                    <a:extLst>
                      <a:ext uri="{A12FA001-AC4F-418D-AE19-62706E023703}">
                        <ahyp:hlinkClr xmlns:ahyp="http://schemas.microsoft.com/office/drawing/2018/hyperlinkcolor" val="tx"/>
                      </a:ext>
                    </a:extLst>
                  </a:hlinkClick>
                </a:rPr>
                <a:t>Português</a:t>
              </a:r>
              <a:r>
                <a:rPr lang="en-GB" sz="1200" dirty="0">
                  <a:solidFill>
                    <a:schemeClr val="tx1"/>
                  </a:solidFill>
                  <a:cs typeface="Simplified Arabic" panose="02020603050405020304" pitchFamily="18" charset="-78"/>
                </a:rPr>
                <a:t> | </a:t>
              </a:r>
              <a:r>
                <a:rPr lang="az-Cyrl-AZ" sz="1200" u="sng" dirty="0">
                  <a:solidFill>
                    <a:schemeClr val="accent2"/>
                  </a:solidFill>
                  <a:cs typeface="Simplified Arabic" panose="02020603050405020304" pitchFamily="18" charset="-78"/>
                  <a:hlinkClick r:id="rId26" tooltip="Рамочная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cs typeface="Simplified Arabic" panose="02020603050405020304" pitchFamily="18" charset="-78"/>
                  <a:hlinkClick r:id="rId27" tooltip="strategy_globalfund2023-2028_framework_ar.pdf">
                    <a:extLst>
                      <a:ext uri="{A12FA001-AC4F-418D-AE19-62706E023703}">
                        <ahyp:hlinkClr xmlns:ahyp="http://schemas.microsoft.com/office/drawing/2018/hyperlinkcolor" val="tx"/>
                      </a:ext>
                    </a:extLst>
                  </a:hlinkClick>
                </a:rPr>
                <a:t>عربي</a:t>
              </a:r>
              <a:endParaRPr lang="fr-CH" sz="1200" u="sng" dirty="0">
                <a:solidFill>
                  <a:schemeClr val="accent2"/>
                </a:solidFill>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lang="ar-SA" sz="1200" dirty="0">
                  <a:solidFill>
                    <a:srgbClr val="000000"/>
                  </a:solidFill>
                  <a:cs typeface="Simplified Arabic" panose="02020603050405020304" pitchFamily="18" charset="-78"/>
                </a:rPr>
                <a:t>إطار عمل الرصد والتقييم:</a:t>
              </a:r>
              <a:r>
                <a:rPr lang="fr-CH" sz="1200" dirty="0">
                  <a:solidFill>
                    <a:srgbClr val="000000"/>
                  </a:solidFill>
                  <a:cs typeface="Simplified Arabic" panose="02020603050405020304" pitchFamily="18" charset="-78"/>
                  <a:hlinkClick r:id="rId28"/>
                </a:rPr>
                <a:t>https://www.theglobalfund.org/en/monitoring-evaluation/</a:t>
              </a:r>
              <a:r>
                <a:rPr lang="fr-CH" sz="1200" dirty="0">
                  <a:solidFill>
                    <a:srgbClr val="000000"/>
                  </a:solidFill>
                  <a:cs typeface="Simplified Arabic" panose="02020603050405020304" pitchFamily="18" charset="-78"/>
                </a:rPr>
                <a:t> </a:t>
              </a:r>
              <a:endParaRPr lang="az-Cyrl-AZ" sz="1200" dirty="0">
                <a:solidFill>
                  <a:srgbClr val="000000"/>
                </a:solidFill>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u="sng" dirty="0">
                  <a:solidFill>
                    <a:schemeClr val="accent2"/>
                  </a:solidFill>
                  <a:cs typeface="Simplified Arabic" panose="02020603050405020304" pitchFamily="18" charset="-78"/>
                </a:rPr>
                <a:t> </a:t>
              </a:r>
              <a:r>
                <a:rPr sz="1200" dirty="0" err="1">
                  <a:solidFill>
                    <a:srgbClr val="000000"/>
                  </a:solidFill>
                  <a:cs typeface="Simplified Arabic" panose="02020603050405020304" pitchFamily="18" charset="-78"/>
                </a:rPr>
                <a:t>لمزيدٍ</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من</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المعلومات</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انظ</a:t>
              </a:r>
              <a:r>
                <a:rPr lang="ar-SA" sz="1200" dirty="0">
                  <a:solidFill>
                    <a:srgbClr val="000000"/>
                  </a:solidFill>
                  <a:cs typeface="Simplified Arabic" panose="02020603050405020304" pitchFamily="18" charset="-78"/>
                </a:rPr>
                <a:t>ر:</a:t>
              </a:r>
              <a:r>
                <a:rPr sz="1200" dirty="0">
                  <a:solidFill>
                    <a:schemeClr val="accent2"/>
                  </a:solidFill>
                  <a:cs typeface="Simplified Arabic" panose="02020603050405020304" pitchFamily="18" charset="-78"/>
                  <a:hlinkClick r:id="rId29">
                    <a:extLst>
                      <a:ext uri="{A12FA001-AC4F-418D-AE19-62706E023703}">
                        <ahyp:hlinkClr xmlns:ahyp="http://schemas.microsoft.com/office/drawing/2018/hyperlinkcolor" val="tx"/>
                      </a:ext>
                    </a:extLst>
                  </a:hlinkClick>
                </a:rPr>
                <a:t>https://www.theglobalfund.org/en/strategy/</a:t>
              </a:r>
              <a:r>
                <a:rPr sz="1200" dirty="0">
                  <a:solidFill>
                    <a:schemeClr val="accent2"/>
                  </a:solidFill>
                  <a:cs typeface="Simplified Arabic" panose="02020603050405020304" pitchFamily="18" charset="-78"/>
                </a:rPr>
                <a:t> </a:t>
              </a:r>
              <a:endParaRPr kumimoji="0" sz="1200" i="0" strike="noStrike" cap="none" normalizeH="0" baseline="0" dirty="0">
                <a:ln>
                  <a:noFill/>
                </a:ln>
                <a:solidFill>
                  <a:schemeClr val="accent2"/>
                </a:solidFill>
                <a:effectLst/>
                <a:cs typeface="Simplified Arabic" panose="02020603050405020304" pitchFamily="18" charset="-78"/>
              </a:endParaRPr>
            </a:p>
          </p:txBody>
        </p:sp>
      </p:grpSp>
      <p:sp>
        <p:nvSpPr>
          <p:cNvPr id="3" name="Slide Number Placeholder 2">
            <a:extLst>
              <a:ext uri="{FF2B5EF4-FFF2-40B4-BE49-F238E27FC236}">
                <a16:creationId xmlns:a16="http://schemas.microsoft.com/office/drawing/2014/main" id="{9E5861F3-D51F-05DC-84BB-643EC7C95F20}"/>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15</a:t>
            </a:fld>
            <a:endParaRPr lang="ar" dirty="0"/>
          </a:p>
        </p:txBody>
      </p:sp>
    </p:spTree>
    <p:extLst>
      <p:ext uri="{BB962C8B-B14F-4D97-AF65-F5344CB8AC3E}">
        <p14:creationId xmlns:p14="http://schemas.microsoft.com/office/powerpoint/2010/main" val="142028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296500" y="91633"/>
            <a:ext cx="11707963" cy="514212"/>
          </a:xfrm>
        </p:spPr>
        <p:txBody>
          <a:bodyPr rtlCol="1">
            <a:noAutofit/>
          </a:bodyPr>
          <a:lstStyle/>
          <a:p>
            <a:pPr algn="r" rtl="1">
              <a:defRPr sz="2600">
                <a:cs typeface="Arial" panose="020B0604020202020204" pitchFamily="34" charset="0"/>
              </a:defRPr>
            </a:pPr>
            <a:r>
              <a:rPr sz="2800" b="1" dirty="0" err="1">
                <a:latin typeface="Adobe Arabic" panose="02040503050201020203" pitchFamily="18" charset="-78"/>
                <a:cs typeface="Adobe Arabic" panose="02040503050201020203" pitchFamily="18" charset="-78"/>
              </a:rPr>
              <a:t>الخطوات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التالية</a:t>
            </a:r>
            <a:r>
              <a:rPr lang="ar-SA"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ماذا</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تعني</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الاستراتيجية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الجديدة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للجهات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المُنفِّذة</a:t>
            </a:r>
            <a:r>
              <a:rPr sz="2800" b="1" dirty="0">
                <a:latin typeface="Adobe Arabic" panose="02040503050201020203" pitchFamily="18" charset="-78"/>
                <a:cs typeface="Adobe Arabic" panose="02040503050201020203" pitchFamily="18" charset="-78"/>
              </a:rPr>
              <a:t>؟ </a:t>
            </a:r>
          </a:p>
        </p:txBody>
      </p:sp>
      <p:sp>
        <p:nvSpPr>
          <p:cNvPr id="31" name="TextBox 30">
            <a:extLst>
              <a:ext uri="{FF2B5EF4-FFF2-40B4-BE49-F238E27FC236}">
                <a16:creationId xmlns:a16="http://schemas.microsoft.com/office/drawing/2014/main" id="{A2CFD76F-A60B-4C14-9B59-3008D3874019}"/>
              </a:ext>
            </a:extLst>
          </p:cNvPr>
          <p:cNvSpPr txBox="1"/>
          <p:nvPr/>
        </p:nvSpPr>
        <p:spPr>
          <a:xfrm>
            <a:off x="296500" y="625516"/>
            <a:ext cx="11689125" cy="523220"/>
          </a:xfrm>
          <a:prstGeom prst="rect">
            <a:avLst/>
          </a:prstGeom>
          <a:solidFill>
            <a:schemeClr val="tx2">
              <a:lumMod val="20000"/>
              <a:lumOff val="80000"/>
            </a:schemeClr>
          </a:solidFill>
          <a:ln>
            <a:noFill/>
          </a:ln>
          <a:effectLst/>
        </p:spPr>
        <p:txBody>
          <a:bodyPr wrap="square" rtlCol="1">
            <a:spAutoFit/>
          </a:bodyPr>
          <a:lstStyle>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1"/>
            <a:r>
              <a:rPr sz="2800" b="1" dirty="0" err="1">
                <a:latin typeface="Adobe Arabic" panose="02040503050201020203" pitchFamily="18" charset="-78"/>
                <a:cs typeface="Adobe Arabic" panose="02040503050201020203" pitchFamily="18" charset="-78"/>
              </a:rPr>
              <a:t>تضطلع</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الجهات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المنفِّذة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بدور</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هام</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في</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تنفيذ</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أولويات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الاستراتيجية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الجديدة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لشراكة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الصندوق</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العالمي</a:t>
            </a:r>
            <a:endParaRPr sz="2800" b="1" dirty="0">
              <a:latin typeface="Adobe Arabic" panose="02040503050201020203" pitchFamily="18" charset="-78"/>
              <a:cs typeface="Adobe Arabic" panose="02040503050201020203" pitchFamily="18" charset="-78"/>
            </a:endParaRPr>
          </a:p>
        </p:txBody>
      </p:sp>
      <p:sp>
        <p:nvSpPr>
          <p:cNvPr id="33" name="TextBox 32">
            <a:extLst>
              <a:ext uri="{FF2B5EF4-FFF2-40B4-BE49-F238E27FC236}">
                <a16:creationId xmlns:a16="http://schemas.microsoft.com/office/drawing/2014/main" id="{1DB31CEA-EB9C-45BE-864C-8FD355C45165}"/>
              </a:ext>
            </a:extLst>
          </p:cNvPr>
          <p:cNvSpPr txBox="1"/>
          <p:nvPr/>
        </p:nvSpPr>
        <p:spPr>
          <a:xfrm>
            <a:off x="296500" y="1241429"/>
            <a:ext cx="9992087" cy="3490699"/>
          </a:xfrm>
          <a:prstGeom prst="rect">
            <a:avLst/>
          </a:prstGeom>
          <a:noFill/>
        </p:spPr>
        <p:txBody>
          <a:bodyPr wrap="square" rtlCol="1">
            <a:spAutoFit/>
          </a:bodyPr>
          <a:lstStyle/>
          <a:p>
            <a:pPr marL="347472" marR="0" lvl="0" indent="-342900" algn="r" rtl="1">
              <a:spcAft>
                <a:spcPts val="500"/>
              </a:spcAft>
              <a:buFont typeface="Arial" panose="020B0604020202020204" pitchFamily="34" charset="0"/>
              <a:buChar char="•"/>
              <a:defRPr sz="1750">
                <a:effectLst/>
                <a:latin typeface="Arial" panose="020B0604020202020204" pitchFamily="34" charset="0"/>
                <a:ea typeface="Calibri" panose="020F0502020204030204" pitchFamily="34" charset="0"/>
              </a:defRPr>
            </a:pPr>
            <a:r>
              <a:rPr sz="2000" b="1" dirty="0" err="1">
                <a:latin typeface="Adobe Arabic" panose="02040503050201020203" pitchFamily="18" charset="-78"/>
                <a:cs typeface="Adobe Arabic" panose="02040503050201020203" pitchFamily="18" charset="-78"/>
              </a:rPr>
              <a:t>تصميم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خطط</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قُطرية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وتنفيذها</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لتقديم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برامج</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جيدة</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تتسم</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بالكفاءة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والفاعلية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والإنصاف</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تحقيق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الأغراض</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الفرعية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مكافحة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فيروس</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العوز</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المناعي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البشري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والسُلّ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والملاريا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الخاصة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بالاستراتيجية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وبناء</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خدمات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متكاملة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عالية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الجودة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متمحورة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حول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الناس</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وتحقيق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أقصى</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قدر</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ممكن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مشاركة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أكثر</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المجتمعات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المحلية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تضرراً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وتحقيق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أقصى</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قدر</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الإنصاف</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وحقوق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الإنسان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والمساواة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بين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الجنسين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والتأهب</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للجائحات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والاستجابة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لها</a:t>
            </a:r>
            <a:r>
              <a:rPr sz="2000" dirty="0">
                <a:latin typeface="Adobe Arabic" panose="02040503050201020203" pitchFamily="18" charset="-78"/>
                <a:cs typeface="Adobe Arabic" panose="02040503050201020203" pitchFamily="18" charset="-78"/>
              </a:rPr>
              <a:t>.</a:t>
            </a:r>
          </a:p>
          <a:p>
            <a:pPr marL="347472" marR="0" lvl="0" indent="-342900" algn="r" rtl="1">
              <a:spcAft>
                <a:spcPts val="500"/>
              </a:spcAft>
              <a:buFont typeface="Arial" panose="020B0604020202020204" pitchFamily="34" charset="0"/>
              <a:buChar char="•"/>
              <a:defRPr sz="1750">
                <a:effectLst/>
                <a:latin typeface="Arial" panose="020B0604020202020204" pitchFamily="34" charset="0"/>
                <a:ea typeface="Calibri" panose="020F0502020204030204" pitchFamily="34" charset="0"/>
                <a:cs typeface="Arial" panose="020B0604020202020204" pitchFamily="34" charset="0"/>
              </a:defRPr>
            </a:pPr>
            <a:r>
              <a:rPr sz="2000" b="1" dirty="0" err="1">
                <a:latin typeface="Adobe Arabic" panose="02040503050201020203" pitchFamily="18" charset="-78"/>
                <a:cs typeface="Adobe Arabic" panose="02040503050201020203" pitchFamily="18" charset="-78"/>
              </a:rPr>
              <a:t>تعبئة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الموارد</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المحلية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المتزايدة</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للصحة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والأمراض</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الثلاثة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a:t>
            </a:r>
            <a:r>
              <a:rPr sz="2000" b="1" dirty="0" err="1">
                <a:latin typeface="Adobe Arabic" panose="02040503050201020203" pitchFamily="18" charset="-78"/>
                <a:cs typeface="Adobe Arabic" panose="02040503050201020203" pitchFamily="18" charset="-78"/>
              </a:rPr>
              <a:t>تعزيز</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التركيز</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على</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الجودة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والقيمة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مقابل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المال</a:t>
            </a:r>
            <a:r>
              <a:rPr sz="2000" dirty="0">
                <a:latin typeface="Adobe Arabic" panose="02040503050201020203" pitchFamily="18" charset="-78"/>
                <a:cs typeface="Adobe Arabic" panose="02040503050201020203" pitchFamily="18" charset="-78"/>
              </a:rPr>
              <a:t>.</a:t>
            </a:r>
          </a:p>
          <a:p>
            <a:pPr marL="347472" marR="0" lvl="0" indent="-285750" algn="r" rtl="1">
              <a:spcAft>
                <a:spcPts val="500"/>
              </a:spcAft>
              <a:buFont typeface="Arial" panose="020B0604020202020204" pitchFamily="34" charset="0"/>
              <a:buChar char="•"/>
              <a:defRPr sz="1750">
                <a:latin typeface="Arial" panose="020B0604020202020204" pitchFamily="34" charset="0"/>
                <a:cs typeface="Arial" panose="020B0604020202020204" pitchFamily="34" charset="0"/>
              </a:defRPr>
            </a:pPr>
            <a:r>
              <a:rPr sz="2000" b="1" dirty="0" err="1">
                <a:latin typeface="Adobe Arabic" panose="02040503050201020203" pitchFamily="18" charset="-78"/>
                <a:ea typeface="Calibri" panose="020F0502020204030204" pitchFamily="34" charset="0"/>
                <a:cs typeface="Adobe Arabic" panose="02040503050201020203" pitchFamily="18" charset="-78"/>
              </a:rPr>
              <a:t>تشجيع</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إقامة</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شراكات</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جديدة</a:t>
            </a:r>
            <a:r>
              <a:rPr sz="2000" b="1" dirty="0">
                <a:latin typeface="Adobe Arabic" panose="02040503050201020203" pitchFamily="18" charset="-78"/>
                <a:ea typeface="Calibri" panose="020F0502020204030204" pitchFamily="34" charset="0"/>
                <a:cs typeface="Adobe Arabic" panose="02040503050201020203" pitchFamily="18" charset="-78"/>
              </a:rPr>
              <a:t> </a:t>
            </a:r>
            <a:r>
              <a:rPr lang="ar-SA" sz="2000" dirty="0">
                <a:latin typeface="Adobe Arabic" panose="02040503050201020203" pitchFamily="18" charset="-78"/>
                <a:ea typeface="Calibri" panose="020F0502020204030204" pitchFamily="34" charset="0"/>
                <a:cs typeface="Adobe Arabic" panose="02040503050201020203" pitchFamily="18" charset="-78"/>
              </a:rPr>
              <a:t>(م</a:t>
            </a:r>
            <a:r>
              <a:rPr sz="2000" dirty="0" err="1">
                <a:latin typeface="Adobe Arabic" panose="02040503050201020203" pitchFamily="18" charset="-78"/>
                <a:ea typeface="Calibri" panose="020F0502020204030204" pitchFamily="34" charset="0"/>
                <a:cs typeface="Adobe Arabic" panose="02040503050201020203" pitchFamily="18" charset="-78"/>
              </a:rPr>
              <a:t>ثل</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الشراكات</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المتعددة</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القطاعات</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لمعالجة</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الحواجز</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الهيكلية</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من</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خلال</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التأهب</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للجائحات</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والاستجابة</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لها</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أو</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عبر</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أصحاب</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المصلحة</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من</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القطاع</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الخاص</a:t>
            </a:r>
            <a:r>
              <a:rPr lang="ar-SA" sz="2000" dirty="0">
                <a:latin typeface="Adobe Arabic" panose="02040503050201020203" pitchFamily="18" charset="-78"/>
                <a:ea typeface="Calibri" panose="020F0502020204030204" pitchFamily="34" charset="0"/>
                <a:cs typeface="Adobe Arabic" panose="02040503050201020203" pitchFamily="18" charset="-78"/>
              </a:rPr>
              <a:t>)</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والروابط</a:t>
            </a:r>
            <a:r>
              <a:rPr sz="2000" b="1" dirty="0">
                <a:latin typeface="Adobe Arabic" panose="02040503050201020203" pitchFamily="18" charset="-78"/>
                <a:ea typeface="Calibri" panose="020F0502020204030204" pitchFamily="34" charset="0"/>
                <a:cs typeface="Adobe Arabic" panose="02040503050201020203" pitchFamily="18" charset="-78"/>
              </a:rPr>
              <a:t> </a:t>
            </a:r>
            <a:r>
              <a:rPr sz="2000" b="1" dirty="0" err="1">
                <a:latin typeface="Adobe Arabic" panose="02040503050201020203" pitchFamily="18" charset="-78"/>
                <a:ea typeface="Calibri" panose="020F0502020204030204" pitchFamily="34" charset="0"/>
                <a:cs typeface="Adobe Arabic" panose="02040503050201020203" pitchFamily="18" charset="-78"/>
              </a:rPr>
              <a:t>الجديدة</a:t>
            </a:r>
            <a:r>
              <a:rPr sz="2000" b="1" dirty="0">
                <a:latin typeface="Adobe Arabic" panose="02040503050201020203" pitchFamily="18" charset="-78"/>
                <a:ea typeface="Calibri" panose="020F0502020204030204" pitchFamily="34" charset="0"/>
                <a:cs typeface="Adobe Arabic" panose="02040503050201020203" pitchFamily="18" charset="-78"/>
              </a:rPr>
              <a:t> </a:t>
            </a:r>
            <a:r>
              <a:rPr lang="ar-SA" sz="2000" dirty="0">
                <a:latin typeface="Adobe Arabic" panose="02040503050201020203" pitchFamily="18" charset="-78"/>
                <a:ea typeface="Calibri" panose="020F0502020204030204" pitchFamily="34" charset="0"/>
                <a:cs typeface="Adobe Arabic" panose="02040503050201020203" pitchFamily="18" charset="-78"/>
              </a:rPr>
              <a:t>(</a:t>
            </a:r>
            <a:r>
              <a:rPr sz="2000" dirty="0" err="1">
                <a:latin typeface="Adobe Arabic" panose="02040503050201020203" pitchFamily="18" charset="-78"/>
                <a:ea typeface="Calibri" panose="020F0502020204030204" pitchFamily="34" charset="0"/>
                <a:cs typeface="Adobe Arabic" panose="02040503050201020203" pitchFamily="18" charset="-78"/>
              </a:rPr>
              <a:t>مثلاً</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latin typeface="Adobe Arabic" panose="02040503050201020203" pitchFamily="18" charset="-78"/>
                <a:ea typeface="Calibri" panose="020F0502020204030204" pitchFamily="34" charset="0"/>
                <a:cs typeface="Adobe Arabic" panose="02040503050201020203" pitchFamily="18" charset="-78"/>
              </a:rPr>
              <a:t>لإعداد</a:t>
            </a:r>
            <a:r>
              <a:rPr sz="2000" dirty="0">
                <a:latin typeface="Adobe Arabic" panose="02040503050201020203" pitchFamily="18" charset="-78"/>
                <a:ea typeface="Calibri" panose="020F0502020204030204" pitchFamily="34"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خدمات</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متكاملة</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متمحورة</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حول</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الناس</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وجيّدة</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النوعية</a:t>
            </a:r>
            <a:r>
              <a:rPr lang="ar-SA"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من</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أجل</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تحقيق</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المقاصد</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التي</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تتوخاها</a:t>
            </a:r>
            <a:r>
              <a:rPr sz="2000" dirty="0">
                <a:effectLst/>
                <a:latin typeface="Adobe Arabic" panose="02040503050201020203" pitchFamily="18" charset="-78"/>
                <a:ea typeface="Times New Roman" panose="02020603050405020304" pitchFamily="18" charset="0"/>
                <a:cs typeface="Adobe Arabic" panose="02040503050201020203" pitchFamily="18" charset="-78"/>
              </a:rPr>
              <a:t> </a:t>
            </a:r>
            <a:r>
              <a:rPr sz="2000" dirty="0" err="1">
                <a:effectLst/>
                <a:latin typeface="Adobe Arabic" panose="02040503050201020203" pitchFamily="18" charset="-78"/>
                <a:ea typeface="Times New Roman" panose="02020603050405020304" pitchFamily="18" charset="0"/>
                <a:cs typeface="Adobe Arabic" panose="02040503050201020203" pitchFamily="18" charset="-78"/>
              </a:rPr>
              <a:t>الاستراتيجية</a:t>
            </a:r>
            <a:r>
              <a:rPr sz="2000" dirty="0">
                <a:effectLst/>
                <a:latin typeface="Adobe Arabic" panose="02040503050201020203" pitchFamily="18" charset="-78"/>
                <a:ea typeface="Times New Roman" panose="02020603050405020304" pitchFamily="18" charset="0"/>
                <a:cs typeface="Adobe Arabic" panose="02040503050201020203" pitchFamily="18" charset="-78"/>
              </a:rPr>
              <a:t>.</a:t>
            </a:r>
          </a:p>
          <a:p>
            <a:pPr marL="347472" indent="-285750" algn="r" rtl="1">
              <a:spcAft>
                <a:spcPts val="500"/>
              </a:spcAft>
              <a:buFont typeface="Arial" panose="020B0604020202020204" pitchFamily="34" charset="0"/>
              <a:buChar char="•"/>
              <a:defRPr sz="1750">
                <a:effectLst/>
                <a:latin typeface="Arial" panose="020B0604020202020204" pitchFamily="34" charset="0"/>
                <a:ea typeface="Calibri" panose="020F0502020204030204" pitchFamily="34" charset="0"/>
                <a:cs typeface="Arial" panose="020B0604020202020204" pitchFamily="34" charset="0"/>
              </a:defRPr>
            </a:pPr>
            <a:r>
              <a:rPr sz="2000" dirty="0" err="1">
                <a:latin typeface="Adobe Arabic" panose="02040503050201020203" pitchFamily="18" charset="-78"/>
                <a:cs typeface="Adobe Arabic" panose="02040503050201020203" pitchFamily="18" charset="-78"/>
              </a:rPr>
              <a:t>خلق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بيئة</a:t>
            </a:r>
            <a:r>
              <a:rPr sz="2000" dirty="0">
                <a:latin typeface="Adobe Arabic" panose="02040503050201020203" pitchFamily="18" charset="-78"/>
                <a:cs typeface="Adobe Arabic" panose="02040503050201020203" pitchFamily="18" charset="-78"/>
              </a:rPr>
              <a:t> </a:t>
            </a:r>
            <a:r>
              <a:rPr sz="2000" b="1" dirty="0">
                <a:latin typeface="Adobe Arabic" panose="02040503050201020203" pitchFamily="18" charset="-78"/>
                <a:cs typeface="Adobe Arabic" panose="02040503050201020203" pitchFamily="18" charset="-78"/>
              </a:rPr>
              <a:t>مؤاتية </a:t>
            </a:r>
            <a:r>
              <a:rPr sz="2000" b="1" dirty="0" err="1">
                <a:latin typeface="Adobe Arabic" panose="02040503050201020203" pitchFamily="18" charset="-78"/>
                <a:cs typeface="Adobe Arabic" panose="02040503050201020203" pitchFamily="18" charset="-78"/>
              </a:rPr>
              <a:t>للابتكارات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وضمان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سبل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إتاحتها</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على</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نحو</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عادل</a:t>
            </a:r>
            <a:r>
              <a:rPr sz="2000" dirty="0">
                <a:latin typeface="Adobe Arabic" panose="02040503050201020203" pitchFamily="18" charset="-78"/>
                <a:cs typeface="Adobe Arabic" panose="02040503050201020203" pitchFamily="18" charset="-78"/>
              </a:rPr>
              <a:t>.</a:t>
            </a:r>
          </a:p>
          <a:p>
            <a:pPr marL="347472" indent="-285750" algn="r" rtl="1">
              <a:spcAft>
                <a:spcPts val="500"/>
              </a:spcAft>
              <a:buFont typeface="Arial" panose="020B0604020202020204" pitchFamily="34" charset="0"/>
              <a:buChar char="•"/>
              <a:defRPr sz="1750">
                <a:effectLst/>
                <a:latin typeface="Arial" panose="020B0604020202020204" pitchFamily="34" charset="0"/>
                <a:ea typeface="Calibri" panose="020F0502020204030204" pitchFamily="34" charset="0"/>
                <a:cs typeface="Arial" panose="020B0604020202020204" pitchFamily="34" charset="0"/>
              </a:defRPr>
            </a:pPr>
            <a:r>
              <a:rPr sz="2000" b="1" dirty="0" err="1">
                <a:latin typeface="Adobe Arabic" panose="02040503050201020203" pitchFamily="18" charset="-78"/>
                <a:cs typeface="Adobe Arabic" panose="02040503050201020203" pitchFamily="18" charset="-78"/>
              </a:rPr>
              <a:t>ضمان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المشاركة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الهادفة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للمجتمعات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بما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ذلك</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الفئات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السكانية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الرئيسية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وغيرهم</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الخبراء</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ذوي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الصلة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تصميم</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الخدمات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وتقديمها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ورصدها</a:t>
            </a:r>
            <a:r>
              <a:rPr sz="2000" dirty="0">
                <a:latin typeface="Adobe Arabic" panose="02040503050201020203" pitchFamily="18" charset="-78"/>
                <a:cs typeface="Adobe Arabic" panose="02040503050201020203" pitchFamily="18" charset="-78"/>
              </a:rPr>
              <a:t>.</a:t>
            </a:r>
          </a:p>
          <a:p>
            <a:pPr marL="347472" indent="-285750" algn="r" rtl="1">
              <a:spcAft>
                <a:spcPts val="500"/>
              </a:spcAft>
              <a:buFont typeface="Arial" panose="020B0604020202020204" pitchFamily="34" charset="0"/>
              <a:buChar char="•"/>
              <a:defRPr sz="1750">
                <a:effectLst/>
                <a:latin typeface="Arial" panose="020B0604020202020204" pitchFamily="34" charset="0"/>
                <a:ea typeface="Calibri" panose="020F0502020204030204" pitchFamily="34" charset="0"/>
                <a:cs typeface="Arial" panose="020B0604020202020204" pitchFamily="34" charset="0"/>
              </a:defRPr>
            </a:pPr>
            <a:r>
              <a:rPr sz="2000" dirty="0" err="1">
                <a:latin typeface="Adobe Arabic" panose="02040503050201020203" pitchFamily="18" charset="-78"/>
                <a:cs typeface="Adobe Arabic" panose="02040503050201020203" pitchFamily="18" charset="-78"/>
              </a:rPr>
              <a:t>المساهمة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الصوت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الدبلوماسي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لشراكة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الصندوق</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العالمي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في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إطار</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تحدي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القوانين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والسياسات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والممارسات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الضارة</a:t>
            </a:r>
            <a:r>
              <a:rPr sz="2000" dirty="0">
                <a:latin typeface="Adobe Arabic" panose="02040503050201020203" pitchFamily="18" charset="-78"/>
                <a:cs typeface="Adobe Arabic" panose="02040503050201020203" pitchFamily="18" charset="-78"/>
              </a:rPr>
              <a:t>.</a:t>
            </a:r>
          </a:p>
        </p:txBody>
      </p:sp>
      <p:grpSp>
        <p:nvGrpSpPr>
          <p:cNvPr id="16" name="Group 15">
            <a:extLst>
              <a:ext uri="{FF2B5EF4-FFF2-40B4-BE49-F238E27FC236}">
                <a16:creationId xmlns:a16="http://schemas.microsoft.com/office/drawing/2014/main" id="{A232D15C-8E93-43B8-8640-AFADD7C4E9B5}"/>
              </a:ext>
            </a:extLst>
          </p:cNvPr>
          <p:cNvGrpSpPr/>
          <p:nvPr/>
        </p:nvGrpSpPr>
        <p:grpSpPr>
          <a:xfrm>
            <a:off x="10175663" y="1715736"/>
            <a:ext cx="1828800" cy="1896405"/>
            <a:chOff x="371114" y="764233"/>
            <a:chExt cx="1828800" cy="1896405"/>
          </a:xfrm>
        </p:grpSpPr>
        <p:grpSp>
          <p:nvGrpSpPr>
            <p:cNvPr id="17" name="Group 16">
              <a:extLst>
                <a:ext uri="{FF2B5EF4-FFF2-40B4-BE49-F238E27FC236}">
                  <a16:creationId xmlns:a16="http://schemas.microsoft.com/office/drawing/2014/main" id="{8ED035CB-3F9E-47FA-AB9F-8864365E5EEA}"/>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764EEDF6-F254-49AA-A3EA-69B656127A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09767DED-2A88-4FBD-A330-0173340400C2}"/>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sp>
            <p:nvSpPr>
              <p:cNvPr id="21" name="Rectangle 20">
                <a:extLst>
                  <a:ext uri="{FF2B5EF4-FFF2-40B4-BE49-F238E27FC236}">
                    <a16:creationId xmlns:a16="http://schemas.microsoft.com/office/drawing/2014/main" id="{339DCDDF-B46B-4AD9-81D8-CE057759A0D4}"/>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grpSp>
        <p:pic>
          <p:nvPicPr>
            <p:cNvPr id="18" name="Picture 2" descr="SDG Metadata Translation Project - SDG Metadata Translation Project">
              <a:extLst>
                <a:ext uri="{FF2B5EF4-FFF2-40B4-BE49-F238E27FC236}">
                  <a16:creationId xmlns:a16="http://schemas.microsoft.com/office/drawing/2014/main" id="{AAAAA309-45BA-4A51-98F5-CFB458A74E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25490EFC-4688-475B-82B1-599477A4CE02}"/>
              </a:ext>
            </a:extLst>
          </p:cNvPr>
          <p:cNvGrpSpPr/>
          <p:nvPr/>
        </p:nvGrpSpPr>
        <p:grpSpPr>
          <a:xfrm>
            <a:off x="484415" y="5391172"/>
            <a:ext cx="11075998" cy="1256280"/>
            <a:chOff x="714128" y="876820"/>
            <a:chExt cx="11075998" cy="1256280"/>
          </a:xfrm>
        </p:grpSpPr>
        <p:cxnSp>
          <p:nvCxnSpPr>
            <p:cNvPr id="22" name="Straight Connector 21">
              <a:extLst>
                <a:ext uri="{FF2B5EF4-FFF2-40B4-BE49-F238E27FC236}">
                  <a16:creationId xmlns:a16="http://schemas.microsoft.com/office/drawing/2014/main" id="{CCCD2640-027D-4376-B590-2010485A2D3D}"/>
                </a:ext>
              </a:extLst>
            </p:cNvPr>
            <p:cNvCxnSpPr>
              <a:cxnSpLocks/>
            </p:cNvCxnSpPr>
            <p:nvPr/>
          </p:nvCxnSpPr>
          <p:spPr>
            <a:xfrm>
              <a:off x="2371806" y="876820"/>
              <a:ext cx="9418320" cy="0"/>
            </a:xfrm>
            <a:prstGeom prst="line">
              <a:avLst/>
            </a:prstGeom>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B5F81FA5-C85F-440C-8127-64216FB4BD66}"/>
                </a:ext>
              </a:extLst>
            </p:cNvPr>
            <p:cNvSpPr/>
            <p:nvPr/>
          </p:nvSpPr>
          <p:spPr>
            <a:xfrm>
              <a:off x="714128" y="957888"/>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r" rtl="1">
                <a:spcAft>
                  <a:spcPts val="200"/>
                </a:spcAft>
                <a:defRPr sz="1600">
                  <a:solidFill>
                    <a:schemeClr val="tx1"/>
                  </a:solidFill>
                  <a:latin typeface="Arial Black" panose="020B0A04020102020204" pitchFamily="34" charset="0"/>
                  <a:cs typeface="Arial" panose="020B0604020202020204" pitchFamily="34" charset="0"/>
                </a:defRPr>
              </a:pPr>
              <a:r>
                <a:rPr sz="1600" b="1" dirty="0" err="1">
                  <a:latin typeface="Arial" panose="020B0604020202020204" pitchFamily="34" charset="0"/>
                  <a:cs typeface="Simplified Arabic" panose="02020603050405020304" pitchFamily="18" charset="-78"/>
                </a:rPr>
                <a:t>الموارد</a:t>
              </a:r>
              <a:endParaRPr sz="1600" b="1" dirty="0">
                <a:solidFill>
                  <a:schemeClr val="tx1"/>
                </a:solidFill>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latin typeface="Arial" panose="020B0604020202020204" pitchFamily="34" charset="0"/>
                  <a:cs typeface="Simplified Arabic" panose="02020603050405020304" pitchFamily="18" charset="-78"/>
                </a:rPr>
                <a:t>استراتيجية</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الصندوق</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العالمي</a:t>
              </a:r>
              <a:r>
                <a:rPr lang="ar-SA" sz="1200" dirty="0">
                  <a:solidFill>
                    <a:schemeClr val="tx1"/>
                  </a:solidFill>
                  <a:latin typeface="Arial" panose="020B0604020202020204" pitchFamily="34" charset="0"/>
                  <a:cs typeface="Simplified Arabic" panose="02020603050405020304" pitchFamily="18" charset="-78"/>
                </a:rPr>
                <a:t> للفترة (2023-2028):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6"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7"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8"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9"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10"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effectLst/>
                  <a:latin typeface="Arial" panose="020B0604020202020204" pitchFamily="34" charset="0"/>
                  <a:cs typeface="Simplified Arabic" panose="02020603050405020304" pitchFamily="18" charset="-78"/>
                </a:rPr>
                <a:t> </a:t>
              </a:r>
              <a:r>
                <a:rPr lang="ar-SA" sz="1200" u="sng" dirty="0">
                  <a:solidFill>
                    <a:schemeClr val="accent2"/>
                  </a:solidFill>
                  <a:latin typeface="Arial" panose="020B0604020202020204" pitchFamily="34" charset="0"/>
                  <a:cs typeface="Simplified Arabic" panose="02020603050405020304" pitchFamily="18" charset="-78"/>
                  <a:hlinkClick r:id="rId11" tooltip="strategy_globalfund2023-2028_narrative_ar.pdf">
                    <a:extLst>
                      <a:ext uri="{A12FA001-AC4F-418D-AE19-62706E023703}">
                        <ahyp:hlinkClr xmlns:ahyp="http://schemas.microsoft.com/office/drawing/2018/hyperlinkcolor" val="tx"/>
                      </a:ext>
                    </a:extLst>
                  </a:hlinkClick>
                </a:rPr>
                <a:t>عربي</a:t>
              </a:r>
              <a:endParaRPr sz="1200" i="0" dirty="0">
                <a:solidFill>
                  <a:srgbClr val="000000"/>
                </a:solidFill>
                <a:effectLst/>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rgbClr val="000000"/>
                  </a:solidFill>
                  <a:latin typeface="Arial" panose="020B0604020202020204" pitchFamily="34" charset="0"/>
                  <a:cs typeface="Simplified Arabic" panose="02020603050405020304" pitchFamily="18" charset="-78"/>
                </a:rPr>
                <a:t>ملخص</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تنفيذ</a:t>
              </a:r>
              <a:r>
                <a:rPr lang="ar-SA" sz="1200" dirty="0">
                  <a:solidFill>
                    <a:srgbClr val="000000"/>
                  </a:solidFill>
                  <a:latin typeface="Arial" panose="020B0604020202020204" pitchFamily="34" charset="0"/>
                  <a:cs typeface="Simplified Arabic" panose="02020603050405020304" pitchFamily="18" charset="-78"/>
                </a:rPr>
                <a:t>ي:</a:t>
              </a:r>
              <a:r>
                <a:rPr sz="1200" dirty="0">
                  <a:solidFill>
                    <a:srgbClr val="000000"/>
                  </a:solidFill>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12"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3"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4"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5"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16"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17"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8"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sz="1200" u="sng"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19"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GB" sz="1200" dirty="0">
                  <a:solidFill>
                    <a:schemeClr val="tx1"/>
                  </a:solidFill>
                  <a:effectLst/>
                  <a:latin typeface="Arial" panose="020B0604020202020204" pitchFamily="34" charset="0"/>
                  <a:cs typeface="Simplified Arabic" panose="02020603050405020304" pitchFamily="18" charset="-78"/>
                </a:rPr>
                <a:t> </a:t>
              </a:r>
              <a:r>
                <a:rPr lang="ar-SA" sz="1200" dirty="0">
                  <a:solidFill>
                    <a:schemeClr val="tx1"/>
                  </a:solidFill>
                  <a:effectLst/>
                  <a:latin typeface="Arial" panose="020B0604020202020204" pitchFamily="34" charset="0"/>
                  <a:cs typeface="Simplified Arabic" panose="02020603050405020304" pitchFamily="18" charset="-78"/>
                </a:rPr>
                <a:t>|</a:t>
              </a:r>
              <a:r>
                <a:rPr lang="en-GB" sz="1200" dirty="0">
                  <a:solidFill>
                    <a:schemeClr val="tx1"/>
                  </a:solidFill>
                  <a:latin typeface="Arial" panose="020B0604020202020204" pitchFamily="34" charset="0"/>
                  <a:cs typeface="Simplified Arabic" panose="02020603050405020304" pitchFamily="18" charset="-78"/>
                </a:rPr>
                <a:t> </a:t>
              </a:r>
              <a:r>
                <a:rPr sz="1200" b="1" u="sng" dirty="0" err="1">
                  <a:solidFill>
                    <a:schemeClr val="accent2"/>
                  </a:solidFill>
                  <a:effectLst/>
                  <a:latin typeface="Arial" panose="020B0604020202020204" pitchFamily="34" charset="0"/>
                  <a:cs typeface="Simplified Arabic" panose="02020603050405020304" pitchFamily="18" charset="-78"/>
                  <a:hlinkClick r:id="rId20" tooltip="مكافحة الأوبئة وبناء عالمٍ أكثر صحةً وإنصافاً">
                    <a:extLst>
                      <a:ext uri="{A12FA001-AC4F-418D-AE19-62706E023703}">
                        <ahyp:hlinkClr xmlns:ahyp="http://schemas.microsoft.com/office/drawing/2018/hyperlinkcolor" val="tx"/>
                      </a:ext>
                    </a:extLst>
                  </a:hlinkClick>
                </a:rPr>
                <a:t>عربي</a:t>
              </a:r>
              <a:r>
                <a:rPr lang="en-GB" sz="1200" dirty="0">
                  <a:solidFill>
                    <a:schemeClr val="tx1"/>
                  </a:solidFill>
                  <a:latin typeface="Arial" panose="020B0604020202020204" pitchFamily="34" charset="0"/>
                  <a:cs typeface="Simplified Arabic" panose="02020603050405020304" pitchFamily="18" charset="-78"/>
                </a:rPr>
                <a:t> |</a:t>
              </a:r>
              <a:r>
                <a:rPr lang="ar-SA" sz="1200" dirty="0">
                  <a:solidFill>
                    <a:schemeClr val="tx1"/>
                  </a:solidFill>
                  <a:latin typeface="Arial" panose="020B0604020202020204" pitchFamily="34" charset="0"/>
                  <a:cs typeface="Simplified Arabic" panose="02020603050405020304" pitchFamily="18" charset="-78"/>
                </a:rPr>
                <a:t> </a:t>
              </a:r>
              <a:r>
                <a:rPr lang="en-GB" sz="1200" dirty="0">
                  <a:solidFill>
                    <a:schemeClr val="tx1"/>
                  </a:solidFill>
                  <a:latin typeface="Arial" panose="020B0604020202020204" pitchFamily="34" charset="0"/>
                  <a:cs typeface="Simplified Arabic" panose="02020603050405020304" pitchFamily="18" charset="-78"/>
                </a:rPr>
                <a:t> </a:t>
              </a:r>
              <a:r>
                <a:rPr sz="1200" u="sng" dirty="0" err="1">
                  <a:solidFill>
                    <a:schemeClr val="accent2"/>
                  </a:solidFill>
                  <a:latin typeface="Arial" panose="020B0604020202020204" pitchFamily="34" charset="0"/>
                  <a:cs typeface="Simplified Arabic" panose="02020603050405020304" pitchFamily="18" charset="-78"/>
                  <a:hlinkClick r:id="rId21" tooltip="抗击大流行病，建设一个更健康、更公平的世界 - 全球基金2023-2028年战略">
                    <a:extLst>
                      <a:ext uri="{A12FA001-AC4F-418D-AE19-62706E023703}">
                        <ahyp:hlinkClr xmlns:ahyp="http://schemas.microsoft.com/office/drawing/2018/hyperlinkcolor" val="tx"/>
                      </a:ext>
                    </a:extLst>
                  </a:hlinkClick>
                </a:rPr>
                <a:t>中文</a:t>
              </a:r>
              <a:endParaRPr sz="1200" u="sng" dirty="0">
                <a:solidFill>
                  <a:schemeClr val="accent2"/>
                </a:solidFill>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latin typeface="Arial" panose="020B0604020202020204" pitchFamily="34" charset="0"/>
                  <a:cs typeface="Simplified Arabic" panose="02020603050405020304" pitchFamily="18" charset="-78"/>
                </a:rPr>
                <a:t>إطار</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الاستراتيج</a:t>
              </a:r>
              <a:r>
                <a:rPr lang="ar-SA" sz="1200" dirty="0" err="1">
                  <a:solidFill>
                    <a:schemeClr val="tx1"/>
                  </a:solidFill>
                  <a:latin typeface="Arial" panose="020B0604020202020204" pitchFamily="34" charset="0"/>
                  <a:cs typeface="Simplified Arabic" panose="02020603050405020304" pitchFamily="18" charset="-78"/>
                </a:rPr>
                <a:t>ية</a:t>
              </a:r>
              <a:r>
                <a:rPr lang="ar-SA" sz="1200" dirty="0">
                  <a:solidFill>
                    <a:schemeClr val="tx1"/>
                  </a:solidFill>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22" tooltip="The Global Fund 2023-2028 Strategy Framework">
                    <a:extLst>
                      <a:ext uri="{A12FA001-AC4F-418D-AE19-62706E023703}">
                        <ahyp:hlinkClr xmlns:ahyp="http://schemas.microsoft.com/office/drawing/2018/hyperlinkcolor" val="tx"/>
                      </a:ext>
                    </a:extLst>
                  </a:hlinkClick>
                </a:rPr>
                <a:t>English</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3" tooltip="Marco de la Estrategia del Fondo Mundial (2023-2028)">
                    <a:extLst>
                      <a:ext uri="{A12FA001-AC4F-418D-AE19-62706E023703}">
                        <ahyp:hlinkClr xmlns:ahyp="http://schemas.microsoft.com/office/drawing/2018/hyperlinkcolor" val="tx"/>
                      </a:ext>
                    </a:extLst>
                  </a:hlinkClick>
                </a:rPr>
                <a:t>Español</a:t>
              </a:r>
              <a:r>
                <a:rPr sz="1200" dirty="0">
                  <a:solidFill>
                    <a:schemeClr val="accent2"/>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4" tooltip="Cadre stratégique du Fonds mondial 2023 2028">
                    <a:extLst>
                      <a:ext uri="{A12FA001-AC4F-418D-AE19-62706E023703}">
                        <ahyp:hlinkClr xmlns:ahyp="http://schemas.microsoft.com/office/drawing/2018/hyperlinkcolor" val="tx"/>
                      </a:ext>
                    </a:extLst>
                  </a:hlinkClick>
                </a:rPr>
                <a:t>Français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5" tooltip="O Quadro d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6" tooltip="Рамочная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effectLst/>
                  <a:latin typeface="Arial" panose="020B0604020202020204" pitchFamily="34" charset="0"/>
                  <a:cs typeface="Simplified Arabic" panose="02020603050405020304" pitchFamily="18" charset="-78"/>
                </a:rPr>
                <a:t> </a:t>
              </a:r>
              <a:r>
                <a:rPr lang="ar-AE" sz="1200" u="sng" dirty="0">
                  <a:solidFill>
                    <a:schemeClr val="accent2"/>
                  </a:solidFill>
                  <a:latin typeface="Simplified Arabic" panose="02020603050405020304" pitchFamily="18" charset="-78"/>
                  <a:cs typeface="Simplified Arabic" panose="02020603050405020304" pitchFamily="18" charset="-78"/>
                  <a:hlinkClick r:id="rId27" tooltip="strategy_globalfund2023-2028_framework_ar.pdf">
                    <a:extLst>
                      <a:ext uri="{A12FA001-AC4F-418D-AE19-62706E023703}">
                        <ahyp:hlinkClr xmlns:ahyp="http://schemas.microsoft.com/office/drawing/2018/hyperlinkcolor" val="tx"/>
                      </a:ext>
                    </a:extLst>
                  </a:hlinkClick>
                </a:rPr>
                <a:t>عربي</a:t>
              </a:r>
              <a:endParaRPr lang="fr-CH" sz="1200" u="sng" dirty="0">
                <a:solidFill>
                  <a:schemeClr val="accent2"/>
                </a:solidFill>
                <a:latin typeface="Simplified Arabic" panose="02020603050405020304" pitchFamily="18" charset="-78"/>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lang="ar-SA" sz="1200" dirty="0">
                  <a:solidFill>
                    <a:srgbClr val="000000"/>
                  </a:solidFill>
                  <a:latin typeface="Simplified Arabic" panose="02020603050405020304" pitchFamily="18" charset="-78"/>
                  <a:cs typeface="Simplified Arabic" panose="02020603050405020304" pitchFamily="18" charset="-78"/>
                </a:rPr>
                <a:t>إطار عمل الرصد والتقييم:</a:t>
              </a:r>
              <a:r>
                <a:rPr lang="fr-CH" sz="1200" dirty="0">
                  <a:solidFill>
                    <a:srgbClr val="000000"/>
                  </a:solidFill>
                  <a:cs typeface="Simplified Arabic" panose="02020603050405020304" pitchFamily="18" charset="-78"/>
                  <a:hlinkClick r:id="rId28"/>
                </a:rPr>
                <a:t>https://www.theglobalfund.org/en/monitoring-evaluation/</a:t>
              </a:r>
              <a:r>
                <a:rPr lang="fr-CH" sz="1200" dirty="0">
                  <a:solidFill>
                    <a:srgbClr val="000000"/>
                  </a:solidFill>
                  <a:cs typeface="Simplified Arabic" panose="02020603050405020304" pitchFamily="18" charset="-78"/>
                </a:rPr>
                <a:t> </a:t>
              </a:r>
              <a:endParaRPr kumimoji="0" sz="1200" i="0" strike="noStrike" cap="none" normalizeH="0" baseline="0" dirty="0">
                <a:ln>
                  <a:noFill/>
                </a:ln>
                <a:solidFill>
                  <a:srgbClr val="000000"/>
                </a:solidFill>
                <a:effectLst/>
                <a:cs typeface="Simplified Arabic" panose="02020603050405020304" pitchFamily="18" charset="-78"/>
              </a:endParaRPr>
            </a:p>
            <a:p>
              <a:pPr marL="285750" indent="-285750" algn="r" rtl="1">
                <a:spcAft>
                  <a:spcPts val="200"/>
                </a:spcAft>
                <a:buFont typeface="Arial" panose="020B0604020202020204" pitchFamily="34" charset="0"/>
                <a:buChar char="•"/>
                <a:defRPr sz="1200">
                  <a:cs typeface="Arial" panose="020B0604020202020204" pitchFamily="34" charset="0"/>
                </a:defRPr>
              </a:pPr>
              <a:r>
                <a:rPr sz="1200" dirty="0" err="1">
                  <a:solidFill>
                    <a:schemeClr val="tx1"/>
                  </a:solidFill>
                  <a:latin typeface="Arial" panose="020B0604020202020204" pitchFamily="34" charset="0"/>
                  <a:cs typeface="Simplified Arabic" panose="02020603050405020304" pitchFamily="18" charset="-78"/>
                </a:rPr>
                <a:t>الاتصال</a:t>
              </a:r>
              <a:r>
                <a:rPr lang="ar-SA" sz="1200" dirty="0">
                  <a:solidFill>
                    <a:schemeClr val="tx1"/>
                  </a:solidFill>
                  <a:latin typeface="Arial" panose="020B0604020202020204" pitchFamily="34" charset="0"/>
                  <a:cs typeface="Simplified Arabic" panose="02020603050405020304" pitchFamily="18" charset="-78"/>
                </a:rPr>
                <a:t>:</a:t>
              </a:r>
              <a:r>
                <a:rPr sz="1200" dirty="0">
                  <a:solidFill>
                    <a:schemeClr val="tx1"/>
                  </a:solidFill>
                  <a:latin typeface="Arial" panose="020B0604020202020204" pitchFamily="34" charset="0"/>
                  <a:cs typeface="Simplified Arabic" panose="02020603050405020304" pitchFamily="18" charset="-78"/>
                </a:rPr>
                <a:t> </a:t>
              </a:r>
              <a:r>
                <a:rPr sz="1200" dirty="0">
                  <a:solidFill>
                    <a:schemeClr val="accent2"/>
                  </a:solidFill>
                  <a:latin typeface="Arial" panose="020B0604020202020204" pitchFamily="34" charset="0"/>
                  <a:cs typeface="Simplified Arabic" panose="02020603050405020304" pitchFamily="18" charset="-78"/>
                  <a:hlinkClick r:id="rId29">
                    <a:extLst>
                      <a:ext uri="{A12FA001-AC4F-418D-AE19-62706E023703}">
                        <ahyp:hlinkClr xmlns:ahyp="http://schemas.microsoft.com/office/drawing/2018/hyperlinkcolor" val="tx"/>
                      </a:ext>
                    </a:extLst>
                  </a:hlinkClick>
                </a:rPr>
                <a:t>ccm@theglobalfund.org</a:t>
              </a:r>
              <a:r>
                <a:rPr sz="1200" dirty="0">
                  <a:solidFill>
                    <a:schemeClr val="tx1"/>
                  </a:solidFill>
                  <a:effectLst/>
                  <a:latin typeface="Arial" panose="020B0604020202020204" pitchFamily="34" charset="0"/>
                  <a:cs typeface="Simplified Arabic" panose="02020603050405020304" pitchFamily="18" charset="-78"/>
                </a:rPr>
                <a:t> </a:t>
              </a:r>
              <a:r>
                <a:rPr sz="1200" dirty="0" err="1">
                  <a:solidFill>
                    <a:schemeClr val="tx1"/>
                  </a:solidFill>
                  <a:effectLst/>
                  <a:latin typeface="Arial" panose="020B0604020202020204" pitchFamily="34" charset="0"/>
                  <a:cs typeface="Simplified Arabic" panose="02020603050405020304" pitchFamily="18" charset="-78"/>
                </a:rPr>
                <a:t>أو</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لمعلومات</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أخرى</a:t>
              </a:r>
              <a:r>
                <a:rPr lang="ar-SA" sz="1200" dirty="0">
                  <a:solidFill>
                    <a:srgbClr val="000000"/>
                  </a:solidFill>
                  <a:latin typeface="Arial" panose="020B0604020202020204" pitchFamily="34" charset="0"/>
                  <a:cs typeface="Simplified Arabic" panose="02020603050405020304" pitchFamily="18" charset="-78"/>
                </a:rPr>
                <a:t>،</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انظ</a:t>
              </a:r>
              <a:r>
                <a:rPr lang="ar-SA" sz="1200" dirty="0">
                  <a:solidFill>
                    <a:srgbClr val="000000"/>
                  </a:solidFill>
                  <a:latin typeface="Arial" panose="020B0604020202020204" pitchFamily="34" charset="0"/>
                  <a:cs typeface="Simplified Arabic" panose="02020603050405020304" pitchFamily="18" charset="-78"/>
                </a:rPr>
                <a:t>ر:</a:t>
              </a:r>
              <a:r>
                <a:rPr sz="1200" dirty="0">
                  <a:solidFill>
                    <a:schemeClr val="accent2"/>
                  </a:solidFill>
                  <a:latin typeface="Arial" panose="020B0604020202020204" pitchFamily="34" charset="0"/>
                  <a:cs typeface="Simplified Arabic" panose="02020603050405020304" pitchFamily="18" charset="-78"/>
                  <a:hlinkClick r:id="rId30">
                    <a:extLst>
                      <a:ext uri="{A12FA001-AC4F-418D-AE19-62706E023703}">
                        <ahyp:hlinkClr xmlns:ahyp="http://schemas.microsoft.com/office/drawing/2018/hyperlinkcolor" val="tx"/>
                      </a:ext>
                    </a:extLst>
                  </a:hlinkClick>
                </a:rPr>
                <a:t>https://www.theglobalfund.org/en/strategy/</a:t>
              </a:r>
              <a:r>
                <a:rPr sz="1200" dirty="0">
                  <a:solidFill>
                    <a:schemeClr val="accent2"/>
                  </a:solidFill>
                  <a:latin typeface="Arial" panose="020B0604020202020204" pitchFamily="34" charset="0"/>
                  <a:cs typeface="Simplified Arabic" panose="02020603050405020304" pitchFamily="18" charset="-78"/>
                </a:rPr>
                <a:t> </a:t>
              </a:r>
              <a:endParaRPr kumimoji="0" sz="1200" i="0" strike="noStrike" cap="none" normalizeH="0" baseline="0" dirty="0">
                <a:ln>
                  <a:noFill/>
                </a:ln>
                <a:solidFill>
                  <a:schemeClr val="accent2"/>
                </a:solidFill>
                <a:effectLst/>
                <a:latin typeface="Arial" panose="020B0604020202020204" pitchFamily="34" charset="0"/>
                <a:cs typeface="Simplified Arabic" panose="02020603050405020304" pitchFamily="18" charset="-78"/>
              </a:endParaRPr>
            </a:p>
          </p:txBody>
        </p:sp>
      </p:grpSp>
      <p:sp>
        <p:nvSpPr>
          <p:cNvPr id="3" name="Slide Number Placeholder 2">
            <a:extLst>
              <a:ext uri="{FF2B5EF4-FFF2-40B4-BE49-F238E27FC236}">
                <a16:creationId xmlns:a16="http://schemas.microsoft.com/office/drawing/2014/main" id="{BB5F7A56-1066-9004-160B-D5691A0BBCA1}"/>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16</a:t>
            </a:fld>
            <a:endParaRPr lang="ar" dirty="0"/>
          </a:p>
        </p:txBody>
      </p:sp>
    </p:spTree>
    <p:extLst>
      <p:ext uri="{BB962C8B-B14F-4D97-AF65-F5344CB8AC3E}">
        <p14:creationId xmlns:p14="http://schemas.microsoft.com/office/powerpoint/2010/main" val="185804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78858" y="121888"/>
            <a:ext cx="11471638" cy="468000"/>
          </a:xfrm>
        </p:spPr>
        <p:txBody>
          <a:bodyPr rtlCol="1">
            <a:noAutofit/>
          </a:bodyPr>
          <a:lstStyle/>
          <a:p>
            <a:pPr algn="r" rtl="1">
              <a:defRPr>
                <a:cs typeface="Arial" panose="020B0604020202020204" pitchFamily="34" charset="0"/>
              </a:defRPr>
            </a:pPr>
            <a:r>
              <a:rPr b="1" dirty="0" err="1">
                <a:latin typeface="Adobe Arabic" panose="02040503050201020203" pitchFamily="18" charset="-78"/>
                <a:cs typeface="Adobe Arabic" panose="02040503050201020203" pitchFamily="18" charset="-78"/>
              </a:rPr>
              <a:t>الخطوات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التالية</a:t>
            </a:r>
            <a:r>
              <a:rPr lang="ar-SA"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ماذا</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تعني</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الاستراتيجية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الجديدة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لوكلاء</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الصندوق</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المحليين</a:t>
            </a:r>
            <a:r>
              <a:rPr b="1" dirty="0">
                <a:latin typeface="Adobe Arabic" panose="02040503050201020203" pitchFamily="18" charset="-78"/>
                <a:cs typeface="Adobe Arabic" panose="02040503050201020203" pitchFamily="18" charset="-78"/>
              </a:rPr>
              <a:t>؟ </a:t>
            </a:r>
          </a:p>
        </p:txBody>
      </p:sp>
      <p:sp>
        <p:nvSpPr>
          <p:cNvPr id="31" name="TextBox 30">
            <a:extLst>
              <a:ext uri="{FF2B5EF4-FFF2-40B4-BE49-F238E27FC236}">
                <a16:creationId xmlns:a16="http://schemas.microsoft.com/office/drawing/2014/main" id="{4AAC22F6-80E7-43DA-B72E-BAE74A7E90E8}"/>
              </a:ext>
            </a:extLst>
          </p:cNvPr>
          <p:cNvSpPr txBox="1"/>
          <p:nvPr/>
        </p:nvSpPr>
        <p:spPr>
          <a:xfrm>
            <a:off x="630565" y="1688407"/>
            <a:ext cx="9414237" cy="2769989"/>
          </a:xfrm>
          <a:prstGeom prst="rect">
            <a:avLst/>
          </a:prstGeom>
          <a:noFill/>
        </p:spPr>
        <p:txBody>
          <a:bodyPr wrap="square" rtlCol="1">
            <a:spAutoFit/>
          </a:bodyPr>
          <a:lstStyle/>
          <a:p>
            <a:pPr marL="347472" marR="0" lvl="0" indent="-342900" algn="r" rtl="1">
              <a:spcAft>
                <a:spcPts val="800"/>
              </a:spcAft>
              <a:buFont typeface="Arial" panose="020B0604020202020204" pitchFamily="34" charset="0"/>
              <a:buChar char="•"/>
              <a:defRPr sz="2000" b="1">
                <a:effectLst/>
                <a:latin typeface="Arial" panose="020B0604020202020204" pitchFamily="34" charset="0"/>
                <a:ea typeface="Calibri" panose="020F0502020204030204" pitchFamily="34" charset="0"/>
              </a:defRPr>
            </a:pPr>
            <a:r>
              <a:rPr sz="2200" dirty="0" err="1">
                <a:latin typeface="Adobe Arabic" panose="02040503050201020203" pitchFamily="18" charset="-78"/>
                <a:cs typeface="Adobe Arabic" panose="02040503050201020203" pitchFamily="18" charset="-78"/>
              </a:rPr>
              <a:t>مساعدة</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الصندوق</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العالمي</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في</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ضمان</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تنفيذ</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البرنامج</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بكفاءة</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وفاعلية</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لتحقيق</a:t>
            </a:r>
            <a:r>
              <a:rPr sz="2200" dirty="0">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أولويات</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الاستراتيجية</a:t>
            </a:r>
            <a:r>
              <a:rPr sz="2200" dirty="0">
                <a:solidFill>
                  <a:srgbClr val="000000"/>
                </a:solidFill>
                <a:latin typeface="Adobe Arabic" panose="02040503050201020203" pitchFamily="18" charset="-78"/>
                <a:cs typeface="Adobe Arabic" panose="02040503050201020203" pitchFamily="18" charset="-78"/>
              </a:rPr>
              <a:t>.</a:t>
            </a:r>
            <a:endParaRPr sz="2200" b="1" dirty="0">
              <a:effectLst/>
              <a:latin typeface="Adobe Arabic" panose="02040503050201020203" pitchFamily="18" charset="-78"/>
              <a:ea typeface="Calibri" panose="020F0502020204030204" pitchFamily="34" charset="0"/>
              <a:cs typeface="Adobe Arabic" panose="02040503050201020203" pitchFamily="18" charset="-78"/>
            </a:endParaRPr>
          </a:p>
          <a:p>
            <a:pPr marL="347472" marR="0" lvl="0" indent="-285750" algn="r" rtl="1">
              <a:spcAft>
                <a:spcPts val="800"/>
              </a:spcAft>
              <a:buFont typeface="Arial" panose="020B0604020202020204" pitchFamily="34" charset="0"/>
              <a:buChar char="•"/>
              <a:defRPr sz="2000">
                <a:latin typeface="Arial" panose="020B0604020202020204" pitchFamily="34" charset="0"/>
                <a:cs typeface="Arial" panose="020B0604020202020204" pitchFamily="34" charset="0"/>
              </a:defRPr>
            </a:pPr>
            <a:r>
              <a:rPr sz="2200" b="1" dirty="0" err="1">
                <a:latin typeface="Adobe Arabic" panose="02040503050201020203" pitchFamily="18" charset="-78"/>
                <a:ea typeface="Calibri" panose="020F0502020204030204" pitchFamily="34" charset="0"/>
                <a:cs typeface="Adobe Arabic" panose="02040503050201020203" pitchFamily="18" charset="-78"/>
              </a:rPr>
              <a:t>تشجيع</a:t>
            </a:r>
            <a:r>
              <a:rPr sz="2200" b="1" dirty="0">
                <a:latin typeface="Adobe Arabic" panose="02040503050201020203" pitchFamily="18" charset="-78"/>
                <a:ea typeface="Calibri" panose="020F0502020204030204" pitchFamily="34" charset="0"/>
                <a:cs typeface="Adobe Arabic" panose="02040503050201020203" pitchFamily="18" charset="-78"/>
              </a:rPr>
              <a:t> </a:t>
            </a:r>
            <a:r>
              <a:rPr sz="2200" b="1" dirty="0" err="1">
                <a:latin typeface="Adobe Arabic" panose="02040503050201020203" pitchFamily="18" charset="-78"/>
                <a:ea typeface="Calibri" panose="020F0502020204030204" pitchFamily="34" charset="0"/>
                <a:cs typeface="Adobe Arabic" panose="02040503050201020203" pitchFamily="18" charset="-78"/>
              </a:rPr>
              <a:t>إقامة</a:t>
            </a:r>
            <a:r>
              <a:rPr sz="2200" b="1" dirty="0">
                <a:latin typeface="Adobe Arabic" panose="02040503050201020203" pitchFamily="18" charset="-78"/>
                <a:ea typeface="Calibri" panose="020F0502020204030204" pitchFamily="34" charset="0"/>
                <a:cs typeface="Adobe Arabic" panose="02040503050201020203" pitchFamily="18" charset="-78"/>
              </a:rPr>
              <a:t> </a:t>
            </a:r>
            <a:r>
              <a:rPr sz="2200" b="1" dirty="0" err="1">
                <a:latin typeface="Adobe Arabic" panose="02040503050201020203" pitchFamily="18" charset="-78"/>
                <a:ea typeface="Calibri" panose="020F0502020204030204" pitchFamily="34" charset="0"/>
                <a:cs typeface="Adobe Arabic" panose="02040503050201020203" pitchFamily="18" charset="-78"/>
              </a:rPr>
              <a:t>شراكات</a:t>
            </a:r>
            <a:r>
              <a:rPr sz="2200" b="1" dirty="0">
                <a:latin typeface="Adobe Arabic" panose="02040503050201020203" pitchFamily="18" charset="-78"/>
                <a:ea typeface="Calibri" panose="020F0502020204030204" pitchFamily="34" charset="0"/>
                <a:cs typeface="Adobe Arabic" panose="02040503050201020203" pitchFamily="18" charset="-78"/>
              </a:rPr>
              <a:t> </a:t>
            </a:r>
            <a:r>
              <a:rPr sz="2200" b="1" dirty="0" err="1">
                <a:latin typeface="Adobe Arabic" panose="02040503050201020203" pitchFamily="18" charset="-78"/>
                <a:ea typeface="Calibri" panose="020F0502020204030204" pitchFamily="34" charset="0"/>
                <a:cs typeface="Adobe Arabic" panose="02040503050201020203" pitchFamily="18" charset="-78"/>
              </a:rPr>
              <a:t>جديدة</a:t>
            </a:r>
            <a:r>
              <a:rPr lang="ar-SA" sz="2200" b="1" dirty="0">
                <a:latin typeface="Adobe Arabic" panose="02040503050201020203" pitchFamily="18" charset="-78"/>
                <a:ea typeface="Calibri" panose="020F0502020204030204" pitchFamily="34" charset="0"/>
                <a:cs typeface="Adobe Arabic" panose="02040503050201020203" pitchFamily="18" charset="-78"/>
              </a:rPr>
              <a:t> </a:t>
            </a:r>
            <a:r>
              <a:rPr lang="ar-SA" sz="2200" dirty="0">
                <a:latin typeface="Adobe Arabic" panose="02040503050201020203" pitchFamily="18" charset="-78"/>
                <a:ea typeface="Calibri" panose="020F0502020204030204" pitchFamily="34" charset="0"/>
                <a:cs typeface="Adobe Arabic" panose="02040503050201020203" pitchFamily="18" charset="-78"/>
              </a:rPr>
              <a:t>(</a:t>
            </a:r>
            <a:r>
              <a:rPr sz="2200" dirty="0" err="1">
                <a:latin typeface="Adobe Arabic" panose="02040503050201020203" pitchFamily="18" charset="-78"/>
                <a:ea typeface="Calibri" panose="020F0502020204030204" pitchFamily="34" charset="0"/>
                <a:cs typeface="Adobe Arabic" panose="02040503050201020203" pitchFamily="18" charset="-78"/>
              </a:rPr>
              <a:t>مثل</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الشراكات</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المتعددة</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القطاعات</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لمعالجة</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الحواجز</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الهيكلية</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من</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خلال</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التأهب</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للجائحات</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والاستجابة</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لها</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أو</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أصحاب</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المصلحة</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من</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القطاع</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الخاص</a:t>
            </a:r>
            <a:r>
              <a:rPr lang="ar-SA" sz="2200" dirty="0">
                <a:latin typeface="Adobe Arabic" panose="02040503050201020203" pitchFamily="18" charset="-78"/>
                <a:ea typeface="Calibri" panose="020F0502020204030204" pitchFamily="34" charset="0"/>
                <a:cs typeface="Adobe Arabic" panose="02040503050201020203" pitchFamily="18" charset="-78"/>
              </a:rPr>
              <a:t>)</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b="1" dirty="0" err="1">
                <a:latin typeface="Adobe Arabic" panose="02040503050201020203" pitchFamily="18" charset="-78"/>
                <a:ea typeface="Calibri" panose="020F0502020204030204" pitchFamily="34" charset="0"/>
                <a:cs typeface="Adobe Arabic" panose="02040503050201020203" pitchFamily="18" charset="-78"/>
              </a:rPr>
              <a:t>والروابط</a:t>
            </a:r>
            <a:r>
              <a:rPr sz="2200" b="1" dirty="0">
                <a:latin typeface="Adobe Arabic" panose="02040503050201020203" pitchFamily="18" charset="-78"/>
                <a:ea typeface="Calibri" panose="020F0502020204030204" pitchFamily="34" charset="0"/>
                <a:cs typeface="Adobe Arabic" panose="02040503050201020203" pitchFamily="18" charset="-78"/>
              </a:rPr>
              <a:t> </a:t>
            </a:r>
            <a:r>
              <a:rPr sz="2200" b="1" dirty="0" err="1">
                <a:latin typeface="Adobe Arabic" panose="02040503050201020203" pitchFamily="18" charset="-78"/>
                <a:ea typeface="Calibri" panose="020F0502020204030204" pitchFamily="34" charset="0"/>
                <a:cs typeface="Adobe Arabic" panose="02040503050201020203" pitchFamily="18" charset="-78"/>
              </a:rPr>
              <a:t>الجديدة</a:t>
            </a:r>
            <a:r>
              <a:rPr lang="en-GB" sz="2200" b="1" dirty="0">
                <a:latin typeface="Adobe Arabic" panose="02040503050201020203" pitchFamily="18" charset="-78"/>
                <a:ea typeface="Calibri" panose="020F0502020204030204" pitchFamily="34" charset="0"/>
                <a:cs typeface="Adobe Arabic" panose="02040503050201020203" pitchFamily="18" charset="-78"/>
              </a:rPr>
              <a:t> </a:t>
            </a:r>
            <a:r>
              <a:rPr lang="ar-SA" sz="2200" dirty="0">
                <a:latin typeface="Adobe Arabic" panose="02040503050201020203" pitchFamily="18" charset="-78"/>
                <a:ea typeface="Calibri" panose="020F0502020204030204" pitchFamily="34" charset="0"/>
                <a:cs typeface="Adobe Arabic" panose="02040503050201020203" pitchFamily="18" charset="-78"/>
              </a:rPr>
              <a:t>(</a:t>
            </a:r>
            <a:r>
              <a:rPr sz="2200" dirty="0" err="1">
                <a:latin typeface="Adobe Arabic" panose="02040503050201020203" pitchFamily="18" charset="-78"/>
                <a:ea typeface="Calibri" panose="020F0502020204030204" pitchFamily="34" charset="0"/>
                <a:cs typeface="Adobe Arabic" panose="02040503050201020203" pitchFamily="18" charset="-78"/>
              </a:rPr>
              <a:t>مثلاً</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من</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أجل</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خدمات</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متكاملة</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متمحورة</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حول</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الناس</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وجيدة</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النوعية</a:t>
            </a:r>
            <a:r>
              <a:rPr lang="ar-SA"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لتحقيق</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المقاصد</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التي</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تتوخاها</a:t>
            </a:r>
            <a:r>
              <a:rPr sz="2200" dirty="0">
                <a:latin typeface="Adobe Arabic" panose="02040503050201020203" pitchFamily="18" charset="-78"/>
                <a:ea typeface="Calibri" panose="020F0502020204030204" pitchFamily="34" charset="0"/>
                <a:cs typeface="Adobe Arabic" panose="02040503050201020203" pitchFamily="18" charset="-78"/>
              </a:rPr>
              <a:t> </a:t>
            </a:r>
            <a:r>
              <a:rPr sz="2200" dirty="0" err="1">
                <a:latin typeface="Adobe Arabic" panose="02040503050201020203" pitchFamily="18" charset="-78"/>
                <a:ea typeface="Calibri" panose="020F0502020204030204" pitchFamily="34" charset="0"/>
                <a:cs typeface="Adobe Arabic" panose="02040503050201020203" pitchFamily="18" charset="-78"/>
              </a:rPr>
              <a:t>الاستراتيجية</a:t>
            </a:r>
            <a:r>
              <a:rPr sz="2200" dirty="0">
                <a:latin typeface="Adobe Arabic" panose="02040503050201020203" pitchFamily="18" charset="-78"/>
                <a:ea typeface="Calibri" panose="020F0502020204030204" pitchFamily="34" charset="0"/>
                <a:cs typeface="Adobe Arabic" panose="02040503050201020203" pitchFamily="18" charset="-78"/>
              </a:rPr>
              <a:t>.</a:t>
            </a:r>
          </a:p>
          <a:p>
            <a:pPr marL="347472" marR="0" lvl="0" indent="-342900" algn="r" rtl="1">
              <a:spcAft>
                <a:spcPts val="800"/>
              </a:spcAft>
              <a:buFont typeface="Arial" panose="020B0604020202020204" pitchFamily="34" charset="0"/>
              <a:buChar char="•"/>
              <a:defRPr sz="2000">
                <a:effectLst/>
                <a:latin typeface="Arial" panose="020B0604020202020204" pitchFamily="34" charset="0"/>
                <a:ea typeface="Calibri" panose="020F0502020204030204" pitchFamily="34" charset="0"/>
                <a:cs typeface="Times New Roman" panose="02020603050405020304" pitchFamily="18" charset="0"/>
              </a:defRPr>
            </a:pPr>
            <a:r>
              <a:rPr sz="2200" dirty="0" err="1">
                <a:latin typeface="Adobe Arabic" panose="02040503050201020203" pitchFamily="18" charset="-78"/>
                <a:cs typeface="Adobe Arabic" panose="02040503050201020203" pitchFamily="18" charset="-78"/>
              </a:rPr>
              <a:t>المساعدة</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في</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رصد</a:t>
            </a:r>
            <a:r>
              <a:rPr sz="2200" dirty="0">
                <a:latin typeface="Adobe Arabic" panose="02040503050201020203" pitchFamily="18" charset="-78"/>
                <a:cs typeface="Adobe Arabic" panose="02040503050201020203" pitchFamily="18" charset="-78"/>
              </a:rPr>
              <a:t> </a:t>
            </a:r>
            <a:r>
              <a:rPr sz="2200" b="1" dirty="0" err="1">
                <a:solidFill>
                  <a:srgbClr val="000000"/>
                </a:solidFill>
                <a:latin typeface="Adobe Arabic" panose="02040503050201020203" pitchFamily="18" charset="-78"/>
                <a:cs typeface="Adobe Arabic" panose="02040503050201020203" pitchFamily="18" charset="-78"/>
              </a:rPr>
              <a:t>المشاركة</a:t>
            </a:r>
            <a:r>
              <a:rPr sz="2200" b="1" dirty="0">
                <a:solidFill>
                  <a:srgbClr val="000000"/>
                </a:solidFill>
                <a:latin typeface="Adobe Arabic" panose="02040503050201020203" pitchFamily="18" charset="-78"/>
                <a:cs typeface="Adobe Arabic" panose="02040503050201020203" pitchFamily="18" charset="-78"/>
              </a:rPr>
              <a:t> </a:t>
            </a:r>
            <a:r>
              <a:rPr sz="2200" b="1" dirty="0" err="1">
                <a:solidFill>
                  <a:srgbClr val="000000"/>
                </a:solidFill>
                <a:latin typeface="Adobe Arabic" panose="02040503050201020203" pitchFamily="18" charset="-78"/>
                <a:cs typeface="Adobe Arabic" panose="02040503050201020203" pitchFamily="18" charset="-78"/>
              </a:rPr>
              <a:t>المُجدية</a:t>
            </a:r>
            <a:r>
              <a:rPr sz="2200" b="1" dirty="0">
                <a:solidFill>
                  <a:srgbClr val="000000"/>
                </a:solidFill>
                <a:latin typeface="Adobe Arabic" panose="02040503050201020203" pitchFamily="18" charset="-78"/>
                <a:cs typeface="Adobe Arabic" panose="02040503050201020203" pitchFamily="18" charset="-78"/>
              </a:rPr>
              <a:t> </a:t>
            </a:r>
            <a:r>
              <a:rPr sz="2200" b="1" dirty="0" err="1">
                <a:solidFill>
                  <a:srgbClr val="000000"/>
                </a:solidFill>
                <a:latin typeface="Adobe Arabic" panose="02040503050201020203" pitchFamily="18" charset="-78"/>
                <a:cs typeface="Adobe Arabic" panose="02040503050201020203" pitchFamily="18" charset="-78"/>
              </a:rPr>
              <a:t>لجميع</a:t>
            </a:r>
            <a:r>
              <a:rPr sz="2200" b="1" dirty="0">
                <a:solidFill>
                  <a:srgbClr val="000000"/>
                </a:solidFill>
                <a:latin typeface="Adobe Arabic" panose="02040503050201020203" pitchFamily="18" charset="-78"/>
                <a:cs typeface="Adobe Arabic" panose="02040503050201020203" pitchFamily="18" charset="-78"/>
              </a:rPr>
              <a:t> </a:t>
            </a:r>
            <a:r>
              <a:rPr sz="2200" b="1" dirty="0" err="1">
                <a:solidFill>
                  <a:srgbClr val="000000"/>
                </a:solidFill>
                <a:latin typeface="Adobe Arabic" panose="02040503050201020203" pitchFamily="18" charset="-78"/>
                <a:cs typeface="Adobe Arabic" panose="02040503050201020203" pitchFamily="18" charset="-78"/>
              </a:rPr>
              <a:t>أصحاب</a:t>
            </a:r>
            <a:r>
              <a:rPr sz="2200" b="1" dirty="0">
                <a:solidFill>
                  <a:srgbClr val="000000"/>
                </a:solidFill>
                <a:latin typeface="Adobe Arabic" panose="02040503050201020203" pitchFamily="18" charset="-78"/>
                <a:cs typeface="Adobe Arabic" panose="02040503050201020203" pitchFamily="18" charset="-78"/>
              </a:rPr>
              <a:t> </a:t>
            </a:r>
            <a:r>
              <a:rPr sz="2200" b="1" dirty="0" err="1">
                <a:solidFill>
                  <a:srgbClr val="000000"/>
                </a:solidFill>
                <a:latin typeface="Adobe Arabic" panose="02040503050201020203" pitchFamily="18" charset="-78"/>
                <a:cs typeface="Adobe Arabic" panose="02040503050201020203" pitchFamily="18" charset="-78"/>
              </a:rPr>
              <a:t>المصلحة</a:t>
            </a:r>
            <a:r>
              <a:rPr sz="2200" b="1" dirty="0">
                <a:solidFill>
                  <a:srgbClr val="000000"/>
                </a:solidFill>
                <a:latin typeface="Adobe Arabic" panose="02040503050201020203" pitchFamily="18" charset="-78"/>
                <a:cs typeface="Adobe Arabic" panose="02040503050201020203" pitchFamily="18" charset="-78"/>
              </a:rPr>
              <a:t> </a:t>
            </a:r>
            <a:r>
              <a:rPr sz="2200" b="1" dirty="0" err="1">
                <a:solidFill>
                  <a:srgbClr val="000000"/>
                </a:solidFill>
                <a:latin typeface="Adobe Arabic" panose="02040503050201020203" pitchFamily="18" charset="-78"/>
                <a:cs typeface="Adobe Arabic" panose="02040503050201020203" pitchFamily="18" charset="-78"/>
              </a:rPr>
              <a:t>في</a:t>
            </a:r>
            <a:r>
              <a:rPr sz="2200" b="1" dirty="0">
                <a:solidFill>
                  <a:srgbClr val="000000"/>
                </a:solidFill>
                <a:latin typeface="Adobe Arabic" panose="02040503050201020203" pitchFamily="18" charset="-78"/>
                <a:cs typeface="Adobe Arabic" panose="02040503050201020203" pitchFamily="18" charset="-78"/>
              </a:rPr>
              <a:t> </a:t>
            </a:r>
            <a:r>
              <a:rPr sz="2200" b="1" dirty="0" err="1">
                <a:solidFill>
                  <a:srgbClr val="000000"/>
                </a:solidFill>
                <a:latin typeface="Adobe Arabic" panose="02040503050201020203" pitchFamily="18" charset="-78"/>
                <a:cs typeface="Adobe Arabic" panose="02040503050201020203" pitchFamily="18" charset="-78"/>
              </a:rPr>
              <a:t>صُنع</a:t>
            </a:r>
            <a:r>
              <a:rPr sz="2200" b="1" dirty="0">
                <a:solidFill>
                  <a:srgbClr val="000000"/>
                </a:solidFill>
                <a:latin typeface="Adobe Arabic" panose="02040503050201020203" pitchFamily="18" charset="-78"/>
                <a:cs typeface="Adobe Arabic" panose="02040503050201020203" pitchFamily="18" charset="-78"/>
              </a:rPr>
              <a:t> </a:t>
            </a:r>
            <a:r>
              <a:rPr sz="2200" b="1" dirty="0" err="1">
                <a:solidFill>
                  <a:srgbClr val="000000"/>
                </a:solidFill>
                <a:latin typeface="Adobe Arabic" panose="02040503050201020203" pitchFamily="18" charset="-78"/>
                <a:cs typeface="Adobe Arabic" panose="02040503050201020203" pitchFamily="18" charset="-78"/>
              </a:rPr>
              <a:t>قرارات</a:t>
            </a:r>
            <a:r>
              <a:rPr sz="2200" b="1" dirty="0">
                <a:solidFill>
                  <a:srgbClr val="000000"/>
                </a:solidFill>
                <a:latin typeface="Adobe Arabic" panose="02040503050201020203" pitchFamily="18" charset="-78"/>
                <a:cs typeface="Adobe Arabic" panose="02040503050201020203" pitchFamily="18" charset="-78"/>
              </a:rPr>
              <a:t> </a:t>
            </a:r>
            <a:r>
              <a:rPr sz="2200" b="1" dirty="0" err="1">
                <a:solidFill>
                  <a:srgbClr val="000000"/>
                </a:solidFill>
                <a:latin typeface="Adobe Arabic" panose="02040503050201020203" pitchFamily="18" charset="-78"/>
                <a:cs typeface="Adobe Arabic" panose="02040503050201020203" pitchFamily="18" charset="-78"/>
              </a:rPr>
              <a:t>آليات</a:t>
            </a:r>
            <a:r>
              <a:rPr sz="2200" b="1" dirty="0">
                <a:solidFill>
                  <a:srgbClr val="000000"/>
                </a:solidFill>
                <a:latin typeface="Adobe Arabic" panose="02040503050201020203" pitchFamily="18" charset="-78"/>
                <a:cs typeface="Adobe Arabic" panose="02040503050201020203" pitchFamily="18" charset="-78"/>
              </a:rPr>
              <a:t> </a:t>
            </a:r>
            <a:r>
              <a:rPr sz="2200" b="1" dirty="0" err="1">
                <a:solidFill>
                  <a:srgbClr val="000000"/>
                </a:solidFill>
                <a:latin typeface="Adobe Arabic" panose="02040503050201020203" pitchFamily="18" charset="-78"/>
                <a:cs typeface="Adobe Arabic" panose="02040503050201020203" pitchFamily="18" charset="-78"/>
              </a:rPr>
              <a:t>التنسيق</a:t>
            </a:r>
            <a:r>
              <a:rPr sz="2200" b="1" dirty="0">
                <a:solidFill>
                  <a:srgbClr val="000000"/>
                </a:solidFill>
                <a:latin typeface="Adobe Arabic" panose="02040503050201020203" pitchFamily="18" charset="-78"/>
                <a:cs typeface="Adobe Arabic" panose="02040503050201020203" pitchFamily="18" charset="-78"/>
              </a:rPr>
              <a:t> </a:t>
            </a:r>
            <a:r>
              <a:rPr sz="2200" b="1" dirty="0" err="1">
                <a:solidFill>
                  <a:srgbClr val="000000"/>
                </a:solidFill>
                <a:latin typeface="Adobe Arabic" panose="02040503050201020203" pitchFamily="18" charset="-78"/>
                <a:cs typeface="Adobe Arabic" panose="02040503050201020203" pitchFamily="18" charset="-78"/>
              </a:rPr>
              <a:t>القُطرية</a:t>
            </a:r>
            <a:r>
              <a:rPr sz="2200" b="1" dirty="0">
                <a:solidFill>
                  <a:srgbClr val="000000"/>
                </a:solidFill>
                <a:latin typeface="Adobe Arabic" panose="02040503050201020203" pitchFamily="18" charset="-78"/>
                <a:cs typeface="Adobe Arabic" panose="02040503050201020203" pitchFamily="18" charset="-78"/>
              </a:rPr>
              <a:t> </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طوال</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دورة</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حياة</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المنح</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وخصوصاً</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المجتمعات</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المحلية</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بما</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في</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ذلك</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الفئات</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السكانية</a:t>
            </a:r>
            <a:r>
              <a:rPr sz="2200" dirty="0">
                <a:solidFill>
                  <a:srgbClr val="000000"/>
                </a:solidFill>
                <a:latin typeface="Adobe Arabic" panose="02040503050201020203" pitchFamily="18" charset="-78"/>
                <a:cs typeface="Adobe Arabic" panose="02040503050201020203" pitchFamily="18" charset="-78"/>
              </a:rPr>
              <a:t> </a:t>
            </a:r>
            <a:r>
              <a:rPr sz="2200" dirty="0" err="1">
                <a:solidFill>
                  <a:srgbClr val="000000"/>
                </a:solidFill>
                <a:latin typeface="Adobe Arabic" panose="02040503050201020203" pitchFamily="18" charset="-78"/>
                <a:cs typeface="Adobe Arabic" panose="02040503050201020203" pitchFamily="18" charset="-78"/>
              </a:rPr>
              <a:t>الرئيسية</a:t>
            </a:r>
            <a:r>
              <a:rPr sz="2200" dirty="0">
                <a:solidFill>
                  <a:srgbClr val="000000"/>
                </a:solidFill>
                <a:latin typeface="Adobe Arabic" panose="02040503050201020203" pitchFamily="18" charset="-78"/>
                <a:cs typeface="Adobe Arabic" panose="02040503050201020203" pitchFamily="18" charset="-78"/>
              </a:rPr>
              <a:t>. </a:t>
            </a:r>
            <a:endParaRPr sz="2200" dirty="0">
              <a:effectLst/>
              <a:latin typeface="Adobe Arabic" panose="02040503050201020203" pitchFamily="18" charset="-78"/>
              <a:ea typeface="Calibri" panose="020F0502020204030204" pitchFamily="34" charset="0"/>
              <a:cs typeface="Adobe Arabic" panose="02040503050201020203" pitchFamily="18" charset="-78"/>
            </a:endParaRPr>
          </a:p>
          <a:p>
            <a:pPr marL="347472" indent="-285750" algn="r" rtl="1">
              <a:spcAft>
                <a:spcPts val="800"/>
              </a:spcAft>
              <a:buFont typeface="Arial" panose="020B0604020202020204" pitchFamily="34" charset="0"/>
              <a:buChar char="•"/>
              <a:defRPr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defRPr>
            </a:pPr>
            <a:r>
              <a:rPr sz="2200" dirty="0" err="1">
                <a:latin typeface="Adobe Arabic" panose="02040503050201020203" pitchFamily="18" charset="-78"/>
                <a:cs typeface="Adobe Arabic" panose="02040503050201020203" pitchFamily="18" charset="-78"/>
              </a:rPr>
              <a:t>المساعدة</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في</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تعزيز</a:t>
            </a:r>
            <a:r>
              <a:rPr sz="2200" dirty="0">
                <a:latin typeface="Adobe Arabic" panose="02040503050201020203" pitchFamily="18" charset="-78"/>
                <a:cs typeface="Adobe Arabic" panose="02040503050201020203" pitchFamily="18" charset="-78"/>
              </a:rPr>
              <a:t> </a:t>
            </a:r>
            <a:r>
              <a:rPr sz="2200" b="1" dirty="0" err="1">
                <a:latin typeface="Adobe Arabic" panose="02040503050201020203" pitchFamily="18" charset="-78"/>
                <a:cs typeface="Adobe Arabic" panose="02040503050201020203" pitchFamily="18" charset="-78"/>
              </a:rPr>
              <a:t>بيئة</a:t>
            </a:r>
            <a:r>
              <a:rPr sz="2200" b="1" dirty="0">
                <a:latin typeface="Adobe Arabic" panose="02040503050201020203" pitchFamily="18" charset="-78"/>
                <a:cs typeface="Adobe Arabic" panose="02040503050201020203" pitchFamily="18" charset="-78"/>
              </a:rPr>
              <a:t> تمكينية </a:t>
            </a:r>
            <a:r>
              <a:rPr sz="2200" b="1" dirty="0" err="1">
                <a:latin typeface="Adobe Arabic" panose="02040503050201020203" pitchFamily="18" charset="-78"/>
                <a:cs typeface="Adobe Arabic" panose="02040503050201020203" pitchFamily="18" charset="-78"/>
              </a:rPr>
              <a:t>للابتكار</a:t>
            </a:r>
            <a:r>
              <a:rPr sz="2200" b="1"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لتسريع</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تنفيذ</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المقاصد</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التي</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تتوخاها</a:t>
            </a:r>
            <a:r>
              <a:rPr sz="2200" dirty="0">
                <a:latin typeface="Adobe Arabic" panose="02040503050201020203" pitchFamily="18" charset="-78"/>
                <a:cs typeface="Adobe Arabic" panose="02040503050201020203" pitchFamily="18" charset="-78"/>
              </a:rPr>
              <a:t> </a:t>
            </a:r>
            <a:r>
              <a:rPr sz="2200" dirty="0" err="1">
                <a:latin typeface="Adobe Arabic" panose="02040503050201020203" pitchFamily="18" charset="-78"/>
                <a:cs typeface="Adobe Arabic" panose="02040503050201020203" pitchFamily="18" charset="-78"/>
              </a:rPr>
              <a:t>الاستراتيجية</a:t>
            </a:r>
            <a:r>
              <a:rPr sz="2200" dirty="0">
                <a:latin typeface="Adobe Arabic" panose="02040503050201020203" pitchFamily="18" charset="-78"/>
                <a:cs typeface="Adobe Arabic" panose="02040503050201020203" pitchFamily="18" charset="-78"/>
              </a:rPr>
              <a:t> </a:t>
            </a:r>
            <a:endParaRPr sz="2200" dirty="0">
              <a:solidFill>
                <a:srgbClr val="000000"/>
              </a:solidFill>
              <a:effectLst/>
              <a:latin typeface="Adobe Arabic" panose="02040503050201020203" pitchFamily="18" charset="-78"/>
              <a:ea typeface="Calibri" panose="020F0502020204030204" pitchFamily="34" charset="0"/>
              <a:cs typeface="Adobe Arabic" panose="02040503050201020203" pitchFamily="18" charset="-78"/>
            </a:endParaRPr>
          </a:p>
        </p:txBody>
      </p:sp>
      <p:grpSp>
        <p:nvGrpSpPr>
          <p:cNvPr id="16" name="Group 15">
            <a:extLst>
              <a:ext uri="{FF2B5EF4-FFF2-40B4-BE49-F238E27FC236}">
                <a16:creationId xmlns:a16="http://schemas.microsoft.com/office/drawing/2014/main" id="{46FDBF80-8EAB-42BE-AA56-2629FDF7E75E}"/>
              </a:ext>
            </a:extLst>
          </p:cNvPr>
          <p:cNvGrpSpPr/>
          <p:nvPr/>
        </p:nvGrpSpPr>
        <p:grpSpPr>
          <a:xfrm>
            <a:off x="9935746" y="1742318"/>
            <a:ext cx="1828800" cy="1896405"/>
            <a:chOff x="371114" y="764233"/>
            <a:chExt cx="1828800" cy="1896405"/>
          </a:xfrm>
        </p:grpSpPr>
        <p:grpSp>
          <p:nvGrpSpPr>
            <p:cNvPr id="17" name="Group 16">
              <a:extLst>
                <a:ext uri="{FF2B5EF4-FFF2-40B4-BE49-F238E27FC236}">
                  <a16:creationId xmlns:a16="http://schemas.microsoft.com/office/drawing/2014/main" id="{3CC6F786-90C0-4952-8784-72CFB4EEF1D6}"/>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29D98C0F-980B-46BD-A47C-05DE7663B0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813035CF-B2EB-4EBF-A9E0-0B8D1393FA28}"/>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sp>
            <p:nvSpPr>
              <p:cNvPr id="21" name="Rectangle 20">
                <a:extLst>
                  <a:ext uri="{FF2B5EF4-FFF2-40B4-BE49-F238E27FC236}">
                    <a16:creationId xmlns:a16="http://schemas.microsoft.com/office/drawing/2014/main" id="{CED86DA1-94EC-432C-A9A0-1BAEA5F6231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grpSp>
        <p:pic>
          <p:nvPicPr>
            <p:cNvPr id="18" name="Picture 2" descr="SDG Metadata Translation Project - SDG Metadata Translation Project">
              <a:extLst>
                <a:ext uri="{FF2B5EF4-FFF2-40B4-BE49-F238E27FC236}">
                  <a16:creationId xmlns:a16="http://schemas.microsoft.com/office/drawing/2014/main" id="{0D7FB3CD-10B4-48F8-8D08-D96EAAB3F6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25490EFC-4688-475B-82B1-599477A4CE02}"/>
              </a:ext>
            </a:extLst>
          </p:cNvPr>
          <p:cNvGrpSpPr/>
          <p:nvPr/>
        </p:nvGrpSpPr>
        <p:grpSpPr>
          <a:xfrm>
            <a:off x="558960" y="5102953"/>
            <a:ext cx="11063301" cy="1241852"/>
            <a:chOff x="645762" y="628893"/>
            <a:chExt cx="11063301" cy="1241852"/>
          </a:xfrm>
        </p:grpSpPr>
        <p:cxnSp>
          <p:nvCxnSpPr>
            <p:cNvPr id="23" name="Straight Connector 22">
              <a:extLst>
                <a:ext uri="{FF2B5EF4-FFF2-40B4-BE49-F238E27FC236}">
                  <a16:creationId xmlns:a16="http://schemas.microsoft.com/office/drawing/2014/main" id="{CCCD2640-027D-4376-B590-2010485A2D3D}"/>
                </a:ext>
              </a:extLst>
            </p:cNvPr>
            <p:cNvCxnSpPr>
              <a:cxnSpLocks/>
            </p:cNvCxnSpPr>
            <p:nvPr/>
          </p:nvCxnSpPr>
          <p:spPr>
            <a:xfrm>
              <a:off x="2290743" y="628893"/>
              <a:ext cx="9418320" cy="0"/>
            </a:xfrm>
            <a:prstGeom prst="line">
              <a:avLst/>
            </a:prstGeom>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B5F81FA5-C85F-440C-8127-64216FB4BD66}"/>
                </a:ext>
              </a:extLst>
            </p:cNvPr>
            <p:cNvSpPr/>
            <p:nvPr/>
          </p:nvSpPr>
          <p:spPr>
            <a:xfrm>
              <a:off x="645762" y="695533"/>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r" rtl="1">
                <a:spcAft>
                  <a:spcPts val="200"/>
                </a:spcAft>
                <a:defRPr sz="1600">
                  <a:solidFill>
                    <a:schemeClr val="tx1"/>
                  </a:solidFill>
                  <a:latin typeface="Arial Black" panose="020B0A04020102020204" pitchFamily="34" charset="0"/>
                  <a:cs typeface="Arial" panose="020B0604020202020204" pitchFamily="34" charset="0"/>
                </a:defRPr>
              </a:pPr>
              <a:r>
                <a:rPr sz="1600" b="1" dirty="0" err="1">
                  <a:latin typeface="Arial" panose="020B0604020202020204" pitchFamily="34" charset="0"/>
                  <a:cs typeface="Simplified Arabic" panose="02020603050405020304" pitchFamily="18" charset="-78"/>
                </a:rPr>
                <a:t>الموارد</a:t>
              </a:r>
              <a:endParaRPr sz="1600" b="1" dirty="0">
                <a:solidFill>
                  <a:schemeClr val="tx1"/>
                </a:solidFill>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latin typeface="Arial" panose="020B0604020202020204" pitchFamily="34" charset="0"/>
                  <a:cs typeface="Simplified Arabic" panose="02020603050405020304" pitchFamily="18" charset="-78"/>
                </a:rPr>
                <a:t>استراتيجية</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الصندوق</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العالمي</a:t>
              </a:r>
              <a:r>
                <a:rPr lang="ar-SA" sz="1200" dirty="0">
                  <a:solidFill>
                    <a:schemeClr val="tx1"/>
                  </a:solidFill>
                  <a:latin typeface="Arial" panose="020B0604020202020204" pitchFamily="34" charset="0"/>
                  <a:cs typeface="Simplified Arabic" panose="02020603050405020304" pitchFamily="18" charset="-78"/>
                </a:rPr>
                <a:t> للفترة (2023-2028):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6"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7"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8"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9"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10"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effectLst/>
                  <a:latin typeface="Arial" panose="020B0604020202020204" pitchFamily="34" charset="0"/>
                  <a:cs typeface="Simplified Arabic" panose="02020603050405020304" pitchFamily="18" charset="-78"/>
                </a:rPr>
                <a:t> </a:t>
              </a:r>
              <a:r>
                <a:rPr lang="ar-SA" sz="1200" u="sng" dirty="0">
                  <a:solidFill>
                    <a:schemeClr val="accent2"/>
                  </a:solidFill>
                  <a:latin typeface="Arial" panose="020B0604020202020204" pitchFamily="34" charset="0"/>
                  <a:cs typeface="Simplified Arabic" panose="02020603050405020304" pitchFamily="18" charset="-78"/>
                  <a:hlinkClick r:id="rId11" tooltip="strategy_globalfund2023-2028_narrative_ar.pdf">
                    <a:extLst>
                      <a:ext uri="{A12FA001-AC4F-418D-AE19-62706E023703}">
                        <ahyp:hlinkClr xmlns:ahyp="http://schemas.microsoft.com/office/drawing/2018/hyperlinkcolor" val="tx"/>
                      </a:ext>
                    </a:extLst>
                  </a:hlinkClick>
                </a:rPr>
                <a:t>عربي</a:t>
              </a:r>
              <a:endParaRPr sz="1200" i="0" dirty="0">
                <a:solidFill>
                  <a:srgbClr val="000000"/>
                </a:solidFill>
                <a:effectLst/>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rgbClr val="000000"/>
                  </a:solidFill>
                  <a:latin typeface="Arial" panose="020B0604020202020204" pitchFamily="34" charset="0"/>
                  <a:cs typeface="Simplified Arabic" panose="02020603050405020304" pitchFamily="18" charset="-78"/>
                </a:rPr>
                <a:t>ملخص</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تنفيذ</a:t>
              </a:r>
              <a:r>
                <a:rPr lang="ar-SA" sz="1200" dirty="0">
                  <a:solidFill>
                    <a:srgbClr val="000000"/>
                  </a:solidFill>
                  <a:latin typeface="Arial" panose="020B0604020202020204" pitchFamily="34" charset="0"/>
                  <a:cs typeface="Simplified Arabic" panose="02020603050405020304" pitchFamily="18" charset="-78"/>
                </a:rPr>
                <a:t>ي:</a:t>
              </a:r>
              <a:r>
                <a:rPr sz="1200" dirty="0">
                  <a:solidFill>
                    <a:srgbClr val="000000"/>
                  </a:solidFill>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12"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3"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4"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5"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16"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17"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8"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sz="1200" u="sng"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19"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GB" sz="1200" dirty="0">
                  <a:solidFill>
                    <a:schemeClr val="tx1"/>
                  </a:solidFill>
                  <a:effectLst/>
                  <a:latin typeface="Arial" panose="020B0604020202020204" pitchFamily="34" charset="0"/>
                  <a:cs typeface="Simplified Arabic" panose="02020603050405020304" pitchFamily="18" charset="-78"/>
                </a:rPr>
                <a:t> </a:t>
              </a:r>
              <a:r>
                <a:rPr lang="ar-SA" sz="1200" dirty="0">
                  <a:solidFill>
                    <a:schemeClr val="tx1"/>
                  </a:solidFill>
                  <a:effectLst/>
                  <a:latin typeface="Arial" panose="020B0604020202020204" pitchFamily="34" charset="0"/>
                  <a:cs typeface="Simplified Arabic" panose="02020603050405020304" pitchFamily="18" charset="-78"/>
                </a:rPr>
                <a:t>|</a:t>
              </a:r>
              <a:r>
                <a:rPr lang="en-GB" sz="1200" dirty="0">
                  <a:solidFill>
                    <a:schemeClr val="tx1"/>
                  </a:solidFill>
                  <a:latin typeface="Arial" panose="020B0604020202020204" pitchFamily="34" charset="0"/>
                  <a:cs typeface="Simplified Arabic" panose="02020603050405020304" pitchFamily="18" charset="-78"/>
                </a:rPr>
                <a:t> </a:t>
              </a:r>
              <a:r>
                <a:rPr sz="1200" b="1" u="sng" dirty="0" err="1">
                  <a:solidFill>
                    <a:schemeClr val="accent2"/>
                  </a:solidFill>
                  <a:effectLst/>
                  <a:latin typeface="Arial" panose="020B0604020202020204" pitchFamily="34" charset="0"/>
                  <a:cs typeface="Simplified Arabic" panose="02020603050405020304" pitchFamily="18" charset="-78"/>
                  <a:hlinkClick r:id="rId20" tooltip="مكافحة الأوبئة وبناء عالمٍ أكثر صحةً وإنصافاً">
                    <a:extLst>
                      <a:ext uri="{A12FA001-AC4F-418D-AE19-62706E023703}">
                        <ahyp:hlinkClr xmlns:ahyp="http://schemas.microsoft.com/office/drawing/2018/hyperlinkcolor" val="tx"/>
                      </a:ext>
                    </a:extLst>
                  </a:hlinkClick>
                </a:rPr>
                <a:t>عربي</a:t>
              </a:r>
              <a:r>
                <a:rPr lang="en-GB" sz="1200" dirty="0">
                  <a:solidFill>
                    <a:schemeClr val="tx1"/>
                  </a:solidFill>
                  <a:latin typeface="Arial" panose="020B0604020202020204" pitchFamily="34" charset="0"/>
                  <a:cs typeface="Simplified Arabic" panose="02020603050405020304" pitchFamily="18" charset="-78"/>
                </a:rPr>
                <a:t> |</a:t>
              </a:r>
              <a:r>
                <a:rPr lang="ar-SA" sz="1200" dirty="0">
                  <a:solidFill>
                    <a:schemeClr val="tx1"/>
                  </a:solidFill>
                  <a:latin typeface="Arial" panose="020B0604020202020204" pitchFamily="34" charset="0"/>
                  <a:cs typeface="Simplified Arabic" panose="02020603050405020304" pitchFamily="18" charset="-78"/>
                </a:rPr>
                <a:t> </a:t>
              </a:r>
              <a:r>
                <a:rPr lang="en-GB" sz="1200" dirty="0">
                  <a:solidFill>
                    <a:schemeClr val="tx1"/>
                  </a:solidFill>
                  <a:latin typeface="Arial" panose="020B0604020202020204" pitchFamily="34" charset="0"/>
                  <a:cs typeface="Simplified Arabic" panose="02020603050405020304" pitchFamily="18" charset="-78"/>
                </a:rPr>
                <a:t> </a:t>
              </a:r>
              <a:r>
                <a:rPr sz="1200" u="sng" dirty="0" err="1">
                  <a:solidFill>
                    <a:schemeClr val="accent2"/>
                  </a:solidFill>
                  <a:latin typeface="Arial" panose="020B0604020202020204" pitchFamily="34" charset="0"/>
                  <a:cs typeface="Simplified Arabic" panose="02020603050405020304" pitchFamily="18" charset="-78"/>
                  <a:hlinkClick r:id="rId21" tooltip="抗击大流行病，建设一个更健康、更公平的世界 - 全球基金2023-2028年战略">
                    <a:extLst>
                      <a:ext uri="{A12FA001-AC4F-418D-AE19-62706E023703}">
                        <ahyp:hlinkClr xmlns:ahyp="http://schemas.microsoft.com/office/drawing/2018/hyperlinkcolor" val="tx"/>
                      </a:ext>
                    </a:extLst>
                  </a:hlinkClick>
                </a:rPr>
                <a:t>中文</a:t>
              </a:r>
              <a:endParaRPr sz="1200" u="sng" dirty="0">
                <a:solidFill>
                  <a:schemeClr val="accent2"/>
                </a:solidFill>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latin typeface="Arial" panose="020B0604020202020204" pitchFamily="34" charset="0"/>
                  <a:cs typeface="Simplified Arabic" panose="02020603050405020304" pitchFamily="18" charset="-78"/>
                </a:rPr>
                <a:t>إطار</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الاستراتيج</a:t>
              </a:r>
              <a:r>
                <a:rPr lang="ar-SA" sz="1200" dirty="0" err="1">
                  <a:solidFill>
                    <a:schemeClr val="tx1"/>
                  </a:solidFill>
                  <a:latin typeface="Arial" panose="020B0604020202020204" pitchFamily="34" charset="0"/>
                  <a:cs typeface="Simplified Arabic" panose="02020603050405020304" pitchFamily="18" charset="-78"/>
                </a:rPr>
                <a:t>ية</a:t>
              </a:r>
              <a:r>
                <a:rPr lang="ar-SA" sz="1200" dirty="0">
                  <a:solidFill>
                    <a:schemeClr val="tx1"/>
                  </a:solidFill>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22" tooltip="The Global Fund 2023-2028 Strategy Framework">
                    <a:extLst>
                      <a:ext uri="{A12FA001-AC4F-418D-AE19-62706E023703}">
                        <ahyp:hlinkClr xmlns:ahyp="http://schemas.microsoft.com/office/drawing/2018/hyperlinkcolor" val="tx"/>
                      </a:ext>
                    </a:extLst>
                  </a:hlinkClick>
                </a:rPr>
                <a:t>English</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3" tooltip="Marco de la Estrategia del Fondo Mundial (2023-2028)">
                    <a:extLst>
                      <a:ext uri="{A12FA001-AC4F-418D-AE19-62706E023703}">
                        <ahyp:hlinkClr xmlns:ahyp="http://schemas.microsoft.com/office/drawing/2018/hyperlinkcolor" val="tx"/>
                      </a:ext>
                    </a:extLst>
                  </a:hlinkClick>
                </a:rPr>
                <a:t>Español</a:t>
              </a:r>
              <a:r>
                <a:rPr sz="1200" dirty="0">
                  <a:solidFill>
                    <a:schemeClr val="accent2"/>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4" tooltip="Cadre stratégique du Fonds mondial 2023 2028">
                    <a:extLst>
                      <a:ext uri="{A12FA001-AC4F-418D-AE19-62706E023703}">
                        <ahyp:hlinkClr xmlns:ahyp="http://schemas.microsoft.com/office/drawing/2018/hyperlinkcolor" val="tx"/>
                      </a:ext>
                    </a:extLst>
                  </a:hlinkClick>
                </a:rPr>
                <a:t>Français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5" tooltip="O Quadro d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6" tooltip="Рамочная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effectLst/>
                  <a:latin typeface="Arial" panose="020B0604020202020204" pitchFamily="34" charset="0"/>
                  <a:cs typeface="Simplified Arabic" panose="02020603050405020304" pitchFamily="18" charset="-78"/>
                </a:rPr>
                <a:t> </a:t>
              </a:r>
              <a:r>
                <a:rPr lang="ar-AE" sz="1200" u="sng" dirty="0">
                  <a:solidFill>
                    <a:schemeClr val="accent2"/>
                  </a:solidFill>
                  <a:latin typeface="Simplified Arabic" panose="02020603050405020304" pitchFamily="18" charset="-78"/>
                  <a:cs typeface="Simplified Arabic" panose="02020603050405020304" pitchFamily="18" charset="-78"/>
                  <a:hlinkClick r:id="rId27" tooltip="strategy_globalfund2023-2028_framework_ar.pdf">
                    <a:extLst>
                      <a:ext uri="{A12FA001-AC4F-418D-AE19-62706E023703}">
                        <ahyp:hlinkClr xmlns:ahyp="http://schemas.microsoft.com/office/drawing/2018/hyperlinkcolor" val="tx"/>
                      </a:ext>
                    </a:extLst>
                  </a:hlinkClick>
                </a:rPr>
                <a:t>عربي</a:t>
              </a:r>
              <a:endParaRPr lang="fr-CH" sz="1200" u="sng" dirty="0">
                <a:solidFill>
                  <a:schemeClr val="accent2"/>
                </a:solidFill>
                <a:latin typeface="Simplified Arabic" panose="02020603050405020304" pitchFamily="18" charset="-78"/>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lang="ar-SA" sz="1200" dirty="0">
                  <a:solidFill>
                    <a:srgbClr val="000000"/>
                  </a:solidFill>
                  <a:latin typeface="Simplified Arabic" panose="02020603050405020304" pitchFamily="18" charset="-78"/>
                  <a:cs typeface="Simplified Arabic" panose="02020603050405020304" pitchFamily="18" charset="-78"/>
                </a:rPr>
                <a:t>إطار عمل الرصد والتقييم:</a:t>
              </a:r>
              <a:r>
                <a:rPr lang="fr-CH" sz="1200" dirty="0">
                  <a:solidFill>
                    <a:srgbClr val="000000"/>
                  </a:solidFill>
                  <a:cs typeface="Simplified Arabic" panose="02020603050405020304" pitchFamily="18" charset="-78"/>
                  <a:hlinkClick r:id="rId28"/>
                </a:rPr>
                <a:t>https://www.theglobalfund.org/en/monitoring-evaluation/</a:t>
              </a:r>
              <a:r>
                <a:rPr lang="fr-CH" sz="1200" dirty="0">
                  <a:solidFill>
                    <a:srgbClr val="000000"/>
                  </a:solidFill>
                  <a:cs typeface="Simplified Arabic" panose="02020603050405020304" pitchFamily="18" charset="-78"/>
                </a:rPr>
                <a:t> </a:t>
              </a:r>
              <a:endParaRPr kumimoji="0" sz="1200" i="0" strike="noStrike" cap="none" normalizeH="0" baseline="0" dirty="0">
                <a:ln>
                  <a:noFill/>
                </a:ln>
                <a:solidFill>
                  <a:srgbClr val="000000"/>
                </a:solidFill>
                <a:effectLst/>
                <a:cs typeface="Simplified Arabic" panose="02020603050405020304" pitchFamily="18" charset="-78"/>
              </a:endParaRPr>
            </a:p>
            <a:p>
              <a:pPr marL="285750" indent="-285750" algn="r" rtl="1">
                <a:spcAft>
                  <a:spcPts val="200"/>
                </a:spcAft>
                <a:buFont typeface="Arial" panose="020B0604020202020204" pitchFamily="34" charset="0"/>
                <a:buChar char="•"/>
                <a:defRPr sz="1200">
                  <a:cs typeface="Arial" panose="020B0604020202020204" pitchFamily="34" charset="0"/>
                </a:defRPr>
              </a:pPr>
              <a:r>
                <a:rPr sz="1200" dirty="0" err="1">
                  <a:solidFill>
                    <a:schemeClr val="tx1"/>
                  </a:solidFill>
                  <a:latin typeface="Arial" panose="020B0604020202020204" pitchFamily="34" charset="0"/>
                  <a:cs typeface="Simplified Arabic" panose="02020603050405020304" pitchFamily="18" charset="-78"/>
                </a:rPr>
                <a:t>الاتصال</a:t>
              </a:r>
              <a:r>
                <a:rPr lang="ar-SA" sz="1200" dirty="0">
                  <a:solidFill>
                    <a:schemeClr val="tx1"/>
                  </a:solidFill>
                  <a:latin typeface="Arial" panose="020B0604020202020204" pitchFamily="34" charset="0"/>
                  <a:cs typeface="Simplified Arabic" panose="02020603050405020304" pitchFamily="18" charset="-78"/>
                </a:rPr>
                <a:t>:</a:t>
              </a:r>
              <a:r>
                <a:rPr sz="1200" dirty="0">
                  <a:solidFill>
                    <a:schemeClr val="tx1"/>
                  </a:solidFill>
                  <a:latin typeface="Arial" panose="020B0604020202020204" pitchFamily="34" charset="0"/>
                  <a:cs typeface="Simplified Arabic" panose="02020603050405020304" pitchFamily="18" charset="-78"/>
                </a:rPr>
                <a:t> </a:t>
              </a:r>
              <a:r>
                <a:rPr sz="1200" dirty="0">
                  <a:solidFill>
                    <a:schemeClr val="accent2"/>
                  </a:solidFill>
                  <a:latin typeface="Arial" panose="020B0604020202020204" pitchFamily="34" charset="0"/>
                  <a:cs typeface="Simplified Arabic" panose="02020603050405020304" pitchFamily="18" charset="-78"/>
                  <a:hlinkClick r:id="rId29">
                    <a:extLst>
                      <a:ext uri="{A12FA001-AC4F-418D-AE19-62706E023703}">
                        <ahyp:hlinkClr xmlns:ahyp="http://schemas.microsoft.com/office/drawing/2018/hyperlinkcolor" val="tx"/>
                      </a:ext>
                    </a:extLst>
                  </a:hlinkClick>
                </a:rPr>
                <a:t>ccm@theglobalfund.org</a:t>
              </a:r>
              <a:r>
                <a:rPr sz="1200" dirty="0">
                  <a:solidFill>
                    <a:schemeClr val="tx1"/>
                  </a:solidFill>
                  <a:effectLst/>
                  <a:latin typeface="Arial" panose="020B0604020202020204" pitchFamily="34" charset="0"/>
                  <a:cs typeface="Simplified Arabic" panose="02020603050405020304" pitchFamily="18" charset="-78"/>
                </a:rPr>
                <a:t> </a:t>
              </a:r>
              <a:r>
                <a:rPr sz="1200" dirty="0" err="1">
                  <a:solidFill>
                    <a:schemeClr val="tx1"/>
                  </a:solidFill>
                  <a:effectLst/>
                  <a:latin typeface="Arial" panose="020B0604020202020204" pitchFamily="34" charset="0"/>
                  <a:cs typeface="Simplified Arabic" panose="02020603050405020304" pitchFamily="18" charset="-78"/>
                </a:rPr>
                <a:t>أو</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لمعلومات</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أخرى</a:t>
              </a:r>
              <a:r>
                <a:rPr lang="ar-SA" sz="1200" dirty="0">
                  <a:solidFill>
                    <a:srgbClr val="000000"/>
                  </a:solidFill>
                  <a:latin typeface="Arial" panose="020B0604020202020204" pitchFamily="34" charset="0"/>
                  <a:cs typeface="Simplified Arabic" panose="02020603050405020304" pitchFamily="18" charset="-78"/>
                </a:rPr>
                <a:t>،</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انظ</a:t>
              </a:r>
              <a:r>
                <a:rPr lang="ar-SA" sz="1200" dirty="0">
                  <a:solidFill>
                    <a:srgbClr val="000000"/>
                  </a:solidFill>
                  <a:latin typeface="Arial" panose="020B0604020202020204" pitchFamily="34" charset="0"/>
                  <a:cs typeface="Simplified Arabic" panose="02020603050405020304" pitchFamily="18" charset="-78"/>
                </a:rPr>
                <a:t>ر:</a:t>
              </a:r>
              <a:r>
                <a:rPr sz="1200" dirty="0">
                  <a:solidFill>
                    <a:schemeClr val="accent2"/>
                  </a:solidFill>
                  <a:latin typeface="Arial" panose="020B0604020202020204" pitchFamily="34" charset="0"/>
                  <a:cs typeface="Simplified Arabic" panose="02020603050405020304" pitchFamily="18" charset="-78"/>
                  <a:hlinkClick r:id="rId30">
                    <a:extLst>
                      <a:ext uri="{A12FA001-AC4F-418D-AE19-62706E023703}">
                        <ahyp:hlinkClr xmlns:ahyp="http://schemas.microsoft.com/office/drawing/2018/hyperlinkcolor" val="tx"/>
                      </a:ext>
                    </a:extLst>
                  </a:hlinkClick>
                </a:rPr>
                <a:t>https://www.theglobalfund.org/en/strategy/</a:t>
              </a:r>
              <a:r>
                <a:rPr sz="1200" dirty="0">
                  <a:solidFill>
                    <a:schemeClr val="accent2"/>
                  </a:solidFill>
                  <a:latin typeface="Arial" panose="020B0604020202020204" pitchFamily="34" charset="0"/>
                  <a:cs typeface="Simplified Arabic" panose="02020603050405020304" pitchFamily="18" charset="-78"/>
                </a:rPr>
                <a:t> </a:t>
              </a:r>
              <a:endParaRPr kumimoji="0" sz="1200" i="0" strike="noStrike" cap="none" normalizeH="0" baseline="0" dirty="0">
                <a:ln>
                  <a:noFill/>
                </a:ln>
                <a:solidFill>
                  <a:schemeClr val="accent2"/>
                </a:solidFill>
                <a:effectLst/>
                <a:latin typeface="Arial" panose="020B0604020202020204" pitchFamily="34" charset="0"/>
                <a:cs typeface="Simplified Arabic" panose="02020603050405020304" pitchFamily="18" charset="-78"/>
              </a:endParaRPr>
            </a:p>
          </p:txBody>
        </p:sp>
      </p:grpSp>
      <p:sp>
        <p:nvSpPr>
          <p:cNvPr id="25" name="TextBox 24">
            <a:extLst>
              <a:ext uri="{FF2B5EF4-FFF2-40B4-BE49-F238E27FC236}">
                <a16:creationId xmlns:a16="http://schemas.microsoft.com/office/drawing/2014/main" id="{6D6ADB09-B687-4508-B3F2-4227C3EED954}"/>
              </a:ext>
            </a:extLst>
          </p:cNvPr>
          <p:cNvSpPr txBox="1"/>
          <p:nvPr/>
        </p:nvSpPr>
        <p:spPr>
          <a:xfrm>
            <a:off x="0" y="711225"/>
            <a:ext cx="11689125" cy="523220"/>
          </a:xfrm>
          <a:prstGeom prst="rect">
            <a:avLst/>
          </a:prstGeom>
          <a:solidFill>
            <a:schemeClr val="tx2">
              <a:lumMod val="20000"/>
              <a:lumOff val="80000"/>
            </a:schemeClr>
          </a:solidFill>
          <a:ln>
            <a:noFill/>
          </a:ln>
          <a:effectLst/>
        </p:spPr>
        <p:txBody>
          <a:bodyPr wrap="square" rtlCol="1">
            <a:spAutoFit/>
          </a:bodyPr>
          <a:lstStyle>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1"/>
            <a:r>
              <a:rPr lang="ar-SA" sz="2800" b="1" dirty="0">
                <a:latin typeface="Adobe Arabic" panose="02040503050201020203" pitchFamily="18" charset="-78"/>
                <a:cs typeface="Adobe Arabic" panose="02040503050201020203" pitchFamily="18" charset="-78"/>
              </a:rPr>
              <a:t>يضطلع وكلاء الصندوق المحليون بدور هام في تحقيق أولويات الاستراتيجية الجديدة لشراكة الصندوق العالمي</a:t>
            </a:r>
            <a:endParaRPr sz="2800" b="1" dirty="0">
              <a:latin typeface="Adobe Arabic" panose="02040503050201020203" pitchFamily="18" charset="-78"/>
              <a:cs typeface="Adobe Arabic" panose="02040503050201020203" pitchFamily="18" charset="-78"/>
            </a:endParaRPr>
          </a:p>
        </p:txBody>
      </p:sp>
      <p:sp>
        <p:nvSpPr>
          <p:cNvPr id="3" name="Slide Number Placeholder 2">
            <a:extLst>
              <a:ext uri="{FF2B5EF4-FFF2-40B4-BE49-F238E27FC236}">
                <a16:creationId xmlns:a16="http://schemas.microsoft.com/office/drawing/2014/main" id="{D164ED25-0409-09C4-34EF-1B4900223C58}"/>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17</a:t>
            </a:fld>
            <a:endParaRPr lang="ar" dirty="0"/>
          </a:p>
        </p:txBody>
      </p:sp>
    </p:spTree>
    <p:extLst>
      <p:ext uri="{BB962C8B-B14F-4D97-AF65-F5344CB8AC3E}">
        <p14:creationId xmlns:p14="http://schemas.microsoft.com/office/powerpoint/2010/main" val="88008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60000" y="143001"/>
            <a:ext cx="11471638" cy="468000"/>
          </a:xfrm>
        </p:spPr>
        <p:txBody>
          <a:bodyPr rtlCol="1">
            <a:noAutofit/>
          </a:bodyPr>
          <a:lstStyle/>
          <a:p>
            <a:pPr algn="r" rtl="1">
              <a:defRPr sz="2800">
                <a:cs typeface="Arial" panose="020B0604020202020204" pitchFamily="34" charset="0"/>
              </a:defRPr>
            </a:pPr>
            <a:r>
              <a:rPr b="1" dirty="0" err="1">
                <a:latin typeface="Adobe Arabic" panose="02040503050201020203" pitchFamily="18" charset="-78"/>
                <a:cs typeface="Adobe Arabic" panose="02040503050201020203" pitchFamily="18" charset="-78"/>
              </a:rPr>
              <a:t>الخطوات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التالي</a:t>
            </a:r>
            <a:r>
              <a:rPr lang="ar-SA" b="1" dirty="0">
                <a:latin typeface="Adobe Arabic" panose="02040503050201020203" pitchFamily="18" charset="-78"/>
                <a:cs typeface="Adobe Arabic" panose="02040503050201020203" pitchFamily="18" charset="-78"/>
              </a:rPr>
              <a:t>ة: م</a:t>
            </a:r>
            <a:r>
              <a:rPr b="1" dirty="0" err="1">
                <a:latin typeface="Adobe Arabic" panose="02040503050201020203" pitchFamily="18" charset="-78"/>
                <a:cs typeface="Adobe Arabic" panose="02040503050201020203" pitchFamily="18" charset="-78"/>
              </a:rPr>
              <a:t>اذا</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تعني</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الاستراتيجية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الجديدة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للقطاع</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الخاص</a:t>
            </a:r>
            <a:r>
              <a:rPr b="1" dirty="0">
                <a:latin typeface="Adobe Arabic" panose="02040503050201020203" pitchFamily="18" charset="-78"/>
                <a:cs typeface="Adobe Arabic" panose="02040503050201020203" pitchFamily="18" charset="-78"/>
              </a:rPr>
              <a:t>؟</a:t>
            </a:r>
          </a:p>
        </p:txBody>
      </p:sp>
      <p:sp>
        <p:nvSpPr>
          <p:cNvPr id="27" name="TextBox 26">
            <a:extLst>
              <a:ext uri="{FF2B5EF4-FFF2-40B4-BE49-F238E27FC236}">
                <a16:creationId xmlns:a16="http://schemas.microsoft.com/office/drawing/2014/main" id="{6D6ADB09-B687-4508-B3F2-4227C3EED954}"/>
              </a:ext>
            </a:extLst>
          </p:cNvPr>
          <p:cNvSpPr txBox="1"/>
          <p:nvPr/>
        </p:nvSpPr>
        <p:spPr>
          <a:xfrm>
            <a:off x="251256" y="654968"/>
            <a:ext cx="11689125" cy="523220"/>
          </a:xfrm>
          <a:prstGeom prst="rect">
            <a:avLst/>
          </a:prstGeom>
          <a:solidFill>
            <a:schemeClr val="tx2">
              <a:lumMod val="20000"/>
              <a:lumOff val="80000"/>
            </a:schemeClr>
          </a:solidFill>
          <a:ln>
            <a:noFill/>
          </a:ln>
          <a:effectLst/>
        </p:spPr>
        <p:txBody>
          <a:bodyPr wrap="square" rtlCol="1">
            <a:spAutoFit/>
          </a:bodyPr>
          <a:lstStyle>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1"/>
            <a:r>
              <a:rPr sz="2800" b="1" dirty="0" err="1">
                <a:latin typeface="Adobe Arabic" panose="02040503050201020203" pitchFamily="18" charset="-78"/>
                <a:cs typeface="Adobe Arabic" panose="02040503050201020203" pitchFamily="18" charset="-78"/>
              </a:rPr>
              <a:t>يضطلع</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القطاع</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الخاص</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بدور</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هام</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في</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تنفيذ</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أولويات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الاستراتيجية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الجديدة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لشراكة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الصندوق</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العالمي</a:t>
            </a:r>
            <a:endParaRPr sz="2800" b="1" dirty="0">
              <a:latin typeface="Adobe Arabic" panose="02040503050201020203" pitchFamily="18" charset="-78"/>
              <a:cs typeface="Adobe Arabic" panose="02040503050201020203" pitchFamily="18" charset="-78"/>
            </a:endParaRPr>
          </a:p>
        </p:txBody>
      </p:sp>
      <p:sp>
        <p:nvSpPr>
          <p:cNvPr id="31" name="TextBox 30">
            <a:extLst>
              <a:ext uri="{FF2B5EF4-FFF2-40B4-BE49-F238E27FC236}">
                <a16:creationId xmlns:a16="http://schemas.microsoft.com/office/drawing/2014/main" id="{33883A61-BB71-4EA2-B64F-9A1B9FFF37CE}"/>
              </a:ext>
            </a:extLst>
          </p:cNvPr>
          <p:cNvSpPr txBox="1"/>
          <p:nvPr/>
        </p:nvSpPr>
        <p:spPr>
          <a:xfrm>
            <a:off x="-28882" y="1246509"/>
            <a:ext cx="10256611" cy="3990836"/>
          </a:xfrm>
          <a:prstGeom prst="rect">
            <a:avLst/>
          </a:prstGeom>
          <a:noFill/>
        </p:spPr>
        <p:txBody>
          <a:bodyPr wrap="square" rtlCol="1">
            <a:spAutoFit/>
          </a:bodyPr>
          <a:lstStyle/>
          <a:p>
            <a:pPr marR="0" algn="r" rtl="1">
              <a:spcBef>
                <a:spcPts val="600"/>
              </a:spcBef>
              <a:defRPr>
                <a:latin typeface="+mj-lt"/>
                <a:cs typeface="Arial" panose="020B0604020202020204" pitchFamily="34" charset="0"/>
              </a:defRPr>
            </a:pPr>
            <a:r>
              <a:rPr sz="2000" b="1" dirty="0">
                <a:latin typeface="Adobe Arabic" panose="02040503050201020203" pitchFamily="18" charset="-78"/>
                <a:cs typeface="Adobe Arabic" panose="02040503050201020203" pitchFamily="18" charset="-78"/>
              </a:rPr>
              <a:t>م</a:t>
            </a:r>
            <a:r>
              <a:rPr lang="ar-SA" sz="2000" b="1" dirty="0">
                <a:latin typeface="Adobe Arabic" panose="02040503050201020203" pitchFamily="18" charset="-78"/>
                <a:cs typeface="Adobe Arabic" panose="02040503050201020203" pitchFamily="18" charset="-78"/>
              </a:rPr>
              <a:t>ُ</a:t>
            </a:r>
            <a:r>
              <a:rPr sz="2000" b="1" dirty="0" err="1">
                <a:latin typeface="Adobe Arabic" panose="02040503050201020203" pitchFamily="18" charset="-78"/>
                <a:cs typeface="Adobe Arabic" panose="02040503050201020203" pitchFamily="18" charset="-78"/>
              </a:rPr>
              <a:t>قد</a:t>
            </a:r>
            <a:r>
              <a:rPr lang="ar-SA" sz="2000" b="1" dirty="0">
                <a:latin typeface="Adobe Arabic" panose="02040503050201020203" pitchFamily="18" charset="-78"/>
                <a:cs typeface="Adobe Arabic" panose="02040503050201020203" pitchFamily="18" charset="-78"/>
              </a:rPr>
              <a:t>ِّ</a:t>
            </a:r>
            <a:r>
              <a:rPr sz="2000" b="1" dirty="0" err="1">
                <a:latin typeface="Adobe Arabic" panose="02040503050201020203" pitchFamily="18" charset="-78"/>
                <a:cs typeface="Adobe Arabic" panose="02040503050201020203" pitchFamily="18" charset="-78"/>
              </a:rPr>
              <a:t>مو</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الخدمات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على</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الصعيد</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القُطري</a:t>
            </a:r>
            <a:r>
              <a:rPr sz="2000" b="1" dirty="0">
                <a:latin typeface="Adobe Arabic" panose="02040503050201020203" pitchFamily="18" charset="-78"/>
                <a:cs typeface="Adobe Arabic" panose="02040503050201020203" pitchFamily="18" charset="-78"/>
              </a:rPr>
              <a:t> </a:t>
            </a:r>
          </a:p>
          <a:p>
            <a:pPr marL="285750" marR="0" lvl="0" indent="-285750" algn="r" rtl="1">
              <a:spcAft>
                <a:spcPts val="200"/>
              </a:spcAft>
              <a:buFont typeface="Arial" panose="020B0604020202020204" pitchFamily="34" charset="0"/>
              <a:buChar char="•"/>
              <a:defRPr sz="1700">
                <a:effectLst/>
                <a:ea typeface="Calibri" panose="020F0502020204030204" pitchFamily="34" charset="0"/>
              </a:defRPr>
            </a:pPr>
            <a:r>
              <a:rPr sz="2000" b="1" dirty="0" err="1">
                <a:latin typeface="Adobe Arabic" panose="02040503050201020203" pitchFamily="18" charset="-78"/>
                <a:cs typeface="Adobe Arabic" panose="02040503050201020203" pitchFamily="18" charset="-78"/>
              </a:rPr>
              <a:t>تعزيز</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النتائج</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الصحية</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خلال</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تحسين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جودة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الخدمة</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a:t>
            </a:r>
            <a:r>
              <a:rPr sz="2000" b="1" dirty="0" err="1">
                <a:latin typeface="Adobe Arabic" panose="02040503050201020203" pitchFamily="18" charset="-78"/>
                <a:cs typeface="Adobe Arabic" panose="02040503050201020203" pitchFamily="18" charset="-78"/>
              </a:rPr>
              <a:t>الوصول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إلى</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خدمات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صحية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ميسّرة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وفعَّالة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حيث</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التكلفة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ومنصفة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وقائمة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على</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الحقوق</a:t>
            </a:r>
            <a:r>
              <a:rPr sz="2000" dirty="0">
                <a:latin typeface="Adobe Arabic" panose="02040503050201020203" pitchFamily="18" charset="-78"/>
                <a:cs typeface="Adobe Arabic" panose="02040503050201020203" pitchFamily="18" charset="-78"/>
              </a:rPr>
              <a:t>.</a:t>
            </a:r>
          </a:p>
          <a:p>
            <a:pPr marL="285750" marR="0" lvl="0" indent="-285750" algn="r" rtl="1">
              <a:buFont typeface="Arial" panose="020B0604020202020204" pitchFamily="34" charset="0"/>
              <a:buChar char="•"/>
              <a:defRPr sz="1700">
                <a:effectLst/>
                <a:ea typeface="Calibri" panose="020F0502020204030204" pitchFamily="34" charset="0"/>
              </a:defRPr>
            </a:pPr>
            <a:r>
              <a:rPr sz="2000" dirty="0" err="1">
                <a:latin typeface="Adobe Arabic" panose="02040503050201020203" pitchFamily="18" charset="-78"/>
                <a:cs typeface="Adobe Arabic" panose="02040503050201020203" pitchFamily="18" charset="-78"/>
              </a:rPr>
              <a:t>العمل</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مع</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مقدمي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الرعاية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الصحية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على</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المستوى</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الوطني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والمجتمع</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المحلي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وغيرهم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لإدماج</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الخدمات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والبيانات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ذات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الصلة</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لتقديم</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رعاية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عالية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الجودة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متمحورة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حول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الناس</a:t>
            </a:r>
            <a:r>
              <a:rPr sz="2000" dirty="0">
                <a:latin typeface="Adobe Arabic" panose="02040503050201020203" pitchFamily="18" charset="-78"/>
                <a:cs typeface="Adobe Arabic" panose="02040503050201020203" pitchFamily="18" charset="-78"/>
              </a:rPr>
              <a:t>.</a:t>
            </a:r>
          </a:p>
          <a:p>
            <a:pPr algn="r" rtl="1">
              <a:spcBef>
                <a:spcPts val="400"/>
              </a:spcBef>
              <a:defRPr>
                <a:latin typeface="+mj-lt"/>
                <a:cs typeface="Arial" panose="020B0604020202020204" pitchFamily="34" charset="0"/>
              </a:defRPr>
            </a:pPr>
            <a:r>
              <a:rPr sz="2000" b="1" dirty="0" err="1">
                <a:latin typeface="Adobe Arabic" panose="02040503050201020203" pitchFamily="18" charset="-78"/>
                <a:cs typeface="Adobe Arabic" panose="02040503050201020203" pitchFamily="18" charset="-78"/>
              </a:rPr>
              <a:t>مُقدّمو</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الدعم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الفني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والقدرات</a:t>
            </a:r>
            <a:r>
              <a:rPr sz="2000" b="1" dirty="0">
                <a:latin typeface="Adobe Arabic" panose="02040503050201020203" pitchFamily="18" charset="-78"/>
                <a:cs typeface="Adobe Arabic" panose="02040503050201020203" pitchFamily="18" charset="-78"/>
              </a:rPr>
              <a:t> </a:t>
            </a:r>
          </a:p>
          <a:p>
            <a:pPr marL="285750" marR="0" lvl="0" indent="-285750" algn="r" rtl="1">
              <a:buFont typeface="Arial" panose="020B0604020202020204" pitchFamily="34" charset="0"/>
              <a:buChar char="•"/>
              <a:defRPr sz="1700">
                <a:effectLst/>
                <a:ea typeface="Calibri" panose="020F0502020204030204" pitchFamily="34" charset="0"/>
                <a:cs typeface="Arial" panose="020B0604020202020204" pitchFamily="34" charset="0"/>
              </a:defRPr>
            </a:pPr>
            <a:r>
              <a:rPr sz="2000" dirty="0" err="1">
                <a:latin typeface="Adobe Arabic" panose="02040503050201020203" pitchFamily="18" charset="-78"/>
                <a:cs typeface="Adobe Arabic" panose="02040503050201020203" pitchFamily="18" charset="-78"/>
              </a:rPr>
              <a:t>دعم</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القدرات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الوطنية</a:t>
            </a:r>
            <a:r>
              <a:rPr sz="2000" b="1" dirty="0">
                <a:latin typeface="Adobe Arabic" panose="02040503050201020203" pitchFamily="18" charset="-78"/>
                <a:cs typeface="Adobe Arabic" panose="02040503050201020203" pitchFamily="18" charset="-78"/>
              </a:rPr>
              <a:t>/</a:t>
            </a:r>
            <a:r>
              <a:rPr sz="2000" b="1" dirty="0" err="1">
                <a:latin typeface="Adobe Arabic" panose="02040503050201020203" pitchFamily="18" charset="-78"/>
                <a:cs typeface="Adobe Arabic" panose="02040503050201020203" pitchFamily="18" charset="-78"/>
              </a:rPr>
              <a:t>الإقليمية</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مجالات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مثل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خدمات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المختبرات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وسلسلة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الإمداد</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وخدمات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التكنولوجيا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والصحة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الرقمية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واللوجستيات</a:t>
            </a:r>
            <a:r>
              <a:rPr sz="2000" dirty="0">
                <a:latin typeface="Adobe Arabic" panose="02040503050201020203" pitchFamily="18" charset="-78"/>
                <a:cs typeface="Adobe Arabic" panose="02040503050201020203" pitchFamily="18" charset="-78"/>
              </a:rPr>
              <a:t> - </a:t>
            </a:r>
            <a:r>
              <a:rPr sz="2000" dirty="0" err="1">
                <a:latin typeface="Adobe Arabic" panose="02040503050201020203" pitchFamily="18" charset="-78"/>
                <a:cs typeface="Adobe Arabic" panose="02040503050201020203" pitchFamily="18" charset="-78"/>
              </a:rPr>
              <a:t>بما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يضمن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الاتساق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مع</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المعايير</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الوطنية</a:t>
            </a:r>
            <a:r>
              <a:rPr sz="2000" dirty="0">
                <a:latin typeface="Adobe Arabic" panose="02040503050201020203" pitchFamily="18" charset="-78"/>
                <a:cs typeface="Adobe Arabic" panose="02040503050201020203" pitchFamily="18" charset="-78"/>
              </a:rPr>
              <a:t>.  </a:t>
            </a:r>
          </a:p>
          <a:p>
            <a:pPr marR="0" algn="r" rtl="1">
              <a:spcBef>
                <a:spcPts val="400"/>
              </a:spcBef>
              <a:defRPr>
                <a:latin typeface="+mj-lt"/>
                <a:cs typeface="Arial" panose="020B0604020202020204" pitchFamily="34" charset="0"/>
              </a:defRPr>
            </a:pPr>
            <a:r>
              <a:rPr sz="2000" b="1" dirty="0" err="1">
                <a:latin typeface="Adobe Arabic" panose="02040503050201020203" pitchFamily="18" charset="-78"/>
                <a:cs typeface="Adobe Arabic" panose="02040503050201020203" pitchFamily="18" charset="-78"/>
              </a:rPr>
              <a:t>مطوّرو</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المنتجات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والمصنّعون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والمورّدون</a:t>
            </a:r>
            <a:endParaRPr sz="2000" b="1" dirty="0">
              <a:latin typeface="Adobe Arabic" panose="02040503050201020203" pitchFamily="18" charset="-78"/>
              <a:cs typeface="Adobe Arabic" panose="02040503050201020203" pitchFamily="18" charset="-78"/>
            </a:endParaRPr>
          </a:p>
          <a:p>
            <a:pPr marL="342900" marR="0" lvl="0" indent="-342900" algn="r" rtl="1">
              <a:spcAft>
                <a:spcPts val="200"/>
              </a:spcAft>
              <a:buFont typeface="Arial" panose="020B0604020202020204" pitchFamily="34" charset="0"/>
              <a:buChar char="•"/>
              <a:defRPr sz="1700">
                <a:effectLst/>
                <a:ea typeface="Calibri" panose="020F0502020204030204" pitchFamily="34" charset="0"/>
              </a:defRPr>
            </a:pP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وضع</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تشخيصات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وأدوية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وأنظمة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علاج</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ولقاحات</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جديدة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وأكثر</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فاعلية</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ودعم</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التوافر</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العادل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للابتكارات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الميسّرة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التكلفة</a:t>
            </a:r>
            <a:r>
              <a:rPr sz="2000" dirty="0">
                <a:latin typeface="Adobe Arabic" panose="02040503050201020203" pitchFamily="18" charset="-78"/>
                <a:cs typeface="Adobe Arabic" panose="02040503050201020203" pitchFamily="18" charset="-78"/>
              </a:rPr>
              <a:t>. </a:t>
            </a:r>
          </a:p>
          <a:p>
            <a:pPr marL="342900" marR="0" lvl="0" indent="-342900" algn="r" rtl="1">
              <a:buFont typeface="Arial" panose="020B0604020202020204" pitchFamily="34" charset="0"/>
              <a:buChar char="•"/>
              <a:defRPr sz="1700">
                <a:effectLst/>
                <a:ea typeface="Calibri" panose="020F0502020204030204" pitchFamily="34" charset="0"/>
                <a:cs typeface="Arial" panose="020B0604020202020204" pitchFamily="34" charset="0"/>
              </a:defRPr>
            </a:pPr>
            <a:r>
              <a:rPr sz="2000" b="1" dirty="0" err="1">
                <a:latin typeface="Adobe Arabic" panose="02040503050201020203" pitchFamily="18" charset="-78"/>
                <a:cs typeface="Adobe Arabic" panose="02040503050201020203" pitchFamily="18" charset="-78"/>
              </a:rPr>
              <a:t>إبرام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الشراكة</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بشأن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خطوط</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إمداد</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المنتجات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ذات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الصلة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والجداول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الزمنية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والتسعير</a:t>
            </a:r>
            <a:r>
              <a:rPr sz="2000" dirty="0">
                <a:latin typeface="Adobe Arabic" panose="02040503050201020203" pitchFamily="18" charset="-78"/>
                <a:cs typeface="Adobe Arabic" panose="02040503050201020203" pitchFamily="18" charset="-78"/>
              </a:rPr>
              <a:t>. </a:t>
            </a:r>
          </a:p>
          <a:p>
            <a:pPr algn="r" rtl="1">
              <a:spcBef>
                <a:spcPts val="400"/>
              </a:spcBef>
              <a:defRPr>
                <a:latin typeface="+mj-lt"/>
                <a:cs typeface="Arial" panose="020B0604020202020204" pitchFamily="34" charset="0"/>
              </a:defRPr>
            </a:pPr>
            <a:r>
              <a:rPr sz="2000" b="1" dirty="0" err="1">
                <a:latin typeface="Adobe Arabic" panose="02040503050201020203" pitchFamily="18" charset="-78"/>
                <a:cs typeface="Adobe Arabic" panose="02040503050201020203" pitchFamily="18" charset="-78"/>
              </a:rPr>
              <a:t>الجهات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المانحة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من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القطاع</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الخاص</a:t>
            </a:r>
            <a:endParaRPr sz="2000" b="1" dirty="0">
              <a:latin typeface="Adobe Arabic" panose="02040503050201020203" pitchFamily="18" charset="-78"/>
              <a:cs typeface="Adobe Arabic" panose="02040503050201020203" pitchFamily="18" charset="-78"/>
            </a:endParaRPr>
          </a:p>
          <a:p>
            <a:pPr marL="285750" marR="0" lvl="0" indent="-285750" algn="r" rtl="1">
              <a:spcAft>
                <a:spcPts val="200"/>
              </a:spcAft>
              <a:buFont typeface="Arial" panose="020B0604020202020204" pitchFamily="34" charset="0"/>
              <a:buChar char="•"/>
              <a:defRPr sz="1700">
                <a:effectLst/>
                <a:ea typeface="Calibri" panose="020F0502020204030204" pitchFamily="34" charset="0"/>
                <a:cs typeface="Arial" panose="020B0604020202020204" pitchFamily="34" charset="0"/>
              </a:defRPr>
            </a:pPr>
            <a:r>
              <a:rPr sz="2000" b="1" dirty="0" err="1">
                <a:latin typeface="Adobe Arabic" panose="02040503050201020203" pitchFamily="18" charset="-78"/>
                <a:cs typeface="Adobe Arabic" panose="02040503050201020203" pitchFamily="18" charset="-78"/>
              </a:rPr>
              <a:t>زيادة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المساهمات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المالية</a:t>
            </a:r>
            <a:r>
              <a:rPr lang="ar-SA" sz="2000" b="1" dirty="0">
                <a:latin typeface="Adobe Arabic" panose="02040503050201020203" pitchFamily="18" charset="-78"/>
                <a:cs typeface="Adobe Arabic" panose="02040503050201020203" pitchFamily="18" charset="-78"/>
              </a:rPr>
              <a:t> / </a:t>
            </a:r>
            <a:r>
              <a:rPr sz="2000" b="1" dirty="0" err="1">
                <a:latin typeface="Adobe Arabic" panose="02040503050201020203" pitchFamily="18" charset="-78"/>
                <a:cs typeface="Adobe Arabic" panose="02040503050201020203" pitchFamily="18" charset="-78"/>
              </a:rPr>
              <a:t>غير</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المالية</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ودعم</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التمويل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الابتكاري</a:t>
            </a:r>
            <a:r>
              <a:rPr sz="2000" dirty="0">
                <a:latin typeface="Adobe Arabic" panose="02040503050201020203" pitchFamily="18" charset="-78"/>
                <a:cs typeface="Adobe Arabic" panose="02040503050201020203" pitchFamily="18" charset="-78"/>
              </a:rPr>
              <a:t>.</a:t>
            </a:r>
          </a:p>
        </p:txBody>
      </p:sp>
      <p:grpSp>
        <p:nvGrpSpPr>
          <p:cNvPr id="16" name="Group 15">
            <a:extLst>
              <a:ext uri="{FF2B5EF4-FFF2-40B4-BE49-F238E27FC236}">
                <a16:creationId xmlns:a16="http://schemas.microsoft.com/office/drawing/2014/main" id="{73DD00E6-BF83-4049-BA20-5E2F4116A96B}"/>
              </a:ext>
            </a:extLst>
          </p:cNvPr>
          <p:cNvGrpSpPr/>
          <p:nvPr/>
        </p:nvGrpSpPr>
        <p:grpSpPr>
          <a:xfrm>
            <a:off x="10146079" y="1918862"/>
            <a:ext cx="1828800" cy="1896405"/>
            <a:chOff x="371114" y="764233"/>
            <a:chExt cx="1828800" cy="1896405"/>
          </a:xfrm>
        </p:grpSpPr>
        <p:grpSp>
          <p:nvGrpSpPr>
            <p:cNvPr id="17" name="Group 16">
              <a:extLst>
                <a:ext uri="{FF2B5EF4-FFF2-40B4-BE49-F238E27FC236}">
                  <a16:creationId xmlns:a16="http://schemas.microsoft.com/office/drawing/2014/main" id="{590F8643-8460-4D9D-BF3F-0E620FB95428}"/>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7F3D46B3-0501-4264-91D6-9749A45CF9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83E9E0A2-61C7-4249-8230-46698BA7BCB3}"/>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sp>
            <p:nvSpPr>
              <p:cNvPr id="21" name="Rectangle 20">
                <a:extLst>
                  <a:ext uri="{FF2B5EF4-FFF2-40B4-BE49-F238E27FC236}">
                    <a16:creationId xmlns:a16="http://schemas.microsoft.com/office/drawing/2014/main" id="{6CA1DAC0-5E9D-4906-B495-237BD73617A1}"/>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grpSp>
        <p:pic>
          <p:nvPicPr>
            <p:cNvPr id="18" name="Picture 2" descr="SDG Metadata Translation Project - SDG Metadata Translation Project">
              <a:extLst>
                <a:ext uri="{FF2B5EF4-FFF2-40B4-BE49-F238E27FC236}">
                  <a16:creationId xmlns:a16="http://schemas.microsoft.com/office/drawing/2014/main" id="{108A5818-EBF5-4257-85E5-5822243B85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25490EFC-4688-475B-82B1-599477A4CE02}"/>
              </a:ext>
            </a:extLst>
          </p:cNvPr>
          <p:cNvGrpSpPr/>
          <p:nvPr/>
        </p:nvGrpSpPr>
        <p:grpSpPr>
          <a:xfrm>
            <a:off x="731842" y="5479845"/>
            <a:ext cx="10792902" cy="1175212"/>
            <a:chOff x="818644" y="1005785"/>
            <a:chExt cx="10792902" cy="1175212"/>
          </a:xfrm>
        </p:grpSpPr>
        <p:cxnSp>
          <p:nvCxnSpPr>
            <p:cNvPr id="23" name="Straight Connector 22">
              <a:extLst>
                <a:ext uri="{FF2B5EF4-FFF2-40B4-BE49-F238E27FC236}">
                  <a16:creationId xmlns:a16="http://schemas.microsoft.com/office/drawing/2014/main" id="{CCCD2640-027D-4376-B590-2010485A2D3D}"/>
                </a:ext>
              </a:extLst>
            </p:cNvPr>
            <p:cNvCxnSpPr>
              <a:cxnSpLocks/>
            </p:cNvCxnSpPr>
            <p:nvPr/>
          </p:nvCxnSpPr>
          <p:spPr>
            <a:xfrm>
              <a:off x="2193226" y="1069452"/>
              <a:ext cx="9418320" cy="0"/>
            </a:xfrm>
            <a:prstGeom prst="line">
              <a:avLst/>
            </a:prstGeom>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B5F81FA5-C85F-440C-8127-64216FB4BD66}"/>
                </a:ext>
              </a:extLst>
            </p:cNvPr>
            <p:cNvSpPr/>
            <p:nvPr/>
          </p:nvSpPr>
          <p:spPr>
            <a:xfrm>
              <a:off x="818644" y="1005785"/>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r" rtl="1">
                <a:spcAft>
                  <a:spcPts val="200"/>
                </a:spcAft>
                <a:defRPr sz="1600">
                  <a:solidFill>
                    <a:schemeClr val="tx1"/>
                  </a:solidFill>
                  <a:latin typeface="Arial Black" panose="020B0A04020102020204" pitchFamily="34" charset="0"/>
                  <a:cs typeface="Arial" panose="020B0604020202020204" pitchFamily="34" charset="0"/>
                </a:defRPr>
              </a:pPr>
              <a:r>
                <a:rPr sz="1600" b="1" dirty="0" err="1">
                  <a:latin typeface="Arial" panose="020B0604020202020204" pitchFamily="34" charset="0"/>
                  <a:cs typeface="Simplified Arabic" panose="02020603050405020304" pitchFamily="18" charset="-78"/>
                </a:rPr>
                <a:t>الموارد</a:t>
              </a:r>
              <a:endParaRPr sz="1600" b="1" dirty="0">
                <a:solidFill>
                  <a:schemeClr val="tx1"/>
                </a:solidFill>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latin typeface="Arial" panose="020B0604020202020204" pitchFamily="34" charset="0"/>
                  <a:cs typeface="Simplified Arabic" panose="02020603050405020304" pitchFamily="18" charset="-78"/>
                </a:rPr>
                <a:t>استراتيجية</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الصندوق</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العالمي</a:t>
              </a:r>
              <a:r>
                <a:rPr lang="ar-SA" sz="1200" dirty="0">
                  <a:solidFill>
                    <a:schemeClr val="tx1"/>
                  </a:solidFill>
                  <a:latin typeface="Arial" panose="020B0604020202020204" pitchFamily="34" charset="0"/>
                  <a:cs typeface="Simplified Arabic" panose="02020603050405020304" pitchFamily="18" charset="-78"/>
                </a:rPr>
                <a:t> للفترة (2023-2028):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6"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7"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8"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9"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a:t>
              </a:r>
              <a:r>
                <a:rPr sz="1200" dirty="0">
                  <a:solidFill>
                    <a:schemeClr val="accent2"/>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10"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effectLst/>
                  <a:latin typeface="Arial" panose="020B0604020202020204" pitchFamily="34" charset="0"/>
                  <a:cs typeface="Simplified Arabic" panose="02020603050405020304" pitchFamily="18" charset="-78"/>
                </a:rPr>
                <a:t> </a:t>
              </a:r>
              <a:r>
                <a:rPr lang="ar-SA" sz="1200" u="sng" dirty="0">
                  <a:solidFill>
                    <a:schemeClr val="accent2"/>
                  </a:solidFill>
                  <a:latin typeface="Arial" panose="020B0604020202020204" pitchFamily="34" charset="0"/>
                  <a:cs typeface="Simplified Arabic" panose="02020603050405020304" pitchFamily="18" charset="-78"/>
                  <a:hlinkClick r:id="rId11" tooltip="strategy_globalfund2023-2028_narrative_ar.pdf">
                    <a:extLst>
                      <a:ext uri="{A12FA001-AC4F-418D-AE19-62706E023703}">
                        <ahyp:hlinkClr xmlns:ahyp="http://schemas.microsoft.com/office/drawing/2018/hyperlinkcolor" val="tx"/>
                      </a:ext>
                    </a:extLst>
                  </a:hlinkClick>
                </a:rPr>
                <a:t>عربي</a:t>
              </a:r>
              <a:endParaRPr sz="1200" i="0" dirty="0">
                <a:solidFill>
                  <a:srgbClr val="000000"/>
                </a:solidFill>
                <a:effectLst/>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rgbClr val="000000"/>
                  </a:solidFill>
                  <a:latin typeface="Arial" panose="020B0604020202020204" pitchFamily="34" charset="0"/>
                  <a:cs typeface="Simplified Arabic" panose="02020603050405020304" pitchFamily="18" charset="-78"/>
                </a:rPr>
                <a:t>ملخص</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تنفيذ</a:t>
              </a:r>
              <a:r>
                <a:rPr lang="ar-SA" sz="1200" dirty="0">
                  <a:solidFill>
                    <a:srgbClr val="000000"/>
                  </a:solidFill>
                  <a:latin typeface="Arial" panose="020B0604020202020204" pitchFamily="34" charset="0"/>
                  <a:cs typeface="Simplified Arabic" panose="02020603050405020304" pitchFamily="18" charset="-78"/>
                </a:rPr>
                <a:t>ي:</a:t>
              </a:r>
              <a:r>
                <a:rPr sz="1200" dirty="0">
                  <a:solidFill>
                    <a:srgbClr val="000000"/>
                  </a:solidFill>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12"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3"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4"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5"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16"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sz="1200" dirty="0">
                  <a:solidFill>
                    <a:schemeClr val="tx1"/>
                  </a:solidFill>
                  <a:effectLst/>
                  <a:latin typeface="Arial" panose="020B0604020202020204" pitchFamily="34" charset="0"/>
                  <a:cs typeface="Simplified Arabic" panose="02020603050405020304" pitchFamily="18" charset="-78"/>
                </a:rPr>
                <a:t>| </a:t>
              </a:r>
              <a:r>
                <a:rPr sz="1200" u="sng" dirty="0" err="1">
                  <a:solidFill>
                    <a:schemeClr val="accent2"/>
                  </a:solidFill>
                  <a:effectLst/>
                  <a:latin typeface="Arial" panose="020B0604020202020204" pitchFamily="34" charset="0"/>
                  <a:cs typeface="Simplified Arabic" panose="02020603050405020304" pitchFamily="18" charset="-78"/>
                  <a:hlinkClick r:id="rId17"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18"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sz="1200" u="sng" dirty="0">
                  <a:solidFill>
                    <a:schemeClr val="accent2"/>
                  </a:solidFill>
                  <a:effectLst/>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19"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en-GB" sz="1200" dirty="0">
                  <a:solidFill>
                    <a:schemeClr val="tx1"/>
                  </a:solidFill>
                  <a:effectLst/>
                  <a:latin typeface="Arial" panose="020B0604020202020204" pitchFamily="34" charset="0"/>
                  <a:cs typeface="Simplified Arabic" panose="02020603050405020304" pitchFamily="18" charset="-78"/>
                </a:rPr>
                <a:t> </a:t>
              </a:r>
              <a:r>
                <a:rPr lang="ar-SA" sz="1200" dirty="0">
                  <a:solidFill>
                    <a:schemeClr val="tx1"/>
                  </a:solidFill>
                  <a:effectLst/>
                  <a:latin typeface="Arial" panose="020B0604020202020204" pitchFamily="34" charset="0"/>
                  <a:cs typeface="Simplified Arabic" panose="02020603050405020304" pitchFamily="18" charset="-78"/>
                </a:rPr>
                <a:t>|</a:t>
              </a:r>
              <a:r>
                <a:rPr lang="en-GB" sz="1200" dirty="0">
                  <a:solidFill>
                    <a:schemeClr val="tx1"/>
                  </a:solidFill>
                  <a:latin typeface="Arial" panose="020B0604020202020204" pitchFamily="34" charset="0"/>
                  <a:cs typeface="Simplified Arabic" panose="02020603050405020304" pitchFamily="18" charset="-78"/>
                </a:rPr>
                <a:t> </a:t>
              </a:r>
              <a:r>
                <a:rPr sz="1200" b="1" u="sng" dirty="0" err="1">
                  <a:solidFill>
                    <a:schemeClr val="accent2"/>
                  </a:solidFill>
                  <a:effectLst/>
                  <a:latin typeface="Arial" panose="020B0604020202020204" pitchFamily="34" charset="0"/>
                  <a:cs typeface="Simplified Arabic" panose="02020603050405020304" pitchFamily="18" charset="-78"/>
                  <a:hlinkClick r:id="rId20" tooltip="مكافحة الأوبئة وبناء عالمٍ أكثر صحةً وإنصافاً">
                    <a:extLst>
                      <a:ext uri="{A12FA001-AC4F-418D-AE19-62706E023703}">
                        <ahyp:hlinkClr xmlns:ahyp="http://schemas.microsoft.com/office/drawing/2018/hyperlinkcolor" val="tx"/>
                      </a:ext>
                    </a:extLst>
                  </a:hlinkClick>
                </a:rPr>
                <a:t>عربي</a:t>
              </a:r>
              <a:r>
                <a:rPr lang="en-GB" sz="1200" dirty="0">
                  <a:solidFill>
                    <a:schemeClr val="tx1"/>
                  </a:solidFill>
                  <a:latin typeface="Arial" panose="020B0604020202020204" pitchFamily="34" charset="0"/>
                  <a:cs typeface="Simplified Arabic" panose="02020603050405020304" pitchFamily="18" charset="-78"/>
                </a:rPr>
                <a:t> |</a:t>
              </a:r>
              <a:r>
                <a:rPr lang="ar-SA" sz="1200" dirty="0">
                  <a:solidFill>
                    <a:schemeClr val="tx1"/>
                  </a:solidFill>
                  <a:latin typeface="Arial" panose="020B0604020202020204" pitchFamily="34" charset="0"/>
                  <a:cs typeface="Simplified Arabic" panose="02020603050405020304" pitchFamily="18" charset="-78"/>
                </a:rPr>
                <a:t> </a:t>
              </a:r>
              <a:r>
                <a:rPr lang="en-GB" sz="1200" dirty="0">
                  <a:solidFill>
                    <a:schemeClr val="tx1"/>
                  </a:solidFill>
                  <a:latin typeface="Arial" panose="020B0604020202020204" pitchFamily="34" charset="0"/>
                  <a:cs typeface="Simplified Arabic" panose="02020603050405020304" pitchFamily="18" charset="-78"/>
                </a:rPr>
                <a:t> </a:t>
              </a:r>
              <a:r>
                <a:rPr sz="1200" u="sng" dirty="0" err="1">
                  <a:solidFill>
                    <a:schemeClr val="accent2"/>
                  </a:solidFill>
                  <a:latin typeface="Arial" panose="020B0604020202020204" pitchFamily="34" charset="0"/>
                  <a:cs typeface="Simplified Arabic" panose="02020603050405020304" pitchFamily="18" charset="-78"/>
                  <a:hlinkClick r:id="rId21" tooltip="抗击大流行病，建设一个更健康、更公平的世界 - 全球基金2023-2028年战略">
                    <a:extLst>
                      <a:ext uri="{A12FA001-AC4F-418D-AE19-62706E023703}">
                        <ahyp:hlinkClr xmlns:ahyp="http://schemas.microsoft.com/office/drawing/2018/hyperlinkcolor" val="tx"/>
                      </a:ext>
                    </a:extLst>
                  </a:hlinkClick>
                </a:rPr>
                <a:t>中文</a:t>
              </a:r>
              <a:endParaRPr sz="1200" u="sng" dirty="0">
                <a:solidFill>
                  <a:schemeClr val="accent2"/>
                </a:solidFill>
                <a:latin typeface="Arial" panose="020B0604020202020204"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latin typeface="Arial" panose="020B0604020202020204" pitchFamily="34" charset="0"/>
                  <a:cs typeface="Simplified Arabic" panose="02020603050405020304" pitchFamily="18" charset="-78"/>
                </a:rPr>
                <a:t>إطار</a:t>
              </a:r>
              <a:r>
                <a:rPr sz="1200" dirty="0">
                  <a:solidFill>
                    <a:schemeClr val="tx1"/>
                  </a:solidFill>
                  <a:latin typeface="Arial" panose="020B0604020202020204" pitchFamily="34" charset="0"/>
                  <a:cs typeface="Simplified Arabic" panose="02020603050405020304" pitchFamily="18" charset="-78"/>
                </a:rPr>
                <a:t> </a:t>
              </a:r>
              <a:r>
                <a:rPr sz="1200" dirty="0" err="1">
                  <a:solidFill>
                    <a:schemeClr val="tx1"/>
                  </a:solidFill>
                  <a:latin typeface="Arial" panose="020B0604020202020204" pitchFamily="34" charset="0"/>
                  <a:cs typeface="Simplified Arabic" panose="02020603050405020304" pitchFamily="18" charset="-78"/>
                </a:rPr>
                <a:t>الاستراتيج</a:t>
              </a:r>
              <a:r>
                <a:rPr lang="ar-SA" sz="1200" dirty="0" err="1">
                  <a:solidFill>
                    <a:schemeClr val="tx1"/>
                  </a:solidFill>
                  <a:latin typeface="Arial" panose="020B0604020202020204" pitchFamily="34" charset="0"/>
                  <a:cs typeface="Simplified Arabic" panose="02020603050405020304" pitchFamily="18" charset="-78"/>
                </a:rPr>
                <a:t>ية</a:t>
              </a:r>
              <a:r>
                <a:rPr lang="ar-SA" sz="1200" dirty="0">
                  <a:solidFill>
                    <a:schemeClr val="tx1"/>
                  </a:solidFill>
                  <a:latin typeface="Arial" panose="020B0604020202020204" pitchFamily="34" charset="0"/>
                  <a:cs typeface="Simplified Arabic" panose="02020603050405020304" pitchFamily="18" charset="-78"/>
                </a:rPr>
                <a:t>: </a:t>
              </a:r>
              <a:r>
                <a:rPr sz="1200" dirty="0">
                  <a:solidFill>
                    <a:schemeClr val="tx1"/>
                  </a:solidFill>
                  <a:effectLst/>
                  <a:latin typeface="Arial" panose="020B0604020202020204" pitchFamily="34" charset="0"/>
                  <a:cs typeface="Simplified Arabic" panose="02020603050405020304" pitchFamily="18" charset="-78"/>
                </a:rPr>
                <a:t>| </a:t>
              </a:r>
              <a:r>
                <a:rPr sz="1200" u="sng" dirty="0">
                  <a:solidFill>
                    <a:schemeClr val="accent2"/>
                  </a:solidFill>
                  <a:effectLst/>
                  <a:latin typeface="Arial" panose="020B0604020202020204" pitchFamily="34" charset="0"/>
                  <a:cs typeface="Simplified Arabic" panose="02020603050405020304" pitchFamily="18" charset="-78"/>
                  <a:hlinkClick r:id="rId22" tooltip="The Global Fund 2023-2028 Strategy Framework">
                    <a:extLst>
                      <a:ext uri="{A12FA001-AC4F-418D-AE19-62706E023703}">
                        <ahyp:hlinkClr xmlns:ahyp="http://schemas.microsoft.com/office/drawing/2018/hyperlinkcolor" val="tx"/>
                      </a:ext>
                    </a:extLst>
                  </a:hlinkClick>
                </a:rPr>
                <a:t>English</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3" tooltip="Marco de la Estrategia del Fondo Mundial (2023-2028)">
                    <a:extLst>
                      <a:ext uri="{A12FA001-AC4F-418D-AE19-62706E023703}">
                        <ahyp:hlinkClr xmlns:ahyp="http://schemas.microsoft.com/office/drawing/2018/hyperlinkcolor" val="tx"/>
                      </a:ext>
                    </a:extLst>
                  </a:hlinkClick>
                </a:rPr>
                <a:t>Español</a:t>
              </a:r>
              <a:r>
                <a:rPr sz="1200" dirty="0">
                  <a:solidFill>
                    <a:schemeClr val="accent2"/>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4" tooltip="Cadre stratégique du Fonds mondial 2023 2028">
                    <a:extLst>
                      <a:ext uri="{A12FA001-AC4F-418D-AE19-62706E023703}">
                        <ahyp:hlinkClr xmlns:ahyp="http://schemas.microsoft.com/office/drawing/2018/hyperlinkcolor" val="tx"/>
                      </a:ext>
                    </a:extLst>
                  </a:hlinkClick>
                </a:rPr>
                <a:t>Français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5" tooltip="O Quadro d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latin typeface="Arial" panose="020B0604020202020204" pitchFamily="34" charset="0"/>
                  <a:cs typeface="Simplified Arabic" panose="02020603050405020304" pitchFamily="18" charset="-78"/>
                </a:rPr>
                <a:t> | </a:t>
              </a:r>
              <a:r>
                <a:rPr sz="1200" u="sng" dirty="0" err="1">
                  <a:solidFill>
                    <a:schemeClr val="accent2"/>
                  </a:solidFill>
                  <a:effectLst/>
                  <a:latin typeface="Arial" panose="020B0604020202020204" pitchFamily="34" charset="0"/>
                  <a:cs typeface="Simplified Arabic" panose="02020603050405020304" pitchFamily="18" charset="-78"/>
                  <a:hlinkClick r:id="rId26" tooltip="Рамочная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effectLst/>
                  <a:latin typeface="Arial" panose="020B0604020202020204" pitchFamily="34" charset="0"/>
                  <a:cs typeface="Simplified Arabic" panose="02020603050405020304" pitchFamily="18" charset="-78"/>
                </a:rPr>
                <a:t> </a:t>
              </a:r>
              <a:r>
                <a:rPr lang="ar-AE" sz="1200" u="sng" dirty="0">
                  <a:solidFill>
                    <a:schemeClr val="accent2"/>
                  </a:solidFill>
                  <a:latin typeface="Simplified Arabic" panose="02020603050405020304" pitchFamily="18" charset="-78"/>
                  <a:cs typeface="Simplified Arabic" panose="02020603050405020304" pitchFamily="18" charset="-78"/>
                  <a:hlinkClick r:id="rId27" tooltip="strategy_globalfund2023-2028_framework_ar.pdf">
                    <a:extLst>
                      <a:ext uri="{A12FA001-AC4F-418D-AE19-62706E023703}">
                        <ahyp:hlinkClr xmlns:ahyp="http://schemas.microsoft.com/office/drawing/2018/hyperlinkcolor" val="tx"/>
                      </a:ext>
                    </a:extLst>
                  </a:hlinkClick>
                </a:rPr>
                <a:t>عربي</a:t>
              </a:r>
              <a:endParaRPr lang="fr-CH" sz="1200" u="sng" dirty="0">
                <a:solidFill>
                  <a:schemeClr val="accent2"/>
                </a:solidFill>
                <a:latin typeface="Simplified Arabic" panose="02020603050405020304" pitchFamily="18" charset="-78"/>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lang="ar-SA" sz="1200" dirty="0">
                  <a:solidFill>
                    <a:srgbClr val="000000"/>
                  </a:solidFill>
                  <a:latin typeface="Simplified Arabic" panose="02020603050405020304" pitchFamily="18" charset="-78"/>
                  <a:cs typeface="Simplified Arabic" panose="02020603050405020304" pitchFamily="18" charset="-78"/>
                </a:rPr>
                <a:t>إطار عمل الرصد والتقييم:</a:t>
              </a:r>
              <a:r>
                <a:rPr lang="fr-CH" sz="1200" dirty="0">
                  <a:solidFill>
                    <a:srgbClr val="000000"/>
                  </a:solidFill>
                  <a:cs typeface="Simplified Arabic" panose="02020603050405020304" pitchFamily="18" charset="-78"/>
                  <a:hlinkClick r:id="rId28"/>
                </a:rPr>
                <a:t>https://www.theglobalfund.org/en/monitoring-evaluation/</a:t>
              </a:r>
              <a:r>
                <a:rPr lang="fr-CH" sz="1200" dirty="0">
                  <a:solidFill>
                    <a:srgbClr val="000000"/>
                  </a:solidFill>
                  <a:latin typeface="Simplified Arabic" panose="02020603050405020304" pitchFamily="18" charset="-78"/>
                  <a:cs typeface="Simplified Arabic" panose="02020603050405020304" pitchFamily="18" charset="-78"/>
                </a:rPr>
                <a:t> </a:t>
              </a:r>
            </a:p>
            <a:p>
              <a:pPr marL="285750" indent="-285750" algn="r" rtl="1">
                <a:spcAft>
                  <a:spcPts val="200"/>
                </a:spcAft>
                <a:buFont typeface="Arial" panose="020B0604020202020204" pitchFamily="34" charset="0"/>
                <a:buChar char="•"/>
                <a:defRPr sz="1200">
                  <a:cs typeface="Arial" panose="020B0604020202020204" pitchFamily="34" charset="0"/>
                </a:defRPr>
              </a:pPr>
              <a:r>
                <a:rPr sz="1200" dirty="0" err="1">
                  <a:solidFill>
                    <a:schemeClr val="tx1"/>
                  </a:solidFill>
                  <a:latin typeface="Arial" panose="020B0604020202020204" pitchFamily="34" charset="0"/>
                  <a:cs typeface="Simplified Arabic" panose="02020603050405020304" pitchFamily="18" charset="-78"/>
                </a:rPr>
                <a:t>الاتصال</a:t>
              </a:r>
              <a:r>
                <a:rPr lang="ar-SA" sz="1200" dirty="0">
                  <a:solidFill>
                    <a:schemeClr val="tx1"/>
                  </a:solidFill>
                  <a:latin typeface="Arial" panose="020B0604020202020204" pitchFamily="34" charset="0"/>
                  <a:cs typeface="Simplified Arabic" panose="02020603050405020304" pitchFamily="18" charset="-78"/>
                </a:rPr>
                <a:t>:</a:t>
              </a:r>
              <a:r>
                <a:rPr sz="1200" dirty="0">
                  <a:solidFill>
                    <a:schemeClr val="tx1"/>
                  </a:solidFill>
                  <a:latin typeface="Arial" panose="020B0604020202020204" pitchFamily="34" charset="0"/>
                  <a:cs typeface="Simplified Arabic" panose="02020603050405020304" pitchFamily="18" charset="-78"/>
                </a:rPr>
                <a:t> </a:t>
              </a:r>
              <a:r>
                <a:rPr sz="1200" dirty="0">
                  <a:solidFill>
                    <a:schemeClr val="accent2"/>
                  </a:solidFill>
                  <a:latin typeface="Arial" panose="020B0604020202020204" pitchFamily="34" charset="0"/>
                  <a:cs typeface="Simplified Arabic" panose="02020603050405020304" pitchFamily="18" charset="-78"/>
                  <a:hlinkClick r:id="rId29">
                    <a:extLst>
                      <a:ext uri="{A12FA001-AC4F-418D-AE19-62706E023703}">
                        <ahyp:hlinkClr xmlns:ahyp="http://schemas.microsoft.com/office/drawing/2018/hyperlinkcolor" val="tx"/>
                      </a:ext>
                    </a:extLst>
                  </a:hlinkClick>
                </a:rPr>
                <a:t>ccm@theglobalfund.org</a:t>
              </a:r>
              <a:r>
                <a:rPr sz="1200" dirty="0">
                  <a:solidFill>
                    <a:schemeClr val="tx1"/>
                  </a:solidFill>
                  <a:effectLst/>
                  <a:latin typeface="Arial" panose="020B0604020202020204" pitchFamily="34" charset="0"/>
                  <a:cs typeface="Simplified Arabic" panose="02020603050405020304" pitchFamily="18" charset="-78"/>
                </a:rPr>
                <a:t> </a:t>
              </a:r>
              <a:r>
                <a:rPr sz="1200" dirty="0" err="1">
                  <a:solidFill>
                    <a:schemeClr val="tx1"/>
                  </a:solidFill>
                  <a:effectLst/>
                  <a:latin typeface="Arial" panose="020B0604020202020204" pitchFamily="34" charset="0"/>
                  <a:cs typeface="Simplified Arabic" panose="02020603050405020304" pitchFamily="18" charset="-78"/>
                </a:rPr>
                <a:t>أو</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لمعلومات</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أخرى</a:t>
              </a:r>
              <a:r>
                <a:rPr lang="ar-SA" sz="1200" dirty="0">
                  <a:solidFill>
                    <a:srgbClr val="000000"/>
                  </a:solidFill>
                  <a:latin typeface="Arial" panose="020B0604020202020204" pitchFamily="34" charset="0"/>
                  <a:cs typeface="Simplified Arabic" panose="02020603050405020304" pitchFamily="18" charset="-78"/>
                </a:rPr>
                <a:t>،</a:t>
              </a:r>
              <a:r>
                <a:rPr sz="1200" dirty="0">
                  <a:solidFill>
                    <a:srgbClr val="000000"/>
                  </a:solidFill>
                  <a:latin typeface="Arial" panose="020B0604020202020204" pitchFamily="34" charset="0"/>
                  <a:cs typeface="Simplified Arabic" panose="02020603050405020304" pitchFamily="18" charset="-78"/>
                </a:rPr>
                <a:t> </a:t>
              </a:r>
              <a:r>
                <a:rPr sz="1200" dirty="0" err="1">
                  <a:solidFill>
                    <a:srgbClr val="000000"/>
                  </a:solidFill>
                  <a:latin typeface="Arial" panose="020B0604020202020204" pitchFamily="34" charset="0"/>
                  <a:cs typeface="Simplified Arabic" panose="02020603050405020304" pitchFamily="18" charset="-78"/>
                </a:rPr>
                <a:t>انظ</a:t>
              </a:r>
              <a:r>
                <a:rPr lang="ar-SA" sz="1200" dirty="0">
                  <a:solidFill>
                    <a:srgbClr val="000000"/>
                  </a:solidFill>
                  <a:latin typeface="Arial" panose="020B0604020202020204" pitchFamily="34" charset="0"/>
                  <a:cs typeface="Simplified Arabic" panose="02020603050405020304" pitchFamily="18" charset="-78"/>
                </a:rPr>
                <a:t>ر:</a:t>
              </a:r>
              <a:r>
                <a:rPr sz="1200" dirty="0">
                  <a:solidFill>
                    <a:schemeClr val="accent2"/>
                  </a:solidFill>
                  <a:latin typeface="Arial" panose="020B0604020202020204" pitchFamily="34" charset="0"/>
                  <a:cs typeface="Simplified Arabic" panose="02020603050405020304" pitchFamily="18" charset="-78"/>
                  <a:hlinkClick r:id="rId30">
                    <a:extLst>
                      <a:ext uri="{A12FA001-AC4F-418D-AE19-62706E023703}">
                        <ahyp:hlinkClr xmlns:ahyp="http://schemas.microsoft.com/office/drawing/2018/hyperlinkcolor" val="tx"/>
                      </a:ext>
                    </a:extLst>
                  </a:hlinkClick>
                </a:rPr>
                <a:t>https://www.theglobalfund.org/en/strategy/</a:t>
              </a:r>
              <a:r>
                <a:rPr sz="1200" dirty="0">
                  <a:solidFill>
                    <a:schemeClr val="accent2"/>
                  </a:solidFill>
                  <a:latin typeface="Arial" panose="020B0604020202020204" pitchFamily="34" charset="0"/>
                  <a:cs typeface="Simplified Arabic" panose="02020603050405020304" pitchFamily="18" charset="-78"/>
                </a:rPr>
                <a:t> </a:t>
              </a:r>
              <a:endParaRPr kumimoji="0" sz="1200" i="0" strike="noStrike" cap="none" normalizeH="0" baseline="0" dirty="0">
                <a:ln>
                  <a:noFill/>
                </a:ln>
                <a:solidFill>
                  <a:schemeClr val="accent2"/>
                </a:solidFill>
                <a:effectLst/>
                <a:latin typeface="Arial" panose="020B0604020202020204" pitchFamily="34" charset="0"/>
                <a:cs typeface="Simplified Arabic" panose="02020603050405020304" pitchFamily="18" charset="-78"/>
              </a:endParaRPr>
            </a:p>
          </p:txBody>
        </p:sp>
      </p:grpSp>
      <p:sp>
        <p:nvSpPr>
          <p:cNvPr id="3" name="Slide Number Placeholder 2">
            <a:extLst>
              <a:ext uri="{FF2B5EF4-FFF2-40B4-BE49-F238E27FC236}">
                <a16:creationId xmlns:a16="http://schemas.microsoft.com/office/drawing/2014/main" id="{C5E44B35-15EE-29B1-FCB2-4E5396579CC1}"/>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18</a:t>
            </a:fld>
            <a:endParaRPr lang="ar" dirty="0"/>
          </a:p>
        </p:txBody>
      </p:sp>
    </p:spTree>
    <p:extLst>
      <p:ext uri="{BB962C8B-B14F-4D97-AF65-F5344CB8AC3E}">
        <p14:creationId xmlns:p14="http://schemas.microsoft.com/office/powerpoint/2010/main" val="138772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58414" y="240856"/>
            <a:ext cx="11471638" cy="468000"/>
          </a:xfrm>
        </p:spPr>
        <p:txBody>
          <a:bodyPr rtlCol="1">
            <a:noAutofit/>
          </a:bodyPr>
          <a:lstStyle/>
          <a:p>
            <a:pPr algn="r" rtl="1">
              <a:defRPr sz="2800">
                <a:cs typeface="Arial" panose="020B0604020202020204" pitchFamily="34" charset="0"/>
              </a:defRPr>
            </a:pPr>
            <a:r>
              <a:rPr b="1" dirty="0" err="1">
                <a:latin typeface="Adobe Arabic" panose="02040503050201020203" pitchFamily="18" charset="-78"/>
                <a:cs typeface="Adobe Arabic" panose="02040503050201020203" pitchFamily="18" charset="-78"/>
              </a:rPr>
              <a:t>الخطوات</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التالية</a:t>
            </a:r>
            <a:r>
              <a:rPr lang="ar-SA"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ماذا</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تعني</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الاستراتيجية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الجديدة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للشركاء</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الفنيين</a:t>
            </a:r>
            <a:r>
              <a:rPr b="1" dirty="0">
                <a:latin typeface="Adobe Arabic" panose="02040503050201020203" pitchFamily="18" charset="-78"/>
                <a:cs typeface="Adobe Arabic" panose="02040503050201020203" pitchFamily="18" charset="-78"/>
              </a:rPr>
              <a:t>؟</a:t>
            </a:r>
          </a:p>
        </p:txBody>
      </p:sp>
      <p:sp>
        <p:nvSpPr>
          <p:cNvPr id="25" name="TextBox 24">
            <a:extLst>
              <a:ext uri="{FF2B5EF4-FFF2-40B4-BE49-F238E27FC236}">
                <a16:creationId xmlns:a16="http://schemas.microsoft.com/office/drawing/2014/main" id="{AD7D86F7-40CC-4DB6-8271-DB73556DB9D4}"/>
              </a:ext>
            </a:extLst>
          </p:cNvPr>
          <p:cNvSpPr txBox="1"/>
          <p:nvPr/>
        </p:nvSpPr>
        <p:spPr>
          <a:xfrm>
            <a:off x="280712" y="771240"/>
            <a:ext cx="11678011" cy="523220"/>
          </a:xfrm>
          <a:prstGeom prst="rect">
            <a:avLst/>
          </a:prstGeom>
          <a:solidFill>
            <a:schemeClr val="tx2">
              <a:lumMod val="20000"/>
              <a:lumOff val="80000"/>
            </a:schemeClr>
          </a:solidFill>
          <a:ln>
            <a:noFill/>
          </a:ln>
          <a:effectLst/>
        </p:spPr>
        <p:txBody>
          <a:bodyPr wrap="square" rtlCol="1">
            <a:spAutoFit/>
          </a:bodyPr>
          <a:lstStyle>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1"/>
            <a:r>
              <a:rPr sz="2800" b="1" dirty="0" err="1">
                <a:latin typeface="Adobe Arabic" panose="02040503050201020203" pitchFamily="18" charset="-78"/>
                <a:cs typeface="Adobe Arabic" panose="02040503050201020203" pitchFamily="18" charset="-78"/>
              </a:rPr>
              <a:t>يضطلع</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الشركاء</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الفنيون</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بدور</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هام</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في</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تنفيذ</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أولويات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الاستراتيجية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الجديدة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لشراكة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الصندوق</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العالمي</a:t>
            </a:r>
            <a:endParaRPr sz="2800" b="1" dirty="0">
              <a:latin typeface="Adobe Arabic" panose="02040503050201020203" pitchFamily="18" charset="-78"/>
              <a:cs typeface="Adobe Arabic" panose="02040503050201020203" pitchFamily="18" charset="-78"/>
            </a:endParaRPr>
          </a:p>
        </p:txBody>
      </p:sp>
      <p:sp>
        <p:nvSpPr>
          <p:cNvPr id="28" name="TextBox 27">
            <a:extLst>
              <a:ext uri="{FF2B5EF4-FFF2-40B4-BE49-F238E27FC236}">
                <a16:creationId xmlns:a16="http://schemas.microsoft.com/office/drawing/2014/main" id="{37252EC0-B65C-4A60-91EA-A131D2BAFF88}"/>
              </a:ext>
            </a:extLst>
          </p:cNvPr>
          <p:cNvSpPr txBox="1"/>
          <p:nvPr/>
        </p:nvSpPr>
        <p:spPr>
          <a:xfrm>
            <a:off x="358414" y="1722652"/>
            <a:ext cx="9816162" cy="3234219"/>
          </a:xfrm>
          <a:prstGeom prst="rect">
            <a:avLst/>
          </a:prstGeom>
          <a:noFill/>
        </p:spPr>
        <p:txBody>
          <a:bodyPr wrap="square" rtlCol="1">
            <a:spAutoFit/>
          </a:bodyPr>
          <a:lstStyle/>
          <a:p>
            <a:pPr marL="285750" marR="0" lvl="0" indent="-285750" algn="r" rtl="1">
              <a:spcBef>
                <a:spcPts val="0"/>
              </a:spcBef>
              <a:spcAft>
                <a:spcPts val="100"/>
              </a:spcAft>
              <a:buFont typeface="Arial" panose="020B0604020202020204" pitchFamily="34" charset="0"/>
              <a:buChar char="•"/>
              <a:defRPr sz="1750">
                <a:solidFill>
                  <a:srgbClr val="000000"/>
                </a:solidFill>
                <a:latin typeface="Arial" panose="020B0604020202020204" pitchFamily="34" charset="0"/>
                <a:cs typeface="Arial" panose="020B0604020202020204" pitchFamily="34" charset="0"/>
              </a:defRPr>
            </a:pPr>
            <a:r>
              <a:rPr sz="2000" b="1" dirty="0" err="1">
                <a:latin typeface="Adobe Arabic" panose="02040503050201020203" pitchFamily="18" charset="-78"/>
                <a:cs typeface="Adobe Arabic" panose="02040503050201020203" pitchFamily="18" charset="-78"/>
              </a:rPr>
              <a:t>وضع</a:t>
            </a:r>
            <a:r>
              <a:rPr sz="2000" b="1" dirty="0">
                <a:latin typeface="Adobe Arabic" panose="02040503050201020203" pitchFamily="18" charset="-78"/>
                <a:cs typeface="Adobe Arabic" panose="02040503050201020203" pitchFamily="18" charset="-78"/>
              </a:rPr>
              <a:t> تنقيحات </a:t>
            </a:r>
            <a:r>
              <a:rPr sz="2000" b="1" dirty="0" err="1">
                <a:latin typeface="Adobe Arabic" panose="02040503050201020203" pitchFamily="18" charset="-78"/>
                <a:cs typeface="Adobe Arabic" panose="02040503050201020203" pitchFamily="18" charset="-78"/>
              </a:rPr>
              <a:t>جديدة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وفي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الأوان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المطلوب</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للمبادئ</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التوجيهية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المعيارية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وترتيب</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الأولويات</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بناءً</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على</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أحدث</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الأدلة</a:t>
            </a:r>
            <a:r>
              <a:rPr lang="en-GB"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المتاحة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لتوجيه</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البرمجة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بفاعليّةٍ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أكبر</a:t>
            </a:r>
            <a:r>
              <a:rPr sz="2000" dirty="0">
                <a:latin typeface="Adobe Arabic" panose="02040503050201020203" pitchFamily="18" charset="-78"/>
                <a:cs typeface="Adobe Arabic" panose="02040503050201020203" pitchFamily="18" charset="-78"/>
              </a:rPr>
              <a:t>. </a:t>
            </a:r>
          </a:p>
          <a:p>
            <a:pPr marL="285750" marR="0" lvl="0" indent="-285750" algn="r" rtl="1">
              <a:spcBef>
                <a:spcPts val="0"/>
              </a:spcBef>
              <a:spcAft>
                <a:spcPts val="100"/>
              </a:spcAft>
              <a:buFont typeface="Arial" panose="020B0604020202020204" pitchFamily="34" charset="0"/>
              <a:buChar char="•"/>
              <a:defRPr sz="1750">
                <a:latin typeface="Arial" panose="020B0604020202020204" pitchFamily="34" charset="0"/>
                <a:ea typeface="Calibri" panose="020F0502020204030204" pitchFamily="34" charset="0"/>
              </a:defRPr>
            </a:pPr>
            <a:r>
              <a:rPr sz="2000" b="1" dirty="0" err="1">
                <a:latin typeface="Adobe Arabic" panose="02040503050201020203" pitchFamily="18" charset="-78"/>
                <a:cs typeface="Adobe Arabic" panose="02040503050201020203" pitchFamily="18" charset="-78"/>
              </a:rPr>
              <a:t>دعم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ترجمة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المبادئ</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التوجيهية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الفنية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إلى</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تنفيذ</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فعَّال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على</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المستوى</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القُطري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عن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طريق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استحداث</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أدوات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فعَّالة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يمكن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تكييفها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مع</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السياق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القُطري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وربطها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بنتائج</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قابلة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للقياس</a:t>
            </a:r>
            <a:r>
              <a:rPr sz="2000" dirty="0">
                <a:latin typeface="Adobe Arabic" panose="02040503050201020203" pitchFamily="18" charset="-78"/>
                <a:cs typeface="Adobe Arabic" panose="02040503050201020203" pitchFamily="18" charset="-78"/>
              </a:rPr>
              <a:t> </a:t>
            </a:r>
          </a:p>
          <a:p>
            <a:pPr marL="285750" marR="0" lvl="0" indent="-285750" algn="r" rtl="1">
              <a:spcBef>
                <a:spcPts val="0"/>
              </a:spcBef>
              <a:spcAft>
                <a:spcPts val="100"/>
              </a:spcAft>
              <a:buFont typeface="Arial" panose="020B0604020202020204" pitchFamily="34" charset="0"/>
              <a:buChar char="•"/>
              <a:defRPr sz="1750">
                <a:effectLst/>
                <a:latin typeface="Arial" panose="020B0604020202020204" pitchFamily="34" charset="0"/>
                <a:ea typeface="Calibri" panose="020F0502020204030204" pitchFamily="34" charset="0"/>
                <a:cs typeface="Arial" panose="020B0604020202020204" pitchFamily="34" charset="0"/>
              </a:defRPr>
            </a:pPr>
            <a:r>
              <a:rPr sz="2000" b="1" dirty="0" err="1">
                <a:latin typeface="Adobe Arabic" panose="02040503050201020203" pitchFamily="18" charset="-78"/>
                <a:cs typeface="Adobe Arabic" panose="02040503050201020203" pitchFamily="18" charset="-78"/>
              </a:rPr>
              <a:t>تعزيز</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الدعم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الفني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وبناء</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القدرات</a:t>
            </a:r>
            <a:r>
              <a:rPr lang="en-GB"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تبعاً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لوصف</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قُطري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للاحتياجات</a:t>
            </a:r>
            <a:r>
              <a:rPr lang="en-GB"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وتعزيز</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معايير</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الجودة</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بما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يخصّ</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الدعم</a:t>
            </a:r>
            <a:r>
              <a:rPr sz="2000" dirty="0">
                <a:latin typeface="Adobe Arabic" panose="02040503050201020203" pitchFamily="18" charset="-78"/>
                <a:cs typeface="Adobe Arabic" panose="02040503050201020203" pitchFamily="18" charset="-78"/>
              </a:rPr>
              <a:t>.</a:t>
            </a:r>
          </a:p>
          <a:p>
            <a:pPr marL="285750" marR="0" lvl="0" indent="-285750" algn="r" rtl="1">
              <a:spcBef>
                <a:spcPts val="0"/>
              </a:spcBef>
              <a:spcAft>
                <a:spcPts val="100"/>
              </a:spcAft>
              <a:buFont typeface="Arial" panose="020B0604020202020204" pitchFamily="34" charset="0"/>
              <a:buChar char="•"/>
              <a:defRPr sz="1750">
                <a:effectLst/>
                <a:latin typeface="Arial" panose="020B0604020202020204" pitchFamily="34" charset="0"/>
                <a:cs typeface="Arial" panose="020B0604020202020204" pitchFamily="34" charset="0"/>
              </a:defRPr>
            </a:pPr>
            <a:r>
              <a:rPr sz="2000" dirty="0" err="1">
                <a:latin typeface="Adobe Arabic" panose="02040503050201020203" pitchFamily="18" charset="-78"/>
                <a:cs typeface="Adobe Arabic" panose="02040503050201020203" pitchFamily="18" charset="-78"/>
              </a:rPr>
              <a:t>تقديم</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الدعم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لتوليد</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وتناقل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المستجدات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حول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البحوث</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التشغيلية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والأدلة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وأفضل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الممارسات</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أجل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تسريع</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تنفيذ</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الاستراتيجية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ومساندة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البُلدان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جهوزيتها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لطرح</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الابتكارات</a:t>
            </a:r>
            <a:r>
              <a:rPr sz="2000" dirty="0">
                <a:latin typeface="Adobe Arabic" panose="02040503050201020203" pitchFamily="18" charset="-78"/>
                <a:cs typeface="Adobe Arabic" panose="02040503050201020203" pitchFamily="18" charset="-78"/>
              </a:rPr>
              <a:t>.</a:t>
            </a:r>
          </a:p>
          <a:p>
            <a:pPr marL="285750" marR="0" lvl="0" indent="-285750" algn="r" rtl="1">
              <a:spcBef>
                <a:spcPts val="0"/>
              </a:spcBef>
              <a:spcAft>
                <a:spcPts val="100"/>
              </a:spcAft>
              <a:buFont typeface="Arial" panose="020B0604020202020204" pitchFamily="34" charset="0"/>
              <a:buChar char="•"/>
              <a:defRPr sz="1750">
                <a:effectLst/>
                <a:latin typeface="Arial" panose="020B0604020202020204" pitchFamily="34" charset="0"/>
              </a:defRPr>
            </a:pPr>
            <a:r>
              <a:rPr sz="2000" b="1" dirty="0" err="1">
                <a:latin typeface="Adobe Arabic" panose="02040503050201020203" pitchFamily="18" charset="-78"/>
                <a:cs typeface="Adobe Arabic" panose="02040503050201020203" pitchFamily="18" charset="-78"/>
              </a:rPr>
              <a:t>دعم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البلدان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في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تعزيز</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نُظُم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البيانات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الوطنية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والاستخدام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الفعَّال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للبيانات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من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أجل</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صُنع</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القرارات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على</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جميع</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المستويات</a:t>
            </a:r>
            <a:r>
              <a:rPr sz="2000" b="1" dirty="0">
                <a:latin typeface="Adobe Arabic" panose="02040503050201020203" pitchFamily="18" charset="-78"/>
                <a:cs typeface="Adobe Arabic" panose="02040503050201020203" pitchFamily="18" charset="-78"/>
              </a:rPr>
              <a:t>.</a:t>
            </a:r>
          </a:p>
          <a:p>
            <a:pPr marL="285750" marR="0" lvl="0" indent="-285750" algn="r" rtl="1">
              <a:spcBef>
                <a:spcPts val="0"/>
              </a:spcBef>
              <a:spcAft>
                <a:spcPts val="100"/>
              </a:spcAft>
              <a:buFont typeface="Arial" panose="020B0604020202020204" pitchFamily="34" charset="0"/>
              <a:buChar char="•"/>
              <a:defRPr sz="1750">
                <a:solidFill>
                  <a:srgbClr val="000000"/>
                </a:solidFill>
                <a:effectLst/>
                <a:latin typeface="Arial" panose="020B0604020202020204" pitchFamily="34" charset="0"/>
                <a:ea typeface="Calibri" panose="020F0502020204030204" pitchFamily="34" charset="0"/>
                <a:cs typeface="Arial" panose="020B0604020202020204" pitchFamily="34" charset="0"/>
              </a:defRPr>
            </a:pPr>
            <a:r>
              <a:rPr sz="2000" b="1" dirty="0" err="1">
                <a:latin typeface="Adobe Arabic" panose="02040503050201020203" pitchFamily="18" charset="-78"/>
                <a:cs typeface="Adobe Arabic" panose="02040503050201020203" pitchFamily="18" charset="-78"/>
              </a:rPr>
              <a:t>دعم</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الشراكات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الفعَّالة</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بين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الجهات</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الفاعلة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الحكومية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وغير</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الحكومية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والمساهمة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الصوت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الدبلوماسي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لشراكة</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الصندوق</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العالمي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في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تحدي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القوانين</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والسياسات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والممارسات</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الضارة</a:t>
            </a:r>
            <a:r>
              <a:rPr sz="2000" dirty="0">
                <a:latin typeface="Adobe Arabic" panose="02040503050201020203" pitchFamily="18" charset="-78"/>
                <a:cs typeface="Adobe Arabic" panose="02040503050201020203" pitchFamily="18" charset="-78"/>
              </a:rPr>
              <a:t>.</a:t>
            </a:r>
          </a:p>
        </p:txBody>
      </p:sp>
      <p:grpSp>
        <p:nvGrpSpPr>
          <p:cNvPr id="16" name="Group 15">
            <a:extLst>
              <a:ext uri="{FF2B5EF4-FFF2-40B4-BE49-F238E27FC236}">
                <a16:creationId xmlns:a16="http://schemas.microsoft.com/office/drawing/2014/main" id="{88735937-574F-4A5D-A399-656F17B59C87}"/>
              </a:ext>
            </a:extLst>
          </p:cNvPr>
          <p:cNvGrpSpPr/>
          <p:nvPr/>
        </p:nvGrpSpPr>
        <p:grpSpPr>
          <a:xfrm>
            <a:off x="10174576" y="1910170"/>
            <a:ext cx="1828800" cy="1896405"/>
            <a:chOff x="371114" y="764233"/>
            <a:chExt cx="1828800" cy="1896405"/>
          </a:xfrm>
        </p:grpSpPr>
        <p:grpSp>
          <p:nvGrpSpPr>
            <p:cNvPr id="17" name="Group 16">
              <a:extLst>
                <a:ext uri="{FF2B5EF4-FFF2-40B4-BE49-F238E27FC236}">
                  <a16:creationId xmlns:a16="http://schemas.microsoft.com/office/drawing/2014/main" id="{26A153B6-401D-4A75-BDB1-CFFE2818F3D6}"/>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AAA41DDC-B2C5-48B4-B510-A57F04D649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7423BE5F-7C98-4FA5-8652-C29A0D4DAE83}"/>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sp>
            <p:nvSpPr>
              <p:cNvPr id="21" name="Rectangle 20">
                <a:extLst>
                  <a:ext uri="{FF2B5EF4-FFF2-40B4-BE49-F238E27FC236}">
                    <a16:creationId xmlns:a16="http://schemas.microsoft.com/office/drawing/2014/main" id="{199B4DB6-2227-4252-9C52-4733F45D6FE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a:p>
            </p:txBody>
          </p:sp>
        </p:grpSp>
        <p:pic>
          <p:nvPicPr>
            <p:cNvPr id="18" name="Picture 2" descr="SDG Metadata Translation Project - SDG Metadata Translation Project">
              <a:extLst>
                <a:ext uri="{FF2B5EF4-FFF2-40B4-BE49-F238E27FC236}">
                  <a16:creationId xmlns:a16="http://schemas.microsoft.com/office/drawing/2014/main" id="{BA478FAE-1DD6-4E08-8668-0B1FCA3A38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7FAEC91F-8487-4E3C-A6C7-D084E80B8387}"/>
              </a:ext>
            </a:extLst>
          </p:cNvPr>
          <p:cNvGrpSpPr/>
          <p:nvPr/>
        </p:nvGrpSpPr>
        <p:grpSpPr>
          <a:xfrm>
            <a:off x="559376" y="5135348"/>
            <a:ext cx="11199456" cy="1368967"/>
            <a:chOff x="636265" y="815617"/>
            <a:chExt cx="11199456" cy="1368967"/>
          </a:xfrm>
        </p:grpSpPr>
        <p:cxnSp>
          <p:nvCxnSpPr>
            <p:cNvPr id="23" name="Straight Connector 22">
              <a:extLst>
                <a:ext uri="{FF2B5EF4-FFF2-40B4-BE49-F238E27FC236}">
                  <a16:creationId xmlns:a16="http://schemas.microsoft.com/office/drawing/2014/main" id="{E4D9CBDF-87FE-438A-B7A9-55B283C54522}"/>
                </a:ext>
              </a:extLst>
            </p:cNvPr>
            <p:cNvCxnSpPr>
              <a:cxnSpLocks/>
            </p:cNvCxnSpPr>
            <p:nvPr/>
          </p:nvCxnSpPr>
          <p:spPr>
            <a:xfrm>
              <a:off x="2417401" y="815617"/>
              <a:ext cx="9418320" cy="0"/>
            </a:xfrm>
            <a:prstGeom prst="line">
              <a:avLst/>
            </a:prstGeom>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244BA1A7-4B32-41AD-AB51-9E0C3AA7B8B4}"/>
                </a:ext>
              </a:extLst>
            </p:cNvPr>
            <p:cNvSpPr/>
            <p:nvPr/>
          </p:nvSpPr>
          <p:spPr>
            <a:xfrm>
              <a:off x="636265" y="1009372"/>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r" rtl="1">
                <a:spcAft>
                  <a:spcPts val="200"/>
                </a:spcAft>
                <a:defRPr sz="1600">
                  <a:solidFill>
                    <a:schemeClr val="tx1"/>
                  </a:solidFill>
                  <a:latin typeface="Arial Black" panose="020B0A04020102020204" pitchFamily="34" charset="0"/>
                  <a:cs typeface="Arial" panose="020B0604020202020204" pitchFamily="34" charset="0"/>
                </a:defRPr>
              </a:pPr>
              <a:r>
                <a:rPr sz="1200" b="1" dirty="0" err="1">
                  <a:cs typeface="Simplified Arabic" panose="02020603050405020304" pitchFamily="18" charset="-78"/>
                </a:rPr>
                <a:t>الموارد</a:t>
              </a:r>
              <a:endParaRPr sz="1200" b="1" dirty="0">
                <a:solidFill>
                  <a:schemeClr val="tx1"/>
                </a:solidFill>
                <a:latin typeface="Segoe UI" panose="020B0502040204020203" pitchFamily="34" charset="0"/>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cs typeface="Simplified Arabic" panose="02020603050405020304" pitchFamily="18" charset="-78"/>
                </a:rPr>
                <a:t>استراتيجية</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الصندوق</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العالمي</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للفترة</a:t>
              </a:r>
              <a:r>
                <a:rPr lang="ar-SA" sz="1200" dirty="0">
                  <a:solidFill>
                    <a:schemeClr val="tx1"/>
                  </a:solidFill>
                  <a:cs typeface="Simplified Arabic" panose="02020603050405020304" pitchFamily="18" charset="-78"/>
                </a:rPr>
                <a:t> (2023-2028): </a:t>
              </a:r>
              <a:r>
                <a:rPr sz="1200" dirty="0">
                  <a:solidFill>
                    <a:schemeClr val="tx1"/>
                  </a:solidFill>
                  <a:cs typeface="Simplified Arabic" panose="02020603050405020304" pitchFamily="18" charset="-78"/>
                </a:rPr>
                <a:t> </a:t>
              </a:r>
              <a:r>
                <a:rPr sz="1200" dirty="0">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6"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err="1">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7"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8"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err="1">
                  <a:solidFill>
                    <a:schemeClr val="tx1"/>
                  </a:solidFill>
                  <a:effectLst/>
                  <a:cs typeface="Simplified Arabic" panose="02020603050405020304" pitchFamily="18" charset="-78"/>
                </a:rPr>
                <a:t>|</a:t>
              </a:r>
              <a:r>
                <a:rPr sz="1200" u="sng" dirty="0" err="1">
                  <a:solidFill>
                    <a:schemeClr val="accent2"/>
                  </a:solidFill>
                  <a:effectLst/>
                  <a:cs typeface="Simplified Arabic" panose="02020603050405020304" pitchFamily="18" charset="-78"/>
                  <a:hlinkClick r:id="rId9"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10"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cs typeface="Simplified Arabic" panose="02020603050405020304" pitchFamily="18" charset="-78"/>
                  <a:hlinkClick r:id="rId11" tooltip="strategy_globalfund2023-2028_narrative_ar.pdf">
                    <a:extLst>
                      <a:ext uri="{A12FA001-AC4F-418D-AE19-62706E023703}">
                        <ahyp:hlinkClr xmlns:ahyp="http://schemas.microsoft.com/office/drawing/2018/hyperlinkcolor" val="tx"/>
                      </a:ext>
                    </a:extLst>
                  </a:hlinkClick>
                </a:rPr>
                <a:t>عربي</a:t>
              </a:r>
              <a:endParaRPr sz="1200" i="0" dirty="0">
                <a:solidFill>
                  <a:srgbClr val="000000"/>
                </a:solidFill>
                <a:effectLst/>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rgbClr val="000000"/>
                  </a:solidFill>
                  <a:cs typeface="Simplified Arabic" panose="02020603050405020304" pitchFamily="18" charset="-78"/>
                </a:rPr>
                <a:t>ملخص</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تنفيذ</a:t>
              </a:r>
              <a:r>
                <a:rPr lang="ar-SA" sz="1200" dirty="0">
                  <a:solidFill>
                    <a:srgbClr val="000000"/>
                  </a:solidFill>
                  <a:cs typeface="Simplified Arabic" panose="02020603050405020304" pitchFamily="18" charset="-78"/>
                </a:rPr>
                <a:t>ي:</a:t>
              </a:r>
              <a:r>
                <a:rPr lang="en-GB" sz="1200" dirty="0">
                  <a:solidFill>
                    <a:schemeClr val="tx1"/>
                  </a:solidFill>
                  <a:cs typeface="Simplified Arabic" panose="02020603050405020304" pitchFamily="18" charset="-78"/>
                </a:rPr>
                <a:t>|</a:t>
              </a:r>
              <a:r>
                <a:rPr sz="1200" dirty="0">
                  <a:solidFill>
                    <a:srgbClr val="000000"/>
                  </a:solidFill>
                  <a:cs typeface="Simplified Arabic" panose="02020603050405020304" pitchFamily="18" charset="-78"/>
                </a:rPr>
                <a:t> </a:t>
              </a:r>
              <a:r>
                <a:rPr sz="1200" u="sng" dirty="0">
                  <a:solidFill>
                    <a:schemeClr val="accent2"/>
                  </a:solidFill>
                  <a:effectLst/>
                  <a:cs typeface="Simplified Arabic" panose="02020603050405020304" pitchFamily="18" charset="-78"/>
                  <a:hlinkClick r:id="rId12"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3"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4"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5"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16"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sz="1200" dirty="0">
                  <a:solidFill>
                    <a:schemeClr val="tx1"/>
                  </a:solidFill>
                  <a:effectLst/>
                  <a:cs typeface="Simplified Arabic" panose="02020603050405020304" pitchFamily="18" charset="-78"/>
                </a:rPr>
                <a:t>| </a:t>
              </a:r>
              <a:r>
                <a:rPr sz="1200" u="sng" dirty="0" err="1">
                  <a:solidFill>
                    <a:schemeClr val="accent2"/>
                  </a:solidFill>
                  <a:effectLst/>
                  <a:cs typeface="Simplified Arabic" panose="02020603050405020304" pitchFamily="18" charset="-78"/>
                  <a:hlinkClick r:id="rId17"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sz="1200" dirty="0">
                  <a:solidFill>
                    <a:schemeClr val="tx1"/>
                  </a:solidFill>
                  <a:effectLst/>
                  <a:cs typeface="Simplified Arabic" panose="02020603050405020304" pitchFamily="18" charset="-78"/>
                </a:rPr>
                <a:t> | </a:t>
              </a:r>
              <a:r>
                <a:rPr sz="1200" u="sng" dirty="0" err="1">
                  <a:solidFill>
                    <a:schemeClr val="accent2"/>
                  </a:solidFill>
                  <a:effectLst/>
                  <a:cs typeface="Simplified Arabic" panose="02020603050405020304" pitchFamily="18" charset="-78"/>
                  <a:hlinkClick r:id="rId18"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sz="1200" u="sng" dirty="0">
                  <a:solidFill>
                    <a:schemeClr val="accent2"/>
                  </a:solidFill>
                  <a:effectLst/>
                  <a:cs typeface="Simplified Arabic" panose="02020603050405020304" pitchFamily="18" charset="-78"/>
                </a:rPr>
                <a:t> </a:t>
              </a:r>
              <a:r>
                <a:rPr sz="1200" dirty="0">
                  <a:solidFill>
                    <a:schemeClr val="tx1"/>
                  </a:solidFill>
                  <a:effectLst/>
                  <a:cs typeface="Simplified Arabic" panose="02020603050405020304" pitchFamily="18" charset="-78"/>
                </a:rPr>
                <a:t>| </a:t>
              </a:r>
              <a:r>
                <a:rPr sz="1200" u="sng" dirty="0">
                  <a:solidFill>
                    <a:schemeClr val="accent2"/>
                  </a:solidFill>
                  <a:effectLst/>
                  <a:cs typeface="Simplified Arabic" panose="02020603050405020304" pitchFamily="18" charset="-78"/>
                  <a:hlinkClick r:id="rId19"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sz="1200" dirty="0">
                  <a:solidFill>
                    <a:schemeClr val="tx1"/>
                  </a:solidFill>
                  <a:effectLst/>
                  <a:cs typeface="Simplified Arabic" panose="02020603050405020304" pitchFamily="18" charset="-78"/>
                </a:rPr>
                <a:t> </a:t>
              </a:r>
              <a:r>
                <a:rPr lang="ar-SA" sz="1200" dirty="0">
                  <a:solidFill>
                    <a:schemeClr val="tx1"/>
                  </a:solidFill>
                  <a:effectLst/>
                  <a:cs typeface="Simplified Arabic" panose="02020603050405020304" pitchFamily="18" charset="-78"/>
                </a:rPr>
                <a:t> </a:t>
              </a:r>
              <a:r>
                <a:rPr sz="1200" b="1" u="sng" dirty="0" err="1">
                  <a:solidFill>
                    <a:schemeClr val="accent2"/>
                  </a:solidFill>
                  <a:effectLst/>
                  <a:cs typeface="Simplified Arabic" panose="02020603050405020304" pitchFamily="18" charset="-78"/>
                  <a:hlinkClick r:id="rId20" tooltip="مكافحة الأوبئة وبناء عالمٍ أكثر صحةً وإنصافاً">
                    <a:extLst>
                      <a:ext uri="{A12FA001-AC4F-418D-AE19-62706E023703}">
                        <ahyp:hlinkClr xmlns:ahyp="http://schemas.microsoft.com/office/drawing/2018/hyperlinkcolor" val="tx"/>
                      </a:ext>
                    </a:extLst>
                  </a:hlinkClick>
                </a:rPr>
                <a:t>عربي</a:t>
              </a:r>
              <a:r>
                <a:rPr sz="1200" b="1" dirty="0">
                  <a:solidFill>
                    <a:schemeClr val="accent2"/>
                  </a:solidFill>
                  <a:effectLst/>
                  <a:cs typeface="Simplified Arabic" panose="02020603050405020304" pitchFamily="18" charset="-78"/>
                </a:rPr>
                <a:t> </a:t>
              </a:r>
              <a:r>
                <a:rPr sz="1200" dirty="0" err="1">
                  <a:solidFill>
                    <a:schemeClr val="accent2"/>
                  </a:solidFill>
                  <a:cs typeface="Simplified Arabic" panose="02020603050405020304" pitchFamily="18" charset="-78"/>
                  <a:hlinkClick r:id="rId21"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lang="en-GB" sz="1200" dirty="0">
                  <a:solidFill>
                    <a:schemeClr val="tx1"/>
                  </a:solidFill>
                  <a:cs typeface="Simplified Arabic" panose="02020603050405020304" pitchFamily="18" charset="-78"/>
                </a:rPr>
                <a:t> |</a:t>
              </a:r>
              <a:endParaRPr sz="1200" dirty="0">
                <a:solidFill>
                  <a:schemeClr val="accent2"/>
                </a:solidFill>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sz="1200" dirty="0" err="1">
                  <a:solidFill>
                    <a:schemeClr val="tx1"/>
                  </a:solidFill>
                  <a:cs typeface="Simplified Arabic" panose="02020603050405020304" pitchFamily="18" charset="-78"/>
                </a:rPr>
                <a:t>إطار</a:t>
              </a:r>
              <a:r>
                <a:rPr sz="1200" dirty="0">
                  <a:solidFill>
                    <a:schemeClr val="tx1"/>
                  </a:solidFill>
                  <a:cs typeface="Simplified Arabic" panose="02020603050405020304" pitchFamily="18" charset="-78"/>
                </a:rPr>
                <a:t> </a:t>
              </a:r>
              <a:r>
                <a:rPr sz="1200" dirty="0" err="1">
                  <a:solidFill>
                    <a:schemeClr val="tx1"/>
                  </a:solidFill>
                  <a:cs typeface="Simplified Arabic" panose="02020603050405020304" pitchFamily="18" charset="-78"/>
                </a:rPr>
                <a:t>الاستراتيج</a:t>
              </a:r>
              <a:r>
                <a:rPr lang="ar-SA" sz="1200" dirty="0" err="1">
                  <a:solidFill>
                    <a:schemeClr val="tx1"/>
                  </a:solidFill>
                  <a:cs typeface="Simplified Arabic" panose="02020603050405020304" pitchFamily="18" charset="-78"/>
                </a:rPr>
                <a:t>ية</a:t>
              </a:r>
              <a:r>
                <a:rPr lang="ar-SA" sz="1200" dirty="0">
                  <a:solidFill>
                    <a:schemeClr val="tx1"/>
                  </a:solidFill>
                  <a:cs typeface="Simplified Arabic" panose="02020603050405020304" pitchFamily="18" charset="-78"/>
                </a:rPr>
                <a:t>: </a:t>
              </a:r>
              <a:r>
                <a:rPr lang="en-GB" sz="1200" dirty="0">
                  <a:solidFill>
                    <a:schemeClr val="tx1"/>
                  </a:solidFill>
                  <a:cs typeface="Simplified Arabic" panose="02020603050405020304" pitchFamily="18" charset="-78"/>
                </a:rPr>
                <a:t> | </a:t>
              </a:r>
              <a:r>
                <a:rPr lang="en-GB" sz="1200" u="sng" dirty="0">
                  <a:solidFill>
                    <a:schemeClr val="accent2"/>
                  </a:solidFill>
                  <a:cs typeface="Simplified Arabic" panose="02020603050405020304" pitchFamily="18" charset="-78"/>
                  <a:hlinkClick r:id="rId22" tooltip="The Global Fund 2023-2028 Strategy Framework">
                    <a:extLst>
                      <a:ext uri="{A12FA001-AC4F-418D-AE19-62706E023703}">
                        <ahyp:hlinkClr xmlns:ahyp="http://schemas.microsoft.com/office/drawing/2018/hyperlinkcolor" val="tx"/>
                      </a:ext>
                    </a:extLst>
                  </a:hlinkClick>
                </a:rPr>
                <a:t>English</a:t>
              </a:r>
              <a:r>
                <a:rPr lang="en-GB" sz="1200" dirty="0">
                  <a:solidFill>
                    <a:schemeClr val="tx1"/>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3" tooltip="Marco de la Estrategia del Fondo Mundial (2023-2028)">
                    <a:extLst>
                      <a:ext uri="{A12FA001-AC4F-418D-AE19-62706E023703}">
                        <ahyp:hlinkClr xmlns:ahyp="http://schemas.microsoft.com/office/drawing/2018/hyperlinkcolor" val="tx"/>
                      </a:ext>
                    </a:extLst>
                  </a:hlinkClick>
                </a:rPr>
                <a:t>Español</a:t>
              </a:r>
              <a:r>
                <a:rPr lang="en-GB" sz="1200" dirty="0">
                  <a:solidFill>
                    <a:schemeClr val="accent2"/>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4" tooltip="Cadre stratégique du Fonds mondial 2023 2028">
                    <a:extLst>
                      <a:ext uri="{A12FA001-AC4F-418D-AE19-62706E023703}">
                        <ahyp:hlinkClr xmlns:ahyp="http://schemas.microsoft.com/office/drawing/2018/hyperlinkcolor" val="tx"/>
                      </a:ext>
                    </a:extLst>
                  </a:hlinkClick>
                </a:rPr>
                <a:t>Français</a:t>
              </a:r>
              <a:r>
                <a:rPr lang="en-GB" sz="1200" dirty="0">
                  <a:solidFill>
                    <a:schemeClr val="tx1"/>
                  </a:solidFill>
                  <a:cs typeface="Simplified Arabic" panose="02020603050405020304" pitchFamily="18" charset="-78"/>
                </a:rPr>
                <a:t> | </a:t>
              </a:r>
              <a:r>
                <a:rPr lang="en-GB" sz="1200" u="sng" dirty="0" err="1">
                  <a:solidFill>
                    <a:schemeClr val="accent2"/>
                  </a:solidFill>
                  <a:cs typeface="Simplified Arabic" panose="02020603050405020304" pitchFamily="18" charset="-78"/>
                  <a:hlinkClick r:id="rId25" tooltip="O Quadro da Estratégia do Fundo Global (2023-2028)">
                    <a:extLst>
                      <a:ext uri="{A12FA001-AC4F-418D-AE19-62706E023703}">
                        <ahyp:hlinkClr xmlns:ahyp="http://schemas.microsoft.com/office/drawing/2018/hyperlinkcolor" val="tx"/>
                      </a:ext>
                    </a:extLst>
                  </a:hlinkClick>
                </a:rPr>
                <a:t>Português</a:t>
              </a:r>
              <a:r>
                <a:rPr lang="en-GB" sz="1200" dirty="0">
                  <a:solidFill>
                    <a:schemeClr val="tx1"/>
                  </a:solidFill>
                  <a:cs typeface="Simplified Arabic" panose="02020603050405020304" pitchFamily="18" charset="-78"/>
                </a:rPr>
                <a:t> | </a:t>
              </a:r>
              <a:r>
                <a:rPr lang="az-Cyrl-AZ" sz="1200" u="sng" dirty="0">
                  <a:solidFill>
                    <a:schemeClr val="accent2"/>
                  </a:solidFill>
                  <a:cs typeface="Simplified Arabic" panose="02020603050405020304" pitchFamily="18" charset="-78"/>
                  <a:hlinkClick r:id="rId26" tooltip="Рамочная стратегия Глобального фонда (2023-2028 гг.)">
                    <a:extLst>
                      <a:ext uri="{A12FA001-AC4F-418D-AE19-62706E023703}">
                        <ahyp:hlinkClr xmlns:ahyp="http://schemas.microsoft.com/office/drawing/2018/hyperlinkcolor" val="tx"/>
                      </a:ext>
                    </a:extLst>
                  </a:hlinkClick>
                </a:rPr>
                <a:t>Русский</a:t>
              </a:r>
              <a:r>
                <a:rPr lang="ar-SA" sz="1200" u="sng" dirty="0">
                  <a:solidFill>
                    <a:schemeClr val="accent2"/>
                  </a:solidFill>
                  <a:cs typeface="Simplified Arabic" panose="02020603050405020304" pitchFamily="18" charset="-78"/>
                  <a:hlinkClick r:id="rId27" tooltip="strategy_globalfund2023-2028_framework_ar.pdf">
                    <a:extLst>
                      <a:ext uri="{A12FA001-AC4F-418D-AE19-62706E023703}">
                        <ahyp:hlinkClr xmlns:ahyp="http://schemas.microsoft.com/office/drawing/2018/hyperlinkcolor" val="tx"/>
                      </a:ext>
                    </a:extLst>
                  </a:hlinkClick>
                </a:rPr>
                <a:t>عربي</a:t>
              </a:r>
              <a:endParaRPr lang="fr-CH" sz="1200" u="sng" dirty="0">
                <a:solidFill>
                  <a:schemeClr val="accent2"/>
                </a:solidFill>
                <a:cs typeface="Simplified Arabic" panose="02020603050405020304" pitchFamily="18" charset="-78"/>
              </a:endParaRPr>
            </a:p>
            <a:p>
              <a:pPr marL="285750" indent="-285750" algn="r" rtl="1">
                <a:spcAft>
                  <a:spcPts val="200"/>
                </a:spcAft>
                <a:buFont typeface="Arial" panose="020B0604020202020204" pitchFamily="34" charset="0"/>
                <a:buChar char="•"/>
                <a:defRPr sz="1200"/>
              </a:pPr>
              <a:r>
                <a:rPr lang="ar-SA" sz="1200" dirty="0">
                  <a:solidFill>
                    <a:srgbClr val="000000"/>
                  </a:solidFill>
                  <a:latin typeface="Simplified Arabic" panose="02020603050405020304" pitchFamily="18" charset="-78"/>
                  <a:cs typeface="Simplified Arabic" panose="02020603050405020304" pitchFamily="18" charset="-78"/>
                </a:rPr>
                <a:t>إطار عمل الرصد والتقييم:</a:t>
              </a:r>
              <a:r>
                <a:rPr lang="fr-CH" sz="1200" dirty="0">
                  <a:solidFill>
                    <a:srgbClr val="000000"/>
                  </a:solidFill>
                  <a:cs typeface="Simplified Arabic" panose="02020603050405020304" pitchFamily="18" charset="-78"/>
                  <a:hlinkClick r:id="rId28"/>
                </a:rPr>
                <a:t>https://www.theglobalfund.org/en/monitoring-evaluation/</a:t>
              </a:r>
              <a:r>
                <a:rPr lang="fr-CH" sz="1200" dirty="0">
                  <a:solidFill>
                    <a:srgbClr val="000000"/>
                  </a:solidFill>
                  <a:cs typeface="Simplified Arabic" panose="02020603050405020304" pitchFamily="18" charset="-78"/>
                </a:rPr>
                <a:t> </a:t>
              </a:r>
            </a:p>
            <a:p>
              <a:pPr marL="285750" indent="-285750" algn="r" rtl="1">
                <a:spcAft>
                  <a:spcPts val="200"/>
                </a:spcAft>
                <a:buFont typeface="Arial" panose="020B0604020202020204" pitchFamily="34" charset="0"/>
                <a:buChar char="•"/>
                <a:defRPr sz="1200"/>
              </a:pPr>
              <a:r>
                <a:rPr sz="1200" u="sng" dirty="0">
                  <a:solidFill>
                    <a:schemeClr val="accent2"/>
                  </a:solidFill>
                  <a:cs typeface="Simplified Arabic" panose="02020603050405020304" pitchFamily="18" charset="-78"/>
                </a:rPr>
                <a:t> </a:t>
              </a:r>
              <a:r>
                <a:rPr sz="1200" dirty="0" err="1">
                  <a:solidFill>
                    <a:srgbClr val="000000"/>
                  </a:solidFill>
                  <a:cs typeface="Simplified Arabic" panose="02020603050405020304" pitchFamily="18" charset="-78"/>
                </a:rPr>
                <a:t>لمزيدٍ</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من</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المعلومات</a:t>
              </a:r>
              <a:r>
                <a:rPr sz="1200" dirty="0">
                  <a:solidFill>
                    <a:srgbClr val="000000"/>
                  </a:solidFill>
                  <a:cs typeface="Simplified Arabic" panose="02020603050405020304" pitchFamily="18" charset="-78"/>
                </a:rPr>
                <a:t>، </a:t>
              </a:r>
              <a:r>
                <a:rPr sz="1200" dirty="0" err="1">
                  <a:solidFill>
                    <a:srgbClr val="000000"/>
                  </a:solidFill>
                  <a:cs typeface="Simplified Arabic" panose="02020603050405020304" pitchFamily="18" charset="-78"/>
                </a:rPr>
                <a:t>انظ</a:t>
              </a:r>
              <a:r>
                <a:rPr lang="ar-SA" sz="1200" dirty="0">
                  <a:solidFill>
                    <a:srgbClr val="000000"/>
                  </a:solidFill>
                  <a:cs typeface="Simplified Arabic" panose="02020603050405020304" pitchFamily="18" charset="-78"/>
                </a:rPr>
                <a:t>ر:</a:t>
              </a:r>
              <a:r>
                <a:rPr sz="1200" dirty="0">
                  <a:solidFill>
                    <a:schemeClr val="accent2"/>
                  </a:solidFill>
                  <a:cs typeface="Simplified Arabic" panose="02020603050405020304" pitchFamily="18" charset="-78"/>
                  <a:hlinkClick r:id="rId29">
                    <a:extLst>
                      <a:ext uri="{A12FA001-AC4F-418D-AE19-62706E023703}">
                        <ahyp:hlinkClr xmlns:ahyp="http://schemas.microsoft.com/office/drawing/2018/hyperlinkcolor" val="tx"/>
                      </a:ext>
                    </a:extLst>
                  </a:hlinkClick>
                </a:rPr>
                <a:t>https://www.theglobalfund.org/en/strategy/</a:t>
              </a:r>
              <a:r>
                <a:rPr sz="1200" dirty="0">
                  <a:solidFill>
                    <a:schemeClr val="accent2"/>
                  </a:solidFill>
                  <a:cs typeface="Simplified Arabic" panose="02020603050405020304" pitchFamily="18" charset="-78"/>
                </a:rPr>
                <a:t> </a:t>
              </a:r>
              <a:endParaRPr kumimoji="0" sz="1200" i="0" strike="noStrike" cap="none" normalizeH="0" baseline="0" dirty="0">
                <a:ln>
                  <a:noFill/>
                </a:ln>
                <a:solidFill>
                  <a:schemeClr val="accent2"/>
                </a:solidFill>
                <a:effectLst/>
                <a:cs typeface="Simplified Arabic" panose="02020603050405020304" pitchFamily="18" charset="-78"/>
              </a:endParaRPr>
            </a:p>
          </p:txBody>
        </p:sp>
      </p:grpSp>
      <p:sp>
        <p:nvSpPr>
          <p:cNvPr id="3" name="Slide Number Placeholder 2">
            <a:extLst>
              <a:ext uri="{FF2B5EF4-FFF2-40B4-BE49-F238E27FC236}">
                <a16:creationId xmlns:a16="http://schemas.microsoft.com/office/drawing/2014/main" id="{FCA72AAE-0389-11A2-B39D-C9710CE3F779}"/>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19</a:t>
            </a:fld>
            <a:endParaRPr lang="ar" dirty="0"/>
          </a:p>
        </p:txBody>
      </p:sp>
    </p:spTree>
    <p:extLst>
      <p:ext uri="{BB962C8B-B14F-4D97-AF65-F5344CB8AC3E}">
        <p14:creationId xmlns:p14="http://schemas.microsoft.com/office/powerpoint/2010/main" val="215506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F4B86-3619-4FD8-A5C7-9DF9C92638FC}"/>
              </a:ext>
            </a:extLst>
          </p:cNvPr>
          <p:cNvSpPr>
            <a:spLocks noGrp="1"/>
          </p:cNvSpPr>
          <p:nvPr>
            <p:ph type="title"/>
          </p:nvPr>
        </p:nvSpPr>
        <p:spPr/>
        <p:txBody>
          <a:bodyPr rtlCol="1"/>
          <a:lstStyle/>
          <a:p>
            <a:pPr algn="r" rtl="1"/>
            <a:r>
              <a:rPr sz="4000" b="1" dirty="0" err="1">
                <a:cs typeface="Adobe Arabic" panose="02040503050201020203" pitchFamily="18" charset="-78"/>
              </a:rPr>
              <a:t>معلومات</a:t>
            </a:r>
            <a:r>
              <a:rPr sz="4000" b="1" dirty="0">
                <a:cs typeface="Adobe Arabic" panose="02040503050201020203" pitchFamily="18" charset="-78"/>
              </a:rPr>
              <a:t> </a:t>
            </a:r>
            <a:r>
              <a:rPr sz="4000" b="1" dirty="0" err="1">
                <a:cs typeface="Adobe Arabic" panose="02040503050201020203" pitchFamily="18" charset="-78"/>
              </a:rPr>
              <a:t>أساسية</a:t>
            </a:r>
            <a:endParaRPr sz="4000" b="1" dirty="0">
              <a:cs typeface="Adobe Arabic" panose="02040503050201020203" pitchFamily="18" charset="-78"/>
            </a:endParaRPr>
          </a:p>
        </p:txBody>
      </p:sp>
      <p:sp>
        <p:nvSpPr>
          <p:cNvPr id="8" name="Text Placeholder 12">
            <a:extLst>
              <a:ext uri="{FF2B5EF4-FFF2-40B4-BE49-F238E27FC236}">
                <a16:creationId xmlns:a16="http://schemas.microsoft.com/office/drawing/2014/main" id="{AB058158-36F1-40A5-9C5F-8BB7A98655BC}"/>
              </a:ext>
            </a:extLst>
          </p:cNvPr>
          <p:cNvSpPr txBox="1">
            <a:spLocks/>
          </p:cNvSpPr>
          <p:nvPr/>
        </p:nvSpPr>
        <p:spPr>
          <a:xfrm>
            <a:off x="4256000" y="1600612"/>
            <a:ext cx="3678237" cy="877888"/>
          </a:xfrm>
          <a:prstGeom prst="rect">
            <a:avLst/>
          </a:prstGeom>
        </p:spPr>
        <p:txBody>
          <a:bodyPr rtlCol="1"/>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gn="r" rtl="1">
              <a:spcBef>
                <a:spcPts val="0"/>
              </a:spcBef>
              <a:buNone/>
            </a:pPr>
            <a:endParaRPr sz="3200">
              <a:cs typeface="Adobe Arabic" panose="02040503050201020203" pitchFamily="18" charset="-78"/>
            </a:endParaRPr>
          </a:p>
        </p:txBody>
      </p:sp>
      <p:sp>
        <p:nvSpPr>
          <p:cNvPr id="22" name="Rectangle 21">
            <a:extLst>
              <a:ext uri="{FF2B5EF4-FFF2-40B4-BE49-F238E27FC236}">
                <a16:creationId xmlns:a16="http://schemas.microsoft.com/office/drawing/2014/main" id="{084886BB-EA45-41C0-849B-C75A1F625B6D}"/>
              </a:ext>
            </a:extLst>
          </p:cNvPr>
          <p:cNvSpPr/>
          <p:nvPr/>
        </p:nvSpPr>
        <p:spPr>
          <a:xfrm>
            <a:off x="8115371" y="1973379"/>
            <a:ext cx="3678237" cy="42132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indent="0" algn="r" rtl="1">
              <a:spcBef>
                <a:spcPts val="0"/>
              </a:spcBef>
              <a:buNone/>
            </a:pPr>
            <a:endParaRPr sz="2400">
              <a:solidFill>
                <a:schemeClr val="tx1"/>
              </a:solidFill>
              <a:latin typeface="+mj-lt"/>
              <a:cs typeface="Adobe Arabic" panose="02040503050201020203" pitchFamily="18" charset="-78"/>
            </a:endParaRPr>
          </a:p>
        </p:txBody>
      </p:sp>
      <p:sp>
        <p:nvSpPr>
          <p:cNvPr id="17" name="Rectangle 16">
            <a:extLst>
              <a:ext uri="{FF2B5EF4-FFF2-40B4-BE49-F238E27FC236}">
                <a16:creationId xmlns:a16="http://schemas.microsoft.com/office/drawing/2014/main" id="{776C4E4E-02B2-41ED-A880-0FCC6EC443FF}"/>
              </a:ext>
            </a:extLst>
          </p:cNvPr>
          <p:cNvSpPr/>
          <p:nvPr/>
        </p:nvSpPr>
        <p:spPr>
          <a:xfrm>
            <a:off x="8077544" y="1337039"/>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indent="0" algn="ctr" rtl="1">
              <a:spcBef>
                <a:spcPts val="0"/>
              </a:spcBef>
              <a:buNone/>
              <a:defRPr sz="1800">
                <a:solidFill>
                  <a:schemeClr val="tx1"/>
                </a:solidFill>
                <a:latin typeface="+mj-lt"/>
              </a:defRPr>
            </a:pPr>
            <a:r>
              <a:rPr sz="2400" b="1">
                <a:cs typeface="Adobe Arabic" panose="02040503050201020203" pitchFamily="18" charset="-78"/>
              </a:rPr>
              <a:t>التقدُّم المُحرَز</a:t>
            </a:r>
          </a:p>
        </p:txBody>
      </p:sp>
      <p:sp>
        <p:nvSpPr>
          <p:cNvPr id="23" name="Rectangle 22">
            <a:extLst>
              <a:ext uri="{FF2B5EF4-FFF2-40B4-BE49-F238E27FC236}">
                <a16:creationId xmlns:a16="http://schemas.microsoft.com/office/drawing/2014/main" id="{2BEACD40-04D0-4EC7-B9E0-2B08AFF9C769}"/>
              </a:ext>
            </a:extLst>
          </p:cNvPr>
          <p:cNvSpPr/>
          <p:nvPr/>
        </p:nvSpPr>
        <p:spPr>
          <a:xfrm>
            <a:off x="4143923" y="1990658"/>
            <a:ext cx="3678237" cy="4213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indent="0" algn="r" rtl="1">
              <a:spcBef>
                <a:spcPts val="0"/>
              </a:spcBef>
              <a:buNone/>
            </a:pPr>
            <a:endParaRPr sz="2400">
              <a:solidFill>
                <a:schemeClr val="tx1"/>
              </a:solidFill>
              <a:latin typeface="+mj-lt"/>
              <a:cs typeface="Adobe Arabic" panose="02040503050201020203" pitchFamily="18" charset="-78"/>
            </a:endParaRPr>
          </a:p>
        </p:txBody>
      </p:sp>
      <p:sp>
        <p:nvSpPr>
          <p:cNvPr id="18" name="Rectangle 17">
            <a:extLst>
              <a:ext uri="{FF2B5EF4-FFF2-40B4-BE49-F238E27FC236}">
                <a16:creationId xmlns:a16="http://schemas.microsoft.com/office/drawing/2014/main" id="{D6ED7221-71BF-424E-84CE-2A4ED2DC9046}"/>
              </a:ext>
            </a:extLst>
          </p:cNvPr>
          <p:cNvSpPr/>
          <p:nvPr/>
        </p:nvSpPr>
        <p:spPr>
          <a:xfrm>
            <a:off x="4143923" y="1354320"/>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indent="0" algn="ctr" rtl="1">
              <a:spcBef>
                <a:spcPts val="0"/>
              </a:spcBef>
              <a:buNone/>
              <a:defRPr sz="1800">
                <a:solidFill>
                  <a:sysClr val="windowText" lastClr="000000"/>
                </a:solidFill>
                <a:latin typeface="+mj-lt"/>
              </a:defRPr>
            </a:pPr>
            <a:r>
              <a:rPr lang="ar-SA" sz="2400" b="1" dirty="0">
                <a:cs typeface="Adobe Arabic" panose="02040503050201020203" pitchFamily="18" charset="-78"/>
              </a:rPr>
              <a:t>الوضع </a:t>
            </a:r>
            <a:r>
              <a:rPr sz="2400" b="1" dirty="0" err="1">
                <a:cs typeface="Adobe Arabic" panose="02040503050201020203" pitchFamily="18" charset="-78"/>
              </a:rPr>
              <a:t>الحالي</a:t>
            </a:r>
            <a:endParaRPr sz="2400" b="1" dirty="0">
              <a:cs typeface="Adobe Arabic" panose="02040503050201020203" pitchFamily="18" charset="-78"/>
            </a:endParaRPr>
          </a:p>
        </p:txBody>
      </p:sp>
      <p:sp>
        <p:nvSpPr>
          <p:cNvPr id="24" name="Rectangle 23">
            <a:extLst>
              <a:ext uri="{FF2B5EF4-FFF2-40B4-BE49-F238E27FC236}">
                <a16:creationId xmlns:a16="http://schemas.microsoft.com/office/drawing/2014/main" id="{CCD0ADFD-D78F-4025-9322-A870CD24CE65}"/>
              </a:ext>
            </a:extLst>
          </p:cNvPr>
          <p:cNvSpPr/>
          <p:nvPr/>
        </p:nvSpPr>
        <p:spPr>
          <a:xfrm>
            <a:off x="348032" y="1973377"/>
            <a:ext cx="3678237" cy="42132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indent="0" algn="r" rtl="1">
              <a:spcBef>
                <a:spcPts val="0"/>
              </a:spcBef>
              <a:buNone/>
            </a:pPr>
            <a:endParaRPr sz="2400">
              <a:solidFill>
                <a:schemeClr val="tx1"/>
              </a:solidFill>
              <a:latin typeface="+mj-lt"/>
              <a:cs typeface="Adobe Arabic" panose="02040503050201020203" pitchFamily="18" charset="-78"/>
            </a:endParaRPr>
          </a:p>
        </p:txBody>
      </p:sp>
      <p:sp>
        <p:nvSpPr>
          <p:cNvPr id="19" name="Rectangle 18">
            <a:extLst>
              <a:ext uri="{FF2B5EF4-FFF2-40B4-BE49-F238E27FC236}">
                <a16:creationId xmlns:a16="http://schemas.microsoft.com/office/drawing/2014/main" id="{FF8E899F-A3D1-4D61-8B5F-A7B73E02427E}"/>
              </a:ext>
            </a:extLst>
          </p:cNvPr>
          <p:cNvSpPr/>
          <p:nvPr/>
        </p:nvSpPr>
        <p:spPr>
          <a:xfrm>
            <a:off x="348032" y="1337039"/>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indent="0" algn="ctr" rtl="1">
              <a:spcBef>
                <a:spcPts val="0"/>
              </a:spcBef>
              <a:buNone/>
              <a:defRPr sz="1800">
                <a:solidFill>
                  <a:sysClr val="windowText" lastClr="000000"/>
                </a:solidFill>
                <a:latin typeface="+mj-lt"/>
              </a:defRPr>
            </a:pPr>
            <a:r>
              <a:rPr sz="2400" b="1">
                <a:cs typeface="Adobe Arabic" panose="02040503050201020203" pitchFamily="18" charset="-78"/>
              </a:rPr>
              <a:t>مستقبلنا</a:t>
            </a:r>
          </a:p>
        </p:txBody>
      </p:sp>
      <p:grpSp>
        <p:nvGrpSpPr>
          <p:cNvPr id="54" name="Group 53">
            <a:extLst>
              <a:ext uri="{FF2B5EF4-FFF2-40B4-BE49-F238E27FC236}">
                <a16:creationId xmlns:a16="http://schemas.microsoft.com/office/drawing/2014/main" id="{EA3E37F5-B840-416A-9D1A-1F342DA0A270}"/>
              </a:ext>
            </a:extLst>
          </p:cNvPr>
          <p:cNvGrpSpPr/>
          <p:nvPr/>
        </p:nvGrpSpPr>
        <p:grpSpPr>
          <a:xfrm>
            <a:off x="4287230" y="2270061"/>
            <a:ext cx="3391623" cy="3276691"/>
            <a:chOff x="4253777" y="5716943"/>
            <a:chExt cx="3391623" cy="3276691"/>
          </a:xfrm>
        </p:grpSpPr>
        <p:sp>
          <p:nvSpPr>
            <p:cNvPr id="5" name="Content Placeholder 7">
              <a:extLst>
                <a:ext uri="{FF2B5EF4-FFF2-40B4-BE49-F238E27FC236}">
                  <a16:creationId xmlns:a16="http://schemas.microsoft.com/office/drawing/2014/main" id="{B8199959-8441-4B22-B8A5-EE3F9EB9D8BA}"/>
                </a:ext>
              </a:extLst>
            </p:cNvPr>
            <p:cNvSpPr txBox="1">
              <a:spLocks/>
            </p:cNvSpPr>
            <p:nvPr/>
          </p:nvSpPr>
          <p:spPr>
            <a:xfrm>
              <a:off x="4253777" y="5716943"/>
              <a:ext cx="3391623" cy="1445742"/>
            </a:xfrm>
            <a:prstGeom prst="rect">
              <a:avLst/>
            </a:prstGeom>
          </p:spPr>
          <p:txBody>
            <a:bodyPr rtlCol="1"/>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gn="r" rtl="1">
                <a:buFont typeface="Arial" panose="020B0604020202020204" pitchFamily="34" charset="0"/>
                <a:buNone/>
                <a:defRPr sz="1800">
                  <a:latin typeface="+mn-lt"/>
                </a:defRPr>
              </a:pPr>
              <a:r>
                <a:rPr dirty="0" err="1">
                  <a:cs typeface="Adobe Arabic" panose="02040503050201020203" pitchFamily="18" charset="-78"/>
                </a:rPr>
                <a:t>أصبحنا</a:t>
              </a:r>
              <a:r>
                <a:rPr dirty="0">
                  <a:cs typeface="Adobe Arabic" panose="02040503050201020203" pitchFamily="18" charset="-78"/>
                </a:rPr>
                <a:t> </a:t>
              </a:r>
              <a:r>
                <a:rPr dirty="0" err="1">
                  <a:cs typeface="Adobe Arabic" panose="02040503050201020203" pitchFamily="18" charset="-78"/>
                </a:rPr>
                <a:t>خارج</a:t>
              </a:r>
              <a:r>
                <a:rPr dirty="0">
                  <a:cs typeface="Adobe Arabic" panose="02040503050201020203" pitchFamily="18" charset="-78"/>
                </a:rPr>
                <a:t> </a:t>
              </a:r>
              <a:r>
                <a:rPr dirty="0" err="1">
                  <a:cs typeface="Adobe Arabic" panose="02040503050201020203" pitchFamily="18" charset="-78"/>
                </a:rPr>
                <a:t>المسار</a:t>
              </a:r>
              <a:r>
                <a:rPr dirty="0">
                  <a:cs typeface="Adobe Arabic" panose="02040503050201020203" pitchFamily="18" charset="-78"/>
                </a:rPr>
                <a:t> </a:t>
              </a:r>
              <a:r>
                <a:rPr dirty="0" err="1">
                  <a:cs typeface="Adobe Arabic" panose="02040503050201020203" pitchFamily="18" charset="-78"/>
                </a:rPr>
                <a:t>الصحيح</a:t>
              </a:r>
              <a:r>
                <a:rPr dirty="0">
                  <a:cs typeface="Adobe Arabic" panose="02040503050201020203" pitchFamily="18" charset="-78"/>
                </a:rPr>
                <a:t> </a:t>
              </a:r>
              <a:r>
                <a:rPr dirty="0" err="1">
                  <a:cs typeface="Adobe Arabic" panose="02040503050201020203" pitchFamily="18" charset="-78"/>
                </a:rPr>
                <a:t>لتحقيق</a:t>
              </a:r>
              <a:r>
                <a:rPr dirty="0">
                  <a:cs typeface="Adobe Arabic" panose="02040503050201020203" pitchFamily="18" charset="-78"/>
                </a:rPr>
                <a:t> </a:t>
              </a:r>
              <a:r>
                <a:rPr b="1" dirty="0" err="1">
                  <a:cs typeface="Adobe Arabic" panose="02040503050201020203" pitchFamily="18" charset="-78"/>
                </a:rPr>
                <a:t>غايات</a:t>
              </a:r>
              <a:r>
                <a:rPr b="1" dirty="0">
                  <a:cs typeface="Adobe Arabic" panose="02040503050201020203" pitchFamily="18" charset="-78"/>
                </a:rPr>
                <a:t> </a:t>
              </a:r>
              <a:r>
                <a:rPr b="1" dirty="0" err="1">
                  <a:cs typeface="Adobe Arabic" panose="02040503050201020203" pitchFamily="18" charset="-78"/>
                </a:rPr>
                <a:t>الهد</a:t>
              </a:r>
              <a:r>
                <a:rPr lang="ar-SA" b="1" dirty="0">
                  <a:cs typeface="Adobe Arabic" panose="02040503050201020203" pitchFamily="18" charset="-78"/>
                </a:rPr>
                <a:t>ف 3 </a:t>
              </a:r>
              <a:r>
                <a:rPr b="1" dirty="0" err="1">
                  <a:cs typeface="Adobe Arabic" panose="02040503050201020203" pitchFamily="18" charset="-78"/>
                </a:rPr>
                <a:t>من</a:t>
              </a:r>
              <a:r>
                <a:rPr b="1" dirty="0">
                  <a:cs typeface="Adobe Arabic" panose="02040503050201020203" pitchFamily="18" charset="-78"/>
                </a:rPr>
                <a:t> </a:t>
              </a:r>
              <a:r>
                <a:rPr b="1" dirty="0" err="1">
                  <a:cs typeface="Adobe Arabic" panose="02040503050201020203" pitchFamily="18" charset="-78"/>
                </a:rPr>
                <a:t>أهداف</a:t>
              </a:r>
              <a:r>
                <a:rPr b="1" dirty="0">
                  <a:cs typeface="Adobe Arabic" panose="02040503050201020203" pitchFamily="18" charset="-78"/>
                </a:rPr>
                <a:t> </a:t>
              </a:r>
              <a:r>
                <a:rPr b="1" dirty="0" err="1">
                  <a:cs typeface="Adobe Arabic" panose="02040503050201020203" pitchFamily="18" charset="-78"/>
                </a:rPr>
                <a:t>التنمية</a:t>
              </a:r>
              <a:r>
                <a:rPr b="1" dirty="0">
                  <a:cs typeface="Adobe Arabic" panose="02040503050201020203" pitchFamily="18" charset="-78"/>
                </a:rPr>
                <a:t> </a:t>
              </a:r>
              <a:r>
                <a:rPr b="1" dirty="0" err="1">
                  <a:cs typeface="Adobe Arabic" panose="02040503050201020203" pitchFamily="18" charset="-78"/>
                </a:rPr>
                <a:t>المستدامة</a:t>
              </a:r>
              <a:r>
                <a:rPr dirty="0">
                  <a:cs typeface="Adobe Arabic" panose="02040503050201020203" pitchFamily="18" charset="-78"/>
                </a:rPr>
                <a:t>.</a:t>
              </a:r>
            </a:p>
          </p:txBody>
        </p:sp>
        <p:pic>
          <p:nvPicPr>
            <p:cNvPr id="11" name="Picture 10">
              <a:extLst>
                <a:ext uri="{FF2B5EF4-FFF2-40B4-BE49-F238E27FC236}">
                  <a16:creationId xmlns:a16="http://schemas.microsoft.com/office/drawing/2014/main" id="{33A48F8F-F870-43E4-8C93-83148D5C4FDF}"/>
                </a:ext>
              </a:extLst>
            </p:cNvPr>
            <p:cNvPicPr>
              <a:picLocks noChangeAspect="1"/>
            </p:cNvPicPr>
            <p:nvPr/>
          </p:nvPicPr>
          <p:blipFill>
            <a:blip r:embed="rId3"/>
            <a:stretch>
              <a:fillRect/>
            </a:stretch>
          </p:blipFill>
          <p:spPr>
            <a:xfrm>
              <a:off x="4796171" y="6800624"/>
              <a:ext cx="2306835" cy="2193010"/>
            </a:xfrm>
            <a:prstGeom prst="rect">
              <a:avLst/>
            </a:prstGeom>
          </p:spPr>
        </p:pic>
      </p:grpSp>
      <p:grpSp>
        <p:nvGrpSpPr>
          <p:cNvPr id="55" name="Group 54">
            <a:extLst>
              <a:ext uri="{FF2B5EF4-FFF2-40B4-BE49-F238E27FC236}">
                <a16:creationId xmlns:a16="http://schemas.microsoft.com/office/drawing/2014/main" id="{DD579F8D-CC0B-4439-ABDE-12EA84AC9D64}"/>
              </a:ext>
            </a:extLst>
          </p:cNvPr>
          <p:cNvGrpSpPr/>
          <p:nvPr/>
        </p:nvGrpSpPr>
        <p:grpSpPr>
          <a:xfrm>
            <a:off x="348032" y="2252780"/>
            <a:ext cx="3678237" cy="3276691"/>
            <a:chOff x="8039923" y="6110643"/>
            <a:chExt cx="3678237" cy="3276691"/>
          </a:xfrm>
        </p:grpSpPr>
        <p:sp>
          <p:nvSpPr>
            <p:cNvPr id="6" name="Content Placeholder 9">
              <a:extLst>
                <a:ext uri="{FF2B5EF4-FFF2-40B4-BE49-F238E27FC236}">
                  <a16:creationId xmlns:a16="http://schemas.microsoft.com/office/drawing/2014/main" id="{60D3AE2D-B026-438B-B661-C792ACFF3B41}"/>
                </a:ext>
              </a:extLst>
            </p:cNvPr>
            <p:cNvSpPr txBox="1">
              <a:spLocks/>
            </p:cNvSpPr>
            <p:nvPr/>
          </p:nvSpPr>
          <p:spPr>
            <a:xfrm>
              <a:off x="8039923" y="6110643"/>
              <a:ext cx="3678237" cy="1465783"/>
            </a:xfrm>
            <a:prstGeom prst="rect">
              <a:avLst/>
            </a:prstGeom>
          </p:spPr>
          <p:txBody>
            <a:bodyPr rtlCol="1"/>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gn="r" rtl="1">
                <a:spcBef>
                  <a:spcPts val="0"/>
                </a:spcBef>
                <a:buFont typeface="Arial" panose="020B0604020202020204" pitchFamily="34" charset="0"/>
                <a:buNone/>
                <a:defRPr sz="1800" b="1">
                  <a:latin typeface="+mn-lt"/>
                </a:defRPr>
              </a:pPr>
              <a:r>
                <a:rPr dirty="0" err="1">
                  <a:cs typeface="Adobe Arabic" panose="02040503050201020203" pitchFamily="18" charset="-78"/>
                </a:rPr>
                <a:t>الاستراتيجية</a:t>
              </a:r>
              <a:r>
                <a:rPr dirty="0">
                  <a:cs typeface="Adobe Arabic" panose="02040503050201020203" pitchFamily="18" charset="-78"/>
                </a:rPr>
                <a:t> </a:t>
              </a:r>
              <a:r>
                <a:rPr dirty="0" err="1">
                  <a:cs typeface="Adobe Arabic" panose="02040503050201020203" pitchFamily="18" charset="-78"/>
                </a:rPr>
                <a:t>الجديدة</a:t>
              </a:r>
              <a:r>
                <a:rPr dirty="0">
                  <a:cs typeface="Adobe Arabic" panose="02040503050201020203" pitchFamily="18" charset="-78"/>
                </a:rPr>
                <a:t> </a:t>
              </a:r>
              <a:r>
                <a:rPr dirty="0" err="1">
                  <a:cs typeface="Adobe Arabic" panose="02040503050201020203" pitchFamily="18" charset="-78"/>
                </a:rPr>
                <a:t>للصندوق</a:t>
              </a:r>
              <a:r>
                <a:rPr dirty="0">
                  <a:cs typeface="Adobe Arabic" panose="02040503050201020203" pitchFamily="18" charset="-78"/>
                </a:rPr>
                <a:t> </a:t>
              </a:r>
              <a:r>
                <a:rPr dirty="0" err="1">
                  <a:cs typeface="Adobe Arabic" panose="02040503050201020203" pitchFamily="18" charset="-78"/>
                </a:rPr>
                <a:t>العالمي</a:t>
              </a:r>
              <a:r>
                <a:rPr dirty="0">
                  <a:cs typeface="Adobe Arabic" panose="02040503050201020203" pitchFamily="18" charset="-78"/>
                </a:rPr>
                <a:t> </a:t>
              </a:r>
            </a:p>
            <a:p>
              <a:pPr marL="0" indent="0" algn="r" rtl="1">
                <a:spcBef>
                  <a:spcPts val="0"/>
                </a:spcBef>
                <a:buFont typeface="Arial" panose="020B0604020202020204" pitchFamily="34" charset="0"/>
                <a:buNone/>
                <a:defRPr sz="1800">
                  <a:latin typeface="+mn-lt"/>
                </a:defRPr>
              </a:pPr>
              <a:r>
                <a:rPr dirty="0" err="1">
                  <a:cs typeface="Adobe Arabic" panose="02040503050201020203" pitchFamily="18" charset="-78"/>
                </a:rPr>
                <a:t>للتعجيل</a:t>
              </a:r>
              <a:r>
                <a:rPr dirty="0">
                  <a:cs typeface="Adobe Arabic" panose="02040503050201020203" pitchFamily="18" charset="-78"/>
                </a:rPr>
                <a:t> </a:t>
              </a:r>
              <a:r>
                <a:rPr dirty="0" err="1">
                  <a:cs typeface="Adobe Arabic" panose="02040503050201020203" pitchFamily="18" charset="-78"/>
                </a:rPr>
                <a:t>بإحداث</a:t>
              </a:r>
              <a:r>
                <a:rPr dirty="0">
                  <a:cs typeface="Adobe Arabic" panose="02040503050201020203" pitchFamily="18" charset="-78"/>
                </a:rPr>
                <a:t> </a:t>
              </a:r>
              <a:r>
                <a:rPr dirty="0" err="1">
                  <a:cs typeface="Adobe Arabic" panose="02040503050201020203" pitchFamily="18" charset="-78"/>
                </a:rPr>
                <a:t>أثرٍ</a:t>
              </a:r>
              <a:r>
                <a:rPr dirty="0">
                  <a:cs typeface="Adobe Arabic" panose="02040503050201020203" pitchFamily="18" charset="-78"/>
                </a:rPr>
                <a:t> </a:t>
              </a:r>
              <a:r>
                <a:rPr dirty="0" err="1">
                  <a:cs typeface="Adobe Arabic" panose="02040503050201020203" pitchFamily="18" charset="-78"/>
                </a:rPr>
                <a:t>تجاه</a:t>
              </a:r>
              <a:r>
                <a:rPr lang="ar-SA" dirty="0">
                  <a:cs typeface="Adobe Arabic" panose="02040503050201020203" pitchFamily="18" charset="-78"/>
                </a:rPr>
                <a:t> آفاق العام 2030.</a:t>
              </a:r>
              <a:endParaRPr sz="2400" dirty="0">
                <a:latin typeface="+mn-lt"/>
                <a:cs typeface="Adobe Arabic" panose="02040503050201020203" pitchFamily="18" charset="-78"/>
              </a:endParaRPr>
            </a:p>
          </p:txBody>
        </p:sp>
        <p:pic>
          <p:nvPicPr>
            <p:cNvPr id="12" name="Picture 11">
              <a:extLst>
                <a:ext uri="{FF2B5EF4-FFF2-40B4-BE49-F238E27FC236}">
                  <a16:creationId xmlns:a16="http://schemas.microsoft.com/office/drawing/2014/main" id="{406BD9D5-CAF5-4830-A8BB-A3388A24C544}"/>
                </a:ext>
              </a:extLst>
            </p:cNvPr>
            <p:cNvPicPr>
              <a:picLocks noChangeAspect="1"/>
            </p:cNvPicPr>
            <p:nvPr/>
          </p:nvPicPr>
          <p:blipFill>
            <a:blip r:embed="rId4"/>
            <a:stretch>
              <a:fillRect/>
            </a:stretch>
          </p:blipFill>
          <p:spPr>
            <a:xfrm>
              <a:off x="8827828" y="7121112"/>
              <a:ext cx="2306835" cy="2266222"/>
            </a:xfrm>
            <a:prstGeom prst="rect">
              <a:avLst/>
            </a:prstGeom>
            <a:effectLst>
              <a:outerShdw blurRad="50800" dist="38100" dir="2700000" algn="tl" rotWithShape="0">
                <a:prstClr val="black">
                  <a:alpha val="40000"/>
                </a:prstClr>
              </a:outerShdw>
            </a:effectLst>
          </p:spPr>
        </p:pic>
      </p:grpSp>
      <p:grpSp>
        <p:nvGrpSpPr>
          <p:cNvPr id="31" name="Group 30">
            <a:extLst>
              <a:ext uri="{FF2B5EF4-FFF2-40B4-BE49-F238E27FC236}">
                <a16:creationId xmlns:a16="http://schemas.microsoft.com/office/drawing/2014/main" id="{4622947A-C5D4-4D51-8AD8-24BAB5288FFD}"/>
              </a:ext>
            </a:extLst>
          </p:cNvPr>
          <p:cNvGrpSpPr/>
          <p:nvPr/>
        </p:nvGrpSpPr>
        <p:grpSpPr>
          <a:xfrm>
            <a:off x="8137183" y="2058554"/>
            <a:ext cx="3635345" cy="2142827"/>
            <a:chOff x="291549" y="1824465"/>
            <a:chExt cx="3487192" cy="2108374"/>
          </a:xfrm>
        </p:grpSpPr>
        <p:pic>
          <p:nvPicPr>
            <p:cNvPr id="34" name="Picture 33">
              <a:extLst>
                <a:ext uri="{FF2B5EF4-FFF2-40B4-BE49-F238E27FC236}">
                  <a16:creationId xmlns:a16="http://schemas.microsoft.com/office/drawing/2014/main" id="{CB7A6E4D-27C3-4A42-BA12-25AD865829E1}"/>
                </a:ext>
              </a:extLst>
            </p:cNvPr>
            <p:cNvPicPr>
              <a:picLocks noChangeAspect="1"/>
            </p:cNvPicPr>
            <p:nvPr/>
          </p:nvPicPr>
          <p:blipFill>
            <a:blip r:embed="rId5"/>
            <a:stretch>
              <a:fillRect/>
            </a:stretch>
          </p:blipFill>
          <p:spPr>
            <a:xfrm>
              <a:off x="1614663" y="2029108"/>
              <a:ext cx="2164078" cy="1205069"/>
            </a:xfrm>
            <a:prstGeom prst="rect">
              <a:avLst/>
            </a:prstGeom>
          </p:spPr>
        </p:pic>
        <p:pic>
          <p:nvPicPr>
            <p:cNvPr id="32" name="Picture 31">
              <a:extLst>
                <a:ext uri="{FF2B5EF4-FFF2-40B4-BE49-F238E27FC236}">
                  <a16:creationId xmlns:a16="http://schemas.microsoft.com/office/drawing/2014/main" id="{2924873D-E08D-45A1-94E7-4342B88B8743}"/>
                </a:ext>
              </a:extLst>
            </p:cNvPr>
            <p:cNvPicPr>
              <a:picLocks noChangeAspect="1"/>
            </p:cNvPicPr>
            <p:nvPr/>
          </p:nvPicPr>
          <p:blipFill>
            <a:blip r:embed="rId5"/>
            <a:stretch>
              <a:fillRect/>
            </a:stretch>
          </p:blipFill>
          <p:spPr>
            <a:xfrm>
              <a:off x="291549" y="2029108"/>
              <a:ext cx="2164080" cy="1205070"/>
            </a:xfrm>
            <a:prstGeom prst="rect">
              <a:avLst/>
            </a:prstGeom>
          </p:spPr>
        </p:pic>
        <p:sp>
          <p:nvSpPr>
            <p:cNvPr id="35" name="Oval 34">
              <a:extLst>
                <a:ext uri="{FF2B5EF4-FFF2-40B4-BE49-F238E27FC236}">
                  <a16:creationId xmlns:a16="http://schemas.microsoft.com/office/drawing/2014/main" id="{E7A236D1-CFF6-47E3-B87C-A132C34AA974}"/>
                </a:ext>
              </a:extLst>
            </p:cNvPr>
            <p:cNvSpPr/>
            <p:nvPr/>
          </p:nvSpPr>
          <p:spPr>
            <a:xfrm>
              <a:off x="550629" y="1824465"/>
              <a:ext cx="2849032" cy="21083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sz="2400">
                <a:cs typeface="Adobe Arabic" panose="02040503050201020203" pitchFamily="18" charset="-78"/>
              </a:endParaRPr>
            </a:p>
          </p:txBody>
        </p:sp>
      </p:grpSp>
      <p:grpSp>
        <p:nvGrpSpPr>
          <p:cNvPr id="48" name="Group 47">
            <a:extLst>
              <a:ext uri="{FF2B5EF4-FFF2-40B4-BE49-F238E27FC236}">
                <a16:creationId xmlns:a16="http://schemas.microsoft.com/office/drawing/2014/main" id="{073B3B83-84D1-4285-885F-E0FB36635B55}"/>
              </a:ext>
            </a:extLst>
          </p:cNvPr>
          <p:cNvGrpSpPr/>
          <p:nvPr/>
        </p:nvGrpSpPr>
        <p:grpSpPr>
          <a:xfrm>
            <a:off x="8171962" y="3567328"/>
            <a:ext cx="3474720" cy="2566709"/>
            <a:chOff x="342341" y="3492143"/>
            <a:chExt cx="3474720" cy="2566709"/>
          </a:xfrm>
        </p:grpSpPr>
        <p:sp>
          <p:nvSpPr>
            <p:cNvPr id="36" name="Rectangle 35">
              <a:extLst>
                <a:ext uri="{FF2B5EF4-FFF2-40B4-BE49-F238E27FC236}">
                  <a16:creationId xmlns:a16="http://schemas.microsoft.com/office/drawing/2014/main" id="{1F4C4E1A-688F-4710-8662-C798F045BC9F}"/>
                </a:ext>
              </a:extLst>
            </p:cNvPr>
            <p:cNvSpPr/>
            <p:nvPr/>
          </p:nvSpPr>
          <p:spPr>
            <a:xfrm>
              <a:off x="991552" y="3492143"/>
              <a:ext cx="2802750"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defRPr sz="1600">
                  <a:cs typeface="Arial" panose="020B0604020202020204" pitchFamily="34" charset="0"/>
                </a:defRPr>
              </a:pPr>
              <a:r>
                <a:rPr lang="ar-SA" b="1" dirty="0">
                  <a:solidFill>
                    <a:schemeClr val="accent1"/>
                  </a:solidFill>
                  <a:latin typeface="+mj-lt"/>
                  <a:cs typeface="Adobe Arabic" panose="02040503050201020203" pitchFamily="18" charset="-78"/>
                </a:rPr>
                <a:t>9</a:t>
              </a:r>
              <a:r>
                <a:rPr lang="en-GB" sz="1400" b="1" dirty="0">
                  <a:solidFill>
                    <a:schemeClr val="accent1"/>
                  </a:solidFill>
                  <a:latin typeface="Adobe Arabic" panose="02040503050201020203" pitchFamily="18" charset="-78"/>
                  <a:cs typeface="Adobe Arabic" panose="02040503050201020203" pitchFamily="18" charset="-78"/>
                </a:rPr>
                <a:t>,</a:t>
              </a:r>
              <a:r>
                <a:rPr lang="ar-SA" b="1" dirty="0">
                  <a:solidFill>
                    <a:schemeClr val="accent1"/>
                  </a:solidFill>
                  <a:latin typeface="+mj-lt"/>
                  <a:cs typeface="Adobe Arabic" panose="02040503050201020203" pitchFamily="18" charset="-78"/>
                </a:rPr>
                <a:t>21 </a:t>
              </a:r>
              <a:r>
                <a:rPr b="1" dirty="0" err="1">
                  <a:solidFill>
                    <a:schemeClr val="accent1"/>
                  </a:solidFill>
                  <a:latin typeface="+mj-lt"/>
                  <a:cs typeface="Adobe Arabic" panose="02040503050201020203" pitchFamily="18" charset="-78"/>
                </a:rPr>
                <a:t>مليون</a:t>
              </a:r>
              <a:r>
                <a:rPr b="1"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شخص</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يتلقَّون</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مضادات</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الفيروسات</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القهقريَّة</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لعلاج</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فيروس</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العوز</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المناعي</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البشري</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في</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عام</a:t>
              </a:r>
              <a:r>
                <a:rPr lang="ar-SA" dirty="0">
                  <a:solidFill>
                    <a:schemeClr val="tx1"/>
                  </a:solidFill>
                  <a:latin typeface="Arial" panose="020B0604020202020204" pitchFamily="34" charset="0"/>
                  <a:cs typeface="Adobe Arabic" panose="02040503050201020203" pitchFamily="18" charset="-78"/>
                </a:rPr>
                <a:t> 2020</a:t>
              </a:r>
              <a:endParaRPr dirty="0">
                <a:solidFill>
                  <a:schemeClr val="tx1"/>
                </a:solidFill>
                <a:latin typeface="Arial" panose="020B0604020202020204" pitchFamily="34" charset="0"/>
                <a:cs typeface="Adobe Arabic" panose="02040503050201020203" pitchFamily="18" charset="-78"/>
              </a:endParaRPr>
            </a:p>
          </p:txBody>
        </p:sp>
        <p:sp>
          <p:nvSpPr>
            <p:cNvPr id="37" name="Rectangle 36">
              <a:extLst>
                <a:ext uri="{FF2B5EF4-FFF2-40B4-BE49-F238E27FC236}">
                  <a16:creationId xmlns:a16="http://schemas.microsoft.com/office/drawing/2014/main" id="{BB2B1EDB-5A24-46D4-AD70-04E51D00F3E2}"/>
                </a:ext>
              </a:extLst>
            </p:cNvPr>
            <p:cNvSpPr/>
            <p:nvPr/>
          </p:nvSpPr>
          <p:spPr>
            <a:xfrm>
              <a:off x="1106671" y="4289018"/>
              <a:ext cx="2674092"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defRPr sz="1600">
                  <a:cs typeface="Arial" panose="020B0604020202020204" pitchFamily="34" charset="0"/>
                </a:defRPr>
              </a:pPr>
              <a:r>
                <a:rPr lang="ar-SA" b="1" dirty="0">
                  <a:solidFill>
                    <a:schemeClr val="accent2"/>
                  </a:solidFill>
                  <a:latin typeface="+mj-lt"/>
                  <a:cs typeface="Adobe Arabic" panose="02040503050201020203" pitchFamily="18" charset="-78"/>
                </a:rPr>
                <a:t>7</a:t>
              </a:r>
              <a:r>
                <a:rPr lang="en-GB" b="1" dirty="0">
                  <a:solidFill>
                    <a:schemeClr val="accent2"/>
                  </a:solidFill>
                  <a:latin typeface="Adobe Arabic" panose="02040503050201020203" pitchFamily="18" charset="-78"/>
                  <a:cs typeface="Adobe Arabic" panose="02040503050201020203" pitchFamily="18" charset="-78"/>
                </a:rPr>
                <a:t>,</a:t>
              </a:r>
              <a:r>
                <a:rPr lang="ar-SA" b="1" dirty="0">
                  <a:solidFill>
                    <a:schemeClr val="accent2"/>
                  </a:solidFill>
                  <a:latin typeface="+mj-lt"/>
                  <a:cs typeface="Adobe Arabic" panose="02040503050201020203" pitchFamily="18" charset="-78"/>
                </a:rPr>
                <a:t>4</a:t>
              </a:r>
              <a:r>
                <a:rPr b="1" dirty="0">
                  <a:solidFill>
                    <a:schemeClr val="accent2"/>
                  </a:solidFill>
                  <a:latin typeface="+mj-lt"/>
                  <a:cs typeface="Adobe Arabic" panose="02040503050201020203" pitchFamily="18" charset="-78"/>
                </a:rPr>
                <a:t> </a:t>
              </a:r>
              <a:r>
                <a:rPr b="1" dirty="0" err="1">
                  <a:solidFill>
                    <a:schemeClr val="accent2"/>
                  </a:solidFill>
                  <a:latin typeface="+mj-lt"/>
                  <a:cs typeface="Adobe Arabic" panose="02040503050201020203" pitchFamily="18" charset="-78"/>
                </a:rPr>
                <a:t>مليون</a:t>
              </a:r>
              <a:r>
                <a:rPr b="1"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شخص</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عُولِجوا</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من</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داء</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السُلّ</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في</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عام</a:t>
              </a:r>
              <a:r>
                <a:rPr lang="ar-SA" dirty="0">
                  <a:solidFill>
                    <a:schemeClr val="tx1"/>
                  </a:solidFill>
                  <a:latin typeface="Arial" panose="020B0604020202020204" pitchFamily="34" charset="0"/>
                  <a:cs typeface="Adobe Arabic" panose="02040503050201020203" pitchFamily="18" charset="-78"/>
                </a:rPr>
                <a:t> 2020</a:t>
              </a:r>
              <a:endParaRPr dirty="0">
                <a:solidFill>
                  <a:schemeClr val="tx1"/>
                </a:solidFill>
                <a:latin typeface="Arial" panose="020B0604020202020204" pitchFamily="34" charset="0"/>
                <a:cs typeface="Adobe Arabic" panose="02040503050201020203" pitchFamily="18" charset="-78"/>
              </a:endParaRPr>
            </a:p>
          </p:txBody>
        </p:sp>
        <p:sp>
          <p:nvSpPr>
            <p:cNvPr id="39" name="Rectangle 38">
              <a:extLst>
                <a:ext uri="{FF2B5EF4-FFF2-40B4-BE49-F238E27FC236}">
                  <a16:creationId xmlns:a16="http://schemas.microsoft.com/office/drawing/2014/main" id="{6894548B-6F5A-4CF9-B0CC-FC04816BD85B}"/>
                </a:ext>
              </a:extLst>
            </p:cNvPr>
            <p:cNvSpPr/>
            <p:nvPr/>
          </p:nvSpPr>
          <p:spPr>
            <a:xfrm>
              <a:off x="895014" y="5165883"/>
              <a:ext cx="2885749"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defRPr sz="1600">
                  <a:cs typeface="Arial" panose="020B0604020202020204" pitchFamily="34" charset="0"/>
                </a:defRPr>
              </a:pPr>
              <a:r>
                <a:rPr lang="ar-SA" b="1" dirty="0">
                  <a:solidFill>
                    <a:schemeClr val="accent3">
                      <a:lumMod val="75000"/>
                    </a:schemeClr>
                  </a:solidFill>
                  <a:latin typeface="+mj-lt"/>
                  <a:cs typeface="Adobe Arabic" panose="02040503050201020203" pitchFamily="18" charset="-78"/>
                </a:rPr>
                <a:t>188</a:t>
              </a:r>
              <a:r>
                <a:rPr lang="ar-SA" dirty="0">
                  <a:solidFill>
                    <a:schemeClr val="accent3">
                      <a:lumMod val="75000"/>
                    </a:schemeClr>
                  </a:solidFill>
                  <a:latin typeface="+mj-lt"/>
                  <a:cs typeface="Adobe Arabic" panose="02040503050201020203" pitchFamily="18" charset="-78"/>
                </a:rPr>
                <a:t> </a:t>
              </a:r>
              <a:r>
                <a:rPr b="1" dirty="0" err="1">
                  <a:solidFill>
                    <a:schemeClr val="accent3">
                      <a:lumMod val="75000"/>
                    </a:schemeClr>
                  </a:solidFill>
                  <a:latin typeface="+mj-lt"/>
                  <a:cs typeface="Adobe Arabic" panose="02040503050201020203" pitchFamily="18" charset="-78"/>
                </a:rPr>
                <a:t>مليون</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ناموسيَّة</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وُزّعت</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في</a:t>
              </a:r>
              <a:r>
                <a:rPr dirty="0">
                  <a:solidFill>
                    <a:schemeClr val="tx1"/>
                  </a:solidFill>
                  <a:latin typeface="Arial" panose="020B0604020202020204" pitchFamily="34" charset="0"/>
                  <a:cs typeface="Adobe Arabic" panose="02040503050201020203" pitchFamily="18" charset="-78"/>
                </a:rPr>
                <a:t> </a:t>
              </a:r>
              <a:r>
                <a:rPr dirty="0" err="1">
                  <a:solidFill>
                    <a:schemeClr val="tx1"/>
                  </a:solidFill>
                  <a:latin typeface="Arial" panose="020B0604020202020204" pitchFamily="34" charset="0"/>
                  <a:cs typeface="Adobe Arabic" panose="02040503050201020203" pitchFamily="18" charset="-78"/>
                </a:rPr>
                <a:t>عام</a:t>
              </a:r>
              <a:r>
                <a:rPr dirty="0">
                  <a:solidFill>
                    <a:schemeClr val="tx1"/>
                  </a:solidFill>
                  <a:latin typeface="Arial" panose="020B0604020202020204" pitchFamily="34" charset="0"/>
                  <a:cs typeface="Adobe Arabic" panose="02040503050201020203" pitchFamily="18" charset="-78"/>
                </a:rPr>
                <a:t> </a:t>
              </a:r>
              <a:r>
                <a:rPr lang="ar-SA" dirty="0">
                  <a:solidFill>
                    <a:schemeClr val="tx1"/>
                  </a:solidFill>
                  <a:latin typeface="Arial" panose="020B0604020202020204" pitchFamily="34" charset="0"/>
                  <a:cs typeface="Adobe Arabic" panose="02040503050201020203" pitchFamily="18" charset="-78"/>
                </a:rPr>
                <a:t>2020</a:t>
              </a:r>
              <a:endParaRPr dirty="0">
                <a:solidFill>
                  <a:schemeClr val="tx1"/>
                </a:solidFill>
                <a:latin typeface="Arial" panose="020B0604020202020204" pitchFamily="34" charset="0"/>
                <a:cs typeface="Adobe Arabic" panose="02040503050201020203" pitchFamily="18" charset="-78"/>
              </a:endParaRPr>
            </a:p>
          </p:txBody>
        </p:sp>
        <p:pic>
          <p:nvPicPr>
            <p:cNvPr id="41" name="Graphic 40">
              <a:extLst>
                <a:ext uri="{FF2B5EF4-FFF2-40B4-BE49-F238E27FC236}">
                  <a16:creationId xmlns:a16="http://schemas.microsoft.com/office/drawing/2014/main" id="{06D6DA7B-C757-4F6B-81F1-1554F764C01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341" y="3618587"/>
              <a:ext cx="640080" cy="640080"/>
            </a:xfrm>
            <a:prstGeom prst="rect">
              <a:avLst/>
            </a:prstGeom>
          </p:spPr>
        </p:pic>
        <p:pic>
          <p:nvPicPr>
            <p:cNvPr id="42" name="Graphic 41">
              <a:extLst>
                <a:ext uri="{FF2B5EF4-FFF2-40B4-BE49-F238E27FC236}">
                  <a16:creationId xmlns:a16="http://schemas.microsoft.com/office/drawing/2014/main" id="{5A2A9DAB-8F28-4D7A-933D-91E16C3D9CA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341" y="4477466"/>
              <a:ext cx="640080" cy="640080"/>
            </a:xfrm>
            <a:prstGeom prst="rect">
              <a:avLst/>
            </a:prstGeom>
          </p:spPr>
        </p:pic>
        <p:pic>
          <p:nvPicPr>
            <p:cNvPr id="43" name="Graphic 42">
              <a:extLst>
                <a:ext uri="{FF2B5EF4-FFF2-40B4-BE49-F238E27FC236}">
                  <a16:creationId xmlns:a16="http://schemas.microsoft.com/office/drawing/2014/main" id="{AC787FC8-4313-41FA-A7BA-A35F0626EB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341" y="5316399"/>
              <a:ext cx="640080" cy="640080"/>
            </a:xfrm>
            <a:prstGeom prst="rect">
              <a:avLst/>
            </a:prstGeom>
          </p:spPr>
        </p:pic>
        <p:cxnSp>
          <p:nvCxnSpPr>
            <p:cNvPr id="45" name="Straight Connector 44">
              <a:extLst>
                <a:ext uri="{FF2B5EF4-FFF2-40B4-BE49-F238E27FC236}">
                  <a16:creationId xmlns:a16="http://schemas.microsoft.com/office/drawing/2014/main" id="{559C3882-FEF3-444B-8B8C-09A366C635BB}"/>
                </a:ext>
              </a:extLst>
            </p:cNvPr>
            <p:cNvCxnSpPr>
              <a:cxnSpLocks/>
            </p:cNvCxnSpPr>
            <p:nvPr/>
          </p:nvCxnSpPr>
          <p:spPr>
            <a:xfrm>
              <a:off x="342341" y="4353081"/>
              <a:ext cx="34747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B9E6E34-1B3A-45EB-A872-771C04A5B592}"/>
                </a:ext>
              </a:extLst>
            </p:cNvPr>
            <p:cNvCxnSpPr>
              <a:cxnSpLocks/>
            </p:cNvCxnSpPr>
            <p:nvPr/>
          </p:nvCxnSpPr>
          <p:spPr>
            <a:xfrm>
              <a:off x="342341" y="5181988"/>
              <a:ext cx="34747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Straight Connector 46">
              <a:extLst>
                <a:ext uri="{FF2B5EF4-FFF2-40B4-BE49-F238E27FC236}">
                  <a16:creationId xmlns:a16="http://schemas.microsoft.com/office/drawing/2014/main" id="{D261839F-8F66-42C2-A7E6-1776CA6E2D31}"/>
                </a:ext>
              </a:extLst>
            </p:cNvPr>
            <p:cNvCxnSpPr>
              <a:cxnSpLocks/>
            </p:cNvCxnSpPr>
            <p:nvPr/>
          </p:nvCxnSpPr>
          <p:spPr>
            <a:xfrm>
              <a:off x="342341" y="6010897"/>
              <a:ext cx="3474720"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30" name="TextBox 29">
            <a:extLst>
              <a:ext uri="{FF2B5EF4-FFF2-40B4-BE49-F238E27FC236}">
                <a16:creationId xmlns:a16="http://schemas.microsoft.com/office/drawing/2014/main" id="{494B6914-591E-4CFD-9669-329CAEF40FDC}"/>
              </a:ext>
            </a:extLst>
          </p:cNvPr>
          <p:cNvSpPr txBox="1"/>
          <p:nvPr/>
        </p:nvSpPr>
        <p:spPr>
          <a:xfrm>
            <a:off x="8171962" y="2298441"/>
            <a:ext cx="3566620" cy="1200329"/>
          </a:xfrm>
          <a:prstGeom prst="rect">
            <a:avLst/>
          </a:prstGeom>
          <a:noFill/>
        </p:spPr>
        <p:txBody>
          <a:bodyPr wrap="square" rtlCol="1">
            <a:spAutoFit/>
          </a:bodyPr>
          <a:lstStyle/>
          <a:p>
            <a:pPr algn="ctr" rtl="1">
              <a:defRPr sz="1800" b="1">
                <a:latin typeface="+mj-lt"/>
                <a:cs typeface="Arial" panose="020B0604020202020204" pitchFamily="34" charset="0"/>
              </a:defRPr>
            </a:pPr>
            <a:r>
              <a:rPr lang="ar-SA" sz="2400" dirty="0">
                <a:cs typeface="Adobe Arabic" panose="02040503050201020203" pitchFamily="18" charset="-78"/>
              </a:rPr>
              <a:t>44</a:t>
            </a:r>
            <a:endParaRPr sz="2400" dirty="0">
              <a:cs typeface="Adobe Arabic" panose="02040503050201020203" pitchFamily="18" charset="-78"/>
            </a:endParaRPr>
          </a:p>
          <a:p>
            <a:pPr algn="ctr" rtl="1">
              <a:defRPr sz="1800" b="1">
                <a:latin typeface="+mj-lt"/>
                <a:cs typeface="Arial" panose="020B0604020202020204" pitchFamily="34" charset="0"/>
              </a:defRPr>
            </a:pPr>
            <a:r>
              <a:rPr sz="2400" dirty="0" err="1">
                <a:cs typeface="Adobe Arabic" panose="02040503050201020203" pitchFamily="18" charset="-78"/>
              </a:rPr>
              <a:t>مليون</a:t>
            </a:r>
            <a:r>
              <a:rPr sz="2400" dirty="0">
                <a:cs typeface="Adobe Arabic" panose="02040503050201020203" pitchFamily="18" charset="-78"/>
              </a:rPr>
              <a:t> </a:t>
            </a:r>
          </a:p>
          <a:p>
            <a:pPr algn="ctr" rtl="1">
              <a:defRPr sz="1800" b="1">
                <a:latin typeface="+mj-lt"/>
                <a:cs typeface="Arial" panose="020B0604020202020204" pitchFamily="34" charset="0"/>
              </a:defRPr>
            </a:pPr>
            <a:r>
              <a:rPr sz="2400" dirty="0" err="1">
                <a:cs typeface="Adobe Arabic" panose="02040503050201020203" pitchFamily="18" charset="-78"/>
              </a:rPr>
              <a:t>شخص</a:t>
            </a:r>
            <a:r>
              <a:rPr sz="2400" dirty="0">
                <a:cs typeface="Adobe Arabic" panose="02040503050201020203" pitchFamily="18" charset="-78"/>
              </a:rPr>
              <a:t> </a:t>
            </a:r>
            <a:r>
              <a:rPr sz="2400" dirty="0" err="1">
                <a:cs typeface="Adobe Arabic" panose="02040503050201020203" pitchFamily="18" charset="-78"/>
              </a:rPr>
              <a:t>أُنقذت</a:t>
            </a:r>
            <a:r>
              <a:rPr sz="2400" dirty="0">
                <a:cs typeface="Adobe Arabic" panose="02040503050201020203" pitchFamily="18" charset="-78"/>
              </a:rPr>
              <a:t> </a:t>
            </a:r>
            <a:r>
              <a:rPr sz="2400" dirty="0" err="1">
                <a:cs typeface="Adobe Arabic" panose="02040503050201020203" pitchFamily="18" charset="-78"/>
              </a:rPr>
              <a:t>حياتهم</a:t>
            </a:r>
            <a:endParaRPr sz="2400" dirty="0">
              <a:cs typeface="Adobe Arabic" panose="02040503050201020203" pitchFamily="18" charset="-78"/>
            </a:endParaRPr>
          </a:p>
        </p:txBody>
      </p:sp>
      <p:sp>
        <p:nvSpPr>
          <p:cNvPr id="33" name="TextBox 32">
            <a:extLst>
              <a:ext uri="{FF2B5EF4-FFF2-40B4-BE49-F238E27FC236}">
                <a16:creationId xmlns:a16="http://schemas.microsoft.com/office/drawing/2014/main" id="{C4532894-94E8-4E62-B89A-204B86D011F7}"/>
              </a:ext>
            </a:extLst>
          </p:cNvPr>
          <p:cNvSpPr txBox="1"/>
          <p:nvPr/>
        </p:nvSpPr>
        <p:spPr>
          <a:xfrm>
            <a:off x="9709484" y="1939352"/>
            <a:ext cx="2084124" cy="338554"/>
          </a:xfrm>
          <a:prstGeom prst="rect">
            <a:avLst/>
          </a:prstGeom>
          <a:noFill/>
        </p:spPr>
        <p:txBody>
          <a:bodyPr wrap="square" rtlCol="1">
            <a:spAutoFit/>
          </a:bodyPr>
          <a:lstStyle/>
          <a:p>
            <a:pPr algn="r" rtl="1">
              <a:defRPr sz="1200" i="1"/>
            </a:pPr>
            <a:r>
              <a:rPr sz="1600" dirty="0" err="1">
                <a:cs typeface="Adobe Arabic" panose="02040503050201020203" pitchFamily="18" charset="-78"/>
              </a:rPr>
              <a:t>اعتباراً</a:t>
            </a:r>
            <a:r>
              <a:rPr sz="1600" dirty="0">
                <a:cs typeface="Adobe Arabic" panose="02040503050201020203" pitchFamily="18" charset="-78"/>
              </a:rPr>
              <a:t> </a:t>
            </a:r>
            <a:r>
              <a:rPr sz="1600" dirty="0" err="1">
                <a:cs typeface="Adobe Arabic" panose="02040503050201020203" pitchFamily="18" charset="-78"/>
              </a:rPr>
              <a:t>من</a:t>
            </a:r>
            <a:r>
              <a:rPr sz="1600" dirty="0">
                <a:cs typeface="Adobe Arabic" panose="02040503050201020203" pitchFamily="18" charset="-78"/>
              </a:rPr>
              <a:t> </a:t>
            </a:r>
            <a:r>
              <a:rPr sz="1600" dirty="0" err="1">
                <a:cs typeface="Adobe Arabic" panose="02040503050201020203" pitchFamily="18" charset="-78"/>
              </a:rPr>
              <a:t>نهاية</a:t>
            </a:r>
            <a:r>
              <a:rPr sz="1600" dirty="0">
                <a:cs typeface="Adobe Arabic" panose="02040503050201020203" pitchFamily="18" charset="-78"/>
              </a:rPr>
              <a:t> </a:t>
            </a:r>
            <a:r>
              <a:rPr sz="1600" dirty="0" err="1">
                <a:cs typeface="Adobe Arabic" panose="02040503050201020203" pitchFamily="18" charset="-78"/>
              </a:rPr>
              <a:t>عا</a:t>
            </a:r>
            <a:r>
              <a:rPr lang="ar-SA" sz="1600" dirty="0">
                <a:cs typeface="Adobe Arabic" panose="02040503050201020203" pitchFamily="18" charset="-78"/>
              </a:rPr>
              <a:t>م 2020:</a:t>
            </a:r>
            <a:endParaRPr sz="1600" dirty="0">
              <a:cs typeface="Adobe Arabic" panose="02040503050201020203" pitchFamily="18" charset="-78"/>
            </a:endParaRPr>
          </a:p>
        </p:txBody>
      </p:sp>
      <p:sp>
        <p:nvSpPr>
          <p:cNvPr id="4" name="Rectangle 3"/>
          <p:cNvSpPr/>
          <p:nvPr/>
        </p:nvSpPr>
        <p:spPr>
          <a:xfrm>
            <a:off x="5032328" y="3280028"/>
            <a:ext cx="1881273" cy="827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00B050"/>
                </a:solidFill>
              </a:rPr>
              <a:t>3</a:t>
            </a:r>
            <a:r>
              <a:rPr lang="ar-SA" sz="2400" dirty="0">
                <a:solidFill>
                  <a:srgbClr val="00B050"/>
                </a:solidFill>
              </a:rPr>
              <a:t> </a:t>
            </a:r>
            <a:r>
              <a:rPr lang="ar-SA" dirty="0">
                <a:solidFill>
                  <a:srgbClr val="00B050"/>
                </a:solidFill>
              </a:rPr>
              <a:t>الصحة الجيّدة والرفاه</a:t>
            </a:r>
            <a:endParaRPr lang="en-GB" dirty="0">
              <a:solidFill>
                <a:srgbClr val="00B050"/>
              </a:solidFill>
            </a:endParaRPr>
          </a:p>
        </p:txBody>
      </p:sp>
      <p:sp>
        <p:nvSpPr>
          <p:cNvPr id="38" name="Rectangle 37"/>
          <p:cNvSpPr/>
          <p:nvPr/>
        </p:nvSpPr>
        <p:spPr>
          <a:xfrm>
            <a:off x="906206" y="4199472"/>
            <a:ext cx="1992599" cy="827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b="1" dirty="0">
                <a:solidFill>
                  <a:schemeClr val="tx1"/>
                </a:solidFill>
                <a:latin typeface="Adobe Arabic" panose="02040503050201020203" pitchFamily="18" charset="-78"/>
                <a:cs typeface="Adobe Arabic" panose="02040503050201020203" pitchFamily="18" charset="-78"/>
              </a:rPr>
              <a:t>مكافحة الجوائح</a:t>
            </a:r>
          </a:p>
          <a:p>
            <a:pPr algn="r"/>
            <a:r>
              <a:rPr lang="ar-SA" b="1" dirty="0">
                <a:solidFill>
                  <a:schemeClr val="tx1"/>
                </a:solidFill>
                <a:latin typeface="Adobe Arabic" panose="02040503050201020203" pitchFamily="18" charset="-78"/>
                <a:cs typeface="Adobe Arabic" panose="02040503050201020203" pitchFamily="18" charset="-78"/>
              </a:rPr>
              <a:t>وبناء عالمٍ أكثر صحةً وإنصافاً</a:t>
            </a:r>
            <a:endParaRPr lang="en-GB" b="1" dirty="0">
              <a:solidFill>
                <a:schemeClr val="tx1"/>
              </a:solidFill>
              <a:latin typeface="Adobe Arabic" panose="02040503050201020203" pitchFamily="18" charset="-78"/>
              <a:cs typeface="Adobe Arabic" panose="02040503050201020203" pitchFamily="18" charset="-78"/>
            </a:endParaRPr>
          </a:p>
          <a:p>
            <a:pPr algn="r"/>
            <a:r>
              <a:rPr lang="ar-SA" sz="1400" dirty="0">
                <a:solidFill>
                  <a:schemeClr val="bg1">
                    <a:lumMod val="65000"/>
                  </a:schemeClr>
                </a:solidFill>
                <a:latin typeface="Adobe Arabic" panose="02040503050201020203" pitchFamily="18" charset="-78"/>
                <a:cs typeface="Adobe Arabic" panose="02040503050201020203" pitchFamily="18" charset="-78"/>
              </a:rPr>
              <a:t>استراتيجية الصندوق العالمي</a:t>
            </a:r>
          </a:p>
          <a:p>
            <a:pPr algn="r"/>
            <a:r>
              <a:rPr lang="ar-SA" sz="1400" dirty="0">
                <a:solidFill>
                  <a:schemeClr val="bg1">
                    <a:lumMod val="65000"/>
                  </a:schemeClr>
                </a:solidFill>
                <a:latin typeface="Adobe Arabic" panose="02040503050201020203" pitchFamily="18" charset="-78"/>
                <a:cs typeface="Adobe Arabic" panose="02040503050201020203" pitchFamily="18" charset="-78"/>
              </a:rPr>
              <a:t>(2023-2028)</a:t>
            </a:r>
            <a:endParaRPr lang="en-GB" sz="1400" dirty="0">
              <a:solidFill>
                <a:schemeClr val="bg1">
                  <a:lumMod val="65000"/>
                </a:schemeClr>
              </a:solidFill>
              <a:latin typeface="Adobe Arabic" panose="02040503050201020203" pitchFamily="18" charset="-78"/>
              <a:cs typeface="Adobe Arabic" panose="02040503050201020203" pitchFamily="18" charset="-78"/>
            </a:endParaRPr>
          </a:p>
        </p:txBody>
      </p:sp>
      <p:sp>
        <p:nvSpPr>
          <p:cNvPr id="7" name="Slide Number Placeholder 2">
            <a:extLst>
              <a:ext uri="{FF2B5EF4-FFF2-40B4-BE49-F238E27FC236}">
                <a16:creationId xmlns:a16="http://schemas.microsoft.com/office/drawing/2014/main" id="{62CEBE69-232D-123D-2CA1-624B4EB49B19}"/>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2</a:t>
            </a:fld>
            <a:endParaRPr lang="ar" dirty="0"/>
          </a:p>
        </p:txBody>
      </p:sp>
    </p:spTree>
    <p:extLst>
      <p:ext uri="{BB962C8B-B14F-4D97-AF65-F5344CB8AC3E}">
        <p14:creationId xmlns:p14="http://schemas.microsoft.com/office/powerpoint/2010/main" val="9905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967341-D0D6-446E-AA8B-36ECFA8137CD}"/>
              </a:ext>
            </a:extLst>
          </p:cNvPr>
          <p:cNvSpPr>
            <a:spLocks noGrp="1"/>
          </p:cNvSpPr>
          <p:nvPr>
            <p:ph type="title"/>
          </p:nvPr>
        </p:nvSpPr>
        <p:spPr/>
        <p:txBody>
          <a:bodyPr rtlCol="1"/>
          <a:lstStyle/>
          <a:p>
            <a:pPr algn="r" rtl="1"/>
            <a:r>
              <a:rPr sz="3600" b="1" dirty="0" err="1">
                <a:latin typeface="Adobe Arabic" panose="02040503050201020203" pitchFamily="18" charset="-78"/>
                <a:cs typeface="Adobe Arabic" panose="02040503050201020203" pitchFamily="18" charset="-78"/>
              </a:rPr>
              <a:t>السمات</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الرفيعة</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المستوى</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للاستراتيجية</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الجديدة</a:t>
            </a:r>
            <a:endParaRPr sz="3600" b="1" dirty="0">
              <a:latin typeface="Adobe Arabic" panose="02040503050201020203" pitchFamily="18" charset="-78"/>
              <a:cs typeface="Adobe Arabic" panose="02040503050201020203" pitchFamily="18" charset="-78"/>
            </a:endParaRPr>
          </a:p>
        </p:txBody>
      </p:sp>
      <p:sp>
        <p:nvSpPr>
          <p:cNvPr id="6" name="TextBox 5">
            <a:extLst>
              <a:ext uri="{FF2B5EF4-FFF2-40B4-BE49-F238E27FC236}">
                <a16:creationId xmlns:a16="http://schemas.microsoft.com/office/drawing/2014/main" id="{FC75BA01-9747-42AB-95E9-B7B6FE37DE4E}"/>
              </a:ext>
            </a:extLst>
          </p:cNvPr>
          <p:cNvSpPr txBox="1"/>
          <p:nvPr/>
        </p:nvSpPr>
        <p:spPr>
          <a:xfrm>
            <a:off x="8582262" y="1262644"/>
            <a:ext cx="3249376" cy="2246769"/>
          </a:xfrm>
          <a:prstGeom prst="rect">
            <a:avLst/>
          </a:prstGeom>
          <a:noFill/>
        </p:spPr>
        <p:txBody>
          <a:bodyPr wrap="square" rtlCol="1">
            <a:spAutoFit/>
          </a:bodyPr>
          <a:lstStyle/>
          <a:p>
            <a:pPr algn="ctr" rtl="1">
              <a:defRPr sz="2400">
                <a:latin typeface="+mj-lt"/>
                <a:cs typeface="Arial" panose="020B0604020202020204" pitchFamily="34" charset="0"/>
              </a:defRPr>
            </a:pPr>
            <a:r>
              <a:rPr sz="2800" b="1" dirty="0" err="1">
                <a:latin typeface="Adobe Arabic" panose="02040503050201020203" pitchFamily="18" charset="-78"/>
                <a:cs typeface="Adobe Arabic" panose="02040503050201020203" pitchFamily="18" charset="-78"/>
              </a:rPr>
              <a:t>رؤية</a:t>
            </a:r>
            <a:r>
              <a:rPr lang="ar-SA"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استراتيجية</a:t>
            </a:r>
            <a:r>
              <a:rPr sz="2800" b="1" dirty="0">
                <a:latin typeface="Adobe Arabic" panose="02040503050201020203" pitchFamily="18" charset="-78"/>
                <a:cs typeface="Adobe Arabic" panose="02040503050201020203" pitchFamily="18" charset="-78"/>
              </a:rPr>
              <a:t> </a:t>
            </a:r>
          </a:p>
          <a:p>
            <a:pPr algn="r" rtl="1"/>
            <a:endParaRPr sz="2800" dirty="0">
              <a:solidFill>
                <a:schemeClr val="tx1"/>
              </a:solidFill>
              <a:latin typeface="Adobe Arabic" panose="02040503050201020203" pitchFamily="18" charset="-78"/>
              <a:cs typeface="Adobe Arabic" panose="02040503050201020203" pitchFamily="18" charset="-78"/>
            </a:endParaRPr>
          </a:p>
          <a:p>
            <a:pPr algn="ctr" rtl="1">
              <a:defRPr sz="2400">
                <a:solidFill>
                  <a:schemeClr val="tx1"/>
                </a:solidFill>
                <a:cs typeface="Arial" panose="020B0604020202020204" pitchFamily="34" charset="0"/>
              </a:defRPr>
            </a:pPr>
            <a:r>
              <a:rPr sz="2800" dirty="0">
                <a:latin typeface="Adobe Arabic" panose="02040503050201020203" pitchFamily="18" charset="-78"/>
                <a:cs typeface="Adobe Arabic" panose="02040503050201020203" pitchFamily="18" charset="-78"/>
              </a:rPr>
              <a:t>"</a:t>
            </a:r>
            <a:r>
              <a:rPr sz="2800" dirty="0" err="1">
                <a:latin typeface="Adobe Arabic" panose="02040503050201020203" pitchFamily="18" charset="-78"/>
                <a:cs typeface="Adobe Arabic" panose="02040503050201020203" pitchFamily="18" charset="-78"/>
              </a:rPr>
              <a:t>عالم</a:t>
            </a:r>
            <a:r>
              <a:rPr lang="ar-SA" sz="2800" dirty="0">
                <a:latin typeface="Adobe Arabic" panose="02040503050201020203" pitchFamily="18" charset="-78"/>
                <a:cs typeface="Adobe Arabic" panose="02040503050201020203" pitchFamily="18" charset="-78"/>
              </a:rPr>
              <a:t>ٌ</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خالٍ</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من</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أعباء</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الإيدز</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والسُلّ</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والملاريا</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مع</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صحة</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أفضل</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وأكثر</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إنصافاً</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للجميع</a:t>
            </a:r>
            <a:r>
              <a:rPr sz="2800" dirty="0">
                <a:latin typeface="Adobe Arabic" panose="02040503050201020203" pitchFamily="18" charset="-78"/>
                <a:cs typeface="Adobe Arabic" panose="02040503050201020203" pitchFamily="18" charset="-78"/>
              </a:rPr>
              <a:t>."</a:t>
            </a:r>
          </a:p>
        </p:txBody>
      </p:sp>
      <p:graphicFrame>
        <p:nvGraphicFramePr>
          <p:cNvPr id="20" name="Table 19">
            <a:extLst>
              <a:ext uri="{FF2B5EF4-FFF2-40B4-BE49-F238E27FC236}">
                <a16:creationId xmlns:a16="http://schemas.microsoft.com/office/drawing/2014/main" id="{B81C654D-E33F-43AA-9FED-DF3CAA199F23}"/>
              </a:ext>
            </a:extLst>
          </p:cNvPr>
          <p:cNvGraphicFramePr>
            <a:graphicFrameLocks noGrp="1"/>
          </p:cNvGraphicFramePr>
          <p:nvPr>
            <p:extLst>
              <p:ext uri="{D42A27DB-BD31-4B8C-83A1-F6EECF244321}">
                <p14:modId xmlns:p14="http://schemas.microsoft.com/office/powerpoint/2010/main" val="1525492228"/>
              </p:ext>
            </p:extLst>
          </p:nvPr>
        </p:nvGraphicFramePr>
        <p:xfrm>
          <a:off x="718510" y="2334003"/>
          <a:ext cx="7160960" cy="2995605"/>
        </p:xfrm>
        <a:graphic>
          <a:graphicData uri="http://schemas.openxmlformats.org/drawingml/2006/table">
            <a:tbl>
              <a:tblPr firstRow="1" bandRow="1">
                <a:tableStyleId>{7E9639D4-E3E2-4D34-9284-5A2195B3D0D7}</a:tableStyleId>
              </a:tblPr>
              <a:tblGrid>
                <a:gridCol w="895120">
                  <a:extLst>
                    <a:ext uri="{9D8B030D-6E8A-4147-A177-3AD203B41FA5}">
                      <a16:colId xmlns:a16="http://schemas.microsoft.com/office/drawing/2014/main" val="417627091"/>
                    </a:ext>
                  </a:extLst>
                </a:gridCol>
                <a:gridCol w="895120">
                  <a:extLst>
                    <a:ext uri="{9D8B030D-6E8A-4147-A177-3AD203B41FA5}">
                      <a16:colId xmlns:a16="http://schemas.microsoft.com/office/drawing/2014/main" val="2267565315"/>
                    </a:ext>
                  </a:extLst>
                </a:gridCol>
                <a:gridCol w="895120">
                  <a:extLst>
                    <a:ext uri="{9D8B030D-6E8A-4147-A177-3AD203B41FA5}">
                      <a16:colId xmlns:a16="http://schemas.microsoft.com/office/drawing/2014/main" val="3150328121"/>
                    </a:ext>
                  </a:extLst>
                </a:gridCol>
                <a:gridCol w="895120">
                  <a:extLst>
                    <a:ext uri="{9D8B030D-6E8A-4147-A177-3AD203B41FA5}">
                      <a16:colId xmlns:a16="http://schemas.microsoft.com/office/drawing/2014/main" val="204473043"/>
                    </a:ext>
                  </a:extLst>
                </a:gridCol>
                <a:gridCol w="895120">
                  <a:extLst>
                    <a:ext uri="{9D8B030D-6E8A-4147-A177-3AD203B41FA5}">
                      <a16:colId xmlns:a16="http://schemas.microsoft.com/office/drawing/2014/main" val="1723770359"/>
                    </a:ext>
                  </a:extLst>
                </a:gridCol>
                <a:gridCol w="895120">
                  <a:extLst>
                    <a:ext uri="{9D8B030D-6E8A-4147-A177-3AD203B41FA5}">
                      <a16:colId xmlns:a16="http://schemas.microsoft.com/office/drawing/2014/main" val="2280202575"/>
                    </a:ext>
                  </a:extLst>
                </a:gridCol>
                <a:gridCol w="895120">
                  <a:extLst>
                    <a:ext uri="{9D8B030D-6E8A-4147-A177-3AD203B41FA5}">
                      <a16:colId xmlns:a16="http://schemas.microsoft.com/office/drawing/2014/main" val="3105843924"/>
                    </a:ext>
                  </a:extLst>
                </a:gridCol>
                <a:gridCol w="895120">
                  <a:extLst>
                    <a:ext uri="{9D8B030D-6E8A-4147-A177-3AD203B41FA5}">
                      <a16:colId xmlns:a16="http://schemas.microsoft.com/office/drawing/2014/main" val="2900277484"/>
                    </a:ext>
                  </a:extLst>
                </a:gridCol>
              </a:tblGrid>
              <a:tr h="427541">
                <a:tc>
                  <a:txBody>
                    <a:bodyPr/>
                    <a:lstStyle/>
                    <a:p>
                      <a:pPr algn="ctr" rtl="1">
                        <a:defRPr sz="1500" b="1">
                          <a:latin typeface="+mj-lt"/>
                          <a:cs typeface="Arial" panose="020B0604020202020204" pitchFamily="34" charset="0"/>
                        </a:defRPr>
                      </a:pPr>
                      <a:r>
                        <a:rPr lang="ar-SA" dirty="0">
                          <a:solidFill>
                            <a:schemeClr val="tx1"/>
                          </a:solidFill>
                        </a:rPr>
                        <a:t>2023</a:t>
                      </a:r>
                      <a:endParaRPr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defRPr sz="1500" b="1">
                          <a:latin typeface="+mj-lt"/>
                          <a:cs typeface="Arial" panose="020B0604020202020204" pitchFamily="34" charset="0"/>
                        </a:defRPr>
                      </a:pPr>
                      <a:r>
                        <a:rPr lang="ar-SA" dirty="0">
                          <a:solidFill>
                            <a:schemeClr val="tx1"/>
                          </a:solidFill>
                        </a:rPr>
                        <a:t>2024</a:t>
                      </a:r>
                      <a:endParaRPr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defRPr sz="1500" b="1">
                          <a:latin typeface="+mj-lt"/>
                          <a:cs typeface="Arial" panose="020B0604020202020204" pitchFamily="34" charset="0"/>
                        </a:defRPr>
                      </a:pPr>
                      <a:r>
                        <a:rPr lang="ar-SA" dirty="0">
                          <a:solidFill>
                            <a:schemeClr val="tx1"/>
                          </a:solidFill>
                        </a:rPr>
                        <a:t>2025</a:t>
                      </a:r>
                      <a:endParaRPr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defRPr sz="1500" b="1">
                          <a:latin typeface="+mj-lt"/>
                          <a:cs typeface="Arial" panose="020B0604020202020204" pitchFamily="34" charset="0"/>
                        </a:defRPr>
                      </a:pPr>
                      <a:r>
                        <a:rPr lang="ar-SA" dirty="0">
                          <a:solidFill>
                            <a:schemeClr val="tx1"/>
                          </a:solidFill>
                        </a:rPr>
                        <a:t>2026</a:t>
                      </a:r>
                      <a:endParaRPr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defRPr sz="1500" b="1">
                          <a:latin typeface="+mj-lt"/>
                          <a:cs typeface="Arial" panose="020B0604020202020204" pitchFamily="34" charset="0"/>
                        </a:defRPr>
                      </a:pPr>
                      <a:r>
                        <a:rPr lang="ar-SA" dirty="0">
                          <a:solidFill>
                            <a:schemeClr val="tx1"/>
                          </a:solidFill>
                        </a:rPr>
                        <a:t>2027</a:t>
                      </a:r>
                      <a:endParaRPr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defRPr sz="1500" b="1">
                          <a:latin typeface="+mj-lt"/>
                          <a:cs typeface="Arial" panose="020B0604020202020204" pitchFamily="34" charset="0"/>
                        </a:defRPr>
                      </a:pPr>
                      <a:r>
                        <a:rPr lang="ar-SA" dirty="0">
                          <a:solidFill>
                            <a:schemeClr val="tx1"/>
                          </a:solidFill>
                        </a:rPr>
                        <a:t>2028</a:t>
                      </a:r>
                      <a:endParaRPr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defRPr sz="1500" b="1">
                          <a:latin typeface="+mj-lt"/>
                          <a:cs typeface="Arial" panose="020B0604020202020204" pitchFamily="34" charset="0"/>
                        </a:defRPr>
                      </a:pPr>
                      <a:r>
                        <a:rPr lang="ar-SA" dirty="0">
                          <a:solidFill>
                            <a:schemeClr val="tx1"/>
                          </a:solidFill>
                        </a:rPr>
                        <a:t>2029</a:t>
                      </a:r>
                      <a:endParaRPr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defRPr sz="1500" b="1">
                          <a:latin typeface="+mj-lt"/>
                          <a:cs typeface="Arial" panose="020B0604020202020204" pitchFamily="34" charset="0"/>
                        </a:defRPr>
                      </a:pPr>
                      <a:r>
                        <a:rPr lang="ar-SA" dirty="0">
                          <a:solidFill>
                            <a:schemeClr val="tx1"/>
                          </a:solidFill>
                        </a:rPr>
                        <a:t>2030</a:t>
                      </a:r>
                      <a:endParaRPr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42483"/>
                  </a:ext>
                </a:extLst>
              </a:tr>
              <a:tr h="0">
                <a:tc>
                  <a:txBody>
                    <a:bodyPr/>
                    <a:lstStyle/>
                    <a:p>
                      <a:pPr algn="ctr" rtl="1"/>
                      <a:endParaRPr sz="5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endParaRPr sz="1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endParaRPr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endParaRPr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endParaRPr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endParaRPr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endParaRPr sz="1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rtl="1"/>
                      <a:endParaRPr sz="100" b="1">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02421950"/>
                  </a:ext>
                </a:extLst>
              </a:tr>
              <a:tr h="851112">
                <a:tc gridSpan="6">
                  <a:txBody>
                    <a:bodyPr/>
                    <a:lstStyle/>
                    <a:p>
                      <a:pPr marL="0" marR="0" lvl="0" indent="0" algn="ctr" defTabSz="914400" rtl="1" eaLnBrk="1" fontAlgn="auto" latinLnBrk="0" hangingPunct="1">
                        <a:lnSpc>
                          <a:spcPct val="100000"/>
                        </a:lnSpc>
                        <a:spcBef>
                          <a:spcPts val="0"/>
                        </a:spcBef>
                        <a:spcAft>
                          <a:spcPts val="400"/>
                        </a:spcAft>
                        <a:buClrTx/>
                        <a:buSzTx/>
                        <a:buFontTx/>
                        <a:buNone/>
                        <a:tabLst/>
                        <a:defRPr b="1">
                          <a:latin typeface="Arial" panose="020B0604020202020204" pitchFamily="34" charset="0"/>
                          <a:cs typeface="Arial" panose="020B0604020202020204" pitchFamily="34" charset="0"/>
                        </a:defRPr>
                      </a:pPr>
                      <a:r>
                        <a:rPr sz="2400" dirty="0" err="1">
                          <a:latin typeface="Adobe Arabic" panose="02040503050201020203" pitchFamily="18" charset="-78"/>
                          <a:cs typeface="Adobe Arabic" panose="02040503050201020203" pitchFamily="18" charset="-78"/>
                        </a:rPr>
                        <a:t>استراتيجية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الصندوق</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العالمي</a:t>
                      </a:r>
                      <a:r>
                        <a:rPr lang="ar-SA" sz="2400" dirty="0">
                          <a:latin typeface="Adobe Arabic" panose="02040503050201020203" pitchFamily="18" charset="-78"/>
                          <a:cs typeface="Adobe Arabic" panose="02040503050201020203" pitchFamily="18" charset="-78"/>
                        </a:rPr>
                        <a:t>:</a:t>
                      </a:r>
                      <a:endParaRPr sz="2400" dirty="0">
                        <a:latin typeface="Adobe Arabic" panose="02040503050201020203" pitchFamily="18" charset="-78"/>
                        <a:cs typeface="Adobe Arabic" panose="02040503050201020203"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b="1">
                          <a:latin typeface="Arial" panose="020B0604020202020204" pitchFamily="34" charset="0"/>
                          <a:cs typeface="Arial" panose="020B0604020202020204" pitchFamily="34" charset="0"/>
                        </a:defRPr>
                      </a:pPr>
                      <a:r>
                        <a:rPr sz="2400" dirty="0" err="1">
                          <a:latin typeface="Adobe Arabic" panose="02040503050201020203" pitchFamily="18" charset="-78"/>
                          <a:cs typeface="Adobe Arabic" panose="02040503050201020203" pitchFamily="18" charset="-78"/>
                        </a:rPr>
                        <a:t>مكافحة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الجوائح</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وبناء</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عالم</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أكثر</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صحةً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وإنصافاً</a:t>
                      </a:r>
                      <a:r>
                        <a:rPr sz="2400" dirty="0">
                          <a:latin typeface="Adobe Arabic" panose="02040503050201020203" pitchFamily="18" charset="-78"/>
                          <a:cs typeface="Adobe Arabic" panose="02040503050201020203" pitchFamily="18" charset="-78"/>
                        </a:rPr>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6134416"/>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pPr>
                      <a:endParaRPr sz="100" b="0" kern="1200">
                        <a:solidFill>
                          <a:schemeClr val="accent1">
                            <a:lumMod val="50000"/>
                          </a:schemeClr>
                        </a:solidFill>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pPr>
                      <a:endParaRPr sz="100" b="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algn="r" rtl="1"/>
                      <a:endParaRPr/>
                    </a:p>
                  </a:txBody>
                  <a:tcPr/>
                </a:tc>
                <a:tc hMerge="1">
                  <a:txBody>
                    <a:bodyPr/>
                    <a:lstStyle/>
                    <a:p>
                      <a:pPr algn="r" rtl="1"/>
                      <a:endParaRPr/>
                    </a:p>
                  </a:txBody>
                  <a:tcPr/>
                </a:tc>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pPr>
                      <a:endParaRPr sz="100" b="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algn="r" rtl="1"/>
                      <a:endParaRPr/>
                    </a:p>
                  </a:txBody>
                  <a:tcPr/>
                </a:tc>
                <a:tc hMerge="1">
                  <a:txBody>
                    <a:bodyPr/>
                    <a:lstStyle/>
                    <a:p>
                      <a:pPr algn="r" rtl="1"/>
                      <a:endParaRPr/>
                    </a:p>
                  </a:txBody>
                  <a:tcPr/>
                </a:tc>
                <a:tc>
                  <a:txBody>
                    <a:bodyPr/>
                    <a:lstStyle/>
                    <a:p>
                      <a:pPr algn="ctr" rtl="1"/>
                      <a:endParaRPr sz="1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297663"/>
                  </a:ext>
                </a:extLst>
              </a:tr>
              <a:tr h="692212">
                <a:tc>
                  <a:txBody>
                    <a:bodyPr/>
                    <a:lstStyle/>
                    <a:p>
                      <a:pPr marL="0" marR="0" lvl="0" indent="0" algn="ctr" defTabSz="914400" rtl="1" eaLnBrk="1" fontAlgn="auto" latinLnBrk="0" hangingPunct="1">
                        <a:lnSpc>
                          <a:spcPct val="100000"/>
                        </a:lnSpc>
                        <a:spcBef>
                          <a:spcPts val="0"/>
                        </a:spcBef>
                        <a:spcAft>
                          <a:spcPts val="0"/>
                        </a:spcAft>
                        <a:buClrTx/>
                        <a:buSzTx/>
                        <a:buFontTx/>
                        <a:buNone/>
                        <a:tabLst/>
                      </a:pPr>
                      <a:endParaRPr sz="1400" b="0" kern="1200">
                        <a:solidFill>
                          <a:schemeClr val="accent1">
                            <a:lumMod val="50000"/>
                          </a:schemeClr>
                        </a:solidFill>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latin typeface="Arial" panose="020B0604020202020204" pitchFamily="34" charset="0"/>
                          <a:cs typeface="Arial" panose="020B0604020202020204" pitchFamily="34" charset="0"/>
                        </a:defRPr>
                      </a:pPr>
                      <a:r>
                        <a:rPr sz="2400" dirty="0" err="1">
                          <a:latin typeface="Adobe Arabic" panose="02040503050201020203" pitchFamily="18" charset="-78"/>
                          <a:cs typeface="Adobe Arabic" panose="02040503050201020203" pitchFamily="18" charset="-78"/>
                        </a:rPr>
                        <a:t>تنفيذ</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المنح</a:t>
                      </a:r>
                      <a:endParaRPr sz="2400" b="0" dirty="0">
                        <a:solidFill>
                          <a:schemeClr val="tx1"/>
                        </a:solidFill>
                        <a:latin typeface="Adobe Arabic" panose="02040503050201020203" pitchFamily="18" charset="-78"/>
                        <a:cs typeface="Adobe Arabic" panose="02040503050201020203" pitchFamily="18" charset="-7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latin typeface="Arial" panose="020B0604020202020204" pitchFamily="34" charset="0"/>
                          <a:cs typeface="Arial" panose="020B0604020202020204" pitchFamily="34" charset="0"/>
                        </a:defRPr>
                      </a:pPr>
                      <a:r>
                        <a:rPr sz="2400" dirty="0" err="1">
                          <a:latin typeface="Adobe Arabic" panose="02040503050201020203" pitchFamily="18" charset="-78"/>
                          <a:cs typeface="Adobe Arabic" panose="02040503050201020203" pitchFamily="18" charset="-78"/>
                        </a:rPr>
                        <a:t>تنفيذ</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المنح</a:t>
                      </a:r>
                      <a:endParaRPr sz="2400" b="0" dirty="0">
                        <a:solidFill>
                          <a:schemeClr val="tx1"/>
                        </a:solidFill>
                        <a:latin typeface="Adobe Arabic" panose="02040503050201020203" pitchFamily="18" charset="-78"/>
                        <a:cs typeface="Adobe Arabic" panose="02040503050201020203" pitchFamily="18" charset="-7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6156269"/>
                  </a:ext>
                </a:extLst>
              </a:tr>
              <a:tr h="0">
                <a:tc>
                  <a:txBody>
                    <a:bodyPr/>
                    <a:lstStyle/>
                    <a:p>
                      <a:pPr algn="ctr" rtl="1"/>
                      <a:endParaRPr sz="100" b="1">
                        <a:solidFill>
                          <a:schemeClr val="accent1">
                            <a:lumMod val="50000"/>
                          </a:schemeClr>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rtl="1"/>
                      <a:endParaRPr sz="100" b="1">
                        <a:solidFill>
                          <a:schemeClr val="accent1">
                            <a:lumMod val="50000"/>
                          </a:schemeClr>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3">
                  <a:txBody>
                    <a:bodyPr/>
                    <a:lstStyle/>
                    <a:p>
                      <a:pPr algn="ctr" rtl="1"/>
                      <a:endParaRPr sz="100" b="0">
                        <a:solidFill>
                          <a:schemeClr val="bg1"/>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pPr algn="r" rtl="1"/>
                      <a:endParaRPr/>
                    </a:p>
                  </a:txBody>
                  <a:tcPr/>
                </a:tc>
                <a:tc hMerge="1">
                  <a:txBody>
                    <a:bodyPr/>
                    <a:lstStyle/>
                    <a:p>
                      <a:pPr algn="r" rtl="1"/>
                      <a:endParaRPr/>
                    </a:p>
                  </a:txBody>
                  <a:tcPr/>
                </a:tc>
                <a:tc gridSpan="3">
                  <a:txBody>
                    <a:bodyPr/>
                    <a:lstStyle/>
                    <a:p>
                      <a:pPr algn="ctr" rtl="1"/>
                      <a:endParaRPr sz="100" b="0">
                        <a:solidFill>
                          <a:schemeClr val="bg1"/>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pPr algn="r" rtl="1"/>
                      <a:endParaRPr/>
                    </a:p>
                  </a:txBody>
                  <a:tcPr/>
                </a:tc>
                <a:tc hMerge="1">
                  <a:txBody>
                    <a:bodyPr/>
                    <a:lstStyle/>
                    <a:p>
                      <a:pPr algn="r" rtl="1"/>
                      <a:endParaRPr/>
                    </a:p>
                  </a:txBody>
                  <a:tcPr/>
                </a:tc>
                <a:extLst>
                  <a:ext uri="{0D108BD9-81ED-4DB2-BD59-A6C34878D82A}">
                    <a16:rowId xmlns:a16="http://schemas.microsoft.com/office/drawing/2014/main" val="1611525623"/>
                  </a:ext>
                </a:extLst>
              </a:tr>
              <a:tr h="692212">
                <a:tc>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rtl="1"/>
                      <a:endParaRPr sz="18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algn="ctr" rtl="1">
                        <a:defRPr>
                          <a:solidFill>
                            <a:schemeClr val="bg1"/>
                          </a:solidFill>
                          <a:latin typeface="Arial" panose="020B0604020202020204" pitchFamily="34" charset="0"/>
                          <a:cs typeface="Arial" panose="020B0604020202020204" pitchFamily="34" charset="0"/>
                        </a:defRPr>
                      </a:pPr>
                      <a:r>
                        <a:rPr sz="2400" dirty="0" err="1">
                          <a:latin typeface="Adobe Arabic" panose="02040503050201020203" pitchFamily="18" charset="-78"/>
                          <a:cs typeface="Adobe Arabic" panose="02040503050201020203" pitchFamily="18" charset="-78"/>
                        </a:rPr>
                        <a:t>قياس</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الأثر</a:t>
                      </a:r>
                      <a:endParaRPr sz="2400" dirty="0">
                        <a:latin typeface="Adobe Arabic" panose="02040503050201020203" pitchFamily="18" charset="-78"/>
                        <a:cs typeface="Adobe Arabic" panose="02040503050201020203" pitchFamily="18" charset="-7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gridSpan="3">
                  <a:txBody>
                    <a:bodyPr/>
                    <a:lstStyle/>
                    <a:p>
                      <a:pPr algn="ctr" rtl="1">
                        <a:defRPr>
                          <a:solidFill>
                            <a:schemeClr val="bg1"/>
                          </a:solidFill>
                          <a:latin typeface="Arial" panose="020B0604020202020204" pitchFamily="34" charset="0"/>
                          <a:cs typeface="Arial" panose="020B0604020202020204" pitchFamily="34" charset="0"/>
                        </a:defRPr>
                      </a:pPr>
                      <a:r>
                        <a:rPr sz="2400" dirty="0" err="1">
                          <a:latin typeface="Adobe Arabic" panose="02040503050201020203" pitchFamily="18" charset="-78"/>
                          <a:cs typeface="Adobe Arabic" panose="02040503050201020203" pitchFamily="18" charset="-78"/>
                        </a:rPr>
                        <a:t>قياس</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الأثر</a:t>
                      </a:r>
                      <a:endParaRPr sz="2400" dirty="0">
                        <a:latin typeface="Adobe Arabic" panose="02040503050201020203" pitchFamily="18" charset="-78"/>
                        <a:cs typeface="Adobe Arabic" panose="02040503050201020203" pitchFamily="18" charset="-7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1"/>
                      <a:endParaRP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extLst>
                  <a:ext uri="{0D108BD9-81ED-4DB2-BD59-A6C34878D82A}">
                    <a16:rowId xmlns:a16="http://schemas.microsoft.com/office/drawing/2014/main" val="3676359375"/>
                  </a:ext>
                </a:extLst>
              </a:tr>
            </a:tbl>
          </a:graphicData>
        </a:graphic>
      </p:graphicFrame>
      <p:sp>
        <p:nvSpPr>
          <p:cNvPr id="28" name="TextBox 27">
            <a:extLst>
              <a:ext uri="{FF2B5EF4-FFF2-40B4-BE49-F238E27FC236}">
                <a16:creationId xmlns:a16="http://schemas.microsoft.com/office/drawing/2014/main" id="{9EB822EB-FE24-4A3A-8BBE-4F08E4C7301B}"/>
              </a:ext>
            </a:extLst>
          </p:cNvPr>
          <p:cNvSpPr txBox="1"/>
          <p:nvPr/>
        </p:nvSpPr>
        <p:spPr>
          <a:xfrm>
            <a:off x="212919" y="1284273"/>
            <a:ext cx="8172141" cy="523220"/>
          </a:xfrm>
          <a:prstGeom prst="rect">
            <a:avLst/>
          </a:prstGeom>
          <a:noFill/>
        </p:spPr>
        <p:txBody>
          <a:bodyPr wrap="square" rtlCol="1">
            <a:spAutoFit/>
          </a:bodyPr>
          <a:lstStyle/>
          <a:p>
            <a:pPr algn="ctr" rtl="1">
              <a:defRPr sz="2400" b="1">
                <a:solidFill>
                  <a:schemeClr val="tx1">
                    <a:lumMod val="95000"/>
                    <a:lumOff val="5000"/>
                  </a:schemeClr>
                </a:solidFill>
                <a:latin typeface="+mj-lt"/>
                <a:cs typeface="Arial" panose="020B0604020202020204" pitchFamily="34" charset="0"/>
              </a:defRPr>
            </a:pPr>
            <a:r>
              <a:rPr sz="2800" dirty="0" err="1">
                <a:latin typeface="Adobe Arabic" panose="02040503050201020203" pitchFamily="18" charset="-78"/>
                <a:cs typeface="Adobe Arabic" panose="02040503050201020203" pitchFamily="18" charset="-78"/>
              </a:rPr>
              <a:t>سيُقاس</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أثر</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الاستراتيجية</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في</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عام</a:t>
            </a:r>
            <a:r>
              <a:rPr lang="ar-SA" sz="2800" dirty="0">
                <a:latin typeface="Adobe Arabic" panose="02040503050201020203" pitchFamily="18" charset="-78"/>
                <a:cs typeface="Adobe Arabic" panose="02040503050201020203" pitchFamily="18" charset="-78"/>
              </a:rPr>
              <a:t> 2030 </a:t>
            </a:r>
            <a:r>
              <a:rPr sz="2800" dirty="0" err="1">
                <a:latin typeface="Adobe Arabic" panose="02040503050201020203" pitchFamily="18" charset="-78"/>
                <a:cs typeface="Adobe Arabic" panose="02040503050201020203" pitchFamily="18" charset="-78"/>
              </a:rPr>
              <a:t>جنباً</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إلى</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جنب</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مع</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أهداف</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التنمية</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المستدامة</a:t>
            </a:r>
            <a:endParaRPr sz="2800" dirty="0">
              <a:latin typeface="Adobe Arabic" panose="02040503050201020203" pitchFamily="18" charset="-78"/>
              <a:cs typeface="Adobe Arabic" panose="02040503050201020203" pitchFamily="18" charset="-78"/>
            </a:endParaRPr>
          </a:p>
        </p:txBody>
      </p:sp>
      <p:cxnSp>
        <p:nvCxnSpPr>
          <p:cNvPr id="30" name="Straight Connector 29">
            <a:extLst>
              <a:ext uri="{FF2B5EF4-FFF2-40B4-BE49-F238E27FC236}">
                <a16:creationId xmlns:a16="http://schemas.microsoft.com/office/drawing/2014/main" id="{DA350F8A-4523-4B3C-B77F-AD47E171DD7A}"/>
              </a:ext>
            </a:extLst>
          </p:cNvPr>
          <p:cNvCxnSpPr>
            <a:cxnSpLocks/>
          </p:cNvCxnSpPr>
          <p:nvPr/>
        </p:nvCxnSpPr>
        <p:spPr>
          <a:xfrm>
            <a:off x="8582262" y="1127824"/>
            <a:ext cx="310896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CCC72BC-3350-405B-894C-BC3B015247ED}"/>
              </a:ext>
            </a:extLst>
          </p:cNvPr>
          <p:cNvCxnSpPr>
            <a:cxnSpLocks/>
          </p:cNvCxnSpPr>
          <p:nvPr/>
        </p:nvCxnSpPr>
        <p:spPr>
          <a:xfrm>
            <a:off x="491181" y="1127824"/>
            <a:ext cx="7680960" cy="0"/>
          </a:xfrm>
          <a:prstGeom prst="line">
            <a:avLst/>
          </a:prstGeom>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CFC4F6B2-0AA4-4C9A-86FA-A0FD2C59EB36}"/>
              </a:ext>
            </a:extLst>
          </p:cNvPr>
          <p:cNvPicPr>
            <a:picLocks noChangeAspect="1"/>
          </p:cNvPicPr>
          <p:nvPr/>
        </p:nvPicPr>
        <p:blipFill>
          <a:blip r:embed="rId3"/>
          <a:stretch>
            <a:fillRect/>
          </a:stretch>
        </p:blipFill>
        <p:spPr>
          <a:xfrm>
            <a:off x="1465984" y="5975503"/>
            <a:ext cx="518343" cy="503532"/>
          </a:xfrm>
          <a:prstGeom prst="rect">
            <a:avLst/>
          </a:prstGeom>
        </p:spPr>
      </p:pic>
      <p:sp>
        <p:nvSpPr>
          <p:cNvPr id="13" name="TextBox 12">
            <a:extLst>
              <a:ext uri="{FF2B5EF4-FFF2-40B4-BE49-F238E27FC236}">
                <a16:creationId xmlns:a16="http://schemas.microsoft.com/office/drawing/2014/main" id="{7D33F677-BECA-4CCA-95CF-AA50A122E01A}"/>
              </a:ext>
            </a:extLst>
          </p:cNvPr>
          <p:cNvSpPr txBox="1"/>
          <p:nvPr/>
        </p:nvSpPr>
        <p:spPr>
          <a:xfrm>
            <a:off x="1839455" y="6022982"/>
            <a:ext cx="4060474" cy="461665"/>
          </a:xfrm>
          <a:prstGeom prst="rect">
            <a:avLst/>
          </a:prstGeom>
          <a:noFill/>
        </p:spPr>
        <p:txBody>
          <a:bodyPr wrap="square" rtlCol="1">
            <a:spAutoFit/>
          </a:bodyPr>
          <a:lstStyle/>
          <a:p>
            <a:pPr algn="ctr" rtl="1">
              <a:defRPr>
                <a:latin typeface="+mj-lt"/>
                <a:cs typeface="Arial" panose="020B0604020202020204" pitchFamily="34" charset="0"/>
              </a:defRPr>
            </a:pPr>
            <a:r>
              <a:rPr sz="2400" dirty="0" err="1">
                <a:latin typeface="Adobe Arabic" panose="02040503050201020203" pitchFamily="18" charset="-78"/>
                <a:cs typeface="Adobe Arabic" panose="02040503050201020203" pitchFamily="18" charset="-78"/>
              </a:rPr>
              <a:t>قياس</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أهداف</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التنمية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المستدامة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لعام</a:t>
            </a:r>
            <a:r>
              <a:rPr lang="ar-SA" sz="2400" dirty="0">
                <a:latin typeface="Adobe Arabic" panose="02040503050201020203" pitchFamily="18" charset="-78"/>
                <a:cs typeface="Adobe Arabic" panose="02040503050201020203" pitchFamily="18" charset="-78"/>
              </a:rPr>
              <a:t>2030</a:t>
            </a:r>
            <a:endParaRPr sz="2400" dirty="0">
              <a:latin typeface="Adobe Arabic" panose="02040503050201020203" pitchFamily="18" charset="-78"/>
              <a:cs typeface="Adobe Arabic" panose="02040503050201020203" pitchFamily="18" charset="-78"/>
            </a:endParaRPr>
          </a:p>
        </p:txBody>
      </p:sp>
      <p:cxnSp>
        <p:nvCxnSpPr>
          <p:cNvPr id="14" name="Straight Connector 13">
            <a:extLst>
              <a:ext uri="{FF2B5EF4-FFF2-40B4-BE49-F238E27FC236}">
                <a16:creationId xmlns:a16="http://schemas.microsoft.com/office/drawing/2014/main" id="{D9510124-76FF-44D6-8A4C-53BD1EBB323A}"/>
              </a:ext>
            </a:extLst>
          </p:cNvPr>
          <p:cNvCxnSpPr>
            <a:cxnSpLocks/>
          </p:cNvCxnSpPr>
          <p:nvPr/>
        </p:nvCxnSpPr>
        <p:spPr>
          <a:xfrm flipH="1">
            <a:off x="567258" y="2143253"/>
            <a:ext cx="0" cy="365760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D5B55B0-7B78-4470-B27B-D2C9034FAD92}"/>
              </a:ext>
            </a:extLst>
          </p:cNvPr>
          <p:cNvCxnSpPr>
            <a:cxnSpLocks/>
          </p:cNvCxnSpPr>
          <p:nvPr/>
        </p:nvCxnSpPr>
        <p:spPr>
          <a:xfrm>
            <a:off x="8652470" y="2143253"/>
            <a:ext cx="310896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C46CD8C-51F4-401A-B8E7-C90098944386}"/>
              </a:ext>
            </a:extLst>
          </p:cNvPr>
          <p:cNvCxnSpPr>
            <a:cxnSpLocks/>
          </p:cNvCxnSpPr>
          <p:nvPr/>
        </p:nvCxnSpPr>
        <p:spPr>
          <a:xfrm>
            <a:off x="561389" y="2143253"/>
            <a:ext cx="7680960" cy="0"/>
          </a:xfrm>
          <a:prstGeom prst="line">
            <a:avLst/>
          </a:prstGeom>
        </p:spPr>
        <p:style>
          <a:lnRef idx="1">
            <a:schemeClr val="dk1"/>
          </a:lnRef>
          <a:fillRef idx="0">
            <a:schemeClr val="dk1"/>
          </a:fillRef>
          <a:effectRef idx="0">
            <a:schemeClr val="dk1"/>
          </a:effectRef>
          <a:fontRef idx="minor">
            <a:schemeClr val="tx1"/>
          </a:fontRef>
        </p:style>
      </p:cxnSp>
      <p:sp>
        <p:nvSpPr>
          <p:cNvPr id="4" name="Slide Number Placeholder 2">
            <a:extLst>
              <a:ext uri="{FF2B5EF4-FFF2-40B4-BE49-F238E27FC236}">
                <a16:creationId xmlns:a16="http://schemas.microsoft.com/office/drawing/2014/main" id="{B46D219E-E995-3248-A161-4D59E363FD62}"/>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3</a:t>
            </a:fld>
            <a:endParaRPr lang="ar" dirty="0"/>
          </a:p>
        </p:txBody>
      </p:sp>
    </p:spTree>
    <p:extLst>
      <p:ext uri="{BB962C8B-B14F-4D97-AF65-F5344CB8AC3E}">
        <p14:creationId xmlns:p14="http://schemas.microsoft.com/office/powerpoint/2010/main" val="217566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0DE4F2-AFCF-4F8B-AD6A-02371E88288D}"/>
              </a:ext>
            </a:extLst>
          </p:cNvPr>
          <p:cNvSpPr>
            <a:spLocks noGrp="1"/>
          </p:cNvSpPr>
          <p:nvPr>
            <p:ph type="title"/>
          </p:nvPr>
        </p:nvSpPr>
        <p:spPr>
          <a:xfrm>
            <a:off x="360000" y="249453"/>
            <a:ext cx="11471638" cy="468000"/>
          </a:xfrm>
        </p:spPr>
        <p:txBody>
          <a:bodyPr rtlCol="1"/>
          <a:lstStyle/>
          <a:p>
            <a:pPr algn="r" rtl="1"/>
            <a:r>
              <a:rPr sz="3600" b="1" dirty="0" err="1">
                <a:latin typeface="Adobe Arabic" panose="02040503050201020203" pitchFamily="18" charset="-78"/>
                <a:cs typeface="Adobe Arabic" panose="02040503050201020203" pitchFamily="18" charset="-78"/>
              </a:rPr>
              <a:t>إطار</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استراتيجية</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الصندوق</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العالمي</a:t>
            </a:r>
            <a:endParaRPr sz="3600" b="1" dirty="0">
              <a:latin typeface="Adobe Arabic" panose="02040503050201020203" pitchFamily="18" charset="-78"/>
              <a:cs typeface="Adobe Arabic" panose="02040503050201020203" pitchFamily="18" charset="-78"/>
            </a:endParaRPr>
          </a:p>
        </p:txBody>
      </p:sp>
      <p:sp>
        <p:nvSpPr>
          <p:cNvPr id="6" name="TextBox 5">
            <a:extLst>
              <a:ext uri="{FF2B5EF4-FFF2-40B4-BE49-F238E27FC236}">
                <a16:creationId xmlns:a16="http://schemas.microsoft.com/office/drawing/2014/main" id="{CEEA9A75-52C2-464C-A193-E3BE7DDC3FA4}"/>
              </a:ext>
            </a:extLst>
          </p:cNvPr>
          <p:cNvSpPr txBox="1"/>
          <p:nvPr/>
        </p:nvSpPr>
        <p:spPr>
          <a:xfrm>
            <a:off x="7572932" y="1135096"/>
            <a:ext cx="4258706" cy="4893647"/>
          </a:xfrm>
          <a:prstGeom prst="rect">
            <a:avLst/>
          </a:prstGeom>
          <a:noFill/>
        </p:spPr>
        <p:txBody>
          <a:bodyPr wrap="square" rtlCol="1">
            <a:spAutoFit/>
          </a:bodyPr>
          <a:lstStyle/>
          <a:p>
            <a:pPr marL="285750" indent="-285750" algn="r" rtl="1">
              <a:buFont typeface="Arial" panose="020B0604020202020204" pitchFamily="34" charset="0"/>
              <a:buChar char="•"/>
              <a:defRPr sz="2000">
                <a:latin typeface="Arial" panose="020B0604020202020204" pitchFamily="34" charset="0"/>
                <a:cs typeface="Arial" panose="020B0604020202020204" pitchFamily="34" charset="0"/>
              </a:defRPr>
            </a:pPr>
            <a:r>
              <a:rPr sz="2400" b="1" dirty="0" err="1">
                <a:latin typeface="Adobe Arabic" panose="02040503050201020203" pitchFamily="18" charset="-78"/>
                <a:cs typeface="Adobe Arabic" panose="02040503050201020203" pitchFamily="18" charset="-78"/>
              </a:rPr>
              <a:t>الهدف</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الأولي</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للاستراتيجية</a:t>
            </a:r>
            <a:r>
              <a:rPr sz="2400" b="1"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هو</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القضاء</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على</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الإيدز</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والسُلّ</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والملاريا</a:t>
            </a:r>
            <a:r>
              <a:rPr sz="2400" dirty="0">
                <a:latin typeface="Adobe Arabic" panose="02040503050201020203" pitchFamily="18" charset="-78"/>
                <a:cs typeface="Adobe Arabic" panose="02040503050201020203" pitchFamily="18" charset="-78"/>
              </a:rPr>
              <a:t>. </a:t>
            </a:r>
          </a:p>
          <a:p>
            <a:pPr algn="r" rtl="1"/>
            <a:endParaRPr sz="2400" dirty="0">
              <a:latin typeface="Adobe Arabic" panose="02040503050201020203" pitchFamily="18" charset="-78"/>
              <a:cs typeface="Adobe Arabic" panose="02040503050201020203" pitchFamily="18" charset="-78"/>
            </a:endParaRPr>
          </a:p>
          <a:p>
            <a:pPr marL="285750" indent="-285750" algn="r" rtl="1">
              <a:buFont typeface="Arial" panose="020B0604020202020204" pitchFamily="34" charset="0"/>
              <a:buChar char="•"/>
              <a:defRPr sz="2000">
                <a:effectLst/>
                <a:latin typeface="Arial" panose="020B0604020202020204" pitchFamily="34" charset="0"/>
                <a:ea typeface="Calibri" panose="020F0502020204030204" pitchFamily="34" charset="0"/>
                <a:cs typeface="Times New Roman" panose="02020603050405020304" pitchFamily="18" charset="0"/>
              </a:defRPr>
            </a:pPr>
            <a:r>
              <a:rPr sz="2400" b="1" dirty="0" err="1">
                <a:latin typeface="Adobe Arabic" panose="02040503050201020203" pitchFamily="18" charset="-78"/>
                <a:cs typeface="Adobe Arabic" panose="02040503050201020203" pitchFamily="18" charset="-78"/>
              </a:rPr>
              <a:t>يحتل</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الناس</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والمجتمعات</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المحلية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صميم</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العمل</a:t>
            </a:r>
            <a:r>
              <a:rPr sz="2400" b="1"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المتوخى</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في</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استراتيجيتنا</a:t>
            </a:r>
            <a:r>
              <a:rPr sz="2400" dirty="0">
                <a:latin typeface="Adobe Arabic" panose="02040503050201020203" pitchFamily="18" charset="-78"/>
                <a:cs typeface="Adobe Arabic" panose="02040503050201020203" pitchFamily="18" charset="-78"/>
              </a:rPr>
              <a:t>. </a:t>
            </a:r>
          </a:p>
          <a:p>
            <a:pPr marL="285750" indent="-285750" algn="r" rtl="1">
              <a:buFont typeface="Arial" panose="020B0604020202020204" pitchFamily="34" charset="0"/>
              <a:buChar char="•"/>
            </a:pPr>
            <a:endParaRPr sz="2400" dirty="0">
              <a:latin typeface="Adobe Arabic" panose="02040503050201020203" pitchFamily="18" charset="-78"/>
              <a:cs typeface="Adobe Arabic" panose="02040503050201020203" pitchFamily="18" charset="-78"/>
            </a:endParaRPr>
          </a:p>
          <a:p>
            <a:pPr marL="285750" indent="-285750" algn="r" rtl="1">
              <a:buFont typeface="Arial" panose="020B0604020202020204" pitchFamily="34" charset="0"/>
              <a:buChar char="•"/>
              <a:defRPr sz="2000">
                <a:latin typeface="Arial" panose="020B0604020202020204" pitchFamily="34" charset="0"/>
                <a:cs typeface="Arial" panose="020B0604020202020204" pitchFamily="34" charset="0"/>
              </a:defRPr>
            </a:pPr>
            <a:r>
              <a:rPr sz="2400" dirty="0" err="1">
                <a:latin typeface="Adobe Arabic" panose="02040503050201020203" pitchFamily="18" charset="-78"/>
                <a:cs typeface="Adobe Arabic" panose="02040503050201020203" pitchFamily="18" charset="-78"/>
              </a:rPr>
              <a:t>يحظى</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تحقيق</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الهدف</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الأولي</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بالدعم</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من</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خلال</a:t>
            </a:r>
            <a:r>
              <a:rPr lang="ar-SA" sz="2400" b="1" dirty="0">
                <a:latin typeface="Adobe Arabic" panose="02040503050201020203" pitchFamily="18" charset="-78"/>
                <a:cs typeface="Adobe Arabic" panose="02040503050201020203" pitchFamily="18" charset="-78"/>
              </a:rPr>
              <a:t> 4 </a:t>
            </a:r>
            <a:r>
              <a:rPr sz="2400" b="1" dirty="0" err="1">
                <a:latin typeface="Adobe Arabic" panose="02040503050201020203" pitchFamily="18" charset="-78"/>
                <a:cs typeface="Adobe Arabic" panose="02040503050201020203" pitchFamily="18" charset="-78"/>
              </a:rPr>
              <a:t>أهداف</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تشاركية</a:t>
            </a:r>
            <a:r>
              <a:rPr sz="2400" b="1"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يعزز</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كل</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منها</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الآخر</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إلى</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جانب</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هدفٍ</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قيد</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التطوير</a:t>
            </a:r>
            <a:r>
              <a:rPr sz="2400" dirty="0">
                <a:latin typeface="Adobe Arabic" panose="02040503050201020203" pitchFamily="18" charset="-78"/>
                <a:cs typeface="Adobe Arabic" panose="02040503050201020203" pitchFamily="18" charset="-78"/>
              </a:rPr>
              <a:t>.</a:t>
            </a:r>
          </a:p>
          <a:p>
            <a:pPr marL="285750" indent="-285750" algn="r" rtl="1">
              <a:buFont typeface="Arial" panose="020B0604020202020204" pitchFamily="34" charset="0"/>
              <a:buChar char="•"/>
            </a:pPr>
            <a:endParaRPr sz="2400" dirty="0">
              <a:latin typeface="Adobe Arabic" panose="02040503050201020203" pitchFamily="18" charset="-78"/>
              <a:cs typeface="Adobe Arabic" panose="02040503050201020203" pitchFamily="18" charset="-78"/>
            </a:endParaRPr>
          </a:p>
          <a:p>
            <a:pPr marL="285750" indent="-285750" algn="r" rtl="1">
              <a:buFont typeface="Arial" panose="020B0604020202020204" pitchFamily="34" charset="0"/>
              <a:buChar char="•"/>
              <a:defRPr sz="2000">
                <a:latin typeface="Arial" panose="020B0604020202020204" pitchFamily="34" charset="0"/>
                <a:cs typeface="Arial" panose="020B0604020202020204" pitchFamily="34" charset="0"/>
              </a:defRPr>
            </a:pPr>
            <a:r>
              <a:rPr sz="2400" b="1" dirty="0" err="1">
                <a:latin typeface="Adobe Arabic" panose="02040503050201020203" pitchFamily="18" charset="-78"/>
                <a:cs typeface="Adobe Arabic" panose="02040503050201020203" pitchFamily="18" charset="-78"/>
              </a:rPr>
              <a:t>تُحدِد</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العوامل</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المساعِدة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للشراكة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الأدوار</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والمساءلة</a:t>
            </a:r>
            <a:r>
              <a:rPr sz="2400" b="1"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لجميع</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أصحاب</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المصلحة</a:t>
            </a:r>
            <a:r>
              <a:rPr sz="2400" dirty="0">
                <a:latin typeface="Adobe Arabic" panose="02040503050201020203" pitchFamily="18" charset="-78"/>
                <a:cs typeface="Adobe Arabic" panose="02040503050201020203" pitchFamily="18" charset="-78"/>
              </a:rPr>
              <a:t>.</a:t>
            </a:r>
          </a:p>
          <a:p>
            <a:pPr algn="r" rtl="1"/>
            <a:endParaRPr sz="2400" dirty="0">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3"/>
          <a:stretch>
            <a:fillRect/>
          </a:stretch>
        </p:blipFill>
        <p:spPr>
          <a:xfrm>
            <a:off x="737335" y="362611"/>
            <a:ext cx="6524583" cy="5666132"/>
          </a:xfrm>
          <a:prstGeom prst="rect">
            <a:avLst/>
          </a:prstGeom>
        </p:spPr>
      </p:pic>
      <p:sp>
        <p:nvSpPr>
          <p:cNvPr id="4" name="Slide Number Placeholder 2">
            <a:extLst>
              <a:ext uri="{FF2B5EF4-FFF2-40B4-BE49-F238E27FC236}">
                <a16:creationId xmlns:a16="http://schemas.microsoft.com/office/drawing/2014/main" id="{91D7E7F5-135E-9C21-982F-F3CEA8DB1739}"/>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4</a:t>
            </a:fld>
            <a:endParaRPr lang="ar" dirty="0"/>
          </a:p>
        </p:txBody>
      </p:sp>
    </p:spTree>
    <p:extLst>
      <p:ext uri="{BB962C8B-B14F-4D97-AF65-F5344CB8AC3E}">
        <p14:creationId xmlns:p14="http://schemas.microsoft.com/office/powerpoint/2010/main" val="354384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0500" y="646258"/>
            <a:ext cx="8083022" cy="5601411"/>
          </a:xfrm>
          <a:prstGeom prst="rect">
            <a:avLst/>
          </a:prstGeom>
        </p:spPr>
      </p:pic>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33070" y="178258"/>
            <a:ext cx="11471638" cy="468000"/>
          </a:xfrm>
        </p:spPr>
        <p:txBody>
          <a:bodyPr rtlCol="1">
            <a:noAutofit/>
          </a:bodyPr>
          <a:lstStyle/>
          <a:p>
            <a:pPr algn="r" rtl="1">
              <a:defRPr>
                <a:cs typeface="Arial" panose="020B0604020202020204" pitchFamily="34" charset="0"/>
              </a:defRPr>
            </a:pPr>
            <a:r>
              <a:rPr sz="3600" b="1" dirty="0" err="1">
                <a:latin typeface="Adobe Arabic" panose="02040503050201020203" pitchFamily="18" charset="-78"/>
                <a:cs typeface="Adobe Arabic" panose="02040503050201020203" pitchFamily="18" charset="-78"/>
              </a:rPr>
              <a:t>إطار</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استراتيجية</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الصندوق</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العالمي</a:t>
            </a:r>
            <a:br>
              <a:rPr sz="3600" b="1" dirty="0">
                <a:latin typeface="Adobe Arabic" panose="02040503050201020203" pitchFamily="18" charset="-78"/>
                <a:cs typeface="Adobe Arabic" panose="02040503050201020203" pitchFamily="18" charset="-78"/>
              </a:rPr>
            </a:br>
            <a:r>
              <a:rPr sz="3600" dirty="0" err="1">
                <a:latin typeface="Adobe Arabic" panose="02040503050201020203" pitchFamily="18" charset="-78"/>
                <a:cs typeface="Adobe Arabic" panose="02040503050201020203" pitchFamily="18" charset="-78"/>
              </a:rPr>
              <a:t>الهدف</a:t>
            </a:r>
            <a:r>
              <a:rPr sz="3600" dirty="0">
                <a:latin typeface="Adobe Arabic" panose="02040503050201020203" pitchFamily="18" charset="-78"/>
                <a:cs typeface="Adobe Arabic" panose="02040503050201020203" pitchFamily="18" charset="-78"/>
              </a:rPr>
              <a:t> </a:t>
            </a:r>
            <a:r>
              <a:rPr sz="3600" dirty="0" err="1">
                <a:latin typeface="Adobe Arabic" panose="02040503050201020203" pitchFamily="18" charset="-78"/>
                <a:cs typeface="Adobe Arabic" panose="02040503050201020203" pitchFamily="18" charset="-78"/>
              </a:rPr>
              <a:t>الأولي</a:t>
            </a:r>
            <a:endParaRPr sz="3600" dirty="0">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4"/>
          <a:stretch>
            <a:fillRect/>
          </a:stretch>
        </p:blipFill>
        <p:spPr>
          <a:xfrm>
            <a:off x="8468462" y="1404559"/>
            <a:ext cx="3336246" cy="2949281"/>
          </a:xfrm>
          <a:prstGeom prst="rect">
            <a:avLst/>
          </a:prstGeom>
        </p:spPr>
      </p:pic>
      <p:sp>
        <p:nvSpPr>
          <p:cNvPr id="41" name="Rectangle 40">
            <a:extLst>
              <a:ext uri="{FF2B5EF4-FFF2-40B4-BE49-F238E27FC236}">
                <a16:creationId xmlns:a16="http://schemas.microsoft.com/office/drawing/2014/main" id="{F0DFB02E-4A2F-4FEE-9A02-F7D0AE1DC8F4}"/>
              </a:ext>
            </a:extLst>
          </p:cNvPr>
          <p:cNvSpPr/>
          <p:nvPr/>
        </p:nvSpPr>
        <p:spPr>
          <a:xfrm>
            <a:off x="8468462" y="1413455"/>
            <a:ext cx="3309317" cy="8645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endParaRPr/>
          </a:p>
        </p:txBody>
      </p:sp>
      <p:sp>
        <p:nvSpPr>
          <p:cNvPr id="9" name="Title 1">
            <a:extLst>
              <a:ext uri="{FF2B5EF4-FFF2-40B4-BE49-F238E27FC236}">
                <a16:creationId xmlns:a16="http://schemas.microsoft.com/office/drawing/2014/main" id="{A8F24D10-686D-4D85-B3A2-DBA532AAE781}"/>
              </a:ext>
            </a:extLst>
          </p:cNvPr>
          <p:cNvSpPr txBox="1">
            <a:spLocks/>
          </p:cNvSpPr>
          <p:nvPr/>
        </p:nvSpPr>
        <p:spPr>
          <a:xfrm>
            <a:off x="7728403" y="4484872"/>
            <a:ext cx="4173821" cy="1527184"/>
          </a:xfrm>
          <a:prstGeom prst="rect">
            <a:avLst/>
          </a:prstGeom>
        </p:spPr>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00000"/>
              </a:lnSpc>
              <a:defRPr sz="2000">
                <a:latin typeface="Arial" panose="020B0604020202020204" pitchFamily="34" charset="0"/>
                <a:cs typeface="Arial" panose="020B0604020202020204" pitchFamily="34" charset="0"/>
              </a:defRPr>
            </a:pPr>
            <a:r>
              <a:rPr sz="2400" b="1" dirty="0" err="1">
                <a:latin typeface="Adobe Arabic" panose="02040503050201020203" pitchFamily="18" charset="-78"/>
                <a:cs typeface="Adobe Arabic" panose="02040503050201020203" pitchFamily="18" charset="-78"/>
              </a:rPr>
              <a:t>في</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إطار</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الهدف</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الأولي</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هناك</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أغراض</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فرعية</a:t>
            </a:r>
            <a:r>
              <a:rPr lang="ar-SA" sz="2400" b="1" dirty="0">
                <a:latin typeface="Adobe Arabic" panose="02040503050201020203" pitchFamily="18" charset="-78"/>
                <a:cs typeface="Adobe Arabic" panose="02040503050201020203" pitchFamily="18" charset="-78"/>
              </a:rPr>
              <a:t> </a:t>
            </a:r>
            <a:r>
              <a:rPr lang="ar-SA" sz="2400" dirty="0">
                <a:latin typeface="Adobe Arabic" panose="02040503050201020203" pitchFamily="18" charset="-78"/>
                <a:cs typeface="Adobe Arabic" panose="02040503050201020203" pitchFamily="18" charset="-78"/>
              </a:rPr>
              <a:t>(قائمة نقطية)</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تصف</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مجالات</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التركيز</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المحددة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اللازمة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لتحقيق</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هذا</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الهدف</a:t>
            </a:r>
            <a:r>
              <a:rPr lang="ar-SA" sz="2400" b="1" dirty="0">
                <a:latin typeface="Adobe Arabic" panose="02040503050201020203" pitchFamily="18" charset="-78"/>
                <a:cs typeface="Adobe Arabic" panose="02040503050201020203" pitchFamily="18" charset="-78"/>
              </a:rPr>
              <a:t>.</a:t>
            </a:r>
            <a:endParaRPr sz="2400" dirty="0">
              <a:latin typeface="Adobe Arabic" panose="02040503050201020203" pitchFamily="18" charset="-78"/>
              <a:cs typeface="Adobe Arabic" panose="02040503050201020203" pitchFamily="18" charset="-78"/>
            </a:endParaRPr>
          </a:p>
        </p:txBody>
      </p:sp>
      <p:sp>
        <p:nvSpPr>
          <p:cNvPr id="4" name="Slide Number Placeholder 2">
            <a:extLst>
              <a:ext uri="{FF2B5EF4-FFF2-40B4-BE49-F238E27FC236}">
                <a16:creationId xmlns:a16="http://schemas.microsoft.com/office/drawing/2014/main" id="{0EEA631B-5678-AD5B-B433-D46E48BCEB50}"/>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5</a:t>
            </a:fld>
            <a:endParaRPr lang="ar" dirty="0"/>
          </a:p>
        </p:txBody>
      </p:sp>
    </p:spTree>
    <p:extLst>
      <p:ext uri="{BB962C8B-B14F-4D97-AF65-F5344CB8AC3E}">
        <p14:creationId xmlns:p14="http://schemas.microsoft.com/office/powerpoint/2010/main" val="351834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a:extLst>
              <a:ext uri="{FF2B5EF4-FFF2-40B4-BE49-F238E27FC236}">
                <a16:creationId xmlns:a16="http://schemas.microsoft.com/office/drawing/2014/main" id="{BFC8FE80-AF42-4328-9E33-A13E95DC6944}"/>
              </a:ext>
            </a:extLst>
          </p:cNvPr>
          <p:cNvSpPr>
            <a:spLocks noGrp="1"/>
          </p:cNvSpPr>
          <p:nvPr>
            <p:ph type="sldNum" sz="quarter" idx="12"/>
          </p:nvPr>
        </p:nvSpPr>
        <p:spPr>
          <a:xfrm>
            <a:off x="10934700" y="6203950"/>
            <a:ext cx="897300" cy="365125"/>
          </a:xfrm>
        </p:spPr>
        <p:txBody>
          <a:bodyPr rtlCol="1"/>
          <a:lstStyle/>
          <a:p>
            <a:pPr algn="r" rtl="1"/>
            <a:fld id="{9E2BE927-25C7-4379-86F1-C17ED9D2A7F2}" type="slidenum">
              <a:rPr lang="en-US" smtClean="0"/>
              <a:t>6</a:t>
            </a:fld>
            <a:endParaRPr lang="en-US"/>
          </a:p>
        </p:txBody>
      </p:sp>
      <p:pic>
        <p:nvPicPr>
          <p:cNvPr id="2" name="Picture 1"/>
          <p:cNvPicPr>
            <a:picLocks noChangeAspect="1"/>
          </p:cNvPicPr>
          <p:nvPr/>
        </p:nvPicPr>
        <p:blipFill>
          <a:blip r:embed="rId3"/>
          <a:stretch>
            <a:fillRect/>
          </a:stretch>
        </p:blipFill>
        <p:spPr>
          <a:xfrm>
            <a:off x="116472" y="1035034"/>
            <a:ext cx="8798187" cy="5247293"/>
          </a:xfrm>
          <a:prstGeom prst="rect">
            <a:avLst/>
          </a:prstGeom>
        </p:spPr>
      </p:pic>
      <p:grpSp>
        <p:nvGrpSpPr>
          <p:cNvPr id="3" name="Group 2"/>
          <p:cNvGrpSpPr/>
          <p:nvPr/>
        </p:nvGrpSpPr>
        <p:grpSpPr>
          <a:xfrm>
            <a:off x="8999619" y="1035034"/>
            <a:ext cx="2999487" cy="2949281"/>
            <a:chOff x="9095873" y="1481417"/>
            <a:chExt cx="2999487" cy="2949281"/>
          </a:xfrm>
        </p:grpSpPr>
        <p:pic>
          <p:nvPicPr>
            <p:cNvPr id="12" name="Picture 11"/>
            <p:cNvPicPr>
              <a:picLocks noChangeAspect="1"/>
            </p:cNvPicPr>
            <p:nvPr/>
          </p:nvPicPr>
          <p:blipFill>
            <a:blip r:embed="rId4"/>
            <a:stretch>
              <a:fillRect/>
            </a:stretch>
          </p:blipFill>
          <p:spPr>
            <a:xfrm>
              <a:off x="9095874" y="1481417"/>
              <a:ext cx="2999486" cy="2949281"/>
            </a:xfrm>
            <a:prstGeom prst="rect">
              <a:avLst/>
            </a:prstGeom>
          </p:spPr>
        </p:pic>
        <p:sp>
          <p:nvSpPr>
            <p:cNvPr id="55" name="Rectangle 54">
              <a:extLst>
                <a:ext uri="{FF2B5EF4-FFF2-40B4-BE49-F238E27FC236}">
                  <a16:creationId xmlns:a16="http://schemas.microsoft.com/office/drawing/2014/main" id="{C27D6111-B5EE-42E9-AF1D-8F2C24F2BDB7}"/>
                </a:ext>
              </a:extLst>
            </p:cNvPr>
            <p:cNvSpPr/>
            <p:nvPr/>
          </p:nvSpPr>
          <p:spPr>
            <a:xfrm>
              <a:off x="9095873" y="2258982"/>
              <a:ext cx="2999487" cy="6605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endParaRPr/>
            </a:p>
          </p:txBody>
        </p:sp>
      </p:grpSp>
      <p:sp>
        <p:nvSpPr>
          <p:cNvPr id="10" name="Title 1">
            <a:extLst>
              <a:ext uri="{FF2B5EF4-FFF2-40B4-BE49-F238E27FC236}">
                <a16:creationId xmlns:a16="http://schemas.microsoft.com/office/drawing/2014/main" id="{D9F4287F-A70F-4F41-A155-C69D9C4B2E15}"/>
              </a:ext>
            </a:extLst>
          </p:cNvPr>
          <p:cNvSpPr>
            <a:spLocks noGrp="1"/>
          </p:cNvSpPr>
          <p:nvPr>
            <p:ph type="title"/>
          </p:nvPr>
        </p:nvSpPr>
        <p:spPr>
          <a:xfrm>
            <a:off x="534713" y="74163"/>
            <a:ext cx="11471638" cy="468000"/>
          </a:xfrm>
        </p:spPr>
        <p:txBody>
          <a:bodyPr rtlCol="1">
            <a:noAutofit/>
          </a:bodyPr>
          <a:lstStyle/>
          <a:p>
            <a:pPr algn="r" rtl="1">
              <a:defRPr>
                <a:cs typeface="Arial" panose="020B0604020202020204" pitchFamily="34" charset="0"/>
              </a:defRPr>
            </a:pPr>
            <a:r>
              <a:rPr b="1" dirty="0" err="1">
                <a:latin typeface="Adobe Arabic" panose="02040503050201020203" pitchFamily="18" charset="-78"/>
                <a:cs typeface="Adobe Arabic" panose="02040503050201020203" pitchFamily="18" charset="-78"/>
              </a:rPr>
              <a:t>إطار</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استراتيجية</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الصندوق</a:t>
            </a:r>
            <a:r>
              <a:rPr b="1" dirty="0">
                <a:latin typeface="Adobe Arabic" panose="02040503050201020203" pitchFamily="18" charset="-78"/>
                <a:cs typeface="Adobe Arabic" panose="02040503050201020203" pitchFamily="18" charset="-78"/>
              </a:rPr>
              <a:t> </a:t>
            </a:r>
            <a:r>
              <a:rPr b="1" dirty="0" err="1">
                <a:latin typeface="Adobe Arabic" panose="02040503050201020203" pitchFamily="18" charset="-78"/>
                <a:cs typeface="Adobe Arabic" panose="02040503050201020203" pitchFamily="18" charset="-78"/>
              </a:rPr>
              <a:t>العالمي</a:t>
            </a:r>
            <a:br>
              <a:rPr b="1" dirty="0">
                <a:latin typeface="Adobe Arabic" panose="02040503050201020203" pitchFamily="18" charset="-78"/>
                <a:cs typeface="Adobe Arabic" panose="02040503050201020203" pitchFamily="18" charset="-78"/>
              </a:rPr>
            </a:br>
            <a:r>
              <a:rPr dirty="0" err="1">
                <a:latin typeface="Adobe Arabic" panose="02040503050201020203" pitchFamily="18" charset="-78"/>
                <a:cs typeface="Adobe Arabic" panose="02040503050201020203" pitchFamily="18" charset="-78"/>
              </a:rPr>
              <a:t>أهداف</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تشاركية</a:t>
            </a:r>
            <a:r>
              <a:rPr lang="ar-SA"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يُعزز</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أحدها</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الآخر</a:t>
            </a:r>
            <a:endParaRPr dirty="0">
              <a:latin typeface="Adobe Arabic" panose="02040503050201020203" pitchFamily="18" charset="-78"/>
              <a:cs typeface="Adobe Arabic" panose="02040503050201020203" pitchFamily="18" charset="-78"/>
            </a:endParaRPr>
          </a:p>
        </p:txBody>
      </p:sp>
      <p:sp>
        <p:nvSpPr>
          <p:cNvPr id="4" name="Rectangle 3"/>
          <p:cNvSpPr/>
          <p:nvPr/>
        </p:nvSpPr>
        <p:spPr>
          <a:xfrm>
            <a:off x="9095872" y="5570621"/>
            <a:ext cx="288760" cy="264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12D3ED6-B0EF-4720-A87A-D492B66B51FA}"/>
              </a:ext>
            </a:extLst>
          </p:cNvPr>
          <p:cNvSpPr txBox="1"/>
          <p:nvPr/>
        </p:nvSpPr>
        <p:spPr>
          <a:xfrm>
            <a:off x="9131298" y="4156565"/>
            <a:ext cx="2781820" cy="1938992"/>
          </a:xfrm>
          <a:prstGeom prst="rect">
            <a:avLst/>
          </a:prstGeom>
          <a:noFill/>
        </p:spPr>
        <p:txBody>
          <a:bodyPr wrap="square" rtlCol="1">
            <a:spAutoFit/>
          </a:bodyPr>
          <a:lstStyle/>
          <a:p>
            <a:pPr algn="r" rtl="1">
              <a:defRPr sz="2000">
                <a:latin typeface="Arial" panose="020B0604020202020204" pitchFamily="34" charset="0"/>
                <a:cs typeface="Arial" panose="020B0604020202020204" pitchFamily="34" charset="0"/>
              </a:defRPr>
            </a:pPr>
            <a:r>
              <a:rPr sz="2400" dirty="0" err="1">
                <a:latin typeface="Adobe Arabic" panose="02040503050201020203" pitchFamily="18" charset="-78"/>
                <a:cs typeface="Adobe Arabic" panose="02040503050201020203" pitchFamily="18" charset="-78"/>
              </a:rPr>
              <a:t>سيكون</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تحقيق</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هدفنا</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الأولي</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مدعوماً</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بأربعة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أهداف</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تشاركية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يُعزز</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أحدها</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الآخر</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ويجب</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متابعتها</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على</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نحوٍ</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متزامن</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ومتآزر</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لتحقيق</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المقاصد</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التي</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نتوخاها</a:t>
            </a:r>
            <a:r>
              <a:rPr lang="ar-SA" sz="2400" dirty="0">
                <a:latin typeface="Adobe Arabic" panose="02040503050201020203" pitchFamily="18" charset="-78"/>
                <a:cs typeface="Adobe Arabic" panose="02040503050201020203" pitchFamily="18" charset="-78"/>
              </a:rPr>
              <a:t>.</a:t>
            </a:r>
            <a:endParaRPr sz="2400" dirty="0">
              <a:latin typeface="Adobe Arabic" panose="02040503050201020203" pitchFamily="18" charset="-78"/>
              <a:cs typeface="Adobe Arabic" panose="02040503050201020203" pitchFamily="18" charset="-78"/>
            </a:endParaRPr>
          </a:p>
        </p:txBody>
      </p:sp>
      <p:sp>
        <p:nvSpPr>
          <p:cNvPr id="11" name="TextBox 10">
            <a:extLst>
              <a:ext uri="{FF2B5EF4-FFF2-40B4-BE49-F238E27FC236}">
                <a16:creationId xmlns:a16="http://schemas.microsoft.com/office/drawing/2014/main" id="{912D3ED6-B0EF-4720-A87A-D492B66B51FA}"/>
              </a:ext>
            </a:extLst>
          </p:cNvPr>
          <p:cNvSpPr txBox="1"/>
          <p:nvPr/>
        </p:nvSpPr>
        <p:spPr>
          <a:xfrm>
            <a:off x="8348702" y="5902961"/>
            <a:ext cx="601383" cy="461665"/>
          </a:xfrm>
          <a:prstGeom prst="rect">
            <a:avLst/>
          </a:prstGeom>
          <a:solidFill>
            <a:schemeClr val="bg1"/>
          </a:solidFill>
          <a:ln>
            <a:noFill/>
          </a:ln>
        </p:spPr>
        <p:txBody>
          <a:bodyPr wrap="square" rtlCol="1">
            <a:spAutoFit/>
          </a:bodyPr>
          <a:lstStyle/>
          <a:p>
            <a:pPr algn="r" rtl="1">
              <a:defRPr sz="2000">
                <a:latin typeface="Arial" panose="020B0604020202020204" pitchFamily="34" charset="0"/>
                <a:cs typeface="Arial" panose="020B0604020202020204" pitchFamily="34" charset="0"/>
              </a:defRPr>
            </a:pPr>
            <a:endParaRPr sz="2400" dirty="0">
              <a:latin typeface="Adobe Arabic" panose="02040503050201020203" pitchFamily="18" charset="-78"/>
              <a:cs typeface="Adobe Arabic" panose="02040503050201020203" pitchFamily="18" charset="-78"/>
            </a:endParaRPr>
          </a:p>
        </p:txBody>
      </p:sp>
      <p:sp>
        <p:nvSpPr>
          <p:cNvPr id="5" name="Slide Number Placeholder 2">
            <a:extLst>
              <a:ext uri="{FF2B5EF4-FFF2-40B4-BE49-F238E27FC236}">
                <a16:creationId xmlns:a16="http://schemas.microsoft.com/office/drawing/2014/main" id="{60B506C8-FE85-1F6A-B4B9-6932A08167C2}"/>
              </a:ext>
            </a:extLst>
          </p:cNvPr>
          <p:cNvSpPr txBox="1">
            <a:spLocks/>
          </p:cNvSpPr>
          <p:nvPr/>
        </p:nvSpPr>
        <p:spPr>
          <a:xfrm>
            <a:off x="484415" y="6282327"/>
            <a:ext cx="897300" cy="365125"/>
          </a:xfrm>
          <a:prstGeom prst="rect">
            <a:avLst/>
          </a:prstGeom>
        </p:spPr>
        <p:txBody>
          <a:bodyPr vert="horz" lIns="0" tIns="0" rIns="0" bIns="0" rtlCol="0" anchor="b" anchorCtr="0"/>
          <a:lstStyle>
            <a:lvl1pPr marL="0" algn="ctr" defTabSz="914400" rtl="0" eaLnBrk="1" latinLnBrk="0" hangingPunct="1">
              <a:defRPr sz="10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1"/>
            <a:fld id="{DCCF19E6-0AFE-4CD6-AF5E-0E70B26414FC}" type="slidenum">
              <a:rPr lang="en-US" smtClean="0"/>
              <a:pPr algn="l" rtl="1"/>
              <a:t>6</a:t>
            </a:fld>
            <a:endParaRPr lang="en-US" dirty="0"/>
          </a:p>
        </p:txBody>
      </p:sp>
    </p:spTree>
    <p:extLst>
      <p:ext uri="{BB962C8B-B14F-4D97-AF65-F5344CB8AC3E}">
        <p14:creationId xmlns:p14="http://schemas.microsoft.com/office/powerpoint/2010/main" val="54304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392B-C168-4FC4-A79F-7D1E2AD302E5}"/>
              </a:ext>
            </a:extLst>
          </p:cNvPr>
          <p:cNvSpPr>
            <a:spLocks noGrp="1"/>
          </p:cNvSpPr>
          <p:nvPr>
            <p:ph type="title"/>
          </p:nvPr>
        </p:nvSpPr>
        <p:spPr>
          <a:xfrm>
            <a:off x="360000" y="219201"/>
            <a:ext cx="11471638" cy="468000"/>
          </a:xfrm>
        </p:spPr>
        <p:txBody>
          <a:bodyPr rtlCol="1">
            <a:noAutofit/>
          </a:bodyPr>
          <a:lstStyle/>
          <a:p>
            <a:pPr algn="r" rtl="1">
              <a:defRPr>
                <a:cs typeface="Arial" panose="020B0604020202020204" pitchFamily="34" charset="0"/>
              </a:defRPr>
            </a:pPr>
            <a:r>
              <a:rPr sz="3600" b="1" dirty="0" err="1">
                <a:latin typeface="Adobe Arabic" panose="02040503050201020203" pitchFamily="18" charset="-78"/>
                <a:cs typeface="Adobe Arabic" panose="02040503050201020203" pitchFamily="18" charset="-78"/>
              </a:rPr>
              <a:t>إطار</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استراتيجية</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الصندوق</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العالمي</a:t>
            </a:r>
            <a:r>
              <a:rPr sz="3600" b="1" dirty="0">
                <a:latin typeface="Adobe Arabic" panose="02040503050201020203" pitchFamily="18" charset="-78"/>
                <a:cs typeface="Adobe Arabic" panose="02040503050201020203" pitchFamily="18" charset="-78"/>
              </a:rPr>
              <a:t> </a:t>
            </a:r>
            <a:br>
              <a:rPr dirty="0">
                <a:latin typeface="Arial Black" panose="020B0A04020102020204" pitchFamily="34" charset="0"/>
              </a:rPr>
            </a:br>
            <a:r>
              <a:rPr dirty="0" err="1">
                <a:latin typeface="Adobe Arabic" panose="02040503050201020203" pitchFamily="18" charset="-78"/>
                <a:cs typeface="Adobe Arabic" panose="02040503050201020203" pitchFamily="18" charset="-78"/>
              </a:rPr>
              <a:t>هدف</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قيد</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التطوير</a:t>
            </a:r>
            <a:endParaRPr dirty="0">
              <a:latin typeface="Adobe Arabic" panose="02040503050201020203" pitchFamily="18" charset="-78"/>
              <a:cs typeface="Adobe Arabic" panose="02040503050201020203" pitchFamily="18" charset="-78"/>
            </a:endParaRPr>
          </a:p>
        </p:txBody>
      </p:sp>
      <p:pic>
        <p:nvPicPr>
          <p:cNvPr id="13" name="Picture 12"/>
          <p:cNvPicPr>
            <a:picLocks noChangeAspect="1"/>
          </p:cNvPicPr>
          <p:nvPr/>
        </p:nvPicPr>
        <p:blipFill>
          <a:blip r:embed="rId3"/>
          <a:stretch>
            <a:fillRect/>
          </a:stretch>
        </p:blipFill>
        <p:spPr>
          <a:xfrm>
            <a:off x="8898046" y="1104893"/>
            <a:ext cx="2999486" cy="2600833"/>
          </a:xfrm>
          <a:prstGeom prst="rect">
            <a:avLst/>
          </a:prstGeom>
        </p:spPr>
      </p:pic>
      <p:sp>
        <p:nvSpPr>
          <p:cNvPr id="57" name="Rectangle 56">
            <a:extLst>
              <a:ext uri="{FF2B5EF4-FFF2-40B4-BE49-F238E27FC236}">
                <a16:creationId xmlns:a16="http://schemas.microsoft.com/office/drawing/2014/main" id="{D33C77E0-E793-4505-ABD8-ABC8F880F9DD}"/>
              </a:ext>
            </a:extLst>
          </p:cNvPr>
          <p:cNvSpPr/>
          <p:nvPr/>
        </p:nvSpPr>
        <p:spPr>
          <a:xfrm>
            <a:off x="8848262" y="2581493"/>
            <a:ext cx="3099054" cy="2891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endParaRPr/>
          </a:p>
        </p:txBody>
      </p:sp>
      <p:sp>
        <p:nvSpPr>
          <p:cNvPr id="22" name="Title 1">
            <a:extLst>
              <a:ext uri="{FF2B5EF4-FFF2-40B4-BE49-F238E27FC236}">
                <a16:creationId xmlns:a16="http://schemas.microsoft.com/office/drawing/2014/main" id="{5EA2FF8C-306F-41E3-91EC-A90DEDA730BF}"/>
              </a:ext>
            </a:extLst>
          </p:cNvPr>
          <p:cNvSpPr txBox="1">
            <a:spLocks/>
          </p:cNvSpPr>
          <p:nvPr/>
        </p:nvSpPr>
        <p:spPr>
          <a:xfrm>
            <a:off x="48124" y="938996"/>
            <a:ext cx="8750353" cy="1269966"/>
          </a:xfrm>
          <a:prstGeom prst="rect">
            <a:avLst/>
          </a:prstGeom>
        </p:spPr>
        <p:txBody>
          <a:bodyPr vert="horz" lIns="91440" tIns="45720" rIns="91440" bIns="45720" rtlCol="1"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Aft>
                <a:spcPts val="1200"/>
              </a:spcAft>
              <a:defRPr sz="2000">
                <a:latin typeface="Arial" panose="020B0604020202020204" pitchFamily="34" charset="0"/>
                <a:cs typeface="Arial" panose="020B0604020202020204" pitchFamily="34" charset="0"/>
              </a:defRPr>
            </a:pPr>
            <a:r>
              <a:rPr sz="2400" dirty="0" err="1">
                <a:latin typeface="Adobe Arabic" panose="02040503050201020203" pitchFamily="18" charset="-78"/>
                <a:cs typeface="Adobe Arabic" panose="02040503050201020203" pitchFamily="18" charset="-78"/>
              </a:rPr>
              <a:t>تستجيب</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الاستراتيجية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الجديدة</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على</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نحوٍ</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مُباشِر</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للتغيُّرات</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الهائلة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في</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سياق</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الصحة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العالمية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عن</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طريق</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طرح</a:t>
            </a:r>
            <a:r>
              <a:rPr sz="2400"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هدف</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قيد</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التطوير</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ضمن</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إطار</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التأهب</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للجائحات</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والاستجابة</a:t>
            </a:r>
            <a:r>
              <a:rPr sz="2400" b="1" dirty="0">
                <a:latin typeface="Adobe Arabic" panose="02040503050201020203" pitchFamily="18" charset="-78"/>
                <a:cs typeface="Adobe Arabic" panose="02040503050201020203" pitchFamily="18" charset="-78"/>
              </a:rPr>
              <a:t> </a:t>
            </a:r>
            <a:r>
              <a:rPr sz="2400" b="1" dirty="0" err="1">
                <a:latin typeface="Adobe Arabic" panose="02040503050201020203" pitchFamily="18" charset="-78"/>
                <a:cs typeface="Adobe Arabic" panose="02040503050201020203" pitchFamily="18" charset="-78"/>
              </a:rPr>
              <a:t>لها</a:t>
            </a:r>
            <a:r>
              <a:rPr sz="2400" dirty="0">
                <a:latin typeface="Adobe Arabic" panose="02040503050201020203" pitchFamily="18" charset="-78"/>
                <a:cs typeface="Adobe Arabic" panose="02040503050201020203" pitchFamily="18" charset="-78"/>
              </a:rPr>
              <a:t>. </a:t>
            </a:r>
          </a:p>
          <a:p>
            <a:pPr algn="r" rtl="1">
              <a:spcAft>
                <a:spcPts val="1200"/>
              </a:spcAft>
              <a:defRPr sz="2000">
                <a:latin typeface="Arial" panose="020B0604020202020204" pitchFamily="34" charset="0"/>
                <a:cs typeface="Arial" panose="020B0604020202020204" pitchFamily="34" charset="0"/>
              </a:defRPr>
            </a:pPr>
            <a:r>
              <a:rPr sz="2400" dirty="0" err="1">
                <a:latin typeface="Adobe Arabic" panose="02040503050201020203" pitchFamily="18" charset="-78"/>
                <a:cs typeface="Adobe Arabic" panose="02040503050201020203" pitchFamily="18" charset="-78"/>
              </a:rPr>
              <a:t>سنعرض</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خبرة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شراكة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الصندوق</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العالمي</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ونموذجاً</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شاملاً</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لهذه</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الأولوية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العالمية</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إلى</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جانب</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العمل</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الهام</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مع</a:t>
            </a:r>
            <a:r>
              <a:rPr sz="2400" dirty="0">
                <a:latin typeface="Adobe Arabic" panose="02040503050201020203" pitchFamily="18" charset="-78"/>
                <a:cs typeface="Adobe Arabic" panose="02040503050201020203" pitchFamily="18" charset="-78"/>
              </a:rPr>
              <a:t> </a:t>
            </a:r>
            <a:r>
              <a:rPr sz="2400" dirty="0" err="1">
                <a:latin typeface="Adobe Arabic" panose="02040503050201020203" pitchFamily="18" charset="-78"/>
                <a:cs typeface="Adobe Arabic" panose="02040503050201020203" pitchFamily="18" charset="-78"/>
              </a:rPr>
              <a:t>شركائنا</a:t>
            </a:r>
            <a:r>
              <a:rPr sz="2400" dirty="0">
                <a:latin typeface="Adobe Arabic" panose="02040503050201020203" pitchFamily="18" charset="-78"/>
                <a:cs typeface="Adobe Arabic" panose="02040503050201020203" pitchFamily="18" charset="-78"/>
              </a:rPr>
              <a:t>.</a:t>
            </a:r>
          </a:p>
        </p:txBody>
      </p:sp>
      <p:sp>
        <p:nvSpPr>
          <p:cNvPr id="10" name="TextBox 9">
            <a:extLst>
              <a:ext uri="{FF2B5EF4-FFF2-40B4-BE49-F238E27FC236}">
                <a16:creationId xmlns:a16="http://schemas.microsoft.com/office/drawing/2014/main" id="{3447DC9D-C5D0-459F-8A37-FCBF609D71ED}"/>
              </a:ext>
            </a:extLst>
          </p:cNvPr>
          <p:cNvSpPr txBox="1"/>
          <p:nvPr/>
        </p:nvSpPr>
        <p:spPr>
          <a:xfrm>
            <a:off x="7994706" y="3705726"/>
            <a:ext cx="4026526" cy="2708434"/>
          </a:xfrm>
          <a:prstGeom prst="rect">
            <a:avLst/>
          </a:prstGeom>
          <a:solidFill>
            <a:schemeClr val="bg1"/>
          </a:solidFill>
        </p:spPr>
        <p:txBody>
          <a:bodyPr wrap="square" rtlCol="1">
            <a:spAutoFit/>
          </a:bodyPr>
          <a:lstStyle/>
          <a:p>
            <a:pPr algn="just" rtl="1">
              <a:spcBef>
                <a:spcPct val="0"/>
              </a:spcBef>
              <a:spcAft>
                <a:spcPts val="1200"/>
              </a:spcAft>
              <a:defRPr sz="2000">
                <a:latin typeface="Arial" panose="020B0604020202020204" pitchFamily="34" charset="0"/>
                <a:ea typeface="+mj-ea"/>
                <a:cs typeface="Arial" panose="020B0604020202020204" pitchFamily="34" charset="0"/>
              </a:defRPr>
            </a:pPr>
            <a:r>
              <a:rPr sz="2000" dirty="0" err="1">
                <a:latin typeface="Adobe Arabic" panose="02040503050201020203" pitchFamily="18" charset="-78"/>
                <a:cs typeface="Adobe Arabic" panose="02040503050201020203" pitchFamily="18" charset="-78"/>
              </a:rPr>
              <a:t>سنساهم</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بناء</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التأهب</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للجوائح</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خلال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دعم</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البلدان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لتعزيز</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قدرة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أنظمتها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على</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الصمود</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إطار</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برامج</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الصحة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وبرامج</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مكافحة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أمراض</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فيروس</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العوز</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المناعي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البشري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والسُلّ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والملاريا</a:t>
            </a:r>
            <a:r>
              <a:rPr sz="2000" dirty="0">
                <a:latin typeface="Adobe Arabic" panose="02040503050201020203" pitchFamily="18" charset="-78"/>
                <a:cs typeface="Adobe Arabic" panose="02040503050201020203" pitchFamily="18" charset="-78"/>
              </a:rPr>
              <a:t>.</a:t>
            </a:r>
          </a:p>
          <a:p>
            <a:pPr algn="just" rtl="1">
              <a:spcBef>
                <a:spcPct val="0"/>
              </a:spcBef>
              <a:spcAft>
                <a:spcPts val="1200"/>
              </a:spcAft>
              <a:defRPr sz="2000">
                <a:latin typeface="Arial" panose="020B0604020202020204" pitchFamily="34" charset="0"/>
                <a:ea typeface="+mj-ea"/>
                <a:cs typeface="Arial" panose="020B0604020202020204" pitchFamily="34" charset="0"/>
              </a:defRPr>
            </a:pPr>
            <a:r>
              <a:rPr sz="2000" dirty="0" err="1">
                <a:latin typeface="Adobe Arabic" panose="02040503050201020203" pitchFamily="18" charset="-78"/>
                <a:cs typeface="Adobe Arabic" panose="02040503050201020203" pitchFamily="18" charset="-78"/>
              </a:rPr>
              <a:t>عملنا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في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مجال</a:t>
            </a:r>
            <a:r>
              <a:rPr sz="2000"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التصدي</a:t>
            </a:r>
            <a:r>
              <a:rPr sz="2000" b="1" dirty="0">
                <a:latin typeface="Adobe Arabic" panose="02040503050201020203" pitchFamily="18" charset="-78"/>
                <a:cs typeface="Adobe Arabic" panose="02040503050201020203" pitchFamily="18" charset="-78"/>
              </a:rPr>
              <a:t> </a:t>
            </a:r>
            <a:r>
              <a:rPr sz="2000" b="1" dirty="0" err="1">
                <a:latin typeface="Adobe Arabic" panose="02040503050201020203" pitchFamily="18" charset="-78"/>
                <a:cs typeface="Adobe Arabic" panose="02040503050201020203" pitchFamily="18" charset="-78"/>
              </a:rPr>
              <a:t>للجوائح</a:t>
            </a:r>
            <a:r>
              <a:rPr sz="2000" b="1"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محدد</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جيداً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من</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خلال</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برامجنا</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الحالية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وآلية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التصدي</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لجائحة</a:t>
            </a:r>
            <a:r>
              <a:rPr sz="2000" dirty="0">
                <a:latin typeface="Adobe Arabic" panose="02040503050201020203" pitchFamily="18" charset="-78"/>
                <a:cs typeface="Adobe Arabic" panose="02040503050201020203" pitchFamily="18" charset="-78"/>
              </a:rPr>
              <a:t> كوفيد</a:t>
            </a:r>
            <a:r>
              <a:rPr lang="ar-SA" sz="2000" dirty="0">
                <a:latin typeface="Adobe Arabic" panose="02040503050201020203" pitchFamily="18" charset="-78"/>
                <a:cs typeface="Adobe Arabic" panose="02040503050201020203" pitchFamily="18" charset="-78"/>
              </a:rPr>
              <a:t>-19</a:t>
            </a:r>
            <a:r>
              <a:rPr sz="2000" dirty="0">
                <a:latin typeface="Adobe Arabic" panose="02040503050201020203" pitchFamily="18" charset="-78"/>
                <a:cs typeface="Adobe Arabic" panose="02040503050201020203" pitchFamily="18" charset="-78"/>
              </a:rPr>
              <a:t> (C19RM) </a:t>
            </a:r>
            <a:r>
              <a:rPr lang="ar-SA"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التابعة</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للصندوق</a:t>
            </a:r>
            <a:r>
              <a:rPr sz="2000" dirty="0">
                <a:latin typeface="Adobe Arabic" panose="02040503050201020203" pitchFamily="18" charset="-78"/>
                <a:cs typeface="Adobe Arabic" panose="02040503050201020203" pitchFamily="18" charset="-78"/>
              </a:rPr>
              <a:t> </a:t>
            </a:r>
            <a:r>
              <a:rPr sz="2000" dirty="0" err="1">
                <a:latin typeface="Adobe Arabic" panose="02040503050201020203" pitchFamily="18" charset="-78"/>
                <a:cs typeface="Adobe Arabic" panose="02040503050201020203" pitchFamily="18" charset="-78"/>
              </a:rPr>
              <a:t>العالمي</a:t>
            </a:r>
            <a:r>
              <a:rPr sz="2000" dirty="0">
                <a:latin typeface="Adobe Arabic" panose="02040503050201020203" pitchFamily="18" charset="-78"/>
                <a:cs typeface="Adobe Arabic" panose="02040503050201020203" pitchFamily="18" charset="-78"/>
              </a:rPr>
              <a:t>.</a:t>
            </a:r>
          </a:p>
        </p:txBody>
      </p:sp>
      <p:pic>
        <p:nvPicPr>
          <p:cNvPr id="4" name="Picture 3"/>
          <p:cNvPicPr>
            <a:picLocks noChangeAspect="1"/>
          </p:cNvPicPr>
          <p:nvPr/>
        </p:nvPicPr>
        <p:blipFill>
          <a:blip r:embed="rId4"/>
          <a:stretch>
            <a:fillRect/>
          </a:stretch>
        </p:blipFill>
        <p:spPr>
          <a:xfrm>
            <a:off x="186192" y="2208962"/>
            <a:ext cx="8380567" cy="3782140"/>
          </a:xfrm>
          <a:prstGeom prst="rect">
            <a:avLst/>
          </a:prstGeom>
        </p:spPr>
      </p:pic>
      <p:sp>
        <p:nvSpPr>
          <p:cNvPr id="3" name="Slide Number Placeholder 2">
            <a:extLst>
              <a:ext uri="{FF2B5EF4-FFF2-40B4-BE49-F238E27FC236}">
                <a16:creationId xmlns:a16="http://schemas.microsoft.com/office/drawing/2014/main" id="{1F2E99E9-D8C4-49BB-1F9E-59AA2A048752}"/>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7</a:t>
            </a:fld>
            <a:endParaRPr lang="ar" dirty="0"/>
          </a:p>
        </p:txBody>
      </p:sp>
    </p:spTree>
    <p:extLst>
      <p:ext uri="{BB962C8B-B14F-4D97-AF65-F5344CB8AC3E}">
        <p14:creationId xmlns:p14="http://schemas.microsoft.com/office/powerpoint/2010/main" val="167739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FB4EF-8473-4369-8A92-CB7AC9ED37E3}"/>
              </a:ext>
            </a:extLst>
          </p:cNvPr>
          <p:cNvSpPr>
            <a:spLocks noGrp="1"/>
          </p:cNvSpPr>
          <p:nvPr>
            <p:ph type="title"/>
          </p:nvPr>
        </p:nvSpPr>
        <p:spPr/>
        <p:txBody>
          <a:bodyPr rtlCol="1"/>
          <a:lstStyle/>
          <a:p>
            <a:pPr algn="r" rtl="1">
              <a:defRPr>
                <a:cs typeface="Arial" panose="020B0604020202020204" pitchFamily="34" charset="0"/>
              </a:defRPr>
            </a:pPr>
            <a:r>
              <a:rPr sz="3600" b="1" dirty="0" err="1">
                <a:latin typeface="Adobe Arabic" panose="02040503050201020203" pitchFamily="18" charset="-78"/>
                <a:cs typeface="Adobe Arabic" panose="02040503050201020203" pitchFamily="18" charset="-78"/>
              </a:rPr>
              <a:t>إطار</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استراتيجية</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الصندوق</a:t>
            </a:r>
            <a:r>
              <a:rPr sz="3600" b="1" dirty="0">
                <a:latin typeface="Adobe Arabic" panose="02040503050201020203" pitchFamily="18" charset="-78"/>
                <a:cs typeface="Adobe Arabic" panose="02040503050201020203" pitchFamily="18" charset="-78"/>
              </a:rPr>
              <a:t> </a:t>
            </a:r>
            <a:r>
              <a:rPr sz="3600" b="1" dirty="0" err="1">
                <a:latin typeface="Adobe Arabic" panose="02040503050201020203" pitchFamily="18" charset="-78"/>
                <a:cs typeface="Adobe Arabic" panose="02040503050201020203" pitchFamily="18" charset="-78"/>
              </a:rPr>
              <a:t>العالمي</a:t>
            </a:r>
            <a:br>
              <a:rPr sz="3600" b="1" dirty="0">
                <a:latin typeface="Adobe Arabic" panose="02040503050201020203" pitchFamily="18" charset="-78"/>
                <a:cs typeface="Adobe Arabic" panose="02040503050201020203" pitchFamily="18" charset="-78"/>
              </a:rPr>
            </a:br>
            <a:r>
              <a:rPr dirty="0" err="1">
                <a:latin typeface="Adobe Arabic" panose="02040503050201020203" pitchFamily="18" charset="-78"/>
                <a:cs typeface="Adobe Arabic" panose="02040503050201020203" pitchFamily="18" charset="-78"/>
              </a:rPr>
              <a:t>العوامل</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المُساعِدة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للشراكة</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وإطار</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الرصد</a:t>
            </a:r>
            <a:r>
              <a:rPr dirty="0">
                <a:latin typeface="Adobe Arabic" panose="02040503050201020203" pitchFamily="18" charset="-78"/>
                <a:cs typeface="Adobe Arabic" panose="02040503050201020203" pitchFamily="18" charset="-78"/>
              </a:rPr>
              <a:t> </a:t>
            </a:r>
            <a:r>
              <a:rPr dirty="0" err="1">
                <a:latin typeface="Adobe Arabic" panose="02040503050201020203" pitchFamily="18" charset="-78"/>
                <a:cs typeface="Adobe Arabic" panose="02040503050201020203" pitchFamily="18" charset="-78"/>
              </a:rPr>
              <a:t>والتقييم</a:t>
            </a:r>
            <a:endParaRPr dirty="0">
              <a:latin typeface="Adobe Arabic" panose="02040503050201020203" pitchFamily="18" charset="-78"/>
              <a:cs typeface="Adobe Arabic" panose="02040503050201020203" pitchFamily="18" charset="-78"/>
            </a:endParaRPr>
          </a:p>
        </p:txBody>
      </p:sp>
      <p:sp>
        <p:nvSpPr>
          <p:cNvPr id="14" name="Rectangle 13">
            <a:extLst>
              <a:ext uri="{FF2B5EF4-FFF2-40B4-BE49-F238E27FC236}">
                <a16:creationId xmlns:a16="http://schemas.microsoft.com/office/drawing/2014/main" id="{0D99D6E3-1437-4345-B042-A1B581EAEF26}"/>
              </a:ext>
            </a:extLst>
          </p:cNvPr>
          <p:cNvSpPr/>
          <p:nvPr/>
        </p:nvSpPr>
        <p:spPr>
          <a:xfrm>
            <a:off x="198776" y="2082131"/>
            <a:ext cx="8133712" cy="3756693"/>
          </a:xfrm>
          <a:prstGeom prst="rect">
            <a:avLst/>
          </a:prstGeom>
          <a:solidFill>
            <a:schemeClr val="bg1"/>
          </a:solidFill>
          <a:ln w="12700" cap="flat" cmpd="sng" algn="ctr">
            <a:solidFill>
              <a:schemeClr val="tx1"/>
            </a:solidFill>
            <a:prstDash val="solid"/>
          </a:ln>
          <a:effectLst/>
        </p:spPr>
        <p:txBody>
          <a:bodyPr lIns="182880" tIns="91440" rIns="45720" bIns="45720" rtlCol="1" anchor="t" anchorCtr="0"/>
          <a:lstStyle/>
          <a:p>
            <a:pPr marL="285750" indent="-285750" algn="r" rtl="1">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pPr>
            <a:r>
              <a:rPr sz="2800" dirty="0" err="1">
                <a:latin typeface="Adobe Arabic" panose="02040503050201020203" pitchFamily="18" charset="-78"/>
                <a:cs typeface="Adobe Arabic" panose="02040503050201020203" pitchFamily="18" charset="-78"/>
              </a:rPr>
              <a:t>يعتمد</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نجاح</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نموذج</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الصندوق</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العالمي</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على</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المبادئ</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الأساسية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لتولّي</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البلدان</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زمام</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الأمور</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والشراكة</a:t>
            </a:r>
            <a:r>
              <a:rPr sz="2800" dirty="0">
                <a:latin typeface="Adobe Arabic" panose="02040503050201020203" pitchFamily="18" charset="-78"/>
                <a:cs typeface="Adobe Arabic" panose="02040503050201020203" pitchFamily="18" charset="-78"/>
              </a:rPr>
              <a:t>.</a:t>
            </a:r>
          </a:p>
          <a:p>
            <a:pPr marL="285750" indent="-285750" algn="r" rtl="1">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pPr>
            <a:r>
              <a:rPr sz="2800" dirty="0" err="1">
                <a:latin typeface="Adobe Arabic" panose="02040503050201020203" pitchFamily="18" charset="-78"/>
                <a:cs typeface="Adobe Arabic" panose="02040503050201020203" pitchFamily="18" charset="-78"/>
              </a:rPr>
              <a:t>يعتمد</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تحقيق</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هدف</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الاستراتيجية</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وأغراضها</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على</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تعاون</a:t>
            </a:r>
            <a:r>
              <a:rPr sz="2800"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جميع</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الشركاء</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والعمل</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معاً</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ولكل</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منهم</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أدوار</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ومسؤوليات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متمايزة</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ومتكامل</a:t>
            </a:r>
            <a:r>
              <a:rPr lang="ar-SA" sz="2800" b="1" dirty="0">
                <a:latin typeface="Adobe Arabic" panose="02040503050201020203" pitchFamily="18" charset="-78"/>
                <a:cs typeface="Adobe Arabic" panose="02040503050201020203" pitchFamily="18" charset="-78"/>
              </a:rPr>
              <a:t>ة</a:t>
            </a:r>
            <a:r>
              <a:rPr lang="ar-SA" sz="2800" dirty="0">
                <a:latin typeface="Adobe Arabic" panose="02040503050201020203" pitchFamily="18" charset="-78"/>
                <a:cs typeface="Adobe Arabic" panose="02040503050201020203" pitchFamily="18" charset="-78"/>
              </a:rPr>
              <a:t>.</a:t>
            </a:r>
            <a:endParaRPr sz="2800" dirty="0">
              <a:latin typeface="Adobe Arabic" panose="02040503050201020203" pitchFamily="18" charset="-78"/>
              <a:cs typeface="Adobe Arabic" panose="02040503050201020203" pitchFamily="18" charset="-78"/>
            </a:endParaRPr>
          </a:p>
          <a:p>
            <a:pPr marL="285750" indent="-285750" algn="r" rtl="1">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pPr>
            <a:r>
              <a:rPr sz="2800" dirty="0" err="1">
                <a:latin typeface="Adobe Arabic" panose="02040503050201020203" pitchFamily="18" charset="-78"/>
                <a:cs typeface="Adobe Arabic" panose="02040503050201020203" pitchFamily="18" charset="-78"/>
              </a:rPr>
              <a:t>يرد</a:t>
            </a:r>
            <a:r>
              <a:rPr sz="2800"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وصف</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لهذه</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الأدوار</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والمسؤوليات</a:t>
            </a:r>
            <a:r>
              <a:rPr sz="2800" b="1" dirty="0">
                <a:latin typeface="Adobe Arabic" panose="02040503050201020203" pitchFamily="18" charset="-78"/>
                <a:cs typeface="Adobe Arabic" panose="02040503050201020203" pitchFamily="18" charset="-78"/>
              </a:rPr>
              <a:t> </a:t>
            </a:r>
            <a:r>
              <a:rPr sz="2800" b="1" dirty="0" err="1">
                <a:latin typeface="Adobe Arabic" panose="02040503050201020203" pitchFamily="18" charset="-78"/>
                <a:cs typeface="Adobe Arabic" panose="02040503050201020203" pitchFamily="18" charset="-78"/>
              </a:rPr>
              <a:t>في</a:t>
            </a:r>
            <a:r>
              <a:rPr sz="2800" b="1"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قسم</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العوامل</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المُساعِدة</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للشراكة</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الخاصة</a:t>
            </a:r>
            <a:r>
              <a:rPr sz="2800" dirty="0">
                <a:latin typeface="Adobe Arabic" panose="02040503050201020203" pitchFamily="18" charset="-78"/>
                <a:cs typeface="Adobe Arabic" panose="02040503050201020203" pitchFamily="18" charset="-78"/>
              </a:rPr>
              <a:t> </a:t>
            </a:r>
            <a:r>
              <a:rPr sz="2800" dirty="0" err="1">
                <a:latin typeface="Adobe Arabic" panose="02040503050201020203" pitchFamily="18" charset="-78"/>
                <a:cs typeface="Adobe Arabic" panose="02040503050201020203" pitchFamily="18" charset="-78"/>
              </a:rPr>
              <a:t>بالاستراتيجية</a:t>
            </a:r>
            <a:r>
              <a:rPr sz="2800" dirty="0">
                <a:latin typeface="Adobe Arabic" panose="02040503050201020203" pitchFamily="18" charset="-78"/>
                <a:cs typeface="Adobe Arabic" panose="02040503050201020203" pitchFamily="18" charset="-78"/>
              </a:rPr>
              <a:t>.</a:t>
            </a:r>
          </a:p>
          <a:p>
            <a:pPr algn="r" rtl="1">
              <a:spcAft>
                <a:spcPts val="1200"/>
              </a:spcAft>
            </a:pPr>
            <a:endParaRPr sz="1400" b="0" i="0" strike="noStrike" kern="0" cap="none" spc="0" normalizeH="0" baseline="0" dirty="0">
              <a:ln>
                <a:noFill/>
              </a:ln>
              <a:solidFill>
                <a:srgbClr val="000000"/>
              </a:solidFill>
              <a:effectLst/>
              <a:uLnTx/>
              <a:uFillTx/>
              <a:latin typeface="Adobe Arabic" panose="02040503050201020203" pitchFamily="18" charset="-78"/>
              <a:cs typeface="Adobe Arabic" panose="02040503050201020203" pitchFamily="18" charset="-78"/>
            </a:endParaRPr>
          </a:p>
        </p:txBody>
      </p:sp>
      <p:sp>
        <p:nvSpPr>
          <p:cNvPr id="15" name="Rectangle 14">
            <a:extLst>
              <a:ext uri="{FF2B5EF4-FFF2-40B4-BE49-F238E27FC236}">
                <a16:creationId xmlns:a16="http://schemas.microsoft.com/office/drawing/2014/main" id="{F0056B05-28BD-41CC-8699-05B76B0DD01F}"/>
              </a:ext>
            </a:extLst>
          </p:cNvPr>
          <p:cNvSpPr/>
          <p:nvPr/>
        </p:nvSpPr>
        <p:spPr>
          <a:xfrm>
            <a:off x="198776" y="1466667"/>
            <a:ext cx="8133712" cy="470065"/>
          </a:xfrm>
          <a:prstGeom prst="rect">
            <a:avLst/>
          </a:prstGeom>
          <a:solidFill>
            <a:schemeClr val="bg1"/>
          </a:solidFill>
          <a:ln w="12700"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pPr>
            <a:endParaRPr kumimoji="0" sz="2000" b="1" i="1" strike="noStrike" kern="0" cap="none" spc="0" normalizeH="0" baseline="0" dirty="0">
              <a:ln>
                <a:noFill/>
              </a:ln>
              <a:solidFill>
                <a:srgbClr val="1F4E79"/>
              </a:solidFill>
              <a:effectLst/>
              <a:uLnTx/>
              <a:uFillTx/>
              <a:latin typeface="Adobe Arabic" panose="02040503050201020203" pitchFamily="18" charset="-78"/>
              <a:cs typeface="Adobe Arabic" panose="02040503050201020203" pitchFamily="18" charset="-78"/>
            </a:endParaRPr>
          </a:p>
        </p:txBody>
      </p:sp>
      <p:sp>
        <p:nvSpPr>
          <p:cNvPr id="16" name="Rectangle 15">
            <a:extLst>
              <a:ext uri="{FF2B5EF4-FFF2-40B4-BE49-F238E27FC236}">
                <a16:creationId xmlns:a16="http://schemas.microsoft.com/office/drawing/2014/main" id="{14CC7242-26E9-4780-BABA-AADB2F79ED3A}"/>
              </a:ext>
            </a:extLst>
          </p:cNvPr>
          <p:cNvSpPr/>
          <p:nvPr/>
        </p:nvSpPr>
        <p:spPr>
          <a:xfrm>
            <a:off x="2450185" y="1398198"/>
            <a:ext cx="4244495" cy="584775"/>
          </a:xfrm>
          <a:prstGeom prst="rect">
            <a:avLst/>
          </a:prstGeom>
        </p:spPr>
        <p:txBody>
          <a:bodyPr wrap="square" rtlCol="1">
            <a:spAutoFit/>
          </a:bodyPr>
          <a:lstStyle/>
          <a:p>
            <a:pPr lvl="0" algn="ctr" rtl="1">
              <a:spcAft>
                <a:spcPts val="400"/>
              </a:spcAft>
              <a:defRPr sz="2000" b="1">
                <a:solidFill>
                  <a:srgbClr val="000000"/>
                </a:solidFill>
                <a:latin typeface="Arial" panose="020B0604020202020204" pitchFamily="34" charset="0"/>
                <a:cs typeface="Arial" panose="020B0604020202020204" pitchFamily="34" charset="0"/>
              </a:defRPr>
            </a:pPr>
            <a:r>
              <a:rPr sz="3200" dirty="0" err="1">
                <a:latin typeface="Adobe Arabic" panose="02040503050201020203" pitchFamily="18" charset="-78"/>
                <a:cs typeface="Adobe Arabic" panose="02040503050201020203" pitchFamily="18" charset="-78"/>
              </a:rPr>
              <a:t>العوامل</a:t>
            </a:r>
            <a:r>
              <a:rPr sz="3200" dirty="0">
                <a:latin typeface="Adobe Arabic" panose="02040503050201020203" pitchFamily="18" charset="-78"/>
                <a:cs typeface="Adobe Arabic" panose="02040503050201020203" pitchFamily="18" charset="-78"/>
              </a:rPr>
              <a:t> </a:t>
            </a:r>
            <a:r>
              <a:rPr sz="3200" dirty="0" err="1">
                <a:latin typeface="Adobe Arabic" panose="02040503050201020203" pitchFamily="18" charset="-78"/>
                <a:cs typeface="Adobe Arabic" panose="02040503050201020203" pitchFamily="18" charset="-78"/>
              </a:rPr>
              <a:t>المُساعِدة</a:t>
            </a:r>
            <a:r>
              <a:rPr sz="3200" dirty="0">
                <a:latin typeface="Adobe Arabic" panose="02040503050201020203" pitchFamily="18" charset="-78"/>
                <a:cs typeface="Adobe Arabic" panose="02040503050201020203" pitchFamily="18" charset="-78"/>
              </a:rPr>
              <a:t> </a:t>
            </a:r>
            <a:r>
              <a:rPr sz="3200" dirty="0" err="1">
                <a:latin typeface="Adobe Arabic" panose="02040503050201020203" pitchFamily="18" charset="-78"/>
                <a:cs typeface="Adobe Arabic" panose="02040503050201020203" pitchFamily="18" charset="-78"/>
              </a:rPr>
              <a:t>للشراكة</a:t>
            </a:r>
            <a:endParaRPr sz="3200" dirty="0">
              <a:latin typeface="Adobe Arabic" panose="02040503050201020203" pitchFamily="18" charset="-78"/>
              <a:cs typeface="Adobe Arabic" panose="02040503050201020203" pitchFamily="18" charset="-78"/>
            </a:endParaRPr>
          </a:p>
        </p:txBody>
      </p:sp>
      <p:pic>
        <p:nvPicPr>
          <p:cNvPr id="12" name="Picture 11"/>
          <p:cNvPicPr>
            <a:picLocks noChangeAspect="1"/>
          </p:cNvPicPr>
          <p:nvPr/>
        </p:nvPicPr>
        <p:blipFill>
          <a:blip r:embed="rId3"/>
          <a:stretch>
            <a:fillRect/>
          </a:stretch>
        </p:blipFill>
        <p:spPr>
          <a:xfrm>
            <a:off x="8335078" y="1398198"/>
            <a:ext cx="3605911" cy="3126660"/>
          </a:xfrm>
          <a:prstGeom prst="rect">
            <a:avLst/>
          </a:prstGeom>
        </p:spPr>
      </p:pic>
      <p:sp>
        <p:nvSpPr>
          <p:cNvPr id="57" name="Rectangle 56">
            <a:extLst>
              <a:ext uri="{FF2B5EF4-FFF2-40B4-BE49-F238E27FC236}">
                <a16:creationId xmlns:a16="http://schemas.microsoft.com/office/drawing/2014/main" id="{41F55B46-5900-4635-9ACB-77239BCCB912}"/>
              </a:ext>
            </a:extLst>
          </p:cNvPr>
          <p:cNvSpPr/>
          <p:nvPr/>
        </p:nvSpPr>
        <p:spPr>
          <a:xfrm>
            <a:off x="8335078" y="3606160"/>
            <a:ext cx="3605911" cy="9186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endParaRPr/>
          </a:p>
        </p:txBody>
      </p:sp>
      <p:sp>
        <p:nvSpPr>
          <p:cNvPr id="2" name="Slide Number Placeholder 2">
            <a:extLst>
              <a:ext uri="{FF2B5EF4-FFF2-40B4-BE49-F238E27FC236}">
                <a16:creationId xmlns:a16="http://schemas.microsoft.com/office/drawing/2014/main" id="{51957D6B-D1C2-5C08-CBAE-A2A54C91C5AC}"/>
              </a:ext>
            </a:extLst>
          </p:cNvPr>
          <p:cNvSpPr>
            <a:spLocks noGrp="1"/>
          </p:cNvSpPr>
          <p:nvPr>
            <p:ph type="sldNum" sz="quarter" idx="12"/>
          </p:nvPr>
        </p:nvSpPr>
        <p:spPr>
          <a:xfrm>
            <a:off x="484415" y="6282327"/>
            <a:ext cx="897300" cy="365125"/>
          </a:xfrm>
        </p:spPr>
        <p:txBody>
          <a:bodyPr/>
          <a:lstStyle/>
          <a:p>
            <a:pPr algn="l" rtl="1"/>
            <a:fld id="{DCCF19E6-0AFE-4CD6-AF5E-0E70B26414FC}" type="slidenum">
              <a:rPr/>
              <a:t>8</a:t>
            </a:fld>
            <a:endParaRPr lang="ar" dirty="0"/>
          </a:p>
        </p:txBody>
      </p:sp>
    </p:spTree>
    <p:extLst>
      <p:ext uri="{BB962C8B-B14F-4D97-AF65-F5344CB8AC3E}">
        <p14:creationId xmlns:p14="http://schemas.microsoft.com/office/powerpoint/2010/main" val="28238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DD2EE5-1A6E-4D83-AD93-DAF21A1B5C03}"/>
              </a:ext>
            </a:extLst>
          </p:cNvPr>
          <p:cNvSpPr>
            <a:spLocks noGrp="1"/>
          </p:cNvSpPr>
          <p:nvPr>
            <p:ph type="sldNum" sz="quarter" idx="12"/>
          </p:nvPr>
        </p:nvSpPr>
        <p:spPr/>
        <p:txBody>
          <a:bodyPr/>
          <a:lstStyle/>
          <a:p>
            <a:pPr algn="l" rtl="1"/>
            <a:fld id="{DCCF19E6-0AFE-4CD6-AF5E-0E70B26414FC}" type="slidenum">
              <a:rPr/>
              <a:t>9</a:t>
            </a:fld>
            <a:endParaRPr lang="ar" dirty="0"/>
          </a:p>
        </p:txBody>
      </p:sp>
      <p:sp>
        <p:nvSpPr>
          <p:cNvPr id="4" name="Title 3">
            <a:extLst>
              <a:ext uri="{FF2B5EF4-FFF2-40B4-BE49-F238E27FC236}">
                <a16:creationId xmlns:a16="http://schemas.microsoft.com/office/drawing/2014/main" id="{3AEFB4EF-8473-4369-8A92-CB7AC9ED37E3}"/>
              </a:ext>
            </a:extLst>
          </p:cNvPr>
          <p:cNvSpPr>
            <a:spLocks noGrp="1"/>
          </p:cNvSpPr>
          <p:nvPr>
            <p:ph type="title"/>
          </p:nvPr>
        </p:nvSpPr>
        <p:spPr>
          <a:xfrm>
            <a:off x="360000" y="270001"/>
            <a:ext cx="11471638" cy="951182"/>
          </a:xfrm>
        </p:spPr>
        <p:txBody>
          <a:bodyPr/>
          <a:lstStyle/>
          <a:p>
            <a:pPr algn="r" rtl="1"/>
            <a:r>
              <a:rPr lang="ar" sz="3200" b="0" i="0" u="none" baseline="0" dirty="0">
                <a:highlight>
                  <a:srgbClr val="FFFFFF"/>
                </a:highlight>
                <a:latin typeface="Arial Black"/>
                <a:cs typeface="Arial"/>
              </a:rPr>
              <a:t>إطاراستراتيجية الصندوق العالمي</a:t>
            </a:r>
            <a:br>
              <a:rPr lang="ar" sz="3200" dirty="0">
                <a:highlight>
                  <a:srgbClr val="FFFFFF"/>
                </a:highlight>
                <a:latin typeface="Arial Black" panose="020B0A04020102020204" pitchFamily="34" charset="0"/>
                <a:cs typeface="Arial" panose="020B0604020202020204" pitchFamily="34" charset="0"/>
              </a:rPr>
            </a:br>
            <a:r>
              <a:rPr lang="ar" b="0" i="0" u="none" baseline="0" dirty="0">
                <a:highlight>
                  <a:srgbClr val="FFFFFF"/>
                </a:highlight>
                <a:latin typeface="+mn-lt"/>
                <a:cs typeface="Arial"/>
              </a:rPr>
              <a:t> للرصد والتقييم</a:t>
            </a:r>
          </a:p>
        </p:txBody>
      </p:sp>
      <p:sp>
        <p:nvSpPr>
          <p:cNvPr id="9" name="Rectangle 8">
            <a:extLst>
              <a:ext uri="{FF2B5EF4-FFF2-40B4-BE49-F238E27FC236}">
                <a16:creationId xmlns:a16="http://schemas.microsoft.com/office/drawing/2014/main" id="{F55A2748-9D0E-43B5-83A9-7985C3133648}"/>
              </a:ext>
            </a:extLst>
          </p:cNvPr>
          <p:cNvSpPr/>
          <p:nvPr/>
        </p:nvSpPr>
        <p:spPr>
          <a:xfrm>
            <a:off x="361113" y="2049965"/>
            <a:ext cx="5898648" cy="2758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r" rtl="1"/>
            <a:r>
              <a:rPr lang="ar" sz="2000" b="1" i="0" u="none" strike="noStrike" baseline="0" dirty="0">
                <a:solidFill>
                  <a:srgbClr val="000000"/>
                </a:solidFill>
                <a:effectLst/>
                <a:highlight>
                  <a:srgbClr val="FFFFFF"/>
                </a:highlight>
                <a:latin typeface="Arial"/>
                <a:ea typeface="Arial"/>
                <a:cs typeface="Arial"/>
              </a:rPr>
              <a:t>يتم قياس تحقيق أهداف الاستراتيجية </a:t>
            </a:r>
            <a:r>
              <a:rPr lang="ar" sz="2000" b="1" i="0" u="none" baseline="0" dirty="0">
                <a:solidFill>
                  <a:srgbClr val="000000"/>
                </a:solidFill>
                <a:highlight>
                  <a:srgbClr val="FFFFFF"/>
                </a:highlight>
                <a:latin typeface="Arial"/>
                <a:ea typeface="Arial"/>
                <a:cs typeface="Arial"/>
              </a:rPr>
              <a:t>من</a:t>
            </a:r>
            <a:r>
              <a:rPr lang="fr-CH" sz="2000" b="1" i="0" u="none" baseline="0" dirty="0">
                <a:solidFill>
                  <a:srgbClr val="000000"/>
                </a:solidFill>
                <a:highlight>
                  <a:srgbClr val="FFFFFF"/>
                </a:highlight>
                <a:latin typeface="Arial"/>
                <a:ea typeface="Arial"/>
                <a:cs typeface="Arial"/>
              </a:rPr>
              <a:t> </a:t>
            </a:r>
            <a:r>
              <a:rPr lang="ar" sz="2000" b="1" i="0" u="none" strike="noStrike" baseline="0" dirty="0">
                <a:solidFill>
                  <a:srgbClr val="000000"/>
                </a:solidFill>
                <a:effectLst/>
                <a:highlight>
                  <a:srgbClr val="FFFFFF"/>
                </a:highlight>
                <a:latin typeface="Arial"/>
                <a:ea typeface="Arial"/>
                <a:cs typeface="Arial"/>
              </a:rPr>
              <a:t>خلال وضع إطار للرصد والتقييم يتسم بالشمولية والمساءلة، وكذلك من خلال الخطط العالمية للشركاء والأهداف والغايات المتعلقة بالهدف 3 من أهداف التنمية المستدامة.</a:t>
            </a:r>
          </a:p>
          <a:p>
            <a:endParaRPr lang="ar" sz="2000" b="1" i="0" u="none" strike="noStrike" dirty="0">
              <a:solidFill>
                <a:srgbClr val="000000"/>
              </a:solidFill>
              <a:effectLst/>
              <a:highlight>
                <a:srgbClr val="FFFFFF"/>
              </a:highlight>
              <a:latin typeface="Arial" panose="020B0604020202020204" pitchFamily="34" charset="0"/>
              <a:cs typeface="Arial"/>
            </a:endParaRPr>
          </a:p>
          <a:p>
            <a:pPr algn="r" rtl="1"/>
            <a:r>
              <a:rPr lang="ar" b="0" i="0" u="none" strike="noStrike" baseline="0" dirty="0">
                <a:solidFill>
                  <a:srgbClr val="000000"/>
                </a:solidFill>
                <a:effectLst/>
                <a:highlight>
                  <a:srgbClr val="FFFFFF"/>
                </a:highlight>
                <a:latin typeface="Arial"/>
                <a:ea typeface="Arial"/>
                <a:cs typeface="Arial"/>
              </a:rPr>
              <a:t>يربط إطار الرصد والتقييم بين مؤشرات الأداء الرئيسية للاستراتيجية، وجدول التقييم متعدد السنوات،</a:t>
            </a:r>
            <a:r>
              <a:rPr lang="fr-CH" b="0" i="0" u="none" strike="noStrike" baseline="0" dirty="0">
                <a:solidFill>
                  <a:srgbClr val="000000"/>
                </a:solidFill>
                <a:effectLst/>
                <a:highlight>
                  <a:srgbClr val="FFFFFF"/>
                </a:highlight>
                <a:latin typeface="Arial"/>
                <a:ea typeface="Arial"/>
                <a:cs typeface="Arial"/>
              </a:rPr>
              <a:t> </a:t>
            </a:r>
            <a:r>
              <a:rPr lang="ar" b="0" i="0" u="none" baseline="0" dirty="0">
                <a:solidFill>
                  <a:srgbClr val="000000"/>
                </a:solidFill>
                <a:highlight>
                  <a:srgbClr val="FFFFFF"/>
                </a:highlight>
                <a:latin typeface="Arial"/>
                <a:ea typeface="Arial"/>
                <a:cs typeface="Arial"/>
              </a:rPr>
              <a:t>ورصد المنح </a:t>
            </a:r>
            <a:r>
              <a:rPr lang="ar" b="0" i="0" u="none" strike="noStrike" baseline="0" dirty="0">
                <a:solidFill>
                  <a:srgbClr val="000000"/>
                </a:solidFill>
                <a:effectLst/>
                <a:highlight>
                  <a:srgbClr val="FFFFFF"/>
                </a:highlight>
                <a:latin typeface="Arial"/>
                <a:ea typeface="Arial"/>
                <a:cs typeface="Arial"/>
              </a:rPr>
              <a:t> وأداء الأمانة العامة لقياس التقدم المحرز نحو تحقيق أهداف الاستراتيجية.</a:t>
            </a:r>
            <a:endParaRPr lang="ar" dirty="0">
              <a:solidFill>
                <a:schemeClr val="tx1"/>
              </a:solidFill>
              <a:highlight>
                <a:srgbClr val="FFFFFF"/>
              </a:highlight>
              <a:latin typeface="Arial"/>
              <a:cs typeface="Arial"/>
            </a:endParaRPr>
          </a:p>
        </p:txBody>
      </p:sp>
      <p:sp>
        <p:nvSpPr>
          <p:cNvPr id="5" name="Rectangle 4">
            <a:extLst>
              <a:ext uri="{FF2B5EF4-FFF2-40B4-BE49-F238E27FC236}">
                <a16:creationId xmlns:a16="http://schemas.microsoft.com/office/drawing/2014/main" id="{A52B6D88-DC56-F877-F64D-DC584D938307}"/>
              </a:ext>
            </a:extLst>
          </p:cNvPr>
          <p:cNvSpPr/>
          <p:nvPr/>
        </p:nvSpPr>
        <p:spPr>
          <a:xfrm>
            <a:off x="3771546" y="1292621"/>
            <a:ext cx="11580991" cy="4819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 sz="200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EA17FF6-1523-EF2F-6246-EBDE15662C4A}"/>
              </a:ext>
            </a:extLst>
          </p:cNvPr>
          <p:cNvSpPr>
            <a:spLocks noChangeArrowheads="1"/>
          </p:cNvSpPr>
          <p:nvPr/>
        </p:nvSpPr>
        <p:spPr bwMode="auto">
          <a:xfrm rot="16200000">
            <a:off x="6581476" y="1544888"/>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8" name="Oval 5">
            <a:extLst>
              <a:ext uri="{FF2B5EF4-FFF2-40B4-BE49-F238E27FC236}">
                <a16:creationId xmlns:a16="http://schemas.microsoft.com/office/drawing/2014/main" id="{A95E4C7E-48F5-7EE6-DE6F-28936D11B412}"/>
              </a:ext>
            </a:extLst>
          </p:cNvPr>
          <p:cNvSpPr>
            <a:spLocks noChangeArrowheads="1"/>
          </p:cNvSpPr>
          <p:nvPr/>
        </p:nvSpPr>
        <p:spPr bwMode="auto">
          <a:xfrm>
            <a:off x="6451182" y="1149495"/>
            <a:ext cx="5379705" cy="5364304"/>
          </a:xfrm>
          <a:prstGeom prst="ellipse">
            <a:avLst/>
          </a:prstGeom>
          <a:solidFill>
            <a:srgbClr val="0000EE"/>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srgbClr val="FBF299"/>
              </a:solidFill>
              <a:effectLst/>
              <a:uLnTx/>
              <a:uFillTx/>
              <a:latin typeface="Calibri" panose="020F0502020204030204"/>
              <a:ea typeface="+mn-ea"/>
              <a:cs typeface="+mn-cs"/>
            </a:endParaRPr>
          </a:p>
        </p:txBody>
      </p:sp>
      <p:sp>
        <p:nvSpPr>
          <p:cNvPr id="10" name="TextBox 47">
            <a:extLst>
              <a:ext uri="{FF2B5EF4-FFF2-40B4-BE49-F238E27FC236}">
                <a16:creationId xmlns:a16="http://schemas.microsoft.com/office/drawing/2014/main" id="{F651704E-99B2-093B-DD2B-C2E3A53AD66A}"/>
              </a:ext>
            </a:extLst>
          </p:cNvPr>
          <p:cNvSpPr txBox="1"/>
          <p:nvPr/>
        </p:nvSpPr>
        <p:spPr>
          <a:xfrm>
            <a:off x="6636763" y="1343361"/>
            <a:ext cx="4990656" cy="4976572"/>
          </a:xfrm>
          <a:prstGeom prst="rect">
            <a:avLst/>
          </a:prstGeom>
          <a:noFill/>
        </p:spPr>
        <p:txBody>
          <a:bodyPr wrap="none" rtlCol="0">
            <a:prstTxWarp prst="textArchUp">
              <a:avLst>
                <a:gd name="adj" fmla="val 5522730"/>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إطاراستراتيجية الصندوق العالمي للرصد والتقييم لتسهيل التعلم والمساءلة لتعزيزأثر الاستثمارات.</a:t>
            </a:r>
            <a:endParaRPr kumimoji="0" lang="ar" sz="1400" b="0" i="0" u="none" strike="noStrike" kern="120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1" name="Oval 6">
            <a:extLst>
              <a:ext uri="{FF2B5EF4-FFF2-40B4-BE49-F238E27FC236}">
                <a16:creationId xmlns:a16="http://schemas.microsoft.com/office/drawing/2014/main" id="{56A11EDE-3A01-E4E1-4625-FAE328A155E2}"/>
              </a:ext>
            </a:extLst>
          </p:cNvPr>
          <p:cNvSpPr>
            <a:spLocks noChangeArrowheads="1"/>
          </p:cNvSpPr>
          <p:nvPr/>
        </p:nvSpPr>
        <p:spPr bwMode="auto">
          <a:xfrm rot="5400000">
            <a:off x="6772978" y="1469752"/>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nvGrpSpPr>
          <p:cNvPr id="12" name="Group 3">
            <a:extLst>
              <a:ext uri="{FF2B5EF4-FFF2-40B4-BE49-F238E27FC236}">
                <a16:creationId xmlns:a16="http://schemas.microsoft.com/office/drawing/2014/main" id="{DCE19116-E7C0-1C73-BF1D-7BD12BC7DC66}"/>
              </a:ext>
            </a:extLst>
          </p:cNvPr>
          <p:cNvGrpSpPr/>
          <p:nvPr/>
        </p:nvGrpSpPr>
        <p:grpSpPr>
          <a:xfrm>
            <a:off x="6779138" y="1474397"/>
            <a:ext cx="4725359" cy="4737681"/>
            <a:chOff x="743252" y="1661329"/>
            <a:chExt cx="4725359" cy="4737681"/>
          </a:xfrm>
        </p:grpSpPr>
        <p:sp>
          <p:nvSpPr>
            <p:cNvPr id="13" name="Oval 6">
              <a:extLst>
                <a:ext uri="{FF2B5EF4-FFF2-40B4-BE49-F238E27FC236}">
                  <a16:creationId xmlns:a16="http://schemas.microsoft.com/office/drawing/2014/main" id="{60553D76-00D7-96F6-1DB2-317D7F7032F7}"/>
                </a:ext>
              </a:extLst>
            </p:cNvPr>
            <p:cNvSpPr>
              <a:spLocks noChangeArrowheads="1"/>
            </p:cNvSpPr>
            <p:nvPr/>
          </p:nvSpPr>
          <p:spPr bwMode="auto">
            <a:xfrm rot="5400000">
              <a:off x="737092" y="1667489"/>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4" name="Oval 6">
              <a:extLst>
                <a:ext uri="{FF2B5EF4-FFF2-40B4-BE49-F238E27FC236}">
                  <a16:creationId xmlns:a16="http://schemas.microsoft.com/office/drawing/2014/main" id="{6AC8315B-4965-15BB-2CB3-D981C000AFCB}"/>
                </a:ext>
              </a:extLst>
            </p:cNvPr>
            <p:cNvSpPr>
              <a:spLocks noChangeArrowheads="1"/>
            </p:cNvSpPr>
            <p:nvPr/>
          </p:nvSpPr>
          <p:spPr bwMode="auto">
            <a:xfrm rot="16200000">
              <a:off x="738661" y="1669060"/>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 name="Group 3">
            <a:extLst>
              <a:ext uri="{FF2B5EF4-FFF2-40B4-BE49-F238E27FC236}">
                <a16:creationId xmlns:a16="http://schemas.microsoft.com/office/drawing/2014/main" id="{5938AF8C-AF9B-693E-D871-133ECF59D524}"/>
              </a:ext>
            </a:extLst>
          </p:cNvPr>
          <p:cNvGrpSpPr/>
          <p:nvPr/>
        </p:nvGrpSpPr>
        <p:grpSpPr>
          <a:xfrm>
            <a:off x="6779138" y="1463592"/>
            <a:ext cx="4725359" cy="4737681"/>
            <a:chOff x="743252" y="1661329"/>
            <a:chExt cx="4725359" cy="4737681"/>
          </a:xfrm>
        </p:grpSpPr>
        <p:sp>
          <p:nvSpPr>
            <p:cNvPr id="16" name="Oval 6">
              <a:extLst>
                <a:ext uri="{FF2B5EF4-FFF2-40B4-BE49-F238E27FC236}">
                  <a16:creationId xmlns:a16="http://schemas.microsoft.com/office/drawing/2014/main" id="{C779B44E-4374-ED8C-9AD5-5D8189D5CF48}"/>
                </a:ext>
              </a:extLst>
            </p:cNvPr>
            <p:cNvSpPr>
              <a:spLocks noChangeArrowheads="1"/>
            </p:cNvSpPr>
            <p:nvPr/>
          </p:nvSpPr>
          <p:spPr bwMode="auto">
            <a:xfrm rot="5400000">
              <a:off x="737092" y="1667489"/>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17" name="Oval 6">
              <a:extLst>
                <a:ext uri="{FF2B5EF4-FFF2-40B4-BE49-F238E27FC236}">
                  <a16:creationId xmlns:a16="http://schemas.microsoft.com/office/drawing/2014/main" id="{3B9A2E2B-22BF-F059-6928-0FA2A34757A5}"/>
                </a:ext>
              </a:extLst>
            </p:cNvPr>
            <p:cNvSpPr>
              <a:spLocks noChangeArrowheads="1"/>
            </p:cNvSpPr>
            <p:nvPr/>
          </p:nvSpPr>
          <p:spPr bwMode="auto">
            <a:xfrm rot="16200000">
              <a:off x="738661" y="1669060"/>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18" name="TextBox 45">
              <a:extLst>
                <a:ext uri="{FF2B5EF4-FFF2-40B4-BE49-F238E27FC236}">
                  <a16:creationId xmlns:a16="http://schemas.microsoft.com/office/drawing/2014/main" id="{A17AE93D-E79C-D286-977E-9112EFB7A823}"/>
                </a:ext>
              </a:extLst>
            </p:cNvPr>
            <p:cNvSpPr txBox="1"/>
            <p:nvPr/>
          </p:nvSpPr>
          <p:spPr>
            <a:xfrm>
              <a:off x="1884611" y="4966159"/>
              <a:ext cx="2423188" cy="954107"/>
            </a:xfrm>
            <a:prstGeom prst="rect">
              <a:avLst/>
            </a:prstGeom>
            <a:noFill/>
          </p:spPr>
          <p:txBody>
            <a:bodyPr wrap="square" rtlCol="0">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a:ln>
                    <a:noFill/>
                  </a:ln>
                  <a:solidFill>
                    <a:prstClr val="black"/>
                  </a:solidFill>
                  <a:effectLst/>
                  <a:uLnTx/>
                  <a:uFillTx/>
                  <a:latin typeface="Arial"/>
                  <a:ea typeface="+mn-ea"/>
                  <a:cs typeface="Arial" panose="020B0604020202020204" pitchFamily="34" charset="0"/>
                </a:rPr>
                <a:t>قائمة على المعرفة </a:t>
              </a:r>
              <a:br>
                <a:rPr kumimoji="0" lang="ar" sz="1400" b="0" i="0" u="none" strike="noStrike" kern="1200" cap="none" spc="0" normalizeH="0" baseline="0">
                  <a:ln>
                    <a:noFill/>
                  </a:ln>
                  <a:solidFill>
                    <a:prstClr val="black"/>
                  </a:solidFill>
                  <a:effectLst/>
                  <a:uLnTx/>
                  <a:uFillTx/>
                  <a:latin typeface="Arial"/>
                  <a:ea typeface="+mn-ea"/>
                  <a:cs typeface="Arial" panose="020B0604020202020204" pitchFamily="34" charset="0"/>
                </a:rPr>
              </a:br>
              <a:r>
                <a:rPr kumimoji="0" lang="ar" sz="1400" b="0" i="0" u="none" strike="noStrike" kern="1200" cap="none" spc="0" normalizeH="0" baseline="0">
                  <a:ln>
                    <a:noFill/>
                  </a:ln>
                  <a:solidFill>
                    <a:prstClr val="black"/>
                  </a:solidFill>
                  <a:effectLst/>
                  <a:uLnTx/>
                  <a:uFillTx/>
                  <a:latin typeface="Arial"/>
                  <a:ea typeface="+mn-ea"/>
                  <a:cs typeface="Arial" panose="020B0604020202020204" pitchFamily="34" charset="0"/>
                </a:rPr>
                <a:t>ومعززة بتقارير الشركاء التقنيين والدراسات </a:t>
              </a:r>
              <a:br>
                <a:rPr kumimoji="0" lang="ar" sz="1400" b="0" i="0" u="none" strike="noStrike" kern="1200" cap="none" spc="0" normalizeH="0" baseline="0">
                  <a:ln>
                    <a:noFill/>
                  </a:ln>
                  <a:solidFill>
                    <a:prstClr val="black"/>
                  </a:solidFill>
                  <a:effectLst/>
                  <a:uLnTx/>
                  <a:uFillTx/>
                  <a:latin typeface="Arial"/>
                  <a:ea typeface="+mn-ea"/>
                  <a:cs typeface="Arial" panose="020B0604020202020204" pitchFamily="34" charset="0"/>
                </a:rPr>
              </a:br>
              <a:r>
                <a:rPr kumimoji="0" lang="ar" sz="1400" b="0" i="0" u="none" strike="noStrike" kern="1200" cap="none" spc="0" normalizeH="0" baseline="0">
                  <a:ln>
                    <a:noFill/>
                  </a:ln>
                  <a:solidFill>
                    <a:prstClr val="black"/>
                  </a:solidFill>
                  <a:effectLst/>
                  <a:uLnTx/>
                  <a:uFillTx/>
                  <a:latin typeface="Arial"/>
                  <a:ea typeface="+mn-ea"/>
                  <a:cs typeface="Arial" panose="020B0604020202020204" pitchFamily="34" charset="0"/>
                </a:rPr>
                <a:t>ودلائل أخرى</a:t>
              </a:r>
              <a:endParaRPr kumimoji="0" lang="ar" sz="1400" b="0" i="0" u="none" strike="noStrike" kern="1200" cap="none" spc="0" normalizeH="0" baseline="0" dirty="0">
                <a:ln>
                  <a:noFill/>
                </a:ln>
                <a:solidFill>
                  <a:prstClr val="black"/>
                </a:solidFill>
                <a:effectLst/>
                <a:uLnTx/>
                <a:uFillTx/>
                <a:latin typeface="Arial"/>
                <a:ea typeface="+mn-ea"/>
                <a:cs typeface="Arial" panose="020B0604020202020204" pitchFamily="34" charset="0"/>
              </a:endParaRPr>
            </a:p>
          </p:txBody>
        </p:sp>
        <p:sp>
          <p:nvSpPr>
            <p:cNvPr id="19" name="Oval 6">
              <a:extLst>
                <a:ext uri="{FF2B5EF4-FFF2-40B4-BE49-F238E27FC236}">
                  <a16:creationId xmlns:a16="http://schemas.microsoft.com/office/drawing/2014/main" id="{DDE8B1BC-9DF0-8027-0EE5-D0038489E63F}"/>
                </a:ext>
              </a:extLst>
            </p:cNvPr>
            <p:cNvSpPr>
              <a:spLocks noChangeArrowheads="1"/>
            </p:cNvSpPr>
            <p:nvPr/>
          </p:nvSpPr>
          <p:spPr bwMode="auto">
            <a:xfrm rot="5400000">
              <a:off x="2119967" y="2914073"/>
              <a:ext cx="1963522" cy="1999898"/>
            </a:xfrm>
            <a:prstGeom prst="ellipse">
              <a:avLst/>
            </a:prstGeom>
            <a:noFill/>
            <a:ln w="76200">
              <a:solidFill>
                <a:srgbClr val="666666"/>
              </a:solidFill>
            </a:ln>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0" name="Form 1">
              <a:hlinkClick r:id="" action="ppaction://noaction"/>
              <a:extLst>
                <a:ext uri="{FF2B5EF4-FFF2-40B4-BE49-F238E27FC236}">
                  <a16:creationId xmlns:a16="http://schemas.microsoft.com/office/drawing/2014/main" id="{F146B14C-D99C-E1EF-B8CD-82BA8894E947}"/>
                </a:ext>
              </a:extLst>
            </p:cNvPr>
            <p:cNvSpPr/>
            <p:nvPr/>
          </p:nvSpPr>
          <p:spPr>
            <a:xfrm rot="2190606" flipV="1">
              <a:off x="861844" y="3483376"/>
              <a:ext cx="1726967" cy="1690035"/>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1" eaLnBrk="1" fontAlgn="auto" latinLnBrk="0" hangingPunct="1">
                <a:lnSpc>
                  <a:spcPct val="100000"/>
                </a:lnSpc>
                <a:spcBef>
                  <a:spcPts val="0"/>
                </a:spcBef>
                <a:spcAft>
                  <a:spcPts val="0"/>
                </a:spcAft>
                <a:buClrTx/>
                <a:buSzTx/>
                <a:buFontTx/>
                <a:buNone/>
                <a:tabLst/>
                <a:defRPr/>
              </a:pPr>
              <a:endParaRPr kumimoji="0" lang="a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56">
              <a:extLst>
                <a:ext uri="{FF2B5EF4-FFF2-40B4-BE49-F238E27FC236}">
                  <a16:creationId xmlns:a16="http://schemas.microsoft.com/office/drawing/2014/main" id="{A5531DBA-4AC5-BE8A-FCBB-C30C388CBF31}"/>
                </a:ext>
              </a:extLst>
            </p:cNvPr>
            <p:cNvSpPr txBox="1"/>
            <p:nvPr/>
          </p:nvSpPr>
          <p:spPr>
            <a:xfrm>
              <a:off x="1325769" y="4047143"/>
              <a:ext cx="1279823" cy="492443"/>
            </a:xfrm>
            <a:prstGeom prst="rect">
              <a:avLst/>
            </a:prstGeom>
            <a:noFill/>
          </p:spPr>
          <p:txBody>
            <a:bodyPr wrap="square" rtlCol="0">
              <a:spAutoFit/>
            </a:bodyPr>
            <a:lstStyle/>
            <a:p>
              <a:pPr marL="0" marR="0" lvl="0" indent="0" algn="ctr" defTabSz="1218987" rtl="1" eaLnBrk="1" fontAlgn="auto" latinLnBrk="0" hangingPunct="1">
                <a:lnSpc>
                  <a:spcPct val="100000"/>
                </a:lnSpc>
                <a:spcBef>
                  <a:spcPts val="0"/>
                </a:spcBef>
                <a:spcAft>
                  <a:spcPts val="400"/>
                </a:spcAft>
                <a:buClrTx/>
                <a:buSzTx/>
                <a:buFontTx/>
                <a:buNone/>
                <a:tabLst/>
                <a:defRPr/>
              </a:pPr>
              <a:r>
                <a:rPr kumimoji="0" lang="ar" sz="1300" b="0" i="0" u="none" strike="noStrike" kern="1200" cap="none" spc="0" normalizeH="0" baseline="0">
                  <a:ln>
                    <a:noFill/>
                  </a:ln>
                  <a:effectLst/>
                  <a:uLnTx/>
                  <a:uFillTx/>
                  <a:latin typeface="Arial"/>
                  <a:ea typeface="+mn-ea"/>
                  <a:cs typeface="Arial" panose="020B0604020202020204" pitchFamily="34" charset="0"/>
                </a:rPr>
                <a:t>رصد البرنامج</a:t>
              </a:r>
              <a:endParaRPr kumimoji="0" lang="ar" sz="1300" i="0" u="none" strike="noStrike" kern="1200" cap="none" spc="0" normalizeH="0" baseline="0" dirty="0">
                <a:ln>
                  <a:noFill/>
                </a:ln>
                <a:effectLst/>
                <a:uLnTx/>
                <a:uFillTx/>
                <a:latin typeface="Arial"/>
                <a:ea typeface="+mn-ea"/>
                <a:cs typeface="Arial" panose="020B0604020202020204" pitchFamily="34" charset="0"/>
              </a:endParaRPr>
            </a:p>
          </p:txBody>
        </p:sp>
        <p:sp>
          <p:nvSpPr>
            <p:cNvPr id="22" name="Form 5">
              <a:hlinkClick r:id="" action="ppaction://noaction"/>
              <a:extLst>
                <a:ext uri="{FF2B5EF4-FFF2-40B4-BE49-F238E27FC236}">
                  <a16:creationId xmlns:a16="http://schemas.microsoft.com/office/drawing/2014/main" id="{EB571208-CBB8-084B-84BD-288B97EC859B}"/>
                </a:ext>
              </a:extLst>
            </p:cNvPr>
            <p:cNvSpPr/>
            <p:nvPr/>
          </p:nvSpPr>
          <p:spPr>
            <a:xfrm>
              <a:off x="1327884" y="2079234"/>
              <a:ext cx="1726967" cy="1690035"/>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1" eaLnBrk="1" fontAlgn="auto" latinLnBrk="0" hangingPunct="1">
                <a:lnSpc>
                  <a:spcPct val="100000"/>
                </a:lnSpc>
                <a:spcBef>
                  <a:spcPts val="0"/>
                </a:spcBef>
                <a:spcAft>
                  <a:spcPts val="0"/>
                </a:spcAft>
                <a:buClrTx/>
                <a:buSzTx/>
                <a:buFontTx/>
                <a:buNone/>
                <a:tabLst/>
                <a:defRPr/>
              </a:pPr>
              <a:endParaRPr kumimoji="0" lang="a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57">
              <a:extLst>
                <a:ext uri="{FF2B5EF4-FFF2-40B4-BE49-F238E27FC236}">
                  <a16:creationId xmlns:a16="http://schemas.microsoft.com/office/drawing/2014/main" id="{0544B23F-3621-4529-D4CD-2D10CC740E95}"/>
                </a:ext>
              </a:extLst>
            </p:cNvPr>
            <p:cNvSpPr txBox="1"/>
            <p:nvPr/>
          </p:nvSpPr>
          <p:spPr>
            <a:xfrm>
              <a:off x="1599797" y="2783486"/>
              <a:ext cx="1316469" cy="492443"/>
            </a:xfrm>
            <a:prstGeom prst="rect">
              <a:avLst/>
            </a:prstGeom>
            <a:noFill/>
          </p:spPr>
          <p:txBody>
            <a:bodyPr wrap="square" rtlCol="0">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ar" sz="1300" b="0" i="0" u="none" strike="noStrike" kern="1200" cap="none" spc="0" normalizeH="0" baseline="0">
                  <a:ln>
                    <a:noFill/>
                  </a:ln>
                  <a:effectLst/>
                  <a:uLnTx/>
                  <a:uFillTx/>
                  <a:latin typeface="Arial"/>
                  <a:ea typeface="+mn-ea"/>
                  <a:cs typeface="Arial" panose="020B0604020202020204" pitchFamily="34" charset="0"/>
                </a:rPr>
                <a:t>الرصد الاستراتيجي</a:t>
              </a:r>
              <a:endParaRPr kumimoji="0" lang="ar" sz="1300" i="0" u="none" strike="noStrike" kern="1200" cap="none" spc="0" normalizeH="0" baseline="0" dirty="0">
                <a:ln>
                  <a:noFill/>
                </a:ln>
                <a:effectLst/>
                <a:uLnTx/>
                <a:uFillTx/>
                <a:latin typeface="Arial"/>
                <a:ea typeface="+mn-ea"/>
                <a:cs typeface="Arial" panose="020B0604020202020204" pitchFamily="34" charset="0"/>
              </a:endParaRPr>
            </a:p>
          </p:txBody>
        </p:sp>
        <p:sp>
          <p:nvSpPr>
            <p:cNvPr id="24" name="Form 4">
              <a:hlinkClick r:id="" action="ppaction://noaction"/>
              <a:extLst>
                <a:ext uri="{FF2B5EF4-FFF2-40B4-BE49-F238E27FC236}">
                  <a16:creationId xmlns:a16="http://schemas.microsoft.com/office/drawing/2014/main" id="{7F9AF26D-6053-3CBD-E385-361605AFDB8D}"/>
                </a:ext>
              </a:extLst>
            </p:cNvPr>
            <p:cNvSpPr/>
            <p:nvPr/>
          </p:nvSpPr>
          <p:spPr>
            <a:xfrm flipH="1">
              <a:off x="3162880" y="2079234"/>
              <a:ext cx="1726967" cy="1690035"/>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1" eaLnBrk="1" fontAlgn="auto" latinLnBrk="0" hangingPunct="1">
                <a:lnSpc>
                  <a:spcPct val="100000"/>
                </a:lnSpc>
                <a:spcBef>
                  <a:spcPts val="0"/>
                </a:spcBef>
                <a:spcAft>
                  <a:spcPts val="0"/>
                </a:spcAft>
                <a:buClrTx/>
                <a:buSzTx/>
                <a:buFontTx/>
                <a:buNone/>
                <a:tabLst/>
                <a:defRPr/>
              </a:pPr>
              <a:endParaRPr kumimoji="0" lang="a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Form 2">
              <a:hlinkClick r:id="" action="ppaction://noaction"/>
              <a:extLst>
                <a:ext uri="{FF2B5EF4-FFF2-40B4-BE49-F238E27FC236}">
                  <a16:creationId xmlns:a16="http://schemas.microsoft.com/office/drawing/2014/main" id="{11BB36F2-937D-CA59-917B-C9AF453B3C8B}"/>
                </a:ext>
              </a:extLst>
            </p:cNvPr>
            <p:cNvSpPr/>
            <p:nvPr/>
          </p:nvSpPr>
          <p:spPr>
            <a:xfrm rot="4255266" flipH="1">
              <a:off x="3553691" y="3639361"/>
              <a:ext cx="1703721" cy="1752451"/>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1" eaLnBrk="1" fontAlgn="auto" latinLnBrk="0" hangingPunct="1">
                <a:lnSpc>
                  <a:spcPct val="100000"/>
                </a:lnSpc>
                <a:spcBef>
                  <a:spcPts val="0"/>
                </a:spcBef>
                <a:spcAft>
                  <a:spcPts val="0"/>
                </a:spcAft>
                <a:buClrTx/>
                <a:buSzTx/>
                <a:buFontTx/>
                <a:buNone/>
                <a:tabLst/>
                <a:defRPr/>
              </a:pPr>
              <a:endParaRPr kumimoji="0" lang="a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55">
              <a:extLst>
                <a:ext uri="{FF2B5EF4-FFF2-40B4-BE49-F238E27FC236}">
                  <a16:creationId xmlns:a16="http://schemas.microsoft.com/office/drawing/2014/main" id="{5A97E1EB-25B4-5D75-4E49-EBF982ED7665}"/>
                </a:ext>
              </a:extLst>
            </p:cNvPr>
            <p:cNvSpPr txBox="1"/>
            <p:nvPr/>
          </p:nvSpPr>
          <p:spPr>
            <a:xfrm>
              <a:off x="3530954" y="4087039"/>
              <a:ext cx="1404872" cy="492443"/>
            </a:xfrm>
            <a:prstGeom prst="rect">
              <a:avLst/>
            </a:prstGeom>
            <a:noFill/>
          </p:spPr>
          <p:txBody>
            <a:bodyPr wrap="square" rtlCol="0">
              <a:spAutoFit/>
            </a:bodyPr>
            <a:lstStyle/>
            <a:p>
              <a:pPr marL="0" marR="0" lvl="0" indent="0" algn="ctr" defTabSz="1218987" rtl="1" eaLnBrk="1" fontAlgn="auto" latinLnBrk="0" hangingPunct="1">
                <a:lnSpc>
                  <a:spcPct val="100000"/>
                </a:lnSpc>
                <a:spcBef>
                  <a:spcPts val="0"/>
                </a:spcBef>
                <a:spcAft>
                  <a:spcPts val="400"/>
                </a:spcAft>
                <a:buClrTx/>
                <a:buSzTx/>
                <a:buFontTx/>
                <a:buNone/>
                <a:tabLst/>
                <a:defRPr/>
              </a:pPr>
              <a:r>
                <a:rPr kumimoji="0" lang="ar" sz="1300" b="0" i="0" u="none" strike="noStrike" kern="1200" cap="none" spc="0" normalizeH="0" baseline="0">
                  <a:ln>
                    <a:noFill/>
                  </a:ln>
                  <a:effectLst/>
                  <a:uLnTx/>
                  <a:uFillTx/>
                  <a:latin typeface="Arial"/>
                  <a:ea typeface="+mn-ea"/>
                  <a:cs typeface="Arial" panose="020B0604020202020204" pitchFamily="34" charset="0"/>
                </a:rPr>
                <a:t>رصد أداء الأمانة العامة</a:t>
              </a:r>
              <a:endParaRPr kumimoji="0" lang="ar" sz="1300" i="0" u="none" strike="noStrike" kern="1200" cap="none" spc="0" normalizeH="0" baseline="0" dirty="0">
                <a:ln>
                  <a:noFill/>
                </a:ln>
                <a:effectLst/>
                <a:uLnTx/>
                <a:uFillTx/>
                <a:latin typeface="Arial"/>
                <a:ea typeface="+mn-ea"/>
                <a:cs typeface="Arial" panose="020B0604020202020204" pitchFamily="34" charset="0"/>
              </a:endParaRPr>
            </a:p>
          </p:txBody>
        </p:sp>
        <p:sp>
          <p:nvSpPr>
            <p:cNvPr id="27" name="TextBox 58">
              <a:extLst>
                <a:ext uri="{FF2B5EF4-FFF2-40B4-BE49-F238E27FC236}">
                  <a16:creationId xmlns:a16="http://schemas.microsoft.com/office/drawing/2014/main" id="{D0D302BF-1CD8-2AF9-2AD9-3140CE23529A}"/>
                </a:ext>
              </a:extLst>
            </p:cNvPr>
            <p:cNvSpPr txBox="1"/>
            <p:nvPr/>
          </p:nvSpPr>
          <p:spPr>
            <a:xfrm>
              <a:off x="3201428" y="2673738"/>
              <a:ext cx="1431194" cy="692497"/>
            </a:xfrm>
            <a:prstGeom prst="rect">
              <a:avLst/>
            </a:prstGeom>
            <a:noFill/>
          </p:spPr>
          <p:txBody>
            <a:bodyPr wrap="square" rtlCol="0">
              <a:spAutoFit/>
            </a:bodyPr>
            <a:lstStyle/>
            <a:p>
              <a:pPr marL="0" marR="0" lvl="0" indent="0" algn="ctr" defTabSz="1218987" rtl="1" eaLnBrk="1" fontAlgn="auto" latinLnBrk="0" hangingPunct="1">
                <a:lnSpc>
                  <a:spcPct val="100000"/>
                </a:lnSpc>
                <a:spcBef>
                  <a:spcPts val="0"/>
                </a:spcBef>
                <a:spcAft>
                  <a:spcPts val="0"/>
                </a:spcAft>
                <a:buClrTx/>
                <a:buSzTx/>
                <a:buFontTx/>
                <a:buNone/>
                <a:tabLst/>
                <a:defRPr/>
              </a:pPr>
              <a:r>
                <a:rPr kumimoji="0" lang="ar" sz="1300" b="0" i="0" u="none" strike="noStrike" kern="1200" cap="none" spc="0" normalizeH="0" baseline="0">
                  <a:ln>
                    <a:noFill/>
                  </a:ln>
                  <a:effectLst/>
                  <a:uLnTx/>
                  <a:uFillTx/>
                  <a:latin typeface="Arial"/>
                  <a:ea typeface="+mn-ea"/>
                  <a:cs typeface="Arial" panose="020B0604020202020204" pitchFamily="34" charset="0"/>
                </a:rPr>
                <a:t>التقييم الاستراتيجي والمواضيعي</a:t>
              </a:r>
            </a:p>
          </p:txBody>
        </p:sp>
        <p:sp>
          <p:nvSpPr>
            <p:cNvPr id="28" name="Isosceles Triangle 22">
              <a:extLst>
                <a:ext uri="{FF2B5EF4-FFF2-40B4-BE49-F238E27FC236}">
                  <a16:creationId xmlns:a16="http://schemas.microsoft.com/office/drawing/2014/main" id="{2F3E8A03-4664-D56B-0BA2-6EEF8ACAB216}"/>
                </a:ext>
              </a:extLst>
            </p:cNvPr>
            <p:cNvSpPr/>
            <p:nvPr/>
          </p:nvSpPr>
          <p:spPr>
            <a:xfrm rot="20453684">
              <a:off x="3652268" y="3496299"/>
              <a:ext cx="863885" cy="2302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Isosceles Triangle 1">
              <a:extLst>
                <a:ext uri="{FF2B5EF4-FFF2-40B4-BE49-F238E27FC236}">
                  <a16:creationId xmlns:a16="http://schemas.microsoft.com/office/drawing/2014/main" id="{49D43C1F-3082-3CB9-E002-384F1138221C}"/>
                </a:ext>
              </a:extLst>
            </p:cNvPr>
            <p:cNvSpPr/>
            <p:nvPr/>
          </p:nvSpPr>
          <p:spPr>
            <a:xfrm rot="1118271">
              <a:off x="1713787" y="3513906"/>
              <a:ext cx="863885" cy="23023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5">
              <a:extLst>
                <a:ext uri="{FF2B5EF4-FFF2-40B4-BE49-F238E27FC236}">
                  <a16:creationId xmlns:a16="http://schemas.microsoft.com/office/drawing/2014/main" id="{74A0930C-55B1-ED7D-6101-0FB6FD295A33}"/>
                </a:ext>
              </a:extLst>
            </p:cNvPr>
            <p:cNvSpPr/>
            <p:nvPr/>
          </p:nvSpPr>
          <p:spPr>
            <a:xfrm rot="5400000">
              <a:off x="2826925" y="2490972"/>
              <a:ext cx="641587" cy="21271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27">
              <a:extLst>
                <a:ext uri="{FF2B5EF4-FFF2-40B4-BE49-F238E27FC236}">
                  <a16:creationId xmlns:a16="http://schemas.microsoft.com/office/drawing/2014/main" id="{612E8A00-B27B-D558-6C0A-33F45C609917}"/>
                </a:ext>
              </a:extLst>
            </p:cNvPr>
            <p:cNvSpPr/>
            <p:nvPr/>
          </p:nvSpPr>
          <p:spPr>
            <a:xfrm rot="18360293">
              <a:off x="1994523" y="4526792"/>
              <a:ext cx="863885" cy="23023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29">
              <a:extLst>
                <a:ext uri="{FF2B5EF4-FFF2-40B4-BE49-F238E27FC236}">
                  <a16:creationId xmlns:a16="http://schemas.microsoft.com/office/drawing/2014/main" id="{35640201-DBAD-C171-9DDB-4215283FDC87}"/>
                </a:ext>
              </a:extLst>
            </p:cNvPr>
            <p:cNvSpPr/>
            <p:nvPr/>
          </p:nvSpPr>
          <p:spPr>
            <a:xfrm rot="3132523">
              <a:off x="3342218" y="4570497"/>
              <a:ext cx="863885" cy="2302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0">
              <a:extLst>
                <a:ext uri="{FF2B5EF4-FFF2-40B4-BE49-F238E27FC236}">
                  <a16:creationId xmlns:a16="http://schemas.microsoft.com/office/drawing/2014/main" id="{16F052AC-DEA2-2F09-2E46-B5FAE9682398}"/>
                </a:ext>
              </a:extLst>
            </p:cNvPr>
            <p:cNvSpPr/>
            <p:nvPr/>
          </p:nvSpPr>
          <p:spPr>
            <a:xfrm rot="16200000">
              <a:off x="2734059" y="2944446"/>
              <a:ext cx="641587" cy="2127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Ellipse 55">
            <a:extLst>
              <a:ext uri="{FF2B5EF4-FFF2-40B4-BE49-F238E27FC236}">
                <a16:creationId xmlns:a16="http://schemas.microsoft.com/office/drawing/2014/main" id="{5D4BBCE9-7FC1-B53B-54C4-6D4FB1057259}"/>
              </a:ext>
            </a:extLst>
          </p:cNvPr>
          <p:cNvSpPr/>
          <p:nvPr/>
        </p:nvSpPr>
        <p:spPr>
          <a:xfrm>
            <a:off x="8507869" y="3244696"/>
            <a:ext cx="1144898" cy="1144898"/>
          </a:xfrm>
          <a:prstGeom prst="ellipse">
            <a:avLst/>
          </a:prstGeom>
          <a:solidFill>
            <a:srgbClr val="000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p>
        </p:txBody>
      </p:sp>
      <p:sp>
        <p:nvSpPr>
          <p:cNvPr id="35" name="ZoneTexte 56">
            <a:extLst>
              <a:ext uri="{FF2B5EF4-FFF2-40B4-BE49-F238E27FC236}">
                <a16:creationId xmlns:a16="http://schemas.microsoft.com/office/drawing/2014/main" id="{C7D5699D-3701-9F72-737F-C5E842534663}"/>
              </a:ext>
            </a:extLst>
          </p:cNvPr>
          <p:cNvSpPr txBox="1"/>
          <p:nvPr/>
        </p:nvSpPr>
        <p:spPr>
          <a:xfrm>
            <a:off x="8508534" y="3622519"/>
            <a:ext cx="1139791" cy="430887"/>
          </a:xfrm>
          <a:prstGeom prst="rect">
            <a:avLst/>
          </a:prstGeom>
          <a:noFill/>
        </p:spPr>
        <p:txBody>
          <a:bodyPr wrap="square" rtlCol="0">
            <a:spAutoFit/>
          </a:bodyPr>
          <a:lstStyle/>
          <a:p>
            <a:pPr algn="ctr" rtl="1"/>
            <a:r>
              <a:rPr kumimoji="0" lang="ar" sz="1100" b="1" i="0" u="none" strike="noStrike" kern="0" cap="none" spc="0" normalizeH="0" baseline="0">
                <a:ln>
                  <a:noFill/>
                </a:ln>
                <a:solidFill>
                  <a:schemeClr val="bg1"/>
                </a:solidFill>
                <a:effectLst/>
                <a:uLnTx/>
                <a:uFillTx/>
                <a:latin typeface="Arial Black"/>
                <a:ea typeface="+mn-ea"/>
                <a:cs typeface="+mn-cs"/>
              </a:rPr>
              <a:t>نتائج</a:t>
            </a:r>
            <a:br>
              <a:rPr kumimoji="0" lang="ar" sz="1100" b="1" i="0" u="none" strike="noStrike" kern="0" cap="none" spc="0" normalizeH="0" baseline="0">
                <a:ln>
                  <a:noFill/>
                </a:ln>
                <a:solidFill>
                  <a:schemeClr val="bg1"/>
                </a:solidFill>
                <a:effectLst/>
                <a:uLnTx/>
                <a:uFillTx/>
                <a:latin typeface="Arial Black"/>
                <a:ea typeface="+mn-ea"/>
                <a:cs typeface="+mn-cs"/>
              </a:rPr>
            </a:br>
            <a:r>
              <a:rPr kumimoji="0" lang="ar" sz="1100" b="1" i="0" u="none" strike="noStrike" kern="0" cap="none" spc="0" normalizeH="0" baseline="0">
                <a:ln>
                  <a:noFill/>
                </a:ln>
                <a:solidFill>
                  <a:schemeClr val="bg1"/>
                </a:solidFill>
                <a:effectLst/>
                <a:uLnTx/>
                <a:uFillTx/>
                <a:latin typeface="Arial Black"/>
                <a:ea typeface="+mn-ea"/>
                <a:cs typeface="+mn-cs"/>
              </a:rPr>
              <a:t> الاستراتيجية</a:t>
            </a:r>
            <a:endParaRPr kumimoji="0" lang="ar" sz="1100" b="0" i="0" u="none" strike="noStrike" kern="0" cap="none" spc="0" normalizeH="0" baseline="0" noProof="0" dirty="0">
              <a:ln>
                <a:noFill/>
              </a:ln>
              <a:solidFill>
                <a:schemeClr val="bg1"/>
              </a:solidFill>
              <a:effectLst/>
              <a:uLnTx/>
              <a:uFillTx/>
              <a:latin typeface="Arial Black"/>
              <a:ea typeface="+mn-ea"/>
              <a:cs typeface="+mn-cs"/>
            </a:endParaRPr>
          </a:p>
        </p:txBody>
      </p:sp>
    </p:spTree>
    <p:extLst>
      <p:ext uri="{BB962C8B-B14F-4D97-AF65-F5344CB8AC3E}">
        <p14:creationId xmlns:p14="http://schemas.microsoft.com/office/powerpoint/2010/main" val="1778170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3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7.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heme/theme1.xml><?xml version="1.0" encoding="utf-8"?>
<a:theme xmlns:a="http://schemas.openxmlformats.org/drawingml/2006/main" name="1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C9986C8-27DA-43A1-8022-339572DF8931}">
  <we:reference id="f1abd87f-a3ba-42fb-91d5-100000000000" version="1.0.0.6" store="EXCatalog" storeType="EXCatalog"/>
  <we:alternateReferences>
    <we:reference id="WA104380278" version="1.0.0.6"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c097f1e6-5941-48e7-ac45-8c5509127d4f" ContentTypeId="0x0101008F0044CEADCF41C5B42F2D77188AD488" PreviousValue="false"/>
</file>

<file path=customXml/item3.xml><?xml version="1.0" encoding="utf-8"?>
<ct:contentTypeSchema xmlns:ct="http://schemas.microsoft.com/office/2006/metadata/contentType" xmlns:ma="http://schemas.microsoft.com/office/2006/metadata/properties/metaAttributes" ct:_="" ma:_="" ma:contentTypeName="Working Presentation" ma:contentTypeID="0x0101008F0044CEADCF41C5B42F2D77188AD488003B2ED04B26607E40B0B5A1E1CDEA5458" ma:contentTypeVersion="113" ma:contentTypeDescription="A work in progress PowerPoint presentation. &#10;Retention period upon archiving: 0 years." ma:contentTypeScope="" ma:versionID="1322fd30b961fe99f9f52c604bb0d7c3">
  <xsd:schema xmlns:xsd="http://www.w3.org/2001/XMLSchema" xmlns:xs="http://www.w3.org/2001/XMLSchema" xmlns:p="http://schemas.microsoft.com/office/2006/metadata/properties" targetNamespace="http://schemas.microsoft.com/office/2006/metadata/properties" ma:root="true" ma:fieldsID="bc69d66028963e8a337e84ba540dfb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TemplafySlideTemplateConfiguration><![CDATA[{"documentContentValidatorConfiguration":{"enableDocumentContentValidator":false,"documentContentValidatorVersion":0},"elementsMetadata":[],"slideId":"637575427400395078","enableDocumentContentUpdater":true,"version":"1.1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documentContentValidatorConfiguration":{"enableDocumentContentValidator":false,"documentContentValidatorVersion":0},"elementsMetadata":[],"slideId":"637588447712134006","enableDocumentContentUpdater":true,"version":"1.1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4572D55E-0D59-4248-8F0C-C82E52EBB899}">
  <ds:schemaRefs>
    <ds:schemaRef ds:uri="http://schemas.microsoft.com/sharepoint/v3/contenttype/forms"/>
  </ds:schemaRefs>
</ds:datastoreItem>
</file>

<file path=customXml/itemProps2.xml><?xml version="1.0" encoding="utf-8"?>
<ds:datastoreItem xmlns:ds="http://schemas.openxmlformats.org/officeDocument/2006/customXml" ds:itemID="{A35A9B24-FF75-486F-942C-A721F0ADE5EB}">
  <ds:schemaRefs>
    <ds:schemaRef ds:uri="Microsoft.SharePoint.Taxonomy.ContentTypeSync"/>
  </ds:schemaRefs>
</ds:datastoreItem>
</file>

<file path=customXml/itemProps3.xml><?xml version="1.0" encoding="utf-8"?>
<ds:datastoreItem xmlns:ds="http://schemas.openxmlformats.org/officeDocument/2006/customXml" ds:itemID="{0ED7040B-B1B6-494B-AF83-F7CAAE2E10F7}">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F372B18-D9C8-4B96-A2BA-64C659802801}">
  <ds:schemaRefs>
    <ds:schemaRef ds:uri="http://schemas.microsoft.com/sharepoint/events"/>
  </ds:schemaRefs>
</ds:datastoreItem>
</file>

<file path=customXml/itemProps5.xml><?xml version="1.0" encoding="utf-8"?>
<ds:datastoreItem xmlns:ds="http://schemas.openxmlformats.org/officeDocument/2006/customXml" ds:itemID="{B2D73F0E-5442-45ED-B7ED-24848D9E939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6.xml><?xml version="1.0" encoding="utf-8"?>
<ds:datastoreItem xmlns:ds="http://schemas.openxmlformats.org/officeDocument/2006/customXml" ds:itemID="{1D9E4621-3ECE-4CD8-B100-C5147E981615}">
  <ds:schemaRefs/>
</ds:datastoreItem>
</file>

<file path=customXml/itemProps7.xml><?xml version="1.0" encoding="utf-8"?>
<ds:datastoreItem xmlns:ds="http://schemas.openxmlformats.org/officeDocument/2006/customXml" ds:itemID="{2A3188AA-FA26-460D-879A-0F383BE22C80}">
  <ds:schemaRefs/>
</ds:datastoreItem>
</file>

<file path=customXml/itemProps8.xml><?xml version="1.0" encoding="utf-8"?>
<ds:datastoreItem xmlns:ds="http://schemas.openxmlformats.org/officeDocument/2006/customXml" ds:itemID="{DECB9970-6711-446A-8542-9D309B55874F}">
  <ds:schemaRefs/>
</ds:datastoreItem>
</file>

<file path=customXml/itemProps9.xml><?xml version="1.0" encoding="utf-8"?>
<ds:datastoreItem xmlns:ds="http://schemas.openxmlformats.org/officeDocument/2006/customXml" ds:itemID="{1EAB723E-2D88-4077-980A-5123C58F1868}">
  <ds:schemaRefs/>
</ds:datastoreItem>
</file>

<file path=docProps/app.xml><?xml version="1.0" encoding="utf-8"?>
<Properties xmlns="http://schemas.openxmlformats.org/officeDocument/2006/extended-properties" xmlns:vt="http://schemas.openxmlformats.org/officeDocument/2006/docPropsVTypes">
  <TotalTime>6</TotalTime>
  <Words>7269</Words>
  <PresentationFormat>Widescreen</PresentationFormat>
  <Paragraphs>412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Adobe Arabic</vt:lpstr>
      <vt:lpstr>Arial</vt:lpstr>
      <vt:lpstr>Arial Black</vt:lpstr>
      <vt:lpstr>Calibri</vt:lpstr>
      <vt:lpstr>Courier New</vt:lpstr>
      <vt:lpstr>Segoe UI</vt:lpstr>
      <vt:lpstr>Simplified Arabic</vt:lpstr>
      <vt:lpstr>1_Office Theme</vt:lpstr>
      <vt:lpstr>مكافحة الجوائح وبناء عالمٍ أكثر صحةً وإنصافاً  لمحة عامة عن الاستراتيجية الجديدة للصندوق العالمي</vt:lpstr>
      <vt:lpstr>معلومات أساسية</vt:lpstr>
      <vt:lpstr>السمات الرفيعة المستوى للاستراتيجية الجديدة</vt:lpstr>
      <vt:lpstr>إطار استراتيجية الصندوق العالمي</vt:lpstr>
      <vt:lpstr>إطار استراتيجية الصندوق العالمي الهدف الأولي</vt:lpstr>
      <vt:lpstr>إطار استراتيجية الصندوق العالمي أهداف تشاركية يُعزز أحدها الآخر</vt:lpstr>
      <vt:lpstr>إطار استراتيجية الصندوق العالمي  هدف قيد التطوير</vt:lpstr>
      <vt:lpstr>إطار استراتيجية الصندوق العالمي العوامل المُساعِدة للشراكة وإطار الرصد والتقييم</vt:lpstr>
      <vt:lpstr>إطاراستراتيجية الصندوق العالمي  للرصد والتقييم</vt:lpstr>
      <vt:lpstr>بماذا تختلف هذه الاستراتيجية الجديدة عن سابقاتها؟ </vt:lpstr>
      <vt:lpstr>الخطوات التالية</vt:lpstr>
      <vt:lpstr>المرفق</vt:lpstr>
      <vt:lpstr>الخطوات التالية: ماذا تعني الاستراتيجية الجديدة لآليات التنسيق القُطرية؟ </vt:lpstr>
      <vt:lpstr>الخطوات التالية: ماذا تعني الاستراتيجية الجديدة للمجتمعات المحلية والمجتمع المدني؟</vt:lpstr>
      <vt:lpstr>الخطوات التالية: ماذا تعني الاستراتيجية الجديدة لشركاء التنمية؟</vt:lpstr>
      <vt:lpstr>الخطوات التالية: ماذا تعني الاستراتيجية الجديدة للجهات المُنفِّذة؟ </vt:lpstr>
      <vt:lpstr>الخطوات التالية: ماذا تعني الاستراتيجية الجديدة لوكلاء الصندوق المحليين؟ </vt:lpstr>
      <vt:lpstr>الخطوات التالية: ماذا تعني الاستراتيجية الجديدة للقطاع الخاص؟</vt:lpstr>
      <vt:lpstr>الخطوات التالية: ماذا تعني الاستراتيجية الجديدة للشركاء الفنيين؟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2021-11-29T13:00:10Z</dcterms:created>
  <dcterms:modified xsi:type="dcterms:W3CDTF">2023-04-28T13:04:42Z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0x0101008F0044CEADCF41C5B42F2D77188AD488003B2ED04B26607E40B0B5A1E1CDEA5458</vt:lpwstr>
  </property>
</Properties>
</file>