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0"/>
  </p:sldMasterIdLst>
  <p:notesMasterIdLst>
    <p:notesMasterId r:id="rId30"/>
  </p:notesMasterIdLst>
  <p:sldIdLst>
    <p:sldId id="275" r:id="rId11"/>
    <p:sldId id="2141411676" r:id="rId12"/>
    <p:sldId id="2141411671" r:id="rId13"/>
    <p:sldId id="2141411684" r:id="rId14"/>
    <p:sldId id="287" r:id="rId15"/>
    <p:sldId id="288" r:id="rId16"/>
    <p:sldId id="289" r:id="rId17"/>
    <p:sldId id="290" r:id="rId18"/>
    <p:sldId id="2141411685" r:id="rId19"/>
    <p:sldId id="2141411665" r:id="rId20"/>
    <p:sldId id="2141411664" r:id="rId21"/>
    <p:sldId id="274" r:id="rId22"/>
    <p:sldId id="2141411677" r:id="rId23"/>
    <p:sldId id="2141411679" r:id="rId24"/>
    <p:sldId id="2141411678" r:id="rId25"/>
    <p:sldId id="2141411680" r:id="rId26"/>
    <p:sldId id="2141411681" r:id="rId27"/>
    <p:sldId id="2141411682" r:id="rId28"/>
    <p:sldId id="21414116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7725F-AAD0-D168-1757-483CEBF554D5}" name="Hannah Grant" initials="HG" userId="Hannah Grant" providerId="None"/>
  <p188:author id="{A9DCFA7A-D326-4E9D-D885-0AA1244F7E13}" name="Hannah Grant" initials="HG" userId="S::hannah.grant@theglobalfund.org::e0df7165-88d1-4ab3-a53b-64f08777b6f7" providerId="AD"/>
  <p188:author id="{FDCB9786-0322-DAAD-2CDA-4B234D3D0776}" name="Jack Macallister" initials="JM" userId="S::Jack.Macallister@theglobalfund.org::f7745711-d978-45ff-b275-26226902e32c" providerId="AD"/>
  <p188:author id="{EC41F398-D300-EB88-F143-186D5FB567E6}" name="John Fairhurst" initials="JF" userId="S::John.Fairhurst@theglobalfund.org::e5283237-cebc-4f5f-8fb4-c497bd267a26" providerId="AD"/>
  <p188:author id="{394A56E6-6437-4F4E-BB3E-A4FBC18BB956}" name="Claudia Ahumada" initials="CA" userId="S::claudia.ahumada@theglobalfund.org::160db08f-b458-4882-82af-3b738bc3e0a8" providerId="AD"/>
  <p188:author id="{A9B66EE9-239B-D0FF-36B7-215EB5C354DE}" name="Erin Liepa" initials="EL" userId="S::erin.liepa@theglobalfund.org::27348c1d-ba9f-41b2-80d1-2e7444fb388f" providerId="AD"/>
  <p188:author id="{B0F2EBF9-1D1F-B6D5-4819-77E281310EDE}" name="David Ennis" initials="DE" userId="S::David.Ennis@theglobalfund.org::6623bf5e-0467-4803-9610-7cca44ac8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Liepa" initials="EL" lastIdx="31" clrIdx="0">
    <p:extLst>
      <p:ext uri="{19B8F6BF-5375-455C-9EA6-DF929625EA0E}">
        <p15:presenceInfo xmlns:p15="http://schemas.microsoft.com/office/powerpoint/2012/main" userId="Erin Liepa" providerId="None"/>
      </p:ext>
    </p:extLst>
  </p:cmAuthor>
  <p:cmAuthor id="2" name="Hannah Grant" initials="HG" lastIdx="8" clrIdx="1">
    <p:extLst>
      <p:ext uri="{19B8F6BF-5375-455C-9EA6-DF929625EA0E}">
        <p15:presenceInfo xmlns:p15="http://schemas.microsoft.com/office/powerpoint/2012/main" userId="Hannah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EEBF7"/>
    <a:srgbClr val="F2F2F2"/>
    <a:srgbClr val="203864"/>
    <a:srgbClr val="648099"/>
    <a:srgbClr val="DCE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74" autoAdjust="0"/>
  </p:normalViewPr>
  <p:slideViewPr>
    <p:cSldViewPr snapToGrid="0">
      <p:cViewPr varScale="1">
        <p:scale>
          <a:sx n="83" d="100"/>
          <a:sy n="83" d="100"/>
        </p:scale>
        <p:origin x="16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Barrios" userId="b6cd983d-23f8-4852-a934-5cf621127d56" providerId="ADAL" clId="{28864F99-E6E5-4602-AB7F-EE5E9AF8B753}"/>
    <pc:docChg chg="undo custSel modSld">
      <pc:chgData name="Ana Barrios" userId="b6cd983d-23f8-4852-a934-5cf621127d56" providerId="ADAL" clId="{28864F99-E6E5-4602-AB7F-EE5E9AF8B753}" dt="2023-04-27T08:37:27.325" v="305" actId="20577"/>
      <pc:docMkLst>
        <pc:docMk/>
      </pc:docMkLst>
      <pc:sldChg chg="modSp mod">
        <pc:chgData name="Ana Barrios" userId="b6cd983d-23f8-4852-a934-5cf621127d56" providerId="ADAL" clId="{28864F99-E6E5-4602-AB7F-EE5E9AF8B753}" dt="2023-04-27T08:24:05.158" v="121" actId="20577"/>
        <pc:sldMkLst>
          <pc:docMk/>
          <pc:sldMk cId="227489259" sldId="274"/>
        </pc:sldMkLst>
        <pc:spChg chg="mod">
          <ac:chgData name="Ana Barrios" userId="b6cd983d-23f8-4852-a934-5cf621127d56" providerId="ADAL" clId="{28864F99-E6E5-4602-AB7F-EE5E9AF8B753}" dt="2023-04-27T08:24:05.158" v="121" actId="20577"/>
          <ac:spMkLst>
            <pc:docMk/>
            <pc:sldMk cId="227489259" sldId="274"/>
            <ac:spMk id="5" creationId="{32AC97C4-5E62-41C4-AFEA-082A2A89514C}"/>
          </ac:spMkLst>
        </pc:spChg>
      </pc:sldChg>
      <pc:sldChg chg="delSp modSp mod modNotesTx">
        <pc:chgData name="Ana Barrios" userId="b6cd983d-23f8-4852-a934-5cf621127d56" providerId="ADAL" clId="{28864F99-E6E5-4602-AB7F-EE5E9AF8B753}" dt="2023-04-27T08:31:36.350" v="231" actId="20577"/>
        <pc:sldMkLst>
          <pc:docMk/>
          <pc:sldMk cId="282381696" sldId="290"/>
        </pc:sldMkLst>
        <pc:spChg chg="del mod">
          <ac:chgData name="Ana Barrios" userId="b6cd983d-23f8-4852-a934-5cf621127d56" providerId="ADAL" clId="{28864F99-E6E5-4602-AB7F-EE5E9AF8B753}" dt="2023-04-27T08:20:44.283" v="1" actId="478"/>
          <ac:spMkLst>
            <pc:docMk/>
            <pc:sldMk cId="282381696" sldId="290"/>
            <ac:spMk id="9" creationId="{F55A2748-9D0E-43B5-83A9-7985C3133648}"/>
          </ac:spMkLst>
        </pc:spChg>
      </pc:sldChg>
      <pc:sldChg chg="modSp mod modNotesTx">
        <pc:chgData name="Ana Barrios" userId="b6cd983d-23f8-4852-a934-5cf621127d56" providerId="ADAL" clId="{28864F99-E6E5-4602-AB7F-EE5E9AF8B753}" dt="2023-04-27T08:37:27.325" v="305" actId="20577"/>
        <pc:sldMkLst>
          <pc:docMk/>
          <pc:sldMk cId="2148234869" sldId="2141411664"/>
        </pc:sldMkLst>
        <pc:spChg chg="mod">
          <ac:chgData name="Ana Barrios" userId="b6cd983d-23f8-4852-a934-5cf621127d56" providerId="ADAL" clId="{28864F99-E6E5-4602-AB7F-EE5E9AF8B753}" dt="2023-04-27T08:21:59.255" v="59" actId="20577"/>
          <ac:spMkLst>
            <pc:docMk/>
            <pc:sldMk cId="2148234869" sldId="2141411664"/>
            <ac:spMk id="30" creationId="{218ACC23-73AD-44DC-8675-4513A943FB57}"/>
          </ac:spMkLst>
        </pc:spChg>
        <pc:spChg chg="mod">
          <ac:chgData name="Ana Barrios" userId="b6cd983d-23f8-4852-a934-5cf621127d56" providerId="ADAL" clId="{28864F99-E6E5-4602-AB7F-EE5E9AF8B753}" dt="2023-04-27T08:23:47.102" v="119" actId="1076"/>
          <ac:spMkLst>
            <pc:docMk/>
            <pc:sldMk cId="2148234869" sldId="2141411664"/>
            <ac:spMk id="34" creationId="{244BA1A7-4B32-41AD-AB51-9E0C3AA7B8B4}"/>
          </ac:spMkLst>
        </pc:spChg>
        <pc:cxnChg chg="mod">
          <ac:chgData name="Ana Barrios" userId="b6cd983d-23f8-4852-a934-5cf621127d56" providerId="ADAL" clId="{28864F99-E6E5-4602-AB7F-EE5E9AF8B753}" dt="2023-04-27T08:23:44.344" v="118" actId="1076"/>
          <ac:cxnSpMkLst>
            <pc:docMk/>
            <pc:sldMk cId="2148234869" sldId="2141411664"/>
            <ac:cxnSpMk id="33" creationId="{E4D9CBDF-87FE-438A-B7A9-55B283C54522}"/>
          </ac:cxnSpMkLst>
        </pc:cxnChg>
      </pc:sldChg>
      <pc:sldChg chg="modNotesTx">
        <pc:chgData name="Ana Barrios" userId="b6cd983d-23f8-4852-a934-5cf621127d56" providerId="ADAL" clId="{28864F99-E6E5-4602-AB7F-EE5E9AF8B753}" dt="2023-04-27T08:34:25.417" v="268" actId="20577"/>
        <pc:sldMkLst>
          <pc:docMk/>
          <pc:sldMk cId="2149985606" sldId="2141411665"/>
        </pc:sldMkLst>
      </pc:sldChg>
      <pc:sldChg chg="modSp mod">
        <pc:chgData name="Ana Barrios" userId="b6cd983d-23f8-4852-a934-5cf621127d56" providerId="ADAL" clId="{28864F99-E6E5-4602-AB7F-EE5E9AF8B753}" dt="2023-04-27T08:24:41.733" v="129" actId="1076"/>
        <pc:sldMkLst>
          <pc:docMk/>
          <pc:sldMk cId="798754636" sldId="2141411677"/>
        </pc:sldMkLst>
        <pc:spChg chg="mod">
          <ac:chgData name="Ana Barrios" userId="b6cd983d-23f8-4852-a934-5cf621127d56" providerId="ADAL" clId="{28864F99-E6E5-4602-AB7F-EE5E9AF8B753}" dt="2023-04-27T08:24:38.330" v="128" actId="14100"/>
          <ac:spMkLst>
            <pc:docMk/>
            <pc:sldMk cId="798754636" sldId="2141411677"/>
            <ac:spMk id="26" creationId="{E0832877-82D6-474D-8B5D-0289EB1DB7F8}"/>
          </ac:spMkLst>
        </pc:spChg>
        <pc:spChg chg="mod">
          <ac:chgData name="Ana Barrios" userId="b6cd983d-23f8-4852-a934-5cf621127d56" providerId="ADAL" clId="{28864F99-E6E5-4602-AB7F-EE5E9AF8B753}" dt="2023-04-27T08:24:28.445" v="126" actId="20577"/>
          <ac:spMkLst>
            <pc:docMk/>
            <pc:sldMk cId="798754636" sldId="2141411677"/>
            <ac:spMk id="40" creationId="{B5F81FA5-C85F-440C-8127-64216FB4BD66}"/>
          </ac:spMkLst>
        </pc:spChg>
        <pc:grpChg chg="mod">
          <ac:chgData name="Ana Barrios" userId="b6cd983d-23f8-4852-a934-5cf621127d56" providerId="ADAL" clId="{28864F99-E6E5-4602-AB7F-EE5E9AF8B753}" dt="2023-04-27T08:24:41.733" v="129" actId="1076"/>
          <ac:grpSpMkLst>
            <pc:docMk/>
            <pc:sldMk cId="798754636" sldId="2141411677"/>
            <ac:grpSpMk id="38" creationId="{25490EFC-4688-475B-82B1-599477A4CE02}"/>
          </ac:grpSpMkLst>
        </pc:grpChg>
      </pc:sldChg>
      <pc:sldChg chg="modSp mod">
        <pc:chgData name="Ana Barrios" userId="b6cd983d-23f8-4852-a934-5cf621127d56" providerId="ADAL" clId="{28864F99-E6E5-4602-AB7F-EE5E9AF8B753}" dt="2023-04-27T08:26:04.683" v="152" actId="20577"/>
        <pc:sldMkLst>
          <pc:docMk/>
          <pc:sldMk cId="1420285889" sldId="2141411678"/>
        </pc:sldMkLst>
        <pc:spChg chg="mod">
          <ac:chgData name="Ana Barrios" userId="b6cd983d-23f8-4852-a934-5cf621127d56" providerId="ADAL" clId="{28864F99-E6E5-4602-AB7F-EE5E9AF8B753}" dt="2023-04-27T08:26:04.683" v="152" actId="20577"/>
          <ac:spMkLst>
            <pc:docMk/>
            <pc:sldMk cId="1420285889" sldId="2141411678"/>
            <ac:spMk id="46" creationId="{35D36B2C-2C87-4AB5-9555-35C75D2EE94D}"/>
          </ac:spMkLst>
        </pc:spChg>
        <pc:grpChg chg="mod">
          <ac:chgData name="Ana Barrios" userId="b6cd983d-23f8-4852-a934-5cf621127d56" providerId="ADAL" clId="{28864F99-E6E5-4602-AB7F-EE5E9AF8B753}" dt="2023-04-27T08:26:01.278" v="148" actId="1076"/>
          <ac:grpSpMkLst>
            <pc:docMk/>
            <pc:sldMk cId="1420285889" sldId="2141411678"/>
            <ac:grpSpMk id="44" creationId="{B859A84C-6480-4B04-A0E8-C72294A66620}"/>
          </ac:grpSpMkLst>
        </pc:grpChg>
      </pc:sldChg>
      <pc:sldChg chg="modSp mod">
        <pc:chgData name="Ana Barrios" userId="b6cd983d-23f8-4852-a934-5cf621127d56" providerId="ADAL" clId="{28864F99-E6E5-4602-AB7F-EE5E9AF8B753}" dt="2023-04-27T08:25:44.170" v="146" actId="1036"/>
        <pc:sldMkLst>
          <pc:docMk/>
          <pc:sldMk cId="1112798488" sldId="2141411679"/>
        </pc:sldMkLst>
        <pc:spChg chg="mod">
          <ac:chgData name="Ana Barrios" userId="b6cd983d-23f8-4852-a934-5cf621127d56" providerId="ADAL" clId="{28864F99-E6E5-4602-AB7F-EE5E9AF8B753}" dt="2023-04-27T08:25:22.131" v="136" actId="14100"/>
          <ac:spMkLst>
            <pc:docMk/>
            <pc:sldMk cId="1112798488" sldId="2141411679"/>
            <ac:spMk id="42" creationId="{954CD58F-1D59-4577-9B3D-85B7C04043E3}"/>
          </ac:spMkLst>
        </pc:spChg>
        <pc:spChg chg="mod">
          <ac:chgData name="Ana Barrios" userId="b6cd983d-23f8-4852-a934-5cf621127d56" providerId="ADAL" clId="{28864F99-E6E5-4602-AB7F-EE5E9AF8B753}" dt="2023-04-27T08:25:37.811" v="139" actId="1076"/>
          <ac:spMkLst>
            <pc:docMk/>
            <pc:sldMk cId="1112798488" sldId="2141411679"/>
            <ac:spMk id="51" creationId="{EC6AAEB3-D360-41D2-87E9-65233CAC2633}"/>
          </ac:spMkLst>
        </pc:spChg>
        <pc:cxnChg chg="mod">
          <ac:chgData name="Ana Barrios" userId="b6cd983d-23f8-4852-a934-5cf621127d56" providerId="ADAL" clId="{28864F99-E6E5-4602-AB7F-EE5E9AF8B753}" dt="2023-04-27T08:25:44.170" v="146" actId="1036"/>
          <ac:cxnSpMkLst>
            <pc:docMk/>
            <pc:sldMk cId="1112798488" sldId="2141411679"/>
            <ac:cxnSpMk id="50" creationId="{85939ED7-BFAB-4AAB-BD2A-78BC327F332E}"/>
          </ac:cxnSpMkLst>
        </pc:cxnChg>
      </pc:sldChg>
      <pc:sldChg chg="modSp mod">
        <pc:chgData name="Ana Barrios" userId="b6cd983d-23f8-4852-a934-5cf621127d56" providerId="ADAL" clId="{28864F99-E6E5-4602-AB7F-EE5E9AF8B753}" dt="2023-04-27T08:27:57.217" v="183" actId="20577"/>
        <pc:sldMkLst>
          <pc:docMk/>
          <pc:sldMk cId="1858046978" sldId="2141411680"/>
        </pc:sldMkLst>
        <pc:spChg chg="mod">
          <ac:chgData name="Ana Barrios" userId="b6cd983d-23f8-4852-a934-5cf621127d56" providerId="ADAL" clId="{28864F99-E6E5-4602-AB7F-EE5E9AF8B753}" dt="2023-04-27T08:27:02.806" v="160" actId="1076"/>
          <ac:spMkLst>
            <pc:docMk/>
            <pc:sldMk cId="1858046978" sldId="2141411680"/>
            <ac:spMk id="33" creationId="{1DB31CEA-EB9C-45BE-864C-8FD355C45165}"/>
          </ac:spMkLst>
        </pc:spChg>
        <pc:spChg chg="mod">
          <ac:chgData name="Ana Barrios" userId="b6cd983d-23f8-4852-a934-5cf621127d56" providerId="ADAL" clId="{28864F99-E6E5-4602-AB7F-EE5E9AF8B753}" dt="2023-04-27T08:27:57.217" v="183" actId="20577"/>
          <ac:spMkLst>
            <pc:docMk/>
            <pc:sldMk cId="1858046978" sldId="2141411680"/>
            <ac:spMk id="42" creationId="{36F07C76-E992-483D-890D-915464E04218}"/>
          </ac:spMkLst>
        </pc:spChg>
        <pc:cxnChg chg="mod">
          <ac:chgData name="Ana Barrios" userId="b6cd983d-23f8-4852-a934-5cf621127d56" providerId="ADAL" clId="{28864F99-E6E5-4602-AB7F-EE5E9AF8B753}" dt="2023-04-27T08:27:18.286" v="173" actId="1035"/>
          <ac:cxnSpMkLst>
            <pc:docMk/>
            <pc:sldMk cId="1858046978" sldId="2141411680"/>
            <ac:cxnSpMk id="41" creationId="{3CB37377-C305-46E6-B331-969F1E0268B8}"/>
          </ac:cxnSpMkLst>
        </pc:cxnChg>
      </pc:sldChg>
      <pc:sldChg chg="modSp mod">
        <pc:chgData name="Ana Barrios" userId="b6cd983d-23f8-4852-a934-5cf621127d56" providerId="ADAL" clId="{28864F99-E6E5-4602-AB7F-EE5E9AF8B753}" dt="2023-04-27T08:28:16.137" v="188" actId="20577"/>
        <pc:sldMkLst>
          <pc:docMk/>
          <pc:sldMk cId="880087513" sldId="2141411681"/>
        </pc:sldMkLst>
        <pc:spChg chg="mod">
          <ac:chgData name="Ana Barrios" userId="b6cd983d-23f8-4852-a934-5cf621127d56" providerId="ADAL" clId="{28864F99-E6E5-4602-AB7F-EE5E9AF8B753}" dt="2023-04-27T08:28:16.137" v="188" actId="20577"/>
          <ac:spMkLst>
            <pc:docMk/>
            <pc:sldMk cId="880087513" sldId="2141411681"/>
            <ac:spMk id="40" creationId="{BE90891D-CCF6-4425-8A21-06D797845E7A}"/>
          </ac:spMkLst>
        </pc:spChg>
        <pc:grpChg chg="mod">
          <ac:chgData name="Ana Barrios" userId="b6cd983d-23f8-4852-a934-5cf621127d56" providerId="ADAL" clId="{28864F99-E6E5-4602-AB7F-EE5E9AF8B753}" dt="2023-04-27T08:28:12.311" v="184" actId="1076"/>
          <ac:grpSpMkLst>
            <pc:docMk/>
            <pc:sldMk cId="880087513" sldId="2141411681"/>
            <ac:grpSpMk id="38" creationId="{A45E8240-3ED0-4889-8D55-2ED9EB50BD5A}"/>
          </ac:grpSpMkLst>
        </pc:grpChg>
      </pc:sldChg>
      <pc:sldChg chg="modSp mod">
        <pc:chgData name="Ana Barrios" userId="b6cd983d-23f8-4852-a934-5cf621127d56" providerId="ADAL" clId="{28864F99-E6E5-4602-AB7F-EE5E9AF8B753}" dt="2023-04-27T08:29:12.913" v="224" actId="20577"/>
        <pc:sldMkLst>
          <pc:docMk/>
          <pc:sldMk cId="1387723655" sldId="2141411682"/>
        </pc:sldMkLst>
        <pc:spChg chg="mod">
          <ac:chgData name="Ana Barrios" userId="b6cd983d-23f8-4852-a934-5cf621127d56" providerId="ADAL" clId="{28864F99-E6E5-4602-AB7F-EE5E9AF8B753}" dt="2023-04-27T08:28:55.175" v="191" actId="255"/>
          <ac:spMkLst>
            <pc:docMk/>
            <pc:sldMk cId="1387723655" sldId="2141411682"/>
            <ac:spMk id="31" creationId="{33883A61-BB71-4EA2-B64F-9A1B9FFF37CE}"/>
          </ac:spMkLst>
        </pc:spChg>
        <pc:spChg chg="mod">
          <ac:chgData name="Ana Barrios" userId="b6cd983d-23f8-4852-a934-5cf621127d56" providerId="ADAL" clId="{28864F99-E6E5-4602-AB7F-EE5E9AF8B753}" dt="2023-04-27T08:29:12.913" v="224" actId="20577"/>
          <ac:spMkLst>
            <pc:docMk/>
            <pc:sldMk cId="1387723655" sldId="2141411682"/>
            <ac:spMk id="40" creationId="{DBA0E3CF-5E8C-41F5-BCE0-1136995AFFBB}"/>
          </ac:spMkLst>
        </pc:spChg>
        <pc:cxnChg chg="mod">
          <ac:chgData name="Ana Barrios" userId="b6cd983d-23f8-4852-a934-5cf621127d56" providerId="ADAL" clId="{28864F99-E6E5-4602-AB7F-EE5E9AF8B753}" dt="2023-04-27T08:29:03.886" v="219" actId="1036"/>
          <ac:cxnSpMkLst>
            <pc:docMk/>
            <pc:sldMk cId="1387723655" sldId="2141411682"/>
            <ac:cxnSpMk id="39" creationId="{407CB12F-010E-42A6-9E20-0A237F38DB9F}"/>
          </ac:cxnSpMkLst>
        </pc:cxnChg>
      </pc:sldChg>
      <pc:sldChg chg="modSp mod">
        <pc:chgData name="Ana Barrios" userId="b6cd983d-23f8-4852-a934-5cf621127d56" providerId="ADAL" clId="{28864F99-E6E5-4602-AB7F-EE5E9AF8B753}" dt="2023-04-27T08:29:46.297" v="229" actId="1076"/>
        <pc:sldMkLst>
          <pc:docMk/>
          <pc:sldMk cId="2155064775" sldId="2141411683"/>
        </pc:sldMkLst>
        <pc:spChg chg="mod">
          <ac:chgData name="Ana Barrios" userId="b6cd983d-23f8-4852-a934-5cf621127d56" providerId="ADAL" clId="{28864F99-E6E5-4602-AB7F-EE5E9AF8B753}" dt="2023-04-27T08:29:33.282" v="228" actId="6549"/>
          <ac:spMkLst>
            <pc:docMk/>
            <pc:sldMk cId="2155064775" sldId="2141411683"/>
            <ac:spMk id="39" creationId="{4BC7A953-26C5-403A-AEDB-03424FD13B9D}"/>
          </ac:spMkLst>
        </pc:spChg>
        <pc:grpChg chg="mod">
          <ac:chgData name="Ana Barrios" userId="b6cd983d-23f8-4852-a934-5cf621127d56" providerId="ADAL" clId="{28864F99-E6E5-4602-AB7F-EE5E9AF8B753}" dt="2023-04-27T08:29:46.297" v="229" actId="1076"/>
          <ac:grpSpMkLst>
            <pc:docMk/>
            <pc:sldMk cId="2155064775" sldId="2141411683"/>
            <ac:grpSpMk id="37" creationId="{F55EC440-C8F5-40B1-9A18-B821E8A52DE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0CFAB-4953-4292-9F15-A90EB34CC802}" type="datetimeFigureOut">
              <a:rPr lang="en-US" smtClean="0"/>
              <a:t>4/27/2023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6653-1C84-41DF-A5EB-9B0D045A8211}" type="slidenum">
              <a:rPr lang="en-US" smtClean="0"/>
              <a:t>‹#›</a:t>
            </a:fld>
            <a:endParaRPr lang="en-US" dirty="0"/>
          </a:p>
        </p:txBody>
      </p:sp>
    </p:spTree>
    <p:extLst>
      <p:ext uri="{BB962C8B-B14F-4D97-AF65-F5344CB8AC3E}">
        <p14:creationId xmlns:p14="http://schemas.microsoft.com/office/powerpoint/2010/main" val="301222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2C296653-1C84-41DF-A5EB-9B0D045A8211}" type="slidenum">
              <a:rPr/>
              <a:t>1</a:t>
            </a:fld>
            <a:endParaRPr lang="es"/>
          </a:p>
        </p:txBody>
      </p:sp>
    </p:spTree>
    <p:extLst>
      <p:ext uri="{BB962C8B-B14F-4D97-AF65-F5344CB8AC3E}">
        <p14:creationId xmlns:p14="http://schemas.microsoft.com/office/powerpoint/2010/main" val="296465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este recuadro se muestra un resumen de las diez principales novedades de la Estrategia.</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alcanzar repercusión en estas áreas se necesitarán </a:t>
            </a:r>
            <a:r>
              <a:rPr lang="es" sz="18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algunos de los mayores cambios en cómo colaboramos como asociación y en qué nos centramos. Estas áreas ocupan un lugar central en la ejecución de la nueva Estrategia.</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1"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[Consejo para quien realiza la presentación: puede decir que no leerá cada una de estas áreas puesto que ya se han destacado en la presentación/decir a los asistentes que compartirá con ellos la presentación para que las lean después/realizar una lectura rápida de las diez áreas].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10</a:t>
            </a:fld>
            <a:endParaRPr lang="es"/>
          </a:p>
        </p:txBody>
      </p:sp>
    </p:spTree>
    <p:extLst>
      <p:ext uri="{BB962C8B-B14F-4D97-AF65-F5344CB8AC3E}">
        <p14:creationId xmlns:p14="http://schemas.microsoft.com/office/powerpoint/2010/main" val="21345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Ahora es importante que todas las partes interesadas de la asociación del Fondo Mundial valoren qué cambios pueden adoptar para ejecutar la nueva Estrategia.</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 este fin, la sección de facilitadores de la asociación describe las funciones y responsabilidades de todas las partes interesadas para conseguir las metas de la Estrategia. Recomendamos encarecidamente que revisen el documento de la nueva Estrategia como guía para su ejecución.</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Secretaría también ha actualizado las políticas, directrices, materiales y herramientas pertinentes antes del primer ciclo de subvenciones bajo la nueva Estrategia, que comenzará </a:t>
            </a: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2024.</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Existen recursos que sirven de ayuda para los preparativos y la comunicación de las prioridades de la Estrategia a sus grupos de partes interesadas, entre otros, esta presentación, el documento del Resumen ejecutivo, la propia Estrategia y un resumen de su Marco, todos ellos disponibles en el sitio web del Fondo Mundial en múltiples idiomas, tal y como figura al final de esta diapositiva.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dirty="0">
                <a:solidFill>
                  <a:srgbClr val="000000"/>
                </a:solidFill>
                <a:effectLst/>
                <a:latin typeface="Arial" panose="020B0604020202020204" pitchFamily="34" charset="0"/>
                <a:ea typeface="Calibri" panose="020F0502020204030204" pitchFamily="34" charset="0"/>
              </a:rPr>
              <a:t>asociación: </a:t>
            </a: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11</a:t>
            </a:fld>
            <a:endParaRPr lang="es"/>
          </a:p>
        </p:txBody>
      </p:sp>
    </p:spTree>
    <p:extLst>
      <p:ext uri="{BB962C8B-B14F-4D97-AF65-F5344CB8AC3E}">
        <p14:creationId xmlns:p14="http://schemas.microsoft.com/office/powerpoint/2010/main" val="952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2C296653-1C84-41DF-A5EB-9B0D045A8211}" type="slidenum">
              <a:rPr/>
              <a:t>12</a:t>
            </a:fld>
            <a:endParaRPr lang="es"/>
          </a:p>
        </p:txBody>
      </p:sp>
    </p:spTree>
    <p:extLst>
      <p:ext uri="{BB962C8B-B14F-4D97-AF65-F5344CB8AC3E}">
        <p14:creationId xmlns:p14="http://schemas.microsoft.com/office/powerpoint/2010/main" val="373698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rPr>
              <a:t>Los MCP desempeñan un papel importante en la consecución de las prioridades de la nueva Estrategia de la asociación del Fondo Mundial</a:t>
            </a:r>
          </a:p>
          <a:p>
            <a:pPr marL="0" marR="0" lvl="0" indent="0" algn="l" rtl="0">
              <a:spcBef>
                <a:spcPts val="0"/>
              </a:spcBef>
              <a:spcAft>
                <a:spcPts val="0"/>
              </a:spcAft>
              <a:buFont typeface="Arial" panose="020B0604020202020204" pitchFamily="34" charset="0"/>
              <a:buNone/>
            </a:pPr>
            <a:r>
              <a:rPr lang="es" sz="1100" b="0" i="0" u="none" strike="noStrik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effectLst/>
                <a:latin typeface="Arial" panose="020B0604020202020204" pitchFamily="34" charset="0"/>
                <a:ea typeface="Calibri" panose="020F0502020204030204" pitchFamily="34" charset="0"/>
                <a:cs typeface="Arial" panose="020B0604020202020204" pitchFamily="34" charset="0"/>
              </a:rPr>
              <a:t>En relación con una gobernanza más sólida de los MCP: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Una importante área de enfoque de la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nueva Estrategia es reforzar a los MCP para facilitar una toma de decisiones equilibrada e inclusiva en torno al uso de recursos del Fondo Mundial, en concreto, para garantizar que las comunidades, incluidas las poblaciones clave, participen totalmente y en condiciones de igualdad en la toma de decisiones.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Esto es esencial para garantizar que las comunidades indiquen cómo adaptar los programas para cubrir mejor sus necesidades y mejorar así su efectividad.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La Estrategia también destaca la importancia de acelerar el posicionamiento y la alineación óptimos de los MCP en el más alto nivel de toma de decisiones dentro de las estructuras nacionales y de los órganos de gobernanza.</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Esto es importante para respaldar la ejecución efectiva de las prioridades de la Estrategia, tales como prestar servicios de calidad integrados y centrados en las personas, promover la preparación frente a pandemias, así como para mejorar la sostenibilidad a largo plazo de los programas del Fondo Mundial, salvaguardando al mismo tiempo principios básicos como la inclusión, la transparencia y los derechos.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strike="noStrik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effectLst/>
                <a:latin typeface="Arial" panose="020B0604020202020204" pitchFamily="34" charset="0"/>
                <a:ea typeface="Calibri" panose="020F0502020204030204" pitchFamily="34" charset="0"/>
                <a:cs typeface="Arial" panose="020B0604020202020204" pitchFamily="34" charset="0"/>
              </a:rPr>
              <a:t>Con relación a r</a:t>
            </a: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espaldar la toma de decisiones en torno a las nuevas prioridades de la Estrategia: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nueva Estrategia es mucho más específica en lo que respecta a las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áreas prioritarias donde se deben centrar los recursos del Fondo Mundial y los esfuerzos de la asociación con el fin de mejorar la calidad de los programas y acelerar el ritmo de ejecución para alcanzar las metas de 2030.</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MCP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desempeñará un papel clave a la hora de comunicar las prioridades de la nueva Estrategia a las partes interesadas del país y de dirigir los procesos del ciclo de vida de las subvenciones, como la redacción de las solicitudes de financiamiento, el nombramiento de los RP y SR, la elaboración de subvenciones, el seguimiento de los programas y la corrección del rumbo, con el fin de prestar más atención a estas áreas clave para conseguir la mayor repercusión.</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MCP también desempeña una labor importante en la promoción de nuevas asociaciones y vínculos con vistas a cumplir las prioridades de la Estrategia, por ejemplo: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trabajando con los sectores nacionales pertinentes, como el de la educación y la protección social, para abordar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los determinantes estructurales de los resultados relacionados con el VIH, la tuberculosis y la malaria, y ampliar el acceso de las poblaciones clave a servicios de salud de calidad;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colaborando con las partes interesadas en la preparación frente a pandemias para garantizar que los recursos del Fondo Mundial se utilicen eficazmente para hacer frente a las amenazas de enfermedades infecciosas multipatógenas, más allá del VIH, la tuberculosis y la malaria;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en función del contexto de ejecución, implicando al sector privado para reforzar los resultados de los programas en los lugares donde las personas acuden a este para recibir atención; y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estableciendo nuevos vínculos, por ejemplo, con las partes interesadas del sector de la salud y entre los proveedores sanitarios nacionales, comunitarios y del sector privado, con el fin de garantizar que los recursos del Fondo Mundial se programen para promover servicios de calidad integrados y centrados en las personas.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Para garantizar que los MCP cuenten con la experiencia necesaria para llevar a cabo programas en estas áreas, otra medida importante será valorar posibles ajustes temporales o permanentes en la composición de los MCP (por ejemplo, actualizando los estatutos o los subcomités) con el fin de incorporar en ellos a las partes interesadas pertinentes y a expertos en áreas nuevas o que reciben mayor atención dentro de la nueva Estrategia.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Existen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diversos recursos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 ayudar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a los MCP a comunicar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 prioridades de la Estrategia a sus grupos de partes interesadas, entre otros, esta presentación, el documento del Resumen ejecutivo, la propia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Estrategia y un resumen de su Marco, todos ellos disponibles en el sitio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a:solidFill>
                  <a:srgbClr val="000000"/>
                </a:solidFill>
                <a:effectLst/>
                <a:latin typeface="Arial" panose="020B0604020202020204" pitchFamily="34" charset="0"/>
                <a:ea typeface="Times New Roman" panose="02020603050405020304" pitchFamily="18" charset="0"/>
              </a:rPr>
              <a:t>asociación: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 mundo libre de la carga del sida, la tuberculosis y la malaria, donde todos podamos disfrutar del mismo nivel de salud.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13</a:t>
            </a:fld>
            <a:endParaRPr lang="es"/>
          </a:p>
        </p:txBody>
      </p:sp>
    </p:spTree>
    <p:extLst>
      <p:ext uri="{BB962C8B-B14F-4D97-AF65-F5344CB8AC3E}">
        <p14:creationId xmlns:p14="http://schemas.microsoft.com/office/powerpoint/2010/main" val="24378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Las comunidades y la sociedad civil desempeñan </a:t>
            </a:r>
            <a:r>
              <a:rPr lang="es" sz="1100" b="0" i="0" u="none" baseline="0">
                <a:solidFill>
                  <a:srgbClr val="000000"/>
                </a:solidFill>
                <a:effectLst/>
                <a:latin typeface="Arial" panose="020B0604020202020204" pitchFamily="34" charset="0"/>
                <a:ea typeface="Calibri" panose="020F0502020204030204" pitchFamily="34" charset="0"/>
              </a:rPr>
              <a:t>un papel importante en la consecución de las prioridades de la nueva Estrategia de la asociación del Fondo Mundial.</a:t>
            </a: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De hecho, las comunidades están en el centro de la nueva Estrategia, puesto que al verse más afectadas por las tres enfermedades están mejor posicionadas para orientar los programas de forma que puedan cubrir mejor sus necesidades y, en muchos casos, para ejecutar y supervisar la repercusión de los programas, por ejemplo, los dirigidos a las poblaciones clave y vulnerables.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papel de las comunidades y la sociedad civil en la consecución de las prioridades de la próxima Estrategia incluye:</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Contribuir en la toma de decisiones del MCP a lo largo del ciclo de vida de las subvenciones para garantizar que los programas estén mejor posicionados para cumplir las prioridades de la Estrategia y cubrir las necesidades de las personas y las comunidades, incluidas las poblaciones clave y vulnerables y las poblaciones infrarrepresentadas.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Dirigir programas como entidades ejecutoras allí donde las comunidades y la sociedad civil están mejor posicionadas para cubrir las necesidades de las personas, a nivel de los RP, SR, SSR y de las bases.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Destacar la importancia del seguimiento dirigido por la comunidad para reforzar la supervisión y la rendición de cuentas respecto de los resultados, y la importancia del apoyo técnico facilitado por las comunidades y la sociedad civil para dirigir adecuadamente la ejecución de los programas.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Reforzar los sistemas comunitarios y asociarse con el gobierno, el sector privado y otros proveedores de atención sanitaria para integrar los servicios y ofrecer una atención centrada en las personas que aborde de forma integral sus necesidades sanitarias, incluidas las relacionadas con las coinfecciones y comorbilidades del VIH, la tuberculosis y la malaria y otras áreas de salud relacionadas, como la salud y derechos sexuales y reproductivos.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Promover la colaboración entre sectores y hacer frente a las leyes, políticas y prácticas dañinas con el fin de abordar los determinantes estructurales de los resultados relacionados con el VIH, la tuberculosis y la malaria, entre otros, los obstáculos relacionados con los derechos humanos (como el estigma y la discriminación), el género y las desigualdades, y promover programas que respondan a las necesidades de los jóvenes y de los jóvenes de poblaciones clave.</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Establecer proactivamente nuevas asociaciones de la comunidad y la sociedad civil para conseguir las metas de la Estrategia, incluidos aquellos que representan a las comunidades de salud mental y discapacidad, así como quienes participan de forma integral en los debates sobre la preparación frente a pandemias.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que sirven de ayuda para este fin y para comunicar las prioridades de la Estrategia a sus grupos de partes interesadas, entre otros, esta presentación, el documento del Resumen ejecutivo, la propia Estrategia y un resumen de su Marco,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a:t>
            </a:r>
            <a:endParaRPr lang="e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rPr>
              <a:t>Esperamos trabajar juntos con el fin de aprovechar colectivamente nuestros puntos fuertes con vistas a cumplir las metas de la Estrategia y conseguir la visión de nuestra </a:t>
            </a:r>
            <a:r>
              <a:rPr lang="es" sz="1800" b="0" i="0" u="none" baseline="0">
                <a:solidFill>
                  <a:srgbClr val="000000"/>
                </a:solidFill>
                <a:effectLst/>
                <a:latin typeface="Arial" panose="020B0604020202020204" pitchFamily="34" charset="0"/>
                <a:ea typeface="Times New Roman" panose="02020603050405020304" pitchFamily="18" charset="0"/>
              </a:rPr>
              <a:t>asociación: </a:t>
            </a:r>
            <a:r>
              <a:rPr lang="es" sz="1100" b="0" i="0" u="none" baseline="0">
                <a:solidFill>
                  <a:srgbClr val="000000"/>
                </a:solidFill>
                <a:effectLst/>
                <a:latin typeface="Arial" panose="020B0604020202020204" pitchFamily="34" charset="0"/>
                <a:ea typeface="Calibri" panose="020F0502020204030204" pitchFamily="34" charset="0"/>
              </a:rPr>
              <a:t>un mundo libre de la carga del sida, la tuberculosis y la malaria, donde todos podamos disfrutar del mismo nivel de salud. </a:t>
            </a:r>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14</a:t>
            </a:fld>
            <a:endParaRPr lang="es"/>
          </a:p>
        </p:txBody>
      </p:sp>
    </p:spTree>
    <p:extLst>
      <p:ext uri="{BB962C8B-B14F-4D97-AF65-F5344CB8AC3E}">
        <p14:creationId xmlns:p14="http://schemas.microsoft.com/office/powerpoint/2010/main" val="384593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el contexto del Fondo Mundial, los asociados para el desarrollo son organizaciones bilaterales y multilaterales que aportan recursos y experiencia para cumplir las metas de la nueva Estrategia. Entre ellos se incluyen donantes del Fondo Mundial, donantes de programas bilaterales y organizaciones que aportan su experiencia sobre el terreno, a nivel mundial y regional. No incluyen a los asociados técnicos del Fondo Mundial, que cuentan con su propia categoría de partes interesadas.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Los asociados para el desarrollo desempeñan un </a:t>
            </a:r>
            <a:r>
              <a:rPr lang="es" sz="1100" b="0" i="0" u="none" baseline="0">
                <a:solidFill>
                  <a:srgbClr val="000000"/>
                </a:solidFill>
                <a:effectLst/>
                <a:latin typeface="Arial" panose="020B0604020202020204" pitchFamily="34" charset="0"/>
                <a:ea typeface="Calibri" panose="020F0502020204030204" pitchFamily="34" charset="0"/>
              </a:rPr>
              <a:t>papel importante en la consecución de las prioridades de la nueva Estrategia de la asociación del Fondo Mundial.</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papel de los asociados para el desarrollo en la consecución de las prioridades de la próxima Estrategia incluye:</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Alinear el apoyo detrás de planes nacionales sólidos y prioridades comunes, por ejemplo, inversiones en servicios de calidad integrados y centrados en las personas y sistemas</a:t>
            </a:r>
            <a:r>
              <a:rPr lang="es"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 de datos, o abordando los determinantes estructurales de los resultados relacionados con el VIH, la tuberculosis y la malaria.</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Colaborar en el</a:t>
            </a:r>
            <a:r>
              <a:rPr lang="es" sz="1100"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 aprovechamiento de un mayor financiamiento nacional y fondos adicionales de los donantes para conseguir una mayor optimización de recursos y una repercusión sostenible en la salud, por ejemplo, mediante la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participación y el cofinanciamiento de modelos de financiamiento mixto e innovador</a:t>
            </a:r>
            <a:r>
              <a:rPr lang="es" sz="1100"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Colaborar con más antelación, y en mayor medida, para ayudar a </a:t>
            </a:r>
            <a:r>
              <a:rPr lang="es"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generar y ampliar innovaciones efectivas, por ejemplo, mediante inversiones dirigidas, garantías e iniciativas de modificación del mercado.</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Sumarse a la voz diplomática de la asociación del Fondo Mundial para hacer frente a las leyes, políticas y prácticas dañinas.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que sirven de ayuda para este fin y para comunicar las prioridades de la Estrategia a sus grupos de partes interesadas, entre otros, esta presentación, el documento del Resumen ejecutivo, la propia Estrategia y un resumen de su Marco,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a:solidFill>
                  <a:srgbClr val="000000"/>
                </a:solidFill>
                <a:effectLst/>
                <a:latin typeface="Arial" panose="020B0604020202020204" pitchFamily="34" charset="0"/>
                <a:ea typeface="Times New Roman" panose="02020603050405020304" pitchFamily="18" charset="0"/>
              </a:rPr>
              <a:t>asociación: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15</a:t>
            </a:fld>
            <a:endParaRPr lang="es"/>
          </a:p>
        </p:txBody>
      </p:sp>
    </p:spTree>
    <p:extLst>
      <p:ext uri="{BB962C8B-B14F-4D97-AF65-F5344CB8AC3E}">
        <p14:creationId xmlns:p14="http://schemas.microsoft.com/office/powerpoint/2010/main" val="3504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entidades ejecutoras son las organizaciones y gobiernos que ejecutan los programas financiados por el Fondo Mundial y desempeñan un </a:t>
            </a:r>
            <a:r>
              <a:rPr lang="es" sz="1800" b="0" i="0" u="none" baseline="0" dirty="0">
                <a:solidFill>
                  <a:srgbClr val="000000"/>
                </a:solidFill>
                <a:effectLst/>
                <a:latin typeface="Arial" panose="020B0604020202020204" pitchFamily="34" charset="0"/>
                <a:ea typeface="Calibri" panose="020F0502020204030204" pitchFamily="34" charset="0"/>
              </a:rPr>
              <a:t>papel importante en la consecución de las prioridades de la nueva Estrategia de la asociación del Fondo Mundial.</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papel de las entidades ejecutoras en la consecución de las prioridades de la próxima Estrategia incluye: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Diseñar y ejecutar planes dirigidos por el país para prestar programas de calidad que contribuyan de forma eficiente, efectiva y equitativa a conseguir los subobjetivos de la Estrategia relacionados con el VIH, la tuberculosis y la malaria; construyan servicios de calidad integrados y centrados en las personas; maximicen la participación de las comunidades más afectadas; maximicen la equidad, los derechos humanos y la igualdad de género; y mejoren la preparación y respuesta frente a pandemias.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Movilizar más recursos nacionales para la salud y las tres enfermedades con el fin de ampliar la sostenibilidad y el alcance de los programas, así como para reforzar el enfoque en la calidad y la optimización de recursos durante el diseño y la ejecución de los programas y los planes estratégicos nacionales.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Reforzar la colaboración entre los sectores y proveedores de conocimientos pertinentes y establecer nuevos vínculos, por ejemplo, para abordar los obstáculos estructurales que impiden conseguir resultados en la respuesta al VIH, la tuberculosis y la malaria; integrar los sistemas de salud nacionales, comunitarios, del sector privado y otros sistemas para la salud y garantizar que los servicios estén centrados en las personas; o conseguir las metas relativas a la preparación frente a pandemias.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Crear un entorno favorable para las innovaciones y garantizar un acceso equitativo a nuevos enfoques con el fin de mejorar los resultados de los programas.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Garantizar la participación significativa de las comunidades, incluidas las poblaciones clave, y de otros actores y expertos en el diseño, la prestación y el seguimiento de los servicios con el fin de garantizar que estén mejor posicionados para cubrir las necesidades de las personas.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Sumarse a la voz diplomática de la asociación del Fondo Mundial para hacer frente a las leyes, políticas y prácticas dañinas.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8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que sirven de ayuda para este fin y para comunicar las prioridades de la Estrategia a sus grupos de partes interesadas, entre otros, esta presentación, el documento del Resumen ejecutivo, la propia Estrategia y un resumen de su Marco, </a:t>
            </a:r>
            <a:r>
              <a:rPr lang="es" sz="1800" b="0" i="0" u="none" baseline="0" dirty="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8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a:t>
            </a: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dirty="0">
                <a:solidFill>
                  <a:srgbClr val="000000"/>
                </a:solidFill>
                <a:effectLst/>
                <a:latin typeface="Arial" panose="020B0604020202020204" pitchFamily="34" charset="0"/>
                <a:ea typeface="Times New Roman" panose="02020603050405020304" pitchFamily="18" charset="0"/>
              </a:rPr>
              <a:t>asociación: </a:t>
            </a: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16</a:t>
            </a:fld>
            <a:endParaRPr lang="es"/>
          </a:p>
        </p:txBody>
      </p:sp>
    </p:spTree>
    <p:extLst>
      <p:ext uri="{BB962C8B-B14F-4D97-AF65-F5344CB8AC3E}">
        <p14:creationId xmlns:p14="http://schemas.microsoft.com/office/powerpoint/2010/main" val="219551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Los ALF desempeñan un </a:t>
            </a:r>
            <a:r>
              <a:rPr lang="es" sz="1100" b="0" i="0" u="none" baseline="0">
                <a:solidFill>
                  <a:srgbClr val="000000"/>
                </a:solidFill>
                <a:effectLst/>
                <a:latin typeface="Arial" panose="020B0604020202020204" pitchFamily="34" charset="0"/>
                <a:ea typeface="Calibri" panose="020F0502020204030204" pitchFamily="34" charset="0"/>
              </a:rPr>
              <a:t>papel importante en la consecución de las prioridades de la nueva Estrategia de la asociación del Fondo Mundial.</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papel de los ALF en la consecución de las prioridades de la próxima Estrategia incluye:</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Ayudar al Fondo Mundial a garantizar la ejecución efectiva y eficiente de los programas para cumplir las prioridades de la Estrategia.</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Promover el fortalecimiento de las asociaciones entre los sectores y proveedores de conocimientos que corresponda, y establecer nuevos vínculos, por ejemplo, para abordar los obstáculos estructurales que impiden conseguir resultados en la respuesta al VIH, la tuberculosis y la malaria; integrar los sistemas de salud nacionales, comunitarios, del sector privado y otros sistemas para la salud y garantizar que los servicios se centren en las personas; o conseguir las metas relativas a la preparación frente a pandemias.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Ayudar a supervisar la participación significativa de todas las partes interesadas en la toma de decisiones del MCP a lo largo del ciclo de vida de las subvenciones, en especial, de las comunidades, incluidas las personas clave y vulnerables.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Ayudar a promover un entorno favorable para la innovación con el fin de acelerar la consecución de las metas de la Estrategia.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de apoyo que sirven de ayuda para este fin y para comunicar las prioridades de la Estrategia a sus grupos de partes interesadas, entre otros, esta presentación, el documento del Resumen ejecutivo, la propia Estrategia y un resumen de su Marco,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a:solidFill>
                  <a:srgbClr val="000000"/>
                </a:solidFill>
                <a:effectLst/>
                <a:latin typeface="Arial" panose="020B0604020202020204" pitchFamily="34" charset="0"/>
                <a:ea typeface="Times New Roman" panose="02020603050405020304" pitchFamily="18" charset="0"/>
              </a:rPr>
              <a:t>asociación: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17</a:t>
            </a:fld>
            <a:endParaRPr lang="es"/>
          </a:p>
        </p:txBody>
      </p:sp>
    </p:spTree>
    <p:extLst>
      <p:ext uri="{BB962C8B-B14F-4D97-AF65-F5344CB8AC3E}">
        <p14:creationId xmlns:p14="http://schemas.microsoft.com/office/powerpoint/2010/main" val="354031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sector privado desempeña un </a:t>
            </a:r>
            <a:r>
              <a:rPr lang="es" sz="1100" b="0" i="0" u="none" baseline="0" dirty="0">
                <a:solidFill>
                  <a:srgbClr val="000000"/>
                </a:solidFill>
                <a:effectLst/>
                <a:latin typeface="Arial" panose="020B0604020202020204" pitchFamily="34" charset="0"/>
                <a:ea typeface="Calibri" panose="020F0502020204030204" pitchFamily="34" charset="0"/>
              </a:rPr>
              <a:t>papel importante en la consecución de las prioridades de la nueva Estrategia de la asociación del Fondo Mundial.</a:t>
            </a:r>
          </a:p>
          <a:p>
            <a:pPr marL="0" marR="0" lvl="0" indent="0" algn="l" rtl="0">
              <a:spcBef>
                <a:spcPts val="0"/>
              </a:spcBef>
              <a:spcAft>
                <a:spcPts val="0"/>
              </a:spcAft>
              <a:buFont typeface="Arial" panose="020B0604020202020204" pitchFamily="34" charset="0"/>
              <a:buNone/>
            </a:pPr>
            <a:r>
              <a:rPr lang="es" sz="1100" b="0" i="0" u="none" baseline="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gn="l" rtl="0">
              <a:lnSpc>
                <a:spcPts val="700"/>
              </a:lnSpc>
              <a:spcBef>
                <a:spcPts val="0"/>
              </a:spcBef>
              <a:spcAft>
                <a:spcPts val="0"/>
              </a:spcAft>
              <a:buFont typeface="Arial" panose="020B0604020202020204" pitchFamily="34" charset="0"/>
              <a:buChar char="-"/>
            </a:pPr>
            <a:r>
              <a:rPr lang="es" sz="1100" b="0" i="0" u="none" baseline="0" dirty="0">
                <a:effectLst/>
                <a:latin typeface="Arial" panose="020B0604020202020204" pitchFamily="34" charset="0"/>
                <a:ea typeface="Calibri" panose="020F0502020204030204" pitchFamily="34" charset="0"/>
                <a:cs typeface="Arial" panose="020B0604020202020204" pitchFamily="34" charset="0"/>
              </a:rPr>
              <a:t>Para conseguir nuestra meta de acabar con el sida, la tuberculosis y la malaria, se necesitará mejorar un acceso equitativo a servicios asequibles y de calidad dondequiera que las personas acudan a recibir atención. En muchos contextos, las personas acuden al sector privado para recibir una parte importante de esta atención.</a:t>
            </a:r>
            <a:endParaRPr lang="es" sz="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lnSpc>
                <a:spcPts val="700"/>
              </a:lnSpc>
              <a:spcBef>
                <a:spcPts val="0"/>
              </a:spcBef>
              <a:spcAft>
                <a:spcPts val="0"/>
              </a:spcAft>
              <a:buFont typeface="Arial" panose="020B0604020202020204" pitchFamily="34" charset="0"/>
              <a:buChar char="-"/>
            </a:pPr>
            <a:r>
              <a:rPr lang="es" sz="1100" b="0" i="0" u="none" baseline="0" dirty="0">
                <a:effectLst/>
                <a:latin typeface="Arial" panose="020B0604020202020204" pitchFamily="34" charset="0"/>
                <a:ea typeface="Calibri" panose="020F0502020204030204" pitchFamily="34" charset="0"/>
                <a:cs typeface="Arial" panose="020B0604020202020204" pitchFamily="34" charset="0"/>
              </a:rPr>
              <a:t>Por este motivo, mejorar la participación, la contratación y la coordinación de los </a:t>
            </a:r>
            <a:r>
              <a:rPr lang="es" sz="1100" b="0" i="0" u="sng" baseline="0" dirty="0">
                <a:effectLst/>
                <a:latin typeface="Arial" panose="020B0604020202020204" pitchFamily="34" charset="0"/>
                <a:ea typeface="Calibri" panose="020F0502020204030204" pitchFamily="34" charset="0"/>
                <a:cs typeface="Arial" panose="020B0604020202020204" pitchFamily="34" charset="0"/>
              </a:rPr>
              <a:t>proveedores de servicios del sector privado a nivel nacional</a:t>
            </a:r>
            <a:r>
              <a:rPr lang="es" sz="1100" b="0" i="0" u="none" baseline="0" dirty="0">
                <a:effectLst/>
                <a:latin typeface="Arial" panose="020B0604020202020204" pitchFamily="34" charset="0"/>
                <a:ea typeface="Calibri" panose="020F0502020204030204" pitchFamily="34" charset="0"/>
                <a:cs typeface="Arial" panose="020B0604020202020204" pitchFamily="34" charset="0"/>
              </a:rPr>
              <a:t> será esencial para:</a:t>
            </a:r>
            <a:endParaRPr lang="es" sz="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Reforzar los resultados sanitarios mediante una mejor calidad y acceso a servicios de salud asequibles, rentables, equitativos y basados en los derechos, que estén alineados con los estándares de calidad y los mecanismos de garantía nacionales.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Trabajar con proveedores de atención sanitaria nacionales, comunitarios y de otro tipo para integrar los servicios y los datos relacionados con el fin de prestar una atención de calidad centrada en las personas que cubra sus necesidades sanitarias.</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a:t>
            </a:r>
            <a:r>
              <a:rPr lang="es" sz="1100" b="0" i="0"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proveedores de apoyo técnico y de capacidades</a:t>
            </a: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pueden contribuir a esto:</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Proporcionando un apoyo de calidad y capacidades para reforzar la capacidad nacional y regional en áreas como los servicios de laboratorio, la cadena de suministros, los servicios tecnológicos, la salud digital y la logística, garantizando su alineación con las normas nacionales, las últimas innovaciones efectivas y su integración en los sistemas nacionales.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ts val="700"/>
              </a:lnSpc>
              <a:spcBef>
                <a:spcPts val="0"/>
              </a:spcBef>
              <a:spcAft>
                <a:spcPts val="0"/>
              </a:spcAft>
              <a:buFont typeface="Arial" panose="020B0604020202020204" pitchFamily="34" charset="0"/>
              <a:buChar char="-"/>
            </a:pPr>
            <a:r>
              <a:rPr lang="es" sz="1100" b="0" i="0" u="none" baseline="0" dirty="0">
                <a:effectLst/>
                <a:latin typeface="Arial" panose="020B0604020202020204" pitchFamily="34" charset="0"/>
                <a:ea typeface="Calibri" panose="020F0502020204030204" pitchFamily="34" charset="0"/>
                <a:cs typeface="Arial" panose="020B0604020202020204" pitchFamily="34" charset="0"/>
              </a:rPr>
              <a:t>El sector privado también desempeña una labor importante en la innovación y en la ampliación de soluciones innovadoras, lo que será esencial para acelerar la repercusión. </a:t>
            </a:r>
            <a:r>
              <a:rPr lang="es" sz="1100" b="0" i="0"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desarrolladores de productos, fabricantes y proveedores</a:t>
            </a: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pueden contribuir a esto:</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Desarrollando nuevos diagnósticos, medicamentos, pautas de administración y vacunas más efectivos, y promoviendo la disponibilidad equitativa a escala de productos e innovaciones asequibles.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Implicando a la asociación en los procesos de desarrollo, plazos y fijación de precios de los productos pertinentes para su rápida introducción y ampliación equitativa, y garantizando la solidez de una cadena de suministros con productos de calidad y una vida útil adecuada.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Y, por supuesto, los </a:t>
            </a:r>
            <a:r>
              <a:rPr lang="es" sz="1100" b="0" i="0"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donantes privados</a:t>
            </a: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pueden contribuir a este fin y a la consecución general de las metas de la Estrategia:</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Aumentando las contribuciones financieras y no financieras y respaldando modelos financiamiento innovador.</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que sirven de ayuda para este fin y para comunicar las prioridades de la Estrategia a sus grupos de partes interesadas, entre otros, esta presentación, el documento del Resumen ejecutivo, la propia Estrategia y un resumen de su Marco, </a:t>
            </a:r>
            <a:r>
              <a:rPr lang="es" sz="1100" b="0" i="0" u="none" baseline="0" dirty="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 </a:t>
            </a: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dirty="0">
                <a:solidFill>
                  <a:srgbClr val="000000"/>
                </a:solidFill>
                <a:effectLst/>
                <a:latin typeface="Arial" panose="020B0604020202020204" pitchFamily="34" charset="0"/>
                <a:ea typeface="Times New Roman" panose="02020603050405020304" pitchFamily="18" charset="0"/>
              </a:rPr>
              <a:t>asociación: </a:t>
            </a: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18</a:t>
            </a:fld>
            <a:endParaRPr lang="es"/>
          </a:p>
        </p:txBody>
      </p:sp>
    </p:spTree>
    <p:extLst>
      <p:ext uri="{BB962C8B-B14F-4D97-AF65-F5344CB8AC3E}">
        <p14:creationId xmlns:p14="http://schemas.microsoft.com/office/powerpoint/2010/main" val="418992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Los asociados técnicos desempeñan un </a:t>
            </a:r>
            <a:r>
              <a:rPr lang="es" sz="1100" b="0" i="0" u="none" baseline="0">
                <a:solidFill>
                  <a:srgbClr val="000000"/>
                </a:solidFill>
                <a:effectLst/>
                <a:latin typeface="Arial" panose="020B0604020202020204" pitchFamily="34" charset="0"/>
                <a:ea typeface="Calibri" panose="020F0502020204030204" pitchFamily="34" charset="0"/>
              </a:rPr>
              <a:t>papel importante en la consecución de las prioridades de la nueva Estrategia de la asociación del Fondo Mundial</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papel de los asociados técnicos en la consecución de las prioridades de la próxima Estrategia incluye:</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Realizar revisiones nuevas y oportunas de las directrices normativas y de priorización en función de las últimas pruebas disponibles para orientar una programación más efectiva, por ejemplo, en materia de prevención del VIH, malaria, nuevas áreas de enfoque de la Estrategia y en </a:t>
            </a:r>
            <a:r>
              <a:rPr lang="es"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las áreas pertinentes de participación del sector privado, gobernanza y estándares de calidad.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Calibri" panose="020F0502020204030204" pitchFamily="34" charset="0"/>
                <a:cs typeface="Arial" panose="020B0604020202020204" pitchFamily="34" charset="0"/>
              </a:rPr>
              <a:t>Promove</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s" sz="1100" b="0" i="0" u="none" baseline="0">
                <a:effectLst/>
                <a:latin typeface="Arial" panose="020B0604020202020204" pitchFamily="34" charset="0"/>
                <a:ea typeface="Calibri" panose="020F0502020204030204" pitchFamily="34" charset="0"/>
                <a:cs typeface="Arial" panose="020B0604020202020204" pitchFamily="34" charset="0"/>
              </a:rPr>
              <a:t> la traducción de las directrices técnicas en una ejecución efectiva a nivel nacional, desarrollando herramientas adecuadas que puedan adaptarse al contexto nacional y vincularse con resultados medibles, por ejemplo, para llevar a escala las innovaciones y los modelos de prestación de servicios efectivos, o para respaldar la aplicación del Reglamento Sanitario Internacional.</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Reforzar el apoyo técnico y la creación de la capacidad en función de la descripción de las necesidades dirigida por el propio país</a:t>
            </a:r>
            <a:r>
              <a:rPr lang="es" sz="1100" b="0" i="0" u="none" baseline="0">
                <a:effectLst/>
                <a:latin typeface="Arial" panose="020B0604020202020204" pitchFamily="34" charset="0"/>
                <a:ea typeface="Calibri" panose="020F0502020204030204" pitchFamily="34" charset="0"/>
                <a:cs typeface="Arial" panose="020B0604020202020204" pitchFamily="34" charset="0"/>
              </a:rPr>
              <a:t> y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mejorar los estándares de calidad para el apoyo técnico y la creación de la capacidad, incluida la puntualidad, alineación, transparencia y rendición de cuentas.</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Yu Mincho" panose="02020400000000000000" pitchFamily="18" charset="-128"/>
                <a:cs typeface="Arial" panose="020B0604020202020204" pitchFamily="34" charset="0"/>
              </a:rPr>
              <a:t>R</a:t>
            </a:r>
            <a:r>
              <a:rPr lang="es" sz="1100" b="0" i="0" u="none" baseline="0">
                <a:effectLst/>
                <a:latin typeface="Arial" panose="020B0604020202020204" pitchFamily="34" charset="0"/>
                <a:ea typeface="Calibri" panose="020F0502020204030204" pitchFamily="34" charset="0"/>
                <a:cs typeface="Arial" panose="020B0604020202020204" pitchFamily="34" charset="0"/>
              </a:rPr>
              <a:t>espalda</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s" sz="1100" b="0" i="0" u="none" baseline="0">
                <a:effectLst/>
                <a:latin typeface="Arial" panose="020B0604020202020204" pitchFamily="34" charset="0"/>
                <a:ea typeface="Calibri" panose="020F0502020204030204" pitchFamily="34" charset="0"/>
                <a:cs typeface="Arial" panose="020B0604020202020204" pitchFamily="34" charset="0"/>
              </a:rPr>
              <a:t> la generación y la comunicación de actualizaciones sobre la investigación operativa, pruebas y mejores prácticas con el fin de fortalecer las respuestas al VIH, la tuberculosis y la malaria y de establecer servicios de calidad integrados y centrados en las personas sólidos, así como para </a:t>
            </a:r>
            <a:r>
              <a:rPr lang="es" sz="1100" b="0" i="0" u="none" baseline="0">
                <a:effectLst/>
                <a:latin typeface="Arial" panose="020B0604020202020204" pitchFamily="34" charset="0"/>
                <a:ea typeface="Yu Mincho" panose="02020400000000000000" pitchFamily="18" charset="-128"/>
                <a:cs typeface="Arial" panose="020B0604020202020204" pitchFamily="34" charset="0"/>
              </a:rPr>
              <a:t>mejorar</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 sz="1100" b="0" i="0" u="none" baseline="0">
                <a:effectLst/>
                <a:latin typeface="Arial" panose="020B0604020202020204" pitchFamily="34" charset="0"/>
                <a:ea typeface="Yu Mincho" panose="02020400000000000000" pitchFamily="18" charset="-128"/>
                <a:cs typeface="Arial" panose="020B0604020202020204" pitchFamily="34" charset="0"/>
              </a:rPr>
              <a:t>la preparación de los países para introducir nuevos productos sanitarios e innovaciones.</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effectLst/>
                <a:latin typeface="Arial" panose="020B0604020202020204" pitchFamily="34" charset="0"/>
                <a:ea typeface="Calibri" panose="020F0502020204030204" pitchFamily="34" charset="0"/>
                <a:cs typeface="Arial" panose="020B0604020202020204" pitchFamily="34" charset="0"/>
              </a:rPr>
              <a:t>Ayudar</a:t>
            </a:r>
            <a:r>
              <a:rPr lang="es"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 a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los</a:t>
            </a:r>
            <a:r>
              <a:rPr lang="es"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 países a reforzar sus sistemas de datos nacionales y el uso efectivo de datos para la toma de decisiones en todos los niveles, prestando atención a la recopilación de datos, las herramientas digitales, el aseguramiento de la calidad, el análisis, la interpretación y el uso.</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Promover asociaciones efectivas entre el gobierno y los actores del sector no público y sumarse a la voz diplomática de la asociación del Fondo Mundial para hacer frente a las leyes, políticas y prácticas dañinas.</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Recursos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Existen diversos recursos de apoyo que sirven de ayuda para este fin y para comunicar las prioridades de la Estrategia a sus grupos de partes interesadas, entre otros, esta presentación, el documento del Resumen ejecutivo, la propia Estrategia y un resumen de su Marco, </a:t>
            </a:r>
            <a:r>
              <a:rPr lang="es" sz="1100" b="0" i="0" u="none" baseline="0">
                <a:effectLst/>
                <a:latin typeface="Arial" panose="020B0604020202020204" pitchFamily="34" charset="0"/>
                <a:ea typeface="Times New Roman" panose="02020603050405020304" pitchFamily="18" charset="0"/>
                <a:cs typeface="Arial" panose="020B0604020202020204" pitchFamily="34" charset="0"/>
              </a:rPr>
              <a:t>todos ellos disponibles en el sitio </a:t>
            </a:r>
            <a:r>
              <a:rPr lang="es"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del Fondo Mundial en múltiples idiomas, tal y como figura al final de esta diapositiva.</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Esperamos trabajar juntos con el fin de aprovechar colectivamente nuestros puntos fuertes con vistas a cumplir las metas de la Estrategia y conseguir la visión de nuestra </a:t>
            </a:r>
            <a:r>
              <a:rPr lang="es" sz="1800" b="0" i="0" u="none" baseline="0">
                <a:solidFill>
                  <a:srgbClr val="000000"/>
                </a:solidFill>
                <a:effectLst/>
                <a:latin typeface="Arial" panose="020B0604020202020204" pitchFamily="34" charset="0"/>
                <a:ea typeface="Times New Roman" panose="02020603050405020304" pitchFamily="18" charset="0"/>
              </a:rPr>
              <a:t>asociación: </a:t>
            </a: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es"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100" b="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19</a:t>
            </a:fld>
            <a:endParaRPr lang="es"/>
          </a:p>
        </p:txBody>
      </p:sp>
    </p:spTree>
    <p:extLst>
      <p:ext uri="{BB962C8B-B14F-4D97-AF65-F5344CB8AC3E}">
        <p14:creationId xmlns:p14="http://schemas.microsoft.com/office/powerpoint/2010/main" val="232673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60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asociación del Fondo Mundial ha conseguido hasta la fecha resultados increíbles en la lucha contra el VIH, la tuberculosis y la malaria, así como en la mejora de la salud en los países donde financia programas, salvando más de 44 millones de vidas hasta el momento.</a:t>
            </a:r>
            <a:endParaRPr lang="e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60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Sin embargo, el mundo está lejos de cumplir las metas de los ODS 2030 y, en un contexto de salud mundial que cambia rápidamente con el surgimiento de una nueva pandemia, necesitamos una nueva Estrategia del Fondo Mundial que oriente nuestros esfuerzos colectivos y nos ayude a retomar el camino adecuado. </a:t>
            </a:r>
            <a:endParaRPr lang="e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60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nueva Estrategia del Fondo Mundial "</a:t>
            </a:r>
            <a:r>
              <a:rPr lang="es" sz="12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Luchar contra las pandemias y construir un mundo más saludable y equitativo</a:t>
            </a: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consigue precisamente esto. Se desarrolló mediante un proceso altamente consultivo y define la forma en que la asociación del Fondo Mundial puede trabajar unida para acelerar la repercusión con 2030 en el horizonte. </a:t>
            </a:r>
            <a:endParaRPr lang="es" sz="1200">
              <a:effectLst/>
              <a:latin typeface="Calibri" panose="020F0502020204030204" pitchFamily="34" charset="0"/>
              <a:ea typeface="Calibri" panose="020F0502020204030204" pitchFamily="34" charset="0"/>
              <a:cs typeface="Arial" panose="020B0604020202020204" pitchFamily="34" charset="0"/>
            </a:endParaRPr>
          </a:p>
          <a:p>
            <a:endParaRPr lang="es"/>
          </a:p>
          <a:p>
            <a:endParaRPr lang="es"/>
          </a:p>
        </p:txBody>
      </p:sp>
      <p:sp>
        <p:nvSpPr>
          <p:cNvPr id="4" name="Slide Number Placeholder 3"/>
          <p:cNvSpPr>
            <a:spLocks noGrp="1"/>
          </p:cNvSpPr>
          <p:nvPr>
            <p:ph type="sldNum" sz="quarter" idx="5"/>
          </p:nvPr>
        </p:nvSpPr>
        <p:spPr/>
        <p:txBody>
          <a:bodyPr/>
          <a:lstStyle/>
          <a:p>
            <a:pPr algn="l" rtl="0"/>
            <a:fld id="{2C296653-1C84-41DF-A5EB-9B0D045A8211}" type="slidenum">
              <a:rPr/>
              <a:t>2</a:t>
            </a:fld>
            <a:endParaRPr lang="es"/>
          </a:p>
        </p:txBody>
      </p:sp>
    </p:spTree>
    <p:extLst>
      <p:ext uri="{BB962C8B-B14F-4D97-AF65-F5344CB8AC3E}">
        <p14:creationId xmlns:p14="http://schemas.microsoft.com/office/powerpoint/2010/main" val="189733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visión de la Estrategia es conseguir un mundo libre de la carga del sida, la tuberculosis y la malaria, donde todos podamos disfrutar del mismo nivel de salud.</a:t>
            </a:r>
            <a:endParaRPr lang="e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la visión del Fondo Mundial para este período se añade "el mismo nivel" con el fin de subrayar el compromiso de la asociación de luchar contra las desigualdades para conseguir nuestras metas. </a:t>
            </a:r>
            <a:endParaRPr lang="e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nueva Estrategia guiará los esfuerzos de la asociación del Fondo Mundial durante el período 2023-2028, y su repercusión se medirá en 2030, junto con los ODS 2030.</a:t>
            </a:r>
            <a:endParaRPr lang="es" sz="1200">
              <a:effectLst/>
              <a:latin typeface="Calibri" panose="020F0502020204030204" pitchFamily="34" charset="0"/>
              <a:ea typeface="Calibri" panose="020F0502020204030204" pitchFamily="34" charset="0"/>
              <a:cs typeface="Arial" panose="020B0604020202020204" pitchFamily="34" charset="0"/>
            </a:endParaRPr>
          </a:p>
          <a:p>
            <a:endParaRPr lang="es"/>
          </a:p>
          <a:p>
            <a:endParaRPr lang="es"/>
          </a:p>
        </p:txBody>
      </p:sp>
      <p:sp>
        <p:nvSpPr>
          <p:cNvPr id="4" name="Slide Number Placeholder 3"/>
          <p:cNvSpPr>
            <a:spLocks noGrp="1"/>
          </p:cNvSpPr>
          <p:nvPr>
            <p:ph type="sldNum" sz="quarter" idx="5"/>
          </p:nvPr>
        </p:nvSpPr>
        <p:spPr/>
        <p:txBody>
          <a:bodyPr/>
          <a:lstStyle/>
          <a:p>
            <a:pPr algn="l" rtl="0"/>
            <a:fld id="{2C296653-1C84-41DF-A5EB-9B0D045A8211}" type="slidenum">
              <a:rPr/>
              <a:t>3</a:t>
            </a:fld>
            <a:endParaRPr lang="es"/>
          </a:p>
        </p:txBody>
      </p:sp>
    </p:spTree>
    <p:extLst>
      <p:ext uri="{BB962C8B-B14F-4D97-AF65-F5344CB8AC3E}">
        <p14:creationId xmlns:p14="http://schemas.microsoft.com/office/powerpoint/2010/main" val="219150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Este es el nuevo Marco de la Estrategia. Su objetivo principal es acabar con el sida, la tuberculosis y la malaria. </a:t>
            </a:r>
            <a:endParaRPr lang="e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Para respaldar la </a:t>
            </a:r>
            <a:r>
              <a:rPr lang="es" sz="1200" b="0" i="0" u="none"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consecución de este objetivo principal, la Estrategia cuenta con cuatro objetivos que se refuerzan mutuamente y un objetivo evolutivo.</a:t>
            </a:r>
            <a:endParaRPr lang="e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Los cuatro objetivos que se refuerzan mutuamente son: maximizar los sistemas para la salud integrados y centrados en las personas; maximizar la participación y el liderazgo de las comunidades más afectadas</a:t>
            </a: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maximizar la equidad en materia de salud, la igualdad de género y los derechos humanos; y movilizar más recursos.</a:t>
            </a:r>
            <a:endParaRPr lang="e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objetivo evolutivo pretende aprovechar la experiencia y el modelo inclusivo de la asociación del Fondo Mundial para contribuir a la preparación y respuesta mundial frente a las pandemias. </a:t>
            </a:r>
            <a:endParaRPr lang="e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Estrategia también cuenta con una sección de facilitadores de la asociación que describe las funciones y responsabilidades de todas las partes interesadas para conseguir las metas de la Estrategia.</a:t>
            </a:r>
            <a:endParaRPr lang="e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Verán que trabajar con las personas y comunidades y cubrir sus necesidades ocupan una posición central en la Estrategia. Esto se debe a que las comunidades más afectadas por las tres enfermedades están mejor posicionadas para orientar los programas de forma que puedan cubrir mejor sus necesidades y, en muchos casos, para ejecutar y supervisar la repercusión de los programas de salud, por ejemplo, los dirigidos a las poblaciones clave y vulnerables.</a:t>
            </a:r>
            <a:endParaRPr lang="es" sz="1200" dirty="0">
              <a:effectLst/>
              <a:latin typeface="Calibri" panose="020F0502020204030204" pitchFamily="34" charset="0"/>
              <a:ea typeface="Calibri" panose="020F0502020204030204" pitchFamily="34" charset="0"/>
              <a:cs typeface="Arial" panose="020B0604020202020204" pitchFamily="34" charset="0"/>
            </a:endParaRPr>
          </a:p>
          <a:p>
            <a:endParaRPr lang="es" dirty="0"/>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4</a:t>
            </a:fld>
            <a:endParaRPr lang="es"/>
          </a:p>
        </p:txBody>
      </p:sp>
    </p:spTree>
    <p:extLst>
      <p:ext uri="{BB962C8B-B14F-4D97-AF65-F5344CB8AC3E}">
        <p14:creationId xmlns:p14="http://schemas.microsoft.com/office/powerpoint/2010/main" val="21332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Como hemos mencionado, el objetivo principal de la Estrategia es acabar con el sida, la tuberculosis y la malaria.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Para conseguirlo, la Estrategia presta especial atención a realizar inversiones catalizadoras y centradas en las personas y a aprovechar las innovaciones con el fin de acelerar los avances para acabar con las tres enfermedades.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Observarán que en los primeros dos puntos de la parte superior de la diapositiva Acabar con el sida, la tuberculosis y la malaria existe un enfoque general en reducir la incidencia y abordar las barreras estructurales que impiden conseguir resultados en la lucha contra el VIH, la tuberculosis y la malaria, ya que son dos de las áreas donde necesitamos avanzar más para alcanzar nuestras </a:t>
            </a:r>
            <a:r>
              <a:rPr lang="es" sz="1800" b="0" i="0" u="none" baseline="0">
                <a:solidFill>
                  <a:srgbClr val="000000"/>
                </a:solidFill>
                <a:effectLst/>
                <a:latin typeface="Arial" panose="020B0604020202020204" pitchFamily="34" charset="0"/>
                <a:ea typeface="Calibri" panose="020F0502020204030204" pitchFamily="34" charset="0"/>
              </a:rPr>
              <a:t>metas </a:t>
            </a: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colectivas.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Para cada una de las tres enfermedades, verán que existen subobjetivos específicos (los puntos de esta diapositiva) que pretenden orientar los esfuerzos de la asociación en lo que respecta a la prevención, el tratamiento y la atención de las personas afectadas o que viven con el VIH, la tuberculosis y la malaria.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[Consejo para quien realiza la presentación: puede llamar la atención sobre los subobjetivos que sean especialmente pertinentes para los asistentes.]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5</a:t>
            </a:fld>
            <a:endParaRPr lang="es"/>
          </a:p>
        </p:txBody>
      </p:sp>
    </p:spTree>
    <p:extLst>
      <p:ext uri="{BB962C8B-B14F-4D97-AF65-F5344CB8AC3E}">
        <p14:creationId xmlns:p14="http://schemas.microsoft.com/office/powerpoint/2010/main" val="3716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consecución del objetivo principal de la Estrategia (acabar con el sida, la tuberculosis y la malaria) se sustenta en cuatro objetivos que se refuerzan mutuamente y que deben perseguirse de forma simultánea y sinérgica para lograr las </a:t>
            </a:r>
            <a:r>
              <a:rPr lang="es" sz="1800" b="0" i="0" u="none" baseline="0">
                <a:solidFill>
                  <a:srgbClr val="000000"/>
                </a:solidFill>
                <a:effectLst/>
                <a:latin typeface="Arial" panose="020B0604020202020204" pitchFamily="34" charset="0"/>
                <a:ea typeface="Calibri" panose="020F0502020204030204" pitchFamily="34" charset="0"/>
              </a:rPr>
              <a:t>metas </a:t>
            </a: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de nuestra asociación.</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Como hemos mencionado, el primero es maximizar los sistemas para la salud integrados y centrados en las personas. La asociación del Fondo Mundial respaldará inversiones en SSRS que sean catalizadoras de acuerdo con el contexto del país, que estén centradas en las personas e integradas en los proveedores de servicios para abordar de forma integral sus necesidades sanitarias, y que consigan resultados contra el VIH, la tuberculosis y la malaria, así como en áreas de salud relacionadas, como las coinfecciones y comorbilidades de las tres enfermedades.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segundo es maximizar la participación y el liderazgo de las comunidades más afectadas para no dejar a nadie atrás con el fin de garantizar una toma de decisiones equilibrada e inclusiva en torno a los recursos del Fondo Mundial y ayudar a las comunidades a dirigir programas donde estén mejor posicionadas para alcanzar repercusión y equidad.</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tercero es maximizar la equidad en materia de salud, la igualdad de género y los derechos humanos. Es esencial que estas áreas se integren como objetivos básicos de los programas financiados por el Fondo Mundial para mejorar los resultados de la respuesta al VIH, la tuberculosis y la malaria; garantizar que las inversiones se basen en los derechos humanos y sean sensibles a las cuestiones de género; conseguir un acceso más equitativo y la retención en los servicios de salud; y garantizar una repercusión significativa y duradera para todos, incluidos los más marginados.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cuarto es movilizar más recursos, tanto nacionales como internacionales. Debido a los enormes retos financieros mundiales derivados de la COVID-19, la innovación y la adaptación efectiva de los requisitos de cofinanciamiento del Fondo Mundial será esencial para aumentar los recursos necesarios para alcanzar nuestras metas, así como un mayor enfoque en la optimización de recursos (incluida la equidad) y en la sostenibilidad de las inversiones del Fondo Mundial.</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[Consejo para quien realiza la presentación: para cada uno de estos objetivos, puede llamar la atención sobre los subobjetivos que sean especialmente pertinentes para los asistentes.]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6</a:t>
            </a:fld>
            <a:endParaRPr lang="es"/>
          </a:p>
        </p:txBody>
      </p:sp>
    </p:spTree>
    <p:extLst>
      <p:ext uri="{BB962C8B-B14F-4D97-AF65-F5344CB8AC3E}">
        <p14:creationId xmlns:p14="http://schemas.microsoft.com/office/powerpoint/2010/main" val="269671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nueva Estrategia responde directamente a los drásticos cambios que se han producido en el contexto de salud mundial introduciendo un objetivo evolutivo sobre la preparación y respuesta frente a pandemias.</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Este objetivo pretende aportar la experiencia y el modelo inclusivo de la asociación del Fondo Mundial para contribuir a esta prioridad mundial, junto con la importante labor que realizan nuestros asociados.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objetivo se describe como "evolutivo" porque el Fondo Mundial deberá adaptarse con agilidad durante la vigencia de la Estrategia a medida que el mundo y la arquitectura de salud mundial siguen evolucionando como respuesta a la pandemia global.</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lo que respecta a la preparación frente a pandemias</a:t>
            </a: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el Fondo Mundial ocupa una posición única para ayudar a los países a reforzar sus capacidades de preparación construyendo sistemas para la salud resilientes y sostenibles inclusivos y programas de VIH, tuberculosis y malaria mejor equipados para prevenir, detectar y responder a nuevas amenazas de enfermedades infecciosas.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Fondo Mundial contribuirá a desarrollar las capacidades de los países en materia de preparación frente a pandemias mediante inversiones en el fortalecimiento de los laboratorios, herramientas diagnósticas, apoyo para los trabajadores sanitarios y trabajadores pares, el refuerzo de los sistemas comunitarios e iniciativas para hacer frente a la resistencia a los antimicrobianos, entre otras áreas.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El Fondo Mundial está desarrollando información y directrices sobre el alcance de estas inversiones antes del próximo ciclo de subvenciones, que comenzará a partir de 2024.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cuanto a la respuesta a las pandemias</a:t>
            </a:r>
            <a:r>
              <a:rPr lang="es"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la labor del Fondo Mundial ya está bien definida en los programas existentes y el C19RM (el Mecanismo de respuesta a la COVID-19 del Fondo Mundial), y seguirá movilizando recursos para estas iniciativas según corresponda.</a:t>
            </a:r>
            <a:endParaRPr lang="e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2C296653-1C84-41DF-A5EB-9B0D045A8211}" type="slidenum">
              <a:rPr/>
              <a:t>7</a:t>
            </a:fld>
            <a:endParaRPr lang="es"/>
          </a:p>
        </p:txBody>
      </p:sp>
    </p:spTree>
    <p:extLst>
      <p:ext uri="{BB962C8B-B14F-4D97-AF65-F5344CB8AC3E}">
        <p14:creationId xmlns:p14="http://schemas.microsoft.com/office/powerpoint/2010/main" val="2351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modelo del Fondo Mundial se basa en los principios básicos de participación del país y asociación, por lo que para conseguir los objetivos de la Estrategia se necesita la colaboración de todos los asociados, trabajando juntos, cada uno con sus funciones y responsabilidades distintivas y complementarias, con el fin de conseguir los mejores resultados.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funciones y responsabilidades de los gobiernos ejecutores, comunidades, sociedad civil, asociados técnicos, asociados para el desarrollo, el sector privado y otros actores se describen en la sección de facilitadores de la asociación de la Estrategia.</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es"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 sección también describe áreas importantes donde se debe reforzar el trabajo de la asociación para lograr los objetivos de la Estrategia, a saber: acelerar la introducción equitativa de innovaciones y su utilización; equilibrar mejor los riesgos financieros y programáticos con el fin de crear un entorno favorable para alcanzar repercusión; y reforzar los MCP para garantizar la participación significativa de las comunidades, entre otras. </a:t>
            </a:r>
            <a:endParaRPr lang="es" sz="1800" dirty="0">
              <a:effectLst/>
              <a:latin typeface="Calibri" panose="020F0502020204030204" pitchFamily="34" charset="0"/>
              <a:ea typeface="Calibri" panose="020F0502020204030204" pitchFamily="34" charset="0"/>
              <a:cs typeface="Arial" panose="020B0604020202020204" pitchFamily="34" charset="0"/>
            </a:endParaRPr>
          </a:p>
          <a:p>
            <a:endParaRPr lang="es" dirty="0"/>
          </a:p>
        </p:txBody>
      </p:sp>
      <p:sp>
        <p:nvSpPr>
          <p:cNvPr id="4" name="Slide Number Placeholder 3"/>
          <p:cNvSpPr>
            <a:spLocks noGrp="1"/>
          </p:cNvSpPr>
          <p:nvPr>
            <p:ph type="sldNum" sz="quarter" idx="5"/>
          </p:nvPr>
        </p:nvSpPr>
        <p:spPr/>
        <p:txBody>
          <a:bodyPr/>
          <a:lstStyle/>
          <a:p>
            <a:pPr algn="l" rtl="0"/>
            <a:fld id="{2C296653-1C84-41DF-A5EB-9B0D045A8211}" type="slidenum">
              <a:rPr/>
              <a:t>8</a:t>
            </a:fld>
            <a:endParaRPr lang="es"/>
          </a:p>
        </p:txBody>
      </p:sp>
    </p:spTree>
    <p:extLst>
      <p:ext uri="{BB962C8B-B14F-4D97-AF65-F5344CB8AC3E}">
        <p14:creationId xmlns:p14="http://schemas.microsoft.com/office/powerpoint/2010/main" val="193346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a:buFont typeface="Arial" panose="020B0604020202020204" pitchFamily="34" charset="0"/>
              <a:buChar char="•"/>
            </a:pPr>
            <a:r>
              <a:rPr lang="es" sz="1800" b="0" i="0" u="none" baseline="0">
                <a:solidFill>
                  <a:srgbClr val="000000"/>
                </a:solidFill>
                <a:effectLst/>
                <a:latin typeface="Arial"/>
                <a:ea typeface="Calibri" panose="020F0502020204030204" pitchFamily="34" charset="0"/>
                <a:cs typeface="Arial"/>
              </a:rPr>
              <a:t>La consecución de los objetivos de la Estrategia </a:t>
            </a:r>
            <a:r>
              <a:rPr lang="es" sz="1800" b="0" i="0" u="none" baseline="0">
                <a:solidFill>
                  <a:srgbClr val="000000"/>
                </a:solidFill>
                <a:latin typeface="Arial"/>
                <a:ea typeface="Calibri" panose="020F0502020204030204" pitchFamily="34" charset="0"/>
                <a:cs typeface="Arial"/>
              </a:rPr>
              <a:t>se</a:t>
            </a:r>
            <a:r>
              <a:rPr lang="es" sz="1800" b="0" i="0" u="none" baseline="0">
                <a:solidFill>
                  <a:srgbClr val="000000"/>
                </a:solidFill>
                <a:effectLst/>
                <a:latin typeface="Arial"/>
                <a:ea typeface="Calibri" panose="020F0502020204030204" pitchFamily="34" charset="0"/>
                <a:cs typeface="Arial"/>
              </a:rPr>
              <a:t> mide mediante un Marco de seguimiento </a:t>
            </a:r>
            <a:r>
              <a:rPr lang="es" sz="1800" b="0" i="0" u="none" baseline="0">
                <a:solidFill>
                  <a:srgbClr val="000000"/>
                </a:solidFill>
                <a:latin typeface="Arial"/>
                <a:ea typeface="Calibri" panose="020F0502020204030204" pitchFamily="34" charset="0"/>
                <a:cs typeface="Arial"/>
              </a:rPr>
              <a:t>y </a:t>
            </a:r>
            <a:r>
              <a:rPr lang="es" sz="1800" b="0" i="0" u="none" baseline="0">
                <a:solidFill>
                  <a:srgbClr val="000000"/>
                </a:solidFill>
                <a:effectLst/>
                <a:latin typeface="Arial"/>
                <a:ea typeface="Calibri" panose="020F0502020204030204" pitchFamily="34" charset="0"/>
                <a:cs typeface="Arial"/>
              </a:rPr>
              <a:t>evaluación integral y </a:t>
            </a:r>
            <a:r>
              <a:rPr lang="es" sz="1800" b="0" i="0" u="none" baseline="0">
                <a:solidFill>
                  <a:srgbClr val="000000"/>
                </a:solidFill>
                <a:latin typeface="Arial"/>
                <a:ea typeface="Calibri" panose="020F0502020204030204" pitchFamily="34" charset="0"/>
                <a:cs typeface="Arial"/>
              </a:rPr>
              <a:t>responsable</a:t>
            </a:r>
            <a:r>
              <a:rPr lang="es" sz="1800" b="0" i="0" u="none" baseline="0">
                <a:solidFill>
                  <a:srgbClr val="000000"/>
                </a:solidFill>
                <a:effectLst/>
                <a:latin typeface="Arial"/>
                <a:ea typeface="Calibri" panose="020F0502020204030204" pitchFamily="34" charset="0"/>
                <a:cs typeface="Arial"/>
              </a:rPr>
              <a:t>, que incluye indicadores clave de desempeño, así como mediante los planes de los asociados a nivel mundial y las metas y objetivos del tercer ODS.</a:t>
            </a:r>
          </a:p>
          <a:p>
            <a:pPr marL="285750" indent="-285750" algn="l" rtl="0">
              <a:buFont typeface="Arial" panose="020B0604020202020204" pitchFamily="34" charset="0"/>
              <a:buChar char="•"/>
            </a:pPr>
            <a:r>
              <a:rPr lang="es" sz="1800" b="0" i="0" u="none" baseline="0">
                <a:solidFill>
                  <a:schemeClr val="tx1"/>
                </a:solidFill>
                <a:latin typeface="Arial"/>
                <a:ea typeface="Arial"/>
                <a:cs typeface="Arial"/>
              </a:rPr>
              <a:t>El objetivo del Marco de seguimiento y evaluación es facilitar la gestión del desempeño, el aprendizaje continuo y la mejora de la toma de decisiones proporcionando información pertinente, integral, completa y puntual para mejorar la calidad, la eficiencia y la eficacia de los programas de salud y, por consiguiente, el impacto de las inversiones del Fondo Mundial.</a:t>
            </a:r>
          </a:p>
          <a:p>
            <a:pPr marL="285750" indent="-285750" algn="l" rtl="0">
              <a:buFont typeface="Arial" panose="020B0604020202020204" pitchFamily="34" charset="0"/>
              <a:buChar char="•"/>
            </a:pPr>
            <a:r>
              <a:rPr lang="es" sz="1800" b="0" i="0" u="none" strike="noStrike" baseline="0">
                <a:solidFill>
                  <a:srgbClr val="000000"/>
                </a:solidFill>
                <a:effectLst/>
                <a:latin typeface="Arial"/>
                <a:ea typeface="Arial"/>
                <a:cs typeface="Arial"/>
              </a:rPr>
              <a:t>El Marco de seguimiento y evaluación incluye cuatro componentes interrelacionados. Cada componente contiene marcos de medición, sistemas y herramientas interconectados que generan datos y evidencia para diferentes fines y destinatarios dentro de las subvenciones del Fondo Mundial y los períodos de la </a:t>
            </a:r>
            <a:r>
              <a:rPr lang="es" sz="1800" b="0" i="0" u="none" baseline="0">
                <a:solidFill>
                  <a:srgbClr val="000000"/>
                </a:solidFill>
                <a:latin typeface="Arial"/>
                <a:ea typeface="Arial"/>
                <a:cs typeface="Arial"/>
              </a:rPr>
              <a:t>Estrategia</a:t>
            </a:r>
            <a:r>
              <a:rPr lang="es" sz="1800" b="0" i="0" u="none" strike="noStrike" baseline="0">
                <a:solidFill>
                  <a:srgbClr val="000000"/>
                </a:solidFill>
                <a:effectLst/>
                <a:latin typeface="Arial"/>
                <a:ea typeface="Arial"/>
                <a:cs typeface="Arial"/>
              </a:rPr>
              <a:t>. Los marcos y herramientas clave dentro de los componentes incluyen un marco de indicadores clave de desempeño de la Estrategia, un calendario de evaluación plurianual, marcos de desempeño de las subvenciones y sistemas de seguimiento de la Secretaría.</a:t>
            </a:r>
            <a:endParaRPr lang="es" sz="1800" b="0" i="0" u="none" strike="noStrike" dirty="0">
              <a:solidFill>
                <a:srgbClr val="000000"/>
              </a:solidFill>
              <a:effectLst/>
              <a:latin typeface="Calibri"/>
              <a:cs typeface="Calibri"/>
            </a:endParaRPr>
          </a:p>
          <a:p>
            <a:pPr marL="285750" indent="-285750" algn="l" rtl="0">
              <a:buFont typeface="Arial" panose="020B0604020202020204" pitchFamily="34" charset="0"/>
              <a:buChar char="•"/>
            </a:pPr>
            <a:r>
              <a:rPr lang="es" sz="1800" b="0" i="0" u="none" baseline="0">
                <a:solidFill>
                  <a:schemeClr val="tx1"/>
                </a:solidFill>
                <a:latin typeface="Arial"/>
                <a:ea typeface="Arial"/>
                <a:cs typeface="Arial"/>
              </a:rPr>
              <a:t>La información recabada en los informes de los asociados, estudios y otros medios que generan evidencia también fundamentan o complementan cada componente.</a:t>
            </a:r>
          </a:p>
          <a:p>
            <a:pPr marL="285750" indent="-285750" algn="l" rtl="0">
              <a:buFont typeface="Arial" panose="020B0604020202020204" pitchFamily="34" charset="0"/>
              <a:buChar char="•"/>
            </a:pPr>
            <a:r>
              <a:rPr lang="es" sz="1800" b="0" i="0" u="none" baseline="0">
                <a:solidFill>
                  <a:schemeClr val="tx1"/>
                </a:solidFill>
                <a:latin typeface="Arial"/>
                <a:ea typeface="Arial"/>
                <a:cs typeface="Arial"/>
              </a:rPr>
              <a:t>En conjunto, la información que se recibe a través de los cuatro componentes del Marco de seguimiento y evaluación proporciona una imagen completa de los avances en la consecución de los resultados de la Estrategia y de la eficacia con la que el Fondo Mundial cumple su mandato.</a:t>
            </a:r>
          </a:p>
        </p:txBody>
      </p:sp>
      <p:sp>
        <p:nvSpPr>
          <p:cNvPr id="4" name="Slide Number Placeholder 3"/>
          <p:cNvSpPr>
            <a:spLocks noGrp="1"/>
          </p:cNvSpPr>
          <p:nvPr>
            <p:ph type="sldNum" sz="quarter" idx="5"/>
          </p:nvPr>
        </p:nvSpPr>
        <p:spPr/>
        <p:txBody>
          <a:bodyPr/>
          <a:lstStyle/>
          <a:p>
            <a:pPr algn="l" rtl="0"/>
            <a:fld id="{2C296653-1C84-41DF-A5EB-9B0D045A8211}" type="slidenum">
              <a:rPr/>
              <a:t>9</a:t>
            </a:fld>
            <a:endParaRPr lang="es"/>
          </a:p>
        </p:txBody>
      </p:sp>
    </p:spTree>
    <p:extLst>
      <p:ext uri="{BB962C8B-B14F-4D97-AF65-F5344CB8AC3E}">
        <p14:creationId xmlns:p14="http://schemas.microsoft.com/office/powerpoint/2010/main" val="3998088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057044104" name="image"/>
          <p:cNvPicPr>
            <a:picLocks noChangeAspect="1"/>
          </p:cNvPicPr>
          <p:nvPr/>
        </p:nvPicPr>
        <p:blipFill>
          <a:blip r:embed="rId3">
            <a:extLst>
              <a:ext uri="{28A0092B-C50C-407E-A947-70E740481C1C}">
                <a14:useLocalDpi xmlns:a14="http://schemas.microsoft.com/office/drawing/2010/main" val="0"/>
              </a:ext>
            </a:extLst>
          </a:blip>
          <a:srcRect/>
          <a:stretch/>
        </p:blipFill>
        <p:spPr>
          <a:xfrm>
            <a:off x="524705" y="269875"/>
            <a:ext cx="2218300" cy="892353"/>
          </a:xfrm>
          <a:prstGeom prst="rect">
            <a:avLst/>
          </a:prstGeom>
        </p:spPr>
      </p:pic>
    </p:spTree>
    <p:extLst>
      <p:ext uri="{BB962C8B-B14F-4D97-AF65-F5344CB8AC3E}">
        <p14:creationId xmlns:p14="http://schemas.microsoft.com/office/powerpoint/2010/main" val="6476035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5491874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38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593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3670894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320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3395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39945318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189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dirty="0"/>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dirty="0"/>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dirty="0"/>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890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55429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834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dirty="0"/>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27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dirty="0"/>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dirty="0"/>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500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dirty="0"/>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9307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dirty="0"/>
              <a:t>Add image</a:t>
            </a:r>
          </a:p>
        </p:txBody>
      </p:sp>
    </p:spTree>
    <p:extLst>
      <p:ext uri="{BB962C8B-B14F-4D97-AF65-F5344CB8AC3E}">
        <p14:creationId xmlns:p14="http://schemas.microsoft.com/office/powerpoint/2010/main" val="321523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dirty="0"/>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188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dirty="0"/>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308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398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dirty="0"/>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76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dirty="0"/>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7675027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83166315" name="image" descr="{&quot;templafy&quot;:{&quot;id&quot;:&quot;d0164e93-7f5a-48f2-a347-a735194afd44&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704996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730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405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133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940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28805762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400031720" name="image" descr="{&quot;templafy&quot;:{&quot;id&quot;:&quot;ca4b44cf-499c-4283-9535-f041fbf092f6&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1976328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867462441" name="image" descr="{&quot;templafy&quot;:{&quot;id&quot;:&quot;9c1588e2-fa53-49ec-9184-ab61cb34c3a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996752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782503526" name="image" descr="{&quot;templafy&quot;:{&quot;id&quot;:&quot;72f1e09f-7db7-401f-9445-22f64d4766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410533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1031124851" name="image" descr="{&quot;templafy&quot;:{&quot;id&quot;:&quot;45083550-8110-4737-ad16-6fb05131ca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3426043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833761249" name="image" descr="{&quot;templafy&quot;:{&quot;id&quot;:&quot;c17a790e-0caa-445d-ba68-0e9e2b3fd09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556433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7261314" name="image" descr="{&quot;templafy&quot;:{&quot;id&quot;:&quot;57aeae59-9cb6-45cb-b2ae-d61fa8a61d0a&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50619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dirty="0"/>
              <a:t>Add image</a:t>
            </a:r>
          </a:p>
        </p:txBody>
      </p:sp>
      <p:pic>
        <p:nvPicPr>
          <p:cNvPr id="1122788031" name="image" descr="{&quot;templafy&quot;:{&quot;id&quot;:&quot;9cb4acbc-63fd-4675-a42b-9742906a7eb7&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6028941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89016793" name="image" descr="{&quot;templafy&quot;:{&quot;id&quot;:&quot;9b056a12-9ac7-43ee-8054-d6dd5349fa8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2461668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71309d-0768-4190-a45c-bed4e597ec2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a:t>‹#›</a:t>
            </a:fld>
            <a:endParaRPr lang="en-US"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30315930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1299023" name="image" descr="{&quot;templafy&quot;:{&quot;id&quot;:&quot;579cf485-bc44-4ede-aeb7-a7b30dae181e&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957800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42475819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24613156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9668613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4835124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dirty="0"/>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50434846" name="image"/>
          <p:cNvPicPr>
            <a:picLocks noChangeAspect="1"/>
          </p:cNvPicPr>
          <p:nvPr/>
        </p:nvPicPr>
        <p:blipFill>
          <a:blip r:embed="rId47">
            <a:extLst>
              <a:ext uri="{28A0092B-C50C-407E-A947-70E740481C1C}">
                <a14:useLocalDpi xmlns:a14="http://schemas.microsoft.com/office/drawing/2010/main" val="0"/>
              </a:ext>
            </a:extLst>
          </a:blip>
          <a:srcRect/>
          <a:stretch/>
        </p:blipFill>
        <p:spPr>
          <a:xfrm>
            <a:off x="462121" y="6297778"/>
            <a:ext cx="1609408" cy="290221"/>
          </a:xfrm>
          <a:prstGeom prst="rect">
            <a:avLst/>
          </a:prstGeom>
        </p:spPr>
      </p:pic>
    </p:spTree>
    <p:extLst>
      <p:ext uri="{BB962C8B-B14F-4D97-AF65-F5344CB8AC3E}">
        <p14:creationId xmlns:p14="http://schemas.microsoft.com/office/powerpoint/2010/main" val="694192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9.xml"/><Relationship Id="rId1" Type="http://schemas.openxmlformats.org/officeDocument/2006/relationships/customXml" Target="../../customXml/item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1.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ccm@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3.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4.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5.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data.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6.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lfacoordinationteam@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7.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privatesector@theglobalfund.org"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8.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1.sv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0.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hyperlink" Target="https://www.theglobalfund.org/media/11693/strategy_globalfund2023-2028_narrative_ru.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877/strategy_globalfund2023-2028_narrative_ar.pdf" TargetMode="External"/><Relationship Id="rId21" Type="http://schemas.openxmlformats.org/officeDocument/2006/relationships/hyperlink" Target="https://www.theglobalfund.org/media/11720/strategy_globalfund2023-2028_framework_es.pdf" TargetMode="External"/><Relationship Id="rId7" Type="http://schemas.openxmlformats.org/officeDocument/2006/relationships/hyperlink" Target="https://www.theglobalfund.org/media/11713/strategy_globalfund2023-2028_narrative_pt.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9.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223/strategy_globalfund2023-2028_framework_en.pdf" TargetMode="External"/><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hyperlink" Target="https://www.theglobalfund.org/media/11613/strategy_globalfund2023-2028_narrative_fr.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719/strategy_globalfund2023-2028_framework_ru.pdf" TargetMode="External"/><Relationship Id="rId5" Type="http://schemas.openxmlformats.org/officeDocument/2006/relationships/hyperlink" Target="https://www.theglobalfund.org/media/11692/strategy_globalfund2023-2028_narrative_es.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8/strategy_globalfund2023-2028_framework_pt.pdf" TargetMode="External"/><Relationship Id="rId28" Type="http://schemas.openxmlformats.org/officeDocument/2006/relationships/image" Target="../media/image41.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876/strategy_globalfund2023-2028_framework_ar.pdf" TargetMode="External"/><Relationship Id="rId4" Type="http://schemas.openxmlformats.org/officeDocument/2006/relationships/hyperlink" Target="https://www.theglobalfund.org/media/11612/strategy_globalfund2023-2028_narrative_en.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255/strategy_globalfund2023-2028_framework_fr.pdf" TargetMode="External"/><Relationship Id="rId27"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622-B484-4C5E-9FA1-B84DACEEB997}"/>
              </a:ext>
            </a:extLst>
          </p:cNvPr>
          <p:cNvSpPr>
            <a:spLocks noGrp="1"/>
          </p:cNvSpPr>
          <p:nvPr>
            <p:ph type="ctrTitle"/>
          </p:nvPr>
        </p:nvSpPr>
        <p:spPr>
          <a:xfrm>
            <a:off x="358773" y="1798637"/>
            <a:ext cx="9398837" cy="2173288"/>
          </a:xfrm>
        </p:spPr>
        <p:txBody>
          <a:bodyPr/>
          <a:lstStyle/>
          <a:p>
            <a:pPr algn="l" rtl="0">
              <a:lnSpc>
                <a:spcPct val="130000"/>
              </a:lnSpc>
              <a:spcAft>
                <a:spcPts val="600"/>
              </a:spcAft>
            </a:pPr>
            <a:r>
              <a:rPr lang="es" sz="3200" b="0" i="0" u="none" baseline="0" dirty="0">
                <a:solidFill>
                  <a:srgbClr val="000000"/>
                </a:solidFill>
                <a:effectLst/>
                <a:latin typeface="Arial Black" panose="020B0A04020102020204" pitchFamily="34" charset="0"/>
                <a:ea typeface="Calibri" panose="020F0502020204030204" pitchFamily="34" charset="0"/>
              </a:rPr>
              <a:t>Luchar contra las pandemias y construir un mundo más saludable y equitativo</a:t>
            </a:r>
            <a:br>
              <a:rPr lang="es" sz="1800" i="1" dirty="0">
                <a:solidFill>
                  <a:srgbClr val="000000"/>
                </a:solidFill>
                <a:effectLst/>
                <a:latin typeface="Arial" panose="020B0604020202020204" pitchFamily="34" charset="0"/>
                <a:ea typeface="Calibri" panose="020F0502020204030204" pitchFamily="34" charset="0"/>
              </a:rPr>
            </a:br>
            <a:br>
              <a:rPr lang="es" sz="1800" i="1" dirty="0">
                <a:solidFill>
                  <a:srgbClr val="000000"/>
                </a:solidFill>
                <a:effectLst/>
                <a:latin typeface="Arial" panose="020B0604020202020204" pitchFamily="34" charset="0"/>
                <a:ea typeface="Calibri" panose="020F0502020204030204" pitchFamily="34" charset="0"/>
              </a:rPr>
            </a:br>
            <a:r>
              <a:rPr lang="es" sz="28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de la nueva Estrategia del Fondo Mundial</a:t>
            </a:r>
            <a:endParaRPr lang="es" sz="1800" dirty="0">
              <a:solidFill>
                <a:srgbClr val="000000"/>
              </a:solidFill>
              <a:latin typeface="Arial" panose="020B0604020202020204" pitchFamily="34" charset="0"/>
            </a:endParaRPr>
          </a:p>
        </p:txBody>
      </p:sp>
      <p:sp>
        <p:nvSpPr>
          <p:cNvPr id="3" name="Text Placeholder 2">
            <a:extLst>
              <a:ext uri="{FF2B5EF4-FFF2-40B4-BE49-F238E27FC236}">
                <a16:creationId xmlns:a16="http://schemas.microsoft.com/office/drawing/2014/main" id="{F46AFC8C-067F-4462-89BD-CA42D043C081}"/>
              </a:ext>
            </a:extLst>
          </p:cNvPr>
          <p:cNvSpPr>
            <a:spLocks noGrp="1"/>
          </p:cNvSpPr>
          <p:nvPr>
            <p:ph type="body" sz="quarter" idx="11"/>
          </p:nvPr>
        </p:nvSpPr>
        <p:spPr/>
        <p:txBody>
          <a:bodyPr>
            <a:normAutofit/>
          </a:bodyPr>
          <a:lstStyle/>
          <a:p>
            <a:pPr algn="l" rtl="0"/>
            <a:r>
              <a:rPr lang="es" sz="2400" b="0" i="0" u="none" baseline="0">
                <a:latin typeface="Arial" panose="020B0604020202020204" pitchFamily="34" charset="0"/>
                <a:ea typeface="Arial" panose="020B0604020202020204" pitchFamily="34" charset="0"/>
                <a:cs typeface="Arial" panose="020B0604020202020204" pitchFamily="34" charset="0"/>
              </a:rPr>
              <a:t>[Insertar nombre de la reunión] </a:t>
            </a:r>
          </a:p>
          <a:p>
            <a:pPr algn="l" rtl="0"/>
            <a:r>
              <a:rPr lang="es" sz="2400" b="0" i="0" u="none" baseline="0">
                <a:latin typeface="Arial" panose="020B0604020202020204" pitchFamily="34" charset="0"/>
                <a:ea typeface="Arial" panose="020B0604020202020204" pitchFamily="34" charset="0"/>
                <a:cs typeface="Arial" panose="020B0604020202020204" pitchFamily="34" charset="0"/>
              </a:rPr>
              <a:t>[Insertar fecha]</a:t>
            </a:r>
          </a:p>
          <a:p>
            <a:endParaRPr lang="e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B6B16B-D381-4958-9988-D518056A75AB}"/>
              </a:ext>
            </a:extLst>
          </p:cNvPr>
          <p:cNvSpPr txBox="1"/>
          <p:nvPr/>
        </p:nvSpPr>
        <p:spPr>
          <a:xfrm>
            <a:off x="10564236" y="6456172"/>
            <a:ext cx="1627764" cy="276999"/>
          </a:xfrm>
          <a:prstGeom prst="rect">
            <a:avLst/>
          </a:prstGeom>
          <a:noFill/>
        </p:spPr>
        <p:txBody>
          <a:bodyPr wrap="square" rtlCol="0">
            <a:spAutoFit/>
          </a:bodyPr>
          <a:lstStyle/>
          <a:p>
            <a:pPr algn="ctr" rtl="0"/>
            <a:r>
              <a:rPr lang="es" sz="1200" b="0" i="0" u="none" baseline="0">
                <a:solidFill>
                  <a:schemeClr val="bg1">
                    <a:lumMod val="75000"/>
                  </a:schemeClr>
                </a:solidFill>
                <a:latin typeface="Arial" panose="020B0604020202020204" pitchFamily="34" charset="0"/>
                <a:ea typeface="Arial" panose="020B0604020202020204" pitchFamily="34" charset="0"/>
                <a:cs typeface="Arial" panose="020B0604020202020204" pitchFamily="34" charset="0"/>
              </a:rPr>
              <a:t>Marzo de 2022</a:t>
            </a:r>
          </a:p>
        </p:txBody>
      </p:sp>
    </p:spTree>
    <p:custDataLst>
      <p:custData r:id="rId1"/>
      <p:custData r:id="rId2"/>
    </p:custDataLst>
    <p:extLst>
      <p:ext uri="{BB962C8B-B14F-4D97-AF65-F5344CB8AC3E}">
        <p14:creationId xmlns:p14="http://schemas.microsoft.com/office/powerpoint/2010/main" val="25853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6FF0E-6EEB-4726-8259-4A09F3257D46}"/>
              </a:ext>
            </a:extLst>
          </p:cNvPr>
          <p:cNvSpPr>
            <a:spLocks noGrp="1"/>
          </p:cNvSpPr>
          <p:nvPr>
            <p:ph type="title"/>
          </p:nvPr>
        </p:nvSpPr>
        <p:spPr/>
        <p:txBody>
          <a:bodyPr/>
          <a:lstStyle/>
          <a:p>
            <a:pPr algn="l" rtl="0"/>
            <a:r>
              <a:rPr lang="es" b="0" i="0" u="none" baseline="0"/>
              <a:t>¿Qué es diferente en esta nueva Estrategia?</a:t>
            </a:r>
            <a:br>
              <a:rPr lang="es"/>
            </a:br>
            <a:endParaRPr lang="es"/>
          </a:p>
        </p:txBody>
      </p:sp>
      <p:sp>
        <p:nvSpPr>
          <p:cNvPr id="10" name="Slide Number Placeholder 2">
            <a:extLst>
              <a:ext uri="{FF2B5EF4-FFF2-40B4-BE49-F238E27FC236}">
                <a16:creationId xmlns:a16="http://schemas.microsoft.com/office/drawing/2014/main" id="{74DCC385-92B2-46D3-8B92-F7642F217DB7}"/>
              </a:ext>
            </a:extLst>
          </p:cNvPr>
          <p:cNvSpPr>
            <a:spLocks noGrp="1"/>
          </p:cNvSpPr>
          <p:nvPr>
            <p:ph type="sldNum" sz="quarter" idx="12"/>
          </p:nvPr>
        </p:nvSpPr>
        <p:spPr>
          <a:xfrm>
            <a:off x="10934700" y="6203950"/>
            <a:ext cx="897300" cy="365125"/>
          </a:xfrm>
        </p:spPr>
        <p:txBody>
          <a:bodyPr/>
          <a:lstStyle/>
          <a:p>
            <a:pPr algn="r" rtl="0"/>
            <a:fld id="{DCCF19E6-0AFE-4CD6-AF5E-0E70B26414FC}" type="slidenum">
              <a:rPr/>
              <a:t>10</a:t>
            </a:fld>
            <a:endParaRPr lang="es"/>
          </a:p>
        </p:txBody>
      </p:sp>
      <p:grpSp>
        <p:nvGrpSpPr>
          <p:cNvPr id="2" name="Group 1">
            <a:extLst>
              <a:ext uri="{FF2B5EF4-FFF2-40B4-BE49-F238E27FC236}">
                <a16:creationId xmlns:a16="http://schemas.microsoft.com/office/drawing/2014/main" id="{B9171AC7-9AE8-46A7-865E-9EB837504E70}"/>
              </a:ext>
            </a:extLst>
          </p:cNvPr>
          <p:cNvGrpSpPr/>
          <p:nvPr/>
        </p:nvGrpSpPr>
        <p:grpSpPr>
          <a:xfrm>
            <a:off x="382861" y="839930"/>
            <a:ext cx="11449139" cy="5255322"/>
            <a:chOff x="382861" y="839930"/>
            <a:chExt cx="11449139" cy="5255322"/>
          </a:xfrm>
        </p:grpSpPr>
        <p:grpSp>
          <p:nvGrpSpPr>
            <p:cNvPr id="11" name="Group 10">
              <a:extLst>
                <a:ext uri="{FF2B5EF4-FFF2-40B4-BE49-F238E27FC236}">
                  <a16:creationId xmlns:a16="http://schemas.microsoft.com/office/drawing/2014/main" id="{ECBE5F1E-58BF-4013-B9B9-289ABA8CD8E8}"/>
                </a:ext>
              </a:extLst>
            </p:cNvPr>
            <p:cNvGrpSpPr/>
            <p:nvPr/>
          </p:nvGrpSpPr>
          <p:grpSpPr>
            <a:xfrm>
              <a:off x="382861" y="839930"/>
              <a:ext cx="5595028" cy="914400"/>
              <a:chOff x="382861" y="1170671"/>
              <a:chExt cx="5595028" cy="914400"/>
            </a:xfrm>
          </p:grpSpPr>
          <p:sp>
            <p:nvSpPr>
              <p:cNvPr id="12" name="Rectangle 11">
                <a:extLst>
                  <a:ext uri="{FF2B5EF4-FFF2-40B4-BE49-F238E27FC236}">
                    <a16:creationId xmlns:a16="http://schemas.microsoft.com/office/drawing/2014/main" id="{DC15873C-A219-4BD8-9CD6-C7316C026445}"/>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3" name="Rectangle 12">
                <a:extLst>
                  <a:ext uri="{FF2B5EF4-FFF2-40B4-BE49-F238E27FC236}">
                    <a16:creationId xmlns:a16="http://schemas.microsoft.com/office/drawing/2014/main" id="{4D67B932-1D73-44BA-B090-FF64376ED214}"/>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1</a:t>
                </a:r>
              </a:p>
            </p:txBody>
          </p:sp>
          <p:sp>
            <p:nvSpPr>
              <p:cNvPr id="14" name="TextBox 13">
                <a:extLst>
                  <a:ext uri="{FF2B5EF4-FFF2-40B4-BE49-F238E27FC236}">
                    <a16:creationId xmlns:a16="http://schemas.microsoft.com/office/drawing/2014/main" id="{B925857B-D663-4DDE-9032-0938C12F977D}"/>
                  </a:ext>
                </a:extLst>
              </p:cNvPr>
              <p:cNvSpPr txBox="1"/>
              <p:nvPr/>
            </p:nvSpPr>
            <p:spPr>
              <a:xfrm>
                <a:off x="861422" y="1304706"/>
                <a:ext cx="5116467" cy="584775"/>
              </a:xfrm>
              <a:prstGeom prst="rect">
                <a:avLst/>
              </a:prstGeom>
              <a:noFill/>
            </p:spPr>
            <p:txBody>
              <a:bodyPr wrap="square" lIns="91440" tIns="45720" rIns="91440" bIns="45720" anchor="t">
                <a:spAutoFit/>
              </a:bodyPr>
              <a:lstStyle/>
              <a:p>
                <a:pPr marL="0" marR="0" lvl="0" indent="0" algn="l" defTabSz="914400" rtl="0" eaLnBrk="1" latinLnBrk="0" hangingPunct="1">
                  <a:lnSpc>
                    <a:spcPct val="100000"/>
                  </a:lnSpc>
                  <a:spcBef>
                    <a:spcPts val="0"/>
                  </a:spcBef>
                  <a:spcAft>
                    <a:spcPts val="1500"/>
                  </a:spcAft>
                  <a:buFont typeface="+mj-lt"/>
                  <a:buNone/>
                </a:pPr>
                <a:r>
                  <a:rPr lang="es" sz="1600" b="1" i="0" u="none" kern="1200" baseline="0" dirty="0">
                    <a:solidFill>
                      <a:schemeClr val="tx1"/>
                    </a:solidFill>
                    <a:effectLst/>
                    <a:latin typeface="+mn-lt"/>
                    <a:ea typeface="Arial" panose="020B0604020202020204" pitchFamily="34" charset="0"/>
                    <a:cs typeface="Times New Roman" panose="02020603050405020304" pitchFamily="18" charset="0"/>
                  </a:rPr>
                  <a:t>Intensificar el enfoque en la prevención</a:t>
                </a:r>
                <a:r>
                  <a:rPr lang="es" sz="1600" b="0" i="0" u="none" kern="1200" baseline="0" dirty="0">
                    <a:solidFill>
                      <a:schemeClr val="tx1"/>
                    </a:solidFill>
                    <a:effectLst/>
                    <a:latin typeface="+mn-lt"/>
                    <a:ea typeface="Arial" panose="020B0604020202020204" pitchFamily="34" charset="0"/>
                    <a:cs typeface="Times New Roman" panose="02020603050405020304" pitchFamily="18" charset="0"/>
                  </a:rPr>
                  <a:t> de las tres enfermedades.</a:t>
                </a:r>
                <a:r>
                  <a:rPr lang="es" sz="1600" b="1" i="0" u="none" kern="1200" baseline="0" dirty="0">
                    <a:solidFill>
                      <a:schemeClr val="tx1"/>
                    </a:solidFill>
                    <a:effectLst/>
                    <a:latin typeface="+mn-lt"/>
                    <a:ea typeface="Arial" panose="020B0604020202020204" pitchFamily="34" charset="0"/>
                    <a:cs typeface="Times New Roman" panose="02020603050405020304" pitchFamily="18" charset="0"/>
                  </a:rPr>
                  <a:t> </a:t>
                </a:r>
                <a:endParaRPr lang="es" sz="1600" b="0" kern="1200" dirty="0">
                  <a:solidFill>
                    <a:schemeClr val="tx1"/>
                  </a:solidFill>
                  <a:effectLst/>
                  <a:latin typeface="+mn-lt"/>
                  <a:ea typeface="Arial" panose="020B06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735761B-0F2C-4011-8A35-A9113A8CEB03}"/>
                </a:ext>
              </a:extLst>
            </p:cNvPr>
            <p:cNvGrpSpPr/>
            <p:nvPr/>
          </p:nvGrpSpPr>
          <p:grpSpPr>
            <a:xfrm>
              <a:off x="382861" y="1925161"/>
              <a:ext cx="5595028" cy="914400"/>
              <a:chOff x="382861" y="1194120"/>
              <a:chExt cx="5595028" cy="1372758"/>
            </a:xfrm>
          </p:grpSpPr>
          <p:sp>
            <p:nvSpPr>
              <p:cNvPr id="16" name="Rectangle 15">
                <a:extLst>
                  <a:ext uri="{FF2B5EF4-FFF2-40B4-BE49-F238E27FC236}">
                    <a16:creationId xmlns:a16="http://schemas.microsoft.com/office/drawing/2014/main" id="{959D16EE-58BE-4D86-BA59-E6F55D6FD184}"/>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7" name="Rectangle 16">
                <a:extLst>
                  <a:ext uri="{FF2B5EF4-FFF2-40B4-BE49-F238E27FC236}">
                    <a16:creationId xmlns:a16="http://schemas.microsoft.com/office/drawing/2014/main" id="{5C6D1FFB-9378-405B-8FE6-1A7E9A7A3680}"/>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2</a:t>
                </a:r>
              </a:p>
            </p:txBody>
          </p:sp>
          <p:sp>
            <p:nvSpPr>
              <p:cNvPr id="18" name="TextBox 17">
                <a:extLst>
                  <a:ext uri="{FF2B5EF4-FFF2-40B4-BE49-F238E27FC236}">
                    <a16:creationId xmlns:a16="http://schemas.microsoft.com/office/drawing/2014/main" id="{D82F9C32-4E3F-44AB-8E06-242791ABA4CB}"/>
                  </a:ext>
                </a:extLst>
              </p:cNvPr>
              <p:cNvSpPr txBox="1"/>
              <p:nvPr/>
            </p:nvSpPr>
            <p:spPr>
              <a:xfrm>
                <a:off x="861422" y="1395342"/>
                <a:ext cx="5116467" cy="877903"/>
              </a:xfrm>
              <a:prstGeom prst="rect">
                <a:avLst/>
              </a:prstGeom>
              <a:noFill/>
            </p:spPr>
            <p:txBody>
              <a:bodyPr wrap="square">
                <a:spAutoFit/>
              </a:bodyPr>
              <a:lstStyle/>
              <a:p>
                <a:pPr algn="l" rtl="0">
                  <a:spcBef>
                    <a:spcPts val="600"/>
                  </a:spcBef>
                  <a:defRPr/>
                </a:pPr>
                <a:r>
                  <a:rPr lang="es" sz="1600" b="1" dirty="0">
                    <a:solidFill>
                      <a:prstClr val="black"/>
                    </a:solidFill>
                    <a:latin typeface="Arial"/>
                  </a:rPr>
                  <a:t>Un mayor énfasis en los servicios integrados y centrados en las personas.</a:t>
                </a:r>
              </a:p>
            </p:txBody>
          </p:sp>
        </p:grpSp>
        <p:grpSp>
          <p:nvGrpSpPr>
            <p:cNvPr id="19" name="Group 18">
              <a:extLst>
                <a:ext uri="{FF2B5EF4-FFF2-40B4-BE49-F238E27FC236}">
                  <a16:creationId xmlns:a16="http://schemas.microsoft.com/office/drawing/2014/main" id="{A6350737-FC4D-4D29-B580-58D70D378310}"/>
                </a:ext>
              </a:extLst>
            </p:cNvPr>
            <p:cNvGrpSpPr/>
            <p:nvPr/>
          </p:nvGrpSpPr>
          <p:grpSpPr>
            <a:xfrm>
              <a:off x="382861" y="3010392"/>
              <a:ext cx="5595029" cy="914400"/>
              <a:chOff x="382861" y="1170671"/>
              <a:chExt cx="5595029" cy="914400"/>
            </a:xfrm>
          </p:grpSpPr>
          <p:sp>
            <p:nvSpPr>
              <p:cNvPr id="20" name="Rectangle 19">
                <a:extLst>
                  <a:ext uri="{FF2B5EF4-FFF2-40B4-BE49-F238E27FC236}">
                    <a16:creationId xmlns:a16="http://schemas.microsoft.com/office/drawing/2014/main" id="{DCAAFB54-2C49-44D1-8AF9-417F007615E8}"/>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1" name="Rectangle 20">
                <a:extLst>
                  <a:ext uri="{FF2B5EF4-FFF2-40B4-BE49-F238E27FC236}">
                    <a16:creationId xmlns:a16="http://schemas.microsoft.com/office/drawing/2014/main" id="{5D252BE5-6797-4B59-8AA0-6DF2656CF97F}"/>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3</a:t>
                </a:r>
              </a:p>
            </p:txBody>
          </p:sp>
          <p:sp>
            <p:nvSpPr>
              <p:cNvPr id="22" name="TextBox 21">
                <a:extLst>
                  <a:ext uri="{FF2B5EF4-FFF2-40B4-BE49-F238E27FC236}">
                    <a16:creationId xmlns:a16="http://schemas.microsoft.com/office/drawing/2014/main" id="{1E811AE5-E89D-46B1-B956-F9C6FD380D72}"/>
                  </a:ext>
                </a:extLst>
              </p:cNvPr>
              <p:cNvSpPr txBox="1"/>
              <p:nvPr/>
            </p:nvSpPr>
            <p:spPr>
              <a:xfrm>
                <a:off x="861421" y="1170671"/>
                <a:ext cx="5112657" cy="830997"/>
              </a:xfrm>
              <a:prstGeom prst="rect">
                <a:avLst/>
              </a:prstGeom>
              <a:noFill/>
            </p:spPr>
            <p:txBody>
              <a:bodyPr wrap="square">
                <a:spAutoFit/>
              </a:bodyPr>
              <a:lstStyle/>
              <a:p>
                <a:pPr algn="l" rtl="0">
                  <a:spcBef>
                    <a:spcPts val="600"/>
                  </a:spcBef>
                  <a:defRPr/>
                </a:pP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Un enfoque más sistemático para </a:t>
                </a: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respaldar el desarrollo y la integración de los sistemas comunitarios para la salud.</a:t>
                </a: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a:t>
                </a:r>
              </a:p>
            </p:txBody>
          </p:sp>
        </p:grpSp>
        <p:grpSp>
          <p:nvGrpSpPr>
            <p:cNvPr id="23" name="Group 22">
              <a:extLst>
                <a:ext uri="{FF2B5EF4-FFF2-40B4-BE49-F238E27FC236}">
                  <a16:creationId xmlns:a16="http://schemas.microsoft.com/office/drawing/2014/main" id="{18739199-F537-42A0-BAE0-8E62F5475581}"/>
                </a:ext>
              </a:extLst>
            </p:cNvPr>
            <p:cNvGrpSpPr/>
            <p:nvPr/>
          </p:nvGrpSpPr>
          <p:grpSpPr>
            <a:xfrm>
              <a:off x="382861" y="4095623"/>
              <a:ext cx="5618251" cy="914400"/>
              <a:chOff x="382861" y="1170671"/>
              <a:chExt cx="5618251" cy="914400"/>
            </a:xfrm>
          </p:grpSpPr>
          <p:sp>
            <p:nvSpPr>
              <p:cNvPr id="24" name="Rectangle 23">
                <a:extLst>
                  <a:ext uri="{FF2B5EF4-FFF2-40B4-BE49-F238E27FC236}">
                    <a16:creationId xmlns:a16="http://schemas.microsoft.com/office/drawing/2014/main" id="{892EAF26-BC7F-43D0-AE7E-BDFCF4A0EEA7}"/>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5" name="Rectangle 24">
                <a:extLst>
                  <a:ext uri="{FF2B5EF4-FFF2-40B4-BE49-F238E27FC236}">
                    <a16:creationId xmlns:a16="http://schemas.microsoft.com/office/drawing/2014/main" id="{886B83C3-1912-4E1B-8F1D-7317F12FEB01}"/>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4</a:t>
                </a:r>
              </a:p>
            </p:txBody>
          </p:sp>
          <p:sp>
            <p:nvSpPr>
              <p:cNvPr id="26" name="TextBox 25">
                <a:extLst>
                  <a:ext uri="{FF2B5EF4-FFF2-40B4-BE49-F238E27FC236}">
                    <a16:creationId xmlns:a16="http://schemas.microsoft.com/office/drawing/2014/main" id="{F68B8FF5-0B84-4D14-B501-27B13E12A8A5}"/>
                  </a:ext>
                </a:extLst>
              </p:cNvPr>
              <p:cNvSpPr txBox="1"/>
              <p:nvPr/>
            </p:nvSpPr>
            <p:spPr>
              <a:xfrm>
                <a:off x="861422" y="1304706"/>
                <a:ext cx="5139690" cy="584775"/>
              </a:xfrm>
              <a:prstGeom prst="rect">
                <a:avLst/>
              </a:prstGeom>
              <a:noFill/>
            </p:spPr>
            <p:txBody>
              <a:bodyPr wrap="square">
                <a:spAutoFit/>
              </a:bodyPr>
              <a:lstStyle/>
              <a:p>
                <a:pPr algn="l" rtl="0">
                  <a:spcBef>
                    <a:spcPts val="600"/>
                  </a:spcBef>
                  <a:defRPr/>
                </a:pP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Reforzar el papel y la voz de las comunidades</a:t>
                </a: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afectadas y que viven con las enfermedades.</a:t>
                </a:r>
              </a:p>
            </p:txBody>
          </p:sp>
        </p:grpSp>
        <p:grpSp>
          <p:nvGrpSpPr>
            <p:cNvPr id="27" name="Group 26">
              <a:extLst>
                <a:ext uri="{FF2B5EF4-FFF2-40B4-BE49-F238E27FC236}">
                  <a16:creationId xmlns:a16="http://schemas.microsoft.com/office/drawing/2014/main" id="{CE5A553A-D68D-47B7-939A-B5F7F3AB4A10}"/>
                </a:ext>
              </a:extLst>
            </p:cNvPr>
            <p:cNvGrpSpPr/>
            <p:nvPr/>
          </p:nvGrpSpPr>
          <p:grpSpPr>
            <a:xfrm>
              <a:off x="382861" y="5180852"/>
              <a:ext cx="5595028" cy="914400"/>
              <a:chOff x="382861" y="1170671"/>
              <a:chExt cx="5595028" cy="914400"/>
            </a:xfrm>
          </p:grpSpPr>
          <p:sp>
            <p:nvSpPr>
              <p:cNvPr id="28" name="Rectangle 27">
                <a:extLst>
                  <a:ext uri="{FF2B5EF4-FFF2-40B4-BE49-F238E27FC236}">
                    <a16:creationId xmlns:a16="http://schemas.microsoft.com/office/drawing/2014/main" id="{1CA37449-31BD-4032-B9C4-A138F0B86E0D}"/>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9" name="Rectangle 28">
                <a:extLst>
                  <a:ext uri="{FF2B5EF4-FFF2-40B4-BE49-F238E27FC236}">
                    <a16:creationId xmlns:a16="http://schemas.microsoft.com/office/drawing/2014/main" id="{D90A0351-1B58-41DA-A693-1D3856008362}"/>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5</a:t>
                </a:r>
              </a:p>
            </p:txBody>
          </p:sp>
          <p:sp>
            <p:nvSpPr>
              <p:cNvPr id="30" name="TextBox 29">
                <a:extLst>
                  <a:ext uri="{FF2B5EF4-FFF2-40B4-BE49-F238E27FC236}">
                    <a16:creationId xmlns:a16="http://schemas.microsoft.com/office/drawing/2014/main" id="{1C533923-CE88-4031-BCAB-704E030EF169}"/>
                  </a:ext>
                </a:extLst>
              </p:cNvPr>
              <p:cNvSpPr txBox="1"/>
              <p:nvPr/>
            </p:nvSpPr>
            <p:spPr>
              <a:xfrm>
                <a:off x="834389" y="1212372"/>
                <a:ext cx="5139689" cy="830997"/>
              </a:xfrm>
              <a:prstGeom prst="rect">
                <a:avLst/>
              </a:prstGeom>
              <a:noFill/>
            </p:spPr>
            <p:txBody>
              <a:bodyPr wrap="square">
                <a:spAutoFit/>
              </a:bodyPr>
              <a:lstStyle/>
              <a:p>
                <a:pPr algn="l" rtl="0">
                  <a:spcBef>
                    <a:spcPts val="600"/>
                  </a:spcBef>
                  <a:defRPr/>
                </a:pP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Intensificar la acción para </a:t>
                </a: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abordar las desigualdades y los obstáculos relacionados con los derechos humanos y el género</a:t>
                </a: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t>
                </a:r>
                <a:endParaRPr lang="es" sz="1600" dirty="0">
                  <a:solidFill>
                    <a:prstClr val="black"/>
                  </a:solidFill>
                  <a:ea typeface="Calibri" panose="020F0502020204030204" pitchFamily="34" charset="0"/>
                </a:endParaRPr>
              </a:p>
            </p:txBody>
          </p:sp>
        </p:grpSp>
        <p:grpSp>
          <p:nvGrpSpPr>
            <p:cNvPr id="33" name="Group 32">
              <a:extLst>
                <a:ext uri="{FF2B5EF4-FFF2-40B4-BE49-F238E27FC236}">
                  <a16:creationId xmlns:a16="http://schemas.microsoft.com/office/drawing/2014/main" id="{2F2BEA02-DA28-48A2-AB0C-44E7B766D3E5}"/>
                </a:ext>
              </a:extLst>
            </p:cNvPr>
            <p:cNvGrpSpPr/>
            <p:nvPr/>
          </p:nvGrpSpPr>
          <p:grpSpPr>
            <a:xfrm>
              <a:off x="6236971" y="839930"/>
              <a:ext cx="5595028" cy="914400"/>
              <a:chOff x="382861" y="1170671"/>
              <a:chExt cx="5595028" cy="914400"/>
            </a:xfrm>
          </p:grpSpPr>
          <p:sp>
            <p:nvSpPr>
              <p:cNvPr id="50" name="Rectangle 49">
                <a:extLst>
                  <a:ext uri="{FF2B5EF4-FFF2-40B4-BE49-F238E27FC236}">
                    <a16:creationId xmlns:a16="http://schemas.microsoft.com/office/drawing/2014/main" id="{373A4843-846C-44AF-9318-755295A3F29B}"/>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1" name="Rectangle 50">
                <a:extLst>
                  <a:ext uri="{FF2B5EF4-FFF2-40B4-BE49-F238E27FC236}">
                    <a16:creationId xmlns:a16="http://schemas.microsoft.com/office/drawing/2014/main" id="{1DDA8571-ED69-47B9-ACCE-825C03E0479D}"/>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6</a:t>
                </a:r>
              </a:p>
            </p:txBody>
          </p:sp>
          <p:sp>
            <p:nvSpPr>
              <p:cNvPr id="52" name="TextBox 51">
                <a:extLst>
                  <a:ext uri="{FF2B5EF4-FFF2-40B4-BE49-F238E27FC236}">
                    <a16:creationId xmlns:a16="http://schemas.microsoft.com/office/drawing/2014/main" id="{08D823FC-70CA-4DDA-84E9-64640DB500F5}"/>
                  </a:ext>
                </a:extLst>
              </p:cNvPr>
              <p:cNvSpPr txBox="1"/>
              <p:nvPr/>
            </p:nvSpPr>
            <p:spPr>
              <a:xfrm>
                <a:off x="861422" y="1304706"/>
                <a:ext cx="5116467" cy="584775"/>
              </a:xfrm>
              <a:prstGeom prst="rect">
                <a:avLst/>
              </a:prstGeom>
              <a:noFill/>
            </p:spPr>
            <p:txBody>
              <a:bodyPr wrap="square" lIns="91440" tIns="45720" rIns="91440" bIns="45720" anchor="t">
                <a:spAutoFit/>
              </a:bodyPr>
              <a:lstStyle/>
              <a:p>
                <a:pPr algn="l" rtl="0">
                  <a:spcBef>
                    <a:spcPts val="600"/>
                  </a:spcBef>
                  <a:defRPr/>
                </a:pP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Un mayor énfasis en la sostenibilidad programática y financiera. </a:t>
                </a:r>
              </a:p>
            </p:txBody>
          </p:sp>
        </p:grpSp>
        <p:grpSp>
          <p:nvGrpSpPr>
            <p:cNvPr id="34" name="Group 33">
              <a:extLst>
                <a:ext uri="{FF2B5EF4-FFF2-40B4-BE49-F238E27FC236}">
                  <a16:creationId xmlns:a16="http://schemas.microsoft.com/office/drawing/2014/main" id="{71A10E0E-481B-4F30-8841-89C1ED78878A}"/>
                </a:ext>
              </a:extLst>
            </p:cNvPr>
            <p:cNvGrpSpPr/>
            <p:nvPr/>
          </p:nvGrpSpPr>
          <p:grpSpPr>
            <a:xfrm>
              <a:off x="6236971" y="1925161"/>
              <a:ext cx="5595028" cy="914400"/>
              <a:chOff x="382861" y="1194120"/>
              <a:chExt cx="5595028" cy="1372758"/>
            </a:xfrm>
          </p:grpSpPr>
          <p:sp>
            <p:nvSpPr>
              <p:cNvPr id="47" name="Rectangle 46">
                <a:extLst>
                  <a:ext uri="{FF2B5EF4-FFF2-40B4-BE49-F238E27FC236}">
                    <a16:creationId xmlns:a16="http://schemas.microsoft.com/office/drawing/2014/main" id="{D6AB5BF5-3D54-4991-B08B-5E2DB767A61E}"/>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8" name="Rectangle 47">
                <a:extLst>
                  <a:ext uri="{FF2B5EF4-FFF2-40B4-BE49-F238E27FC236}">
                    <a16:creationId xmlns:a16="http://schemas.microsoft.com/office/drawing/2014/main" id="{6ADA0154-CB54-4770-9A63-7886C5DC3187}"/>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7</a:t>
                </a:r>
              </a:p>
            </p:txBody>
          </p:sp>
          <p:sp>
            <p:nvSpPr>
              <p:cNvPr id="49" name="TextBox 48">
                <a:extLst>
                  <a:ext uri="{FF2B5EF4-FFF2-40B4-BE49-F238E27FC236}">
                    <a16:creationId xmlns:a16="http://schemas.microsoft.com/office/drawing/2014/main" id="{034F762C-D5A8-4164-A093-4A90F655049C}"/>
                  </a:ext>
                </a:extLst>
              </p:cNvPr>
              <p:cNvSpPr txBox="1"/>
              <p:nvPr/>
            </p:nvSpPr>
            <p:spPr>
              <a:xfrm>
                <a:off x="861422" y="1395342"/>
                <a:ext cx="5116467" cy="877903"/>
              </a:xfrm>
              <a:prstGeom prst="rect">
                <a:avLst/>
              </a:prstGeom>
              <a:noFill/>
            </p:spPr>
            <p:txBody>
              <a:bodyPr wrap="square">
                <a:spAutoFit/>
              </a:bodyPr>
              <a:lstStyle/>
              <a:p>
                <a:pPr algn="l" rtl="0">
                  <a:spcBef>
                    <a:spcPts val="600"/>
                  </a:spcBef>
                  <a:defRPr/>
                </a:pPr>
                <a:r>
                  <a:rPr lang="es" sz="1600" b="0" i="0" u="none" baseline="0" dirty="0">
                    <a:solidFill>
                      <a:prstClr val="black"/>
                    </a:solidFill>
                    <a:ea typeface="Times New Roman" panose="02020603050405020304" pitchFamily="18" charset="0"/>
                    <a:cs typeface="Times New Roman" panose="02020603050405020304" pitchFamily="18" charset="0"/>
                  </a:rPr>
                  <a:t>Un mayor enfoque en </a:t>
                </a:r>
                <a:r>
                  <a:rPr lang="es" sz="1600" b="1" i="0" u="none" baseline="0" dirty="0">
                    <a:solidFill>
                      <a:prstClr val="black"/>
                    </a:solidFill>
                    <a:ea typeface="Times New Roman" panose="02020603050405020304" pitchFamily="18" charset="0"/>
                    <a:cs typeface="Times New Roman" panose="02020603050405020304" pitchFamily="18" charset="0"/>
                  </a:rPr>
                  <a:t>acelerar el despliegue equitativo y el acceso a los enfoques innovadores</a:t>
                </a:r>
                <a:r>
                  <a:rPr lang="es" sz="1600" b="1" i="0" u="none"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s" sz="1600" b="0" i="0" u="none"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grpSp>
          <p:nvGrpSpPr>
            <p:cNvPr id="35" name="Group 34">
              <a:extLst>
                <a:ext uri="{FF2B5EF4-FFF2-40B4-BE49-F238E27FC236}">
                  <a16:creationId xmlns:a16="http://schemas.microsoft.com/office/drawing/2014/main" id="{867D5814-C651-4916-8B31-CDBC88B63C7C}"/>
                </a:ext>
              </a:extLst>
            </p:cNvPr>
            <p:cNvGrpSpPr/>
            <p:nvPr/>
          </p:nvGrpSpPr>
          <p:grpSpPr>
            <a:xfrm>
              <a:off x="6236971" y="3010392"/>
              <a:ext cx="5595029" cy="914400"/>
              <a:chOff x="382861" y="1170671"/>
              <a:chExt cx="5595029" cy="914400"/>
            </a:xfrm>
          </p:grpSpPr>
          <p:sp>
            <p:nvSpPr>
              <p:cNvPr id="44" name="Rectangle 43">
                <a:extLst>
                  <a:ext uri="{FF2B5EF4-FFF2-40B4-BE49-F238E27FC236}">
                    <a16:creationId xmlns:a16="http://schemas.microsoft.com/office/drawing/2014/main" id="{9F642DBA-1C92-40B2-8F41-2D20D7D6B33A}"/>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5" name="Rectangle 44">
                <a:extLst>
                  <a:ext uri="{FF2B5EF4-FFF2-40B4-BE49-F238E27FC236}">
                    <a16:creationId xmlns:a16="http://schemas.microsoft.com/office/drawing/2014/main" id="{E9615D91-666E-4044-B8B5-E58C44DB2EE0}"/>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8</a:t>
                </a:r>
              </a:p>
            </p:txBody>
          </p:sp>
          <p:sp>
            <p:nvSpPr>
              <p:cNvPr id="46" name="TextBox 45">
                <a:extLst>
                  <a:ext uri="{FF2B5EF4-FFF2-40B4-BE49-F238E27FC236}">
                    <a16:creationId xmlns:a16="http://schemas.microsoft.com/office/drawing/2014/main" id="{180E37BE-5658-401F-B61A-30DBF7D0F628}"/>
                  </a:ext>
                </a:extLst>
              </p:cNvPr>
              <p:cNvSpPr txBox="1"/>
              <p:nvPr/>
            </p:nvSpPr>
            <p:spPr>
              <a:xfrm>
                <a:off x="861422" y="1304706"/>
                <a:ext cx="4701176" cy="584775"/>
              </a:xfrm>
              <a:prstGeom prst="rect">
                <a:avLst/>
              </a:prstGeom>
              <a:noFill/>
            </p:spPr>
            <p:txBody>
              <a:bodyPr wrap="square">
                <a:spAutoFit/>
              </a:bodyPr>
              <a:lstStyle/>
              <a:p>
                <a:pPr algn="l" rtl="0">
                  <a:spcBef>
                    <a:spcPts val="600"/>
                  </a:spcBef>
                  <a:defRPr/>
                </a:pP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Un énfasis mucho mayor en la toma de decisiones basadas en datos.</a:t>
                </a:r>
              </a:p>
            </p:txBody>
          </p:sp>
        </p:grpSp>
        <p:grpSp>
          <p:nvGrpSpPr>
            <p:cNvPr id="36" name="Group 35">
              <a:extLst>
                <a:ext uri="{FF2B5EF4-FFF2-40B4-BE49-F238E27FC236}">
                  <a16:creationId xmlns:a16="http://schemas.microsoft.com/office/drawing/2014/main" id="{A840AE91-7D25-45EA-BFF9-7BBF1203695D}"/>
                </a:ext>
              </a:extLst>
            </p:cNvPr>
            <p:cNvGrpSpPr/>
            <p:nvPr/>
          </p:nvGrpSpPr>
          <p:grpSpPr>
            <a:xfrm>
              <a:off x="6236971" y="4095623"/>
              <a:ext cx="5595029" cy="914400"/>
              <a:chOff x="382861" y="1170671"/>
              <a:chExt cx="5595029" cy="914400"/>
            </a:xfrm>
          </p:grpSpPr>
          <p:sp>
            <p:nvSpPr>
              <p:cNvPr id="41" name="Rectangle 40">
                <a:extLst>
                  <a:ext uri="{FF2B5EF4-FFF2-40B4-BE49-F238E27FC236}">
                    <a16:creationId xmlns:a16="http://schemas.microsoft.com/office/drawing/2014/main" id="{97D23B22-6595-4D53-A626-5EB7226BC9BE}"/>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2" name="Rectangle 41">
                <a:extLst>
                  <a:ext uri="{FF2B5EF4-FFF2-40B4-BE49-F238E27FC236}">
                    <a16:creationId xmlns:a16="http://schemas.microsoft.com/office/drawing/2014/main" id="{7BEB3120-22A9-47F3-8A18-D85CBAD03075}"/>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9</a:t>
                </a:r>
              </a:p>
            </p:txBody>
          </p:sp>
          <p:sp>
            <p:nvSpPr>
              <p:cNvPr id="43" name="TextBox 42">
                <a:extLst>
                  <a:ext uri="{FF2B5EF4-FFF2-40B4-BE49-F238E27FC236}">
                    <a16:creationId xmlns:a16="http://schemas.microsoft.com/office/drawing/2014/main" id="{0D8A5ADD-5987-461D-9F76-F9ACC20614FE}"/>
                  </a:ext>
                </a:extLst>
              </p:cNvPr>
              <p:cNvSpPr txBox="1"/>
              <p:nvPr/>
            </p:nvSpPr>
            <p:spPr>
              <a:xfrm>
                <a:off x="861422" y="1170671"/>
                <a:ext cx="5116106" cy="830997"/>
              </a:xfrm>
              <a:prstGeom prst="rect">
                <a:avLst/>
              </a:prstGeom>
              <a:noFill/>
            </p:spPr>
            <p:txBody>
              <a:bodyPr wrap="square">
                <a:spAutoFit/>
              </a:bodyPr>
              <a:lstStyle/>
              <a:p>
                <a:pPr algn="l" rtl="0">
                  <a:spcBef>
                    <a:spcPts val="600"/>
                  </a:spcBef>
                  <a:defRPr/>
                </a:pP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Reconocer explícitamente la labor que </a:t>
                </a: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la asociación del Fondo Mundial</a:t>
                </a: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puede y debe desempeñar en la </a:t>
                </a: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preparación y respuesta frente a pandemias.</a:t>
                </a:r>
              </a:p>
            </p:txBody>
          </p:sp>
        </p:grpSp>
        <p:grpSp>
          <p:nvGrpSpPr>
            <p:cNvPr id="37" name="Group 36">
              <a:extLst>
                <a:ext uri="{FF2B5EF4-FFF2-40B4-BE49-F238E27FC236}">
                  <a16:creationId xmlns:a16="http://schemas.microsoft.com/office/drawing/2014/main" id="{D2F54CBF-1B83-4EB4-B618-B1DCF417F3DD}"/>
                </a:ext>
              </a:extLst>
            </p:cNvPr>
            <p:cNvGrpSpPr/>
            <p:nvPr/>
          </p:nvGrpSpPr>
          <p:grpSpPr>
            <a:xfrm>
              <a:off x="6236971" y="5180852"/>
              <a:ext cx="5595028" cy="914400"/>
              <a:chOff x="382861" y="1170671"/>
              <a:chExt cx="5595028" cy="914400"/>
            </a:xfrm>
          </p:grpSpPr>
          <p:sp>
            <p:nvSpPr>
              <p:cNvPr id="38" name="Rectangle 37">
                <a:extLst>
                  <a:ext uri="{FF2B5EF4-FFF2-40B4-BE49-F238E27FC236}">
                    <a16:creationId xmlns:a16="http://schemas.microsoft.com/office/drawing/2014/main" id="{E1EE2674-A1AA-4C94-937A-9EDABE09D471}"/>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9" name="Rectangle 38">
                <a:extLst>
                  <a:ext uri="{FF2B5EF4-FFF2-40B4-BE49-F238E27FC236}">
                    <a16:creationId xmlns:a16="http://schemas.microsoft.com/office/drawing/2014/main" id="{6A4E075E-B300-46F1-AE55-750EFD68A3B3}"/>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600" b="0" i="0" u="none" baseline="0">
                    <a:solidFill>
                      <a:sysClr val="windowText" lastClr="000000"/>
                    </a:solidFill>
                    <a:latin typeface="+mj-lt"/>
                    <a:ea typeface="+mj-lt"/>
                    <a:cs typeface="+mj-lt"/>
                  </a:rPr>
                  <a:t>10</a:t>
                </a:r>
              </a:p>
            </p:txBody>
          </p:sp>
          <p:sp>
            <p:nvSpPr>
              <p:cNvPr id="40" name="TextBox 39">
                <a:extLst>
                  <a:ext uri="{FF2B5EF4-FFF2-40B4-BE49-F238E27FC236}">
                    <a16:creationId xmlns:a16="http://schemas.microsoft.com/office/drawing/2014/main" id="{B27CFB30-9020-4CEB-B9A5-261929E2C88C}"/>
                  </a:ext>
                </a:extLst>
              </p:cNvPr>
              <p:cNvSpPr txBox="1"/>
              <p:nvPr/>
            </p:nvSpPr>
            <p:spPr>
              <a:xfrm>
                <a:off x="861421" y="1170671"/>
                <a:ext cx="5116106" cy="830997"/>
              </a:xfrm>
              <a:prstGeom prst="rect">
                <a:avLst/>
              </a:prstGeom>
              <a:noFill/>
            </p:spPr>
            <p:txBody>
              <a:bodyPr wrap="square">
                <a:spAutoFit/>
              </a:bodyPr>
              <a:lstStyle/>
              <a:p>
                <a:pPr algn="l" rtl="0">
                  <a:spcBef>
                    <a:spcPts val="600"/>
                  </a:spcBef>
                  <a:defRPr/>
                </a:pPr>
                <a:r>
                  <a:rPr kumimoji="0" lang="es"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Aclarar las funciones y responsabilidades</a:t>
                </a:r>
                <a:r>
                  <a:rPr kumimoji="0" lang="es"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de los asociados del Fondo Mundial en todos los aspectos de la Estrategia.</a:t>
                </a:r>
              </a:p>
            </p:txBody>
          </p:sp>
        </p:grpSp>
      </p:grpSp>
    </p:spTree>
    <p:custDataLst>
      <p:custData r:id="rId1"/>
      <p:custData r:id="rId2"/>
    </p:custDataLst>
    <p:extLst>
      <p:ext uri="{BB962C8B-B14F-4D97-AF65-F5344CB8AC3E}">
        <p14:creationId xmlns:p14="http://schemas.microsoft.com/office/powerpoint/2010/main" val="21499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11</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a:bodyPr>
          <a:lstStyle/>
          <a:p>
            <a:pPr algn="l" rtl="0"/>
            <a:r>
              <a:rPr lang="es" sz="3200" b="0" i="0" u="none" baseline="0">
                <a:latin typeface="Arial Black" panose="020B0A04020102020204" pitchFamily="34" charset="0"/>
                <a:cs typeface="Arial" panose="020B0604020202020204" pitchFamily="34" charset="0"/>
              </a:rPr>
              <a:t>Siguientes pasos</a:t>
            </a:r>
          </a:p>
        </p:txBody>
      </p:sp>
      <p:sp>
        <p:nvSpPr>
          <p:cNvPr id="30" name="TextBox 29">
            <a:extLst>
              <a:ext uri="{FF2B5EF4-FFF2-40B4-BE49-F238E27FC236}">
                <a16:creationId xmlns:a16="http://schemas.microsoft.com/office/drawing/2014/main" id="{218ACC23-73AD-44DC-8675-4513A943FB57}"/>
              </a:ext>
            </a:extLst>
          </p:cNvPr>
          <p:cNvSpPr txBox="1"/>
          <p:nvPr/>
        </p:nvSpPr>
        <p:spPr>
          <a:xfrm>
            <a:off x="2417401" y="1162038"/>
            <a:ext cx="9414237" cy="3785652"/>
          </a:xfrm>
          <a:prstGeom prst="rect">
            <a:avLst/>
          </a:prstGeom>
          <a:noFill/>
        </p:spPr>
        <p:txBody>
          <a:bodyPr wrap="square">
            <a:spAutoFit/>
          </a:bodyPr>
          <a:lstStyle/>
          <a:p>
            <a:pPr marL="285750" marR="0" lvl="0" indent="-285750" algn="l" rtl="0">
              <a:buFont typeface="Arial" panose="020B0604020202020204" pitchFamily="34" charset="0"/>
              <a:buChar char="•"/>
            </a:pPr>
            <a:r>
              <a:rPr lang="es" sz="20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importante que </a:t>
            </a:r>
            <a:r>
              <a:rPr lang="es" sz="20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todas las partes interesadas</a:t>
            </a:r>
            <a:r>
              <a:rPr lang="es" sz="20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la asociación del Fondo Mundial </a:t>
            </a:r>
            <a:r>
              <a:rPr lang="es" sz="20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valoren qué cambios pueden adoptar</a:t>
            </a:r>
            <a:r>
              <a:rPr lang="es" sz="20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cumplir los objetivos de nuestra Estrategia, con arreglo a las funciones y responsabilidades que figuran en la sección de los facilitadores de la asociación.</a:t>
            </a:r>
          </a:p>
          <a:p>
            <a:pPr marR="0" lvl="0" algn="l" rtl="0"/>
            <a:endParaRPr lang="e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buFont typeface="Arial" panose="020B0604020202020204" pitchFamily="34" charset="0"/>
              <a:buChar char="•"/>
            </a:pPr>
            <a:r>
              <a:rPr lang="es" sz="20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a:t>
            </a:r>
            <a:r>
              <a:rPr lang="es" sz="20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a:t>
            </a:r>
            <a:r>
              <a:rPr lang="e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 actualizado </a:t>
            </a:r>
            <a:r>
              <a:rPr lang="es" sz="20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políticas, directrices, materiales y herramientas pertinentes</a:t>
            </a:r>
            <a:r>
              <a:rPr lang="es" sz="20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el próximo ciclo de subvenciones, que comenzará en 2024. </a:t>
            </a:r>
          </a:p>
          <a:p>
            <a:pPr marR="0" lvl="0" algn="l" rtl="0"/>
            <a:endParaRPr lang="e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rtl="0">
              <a:buFont typeface="Arial" panose="020B0604020202020204" pitchFamily="34" charset="0"/>
              <a:buChar char="•"/>
            </a:pPr>
            <a:r>
              <a:rPr lang="es" sz="2000" b="0" i="0" u="none" baseline="0" dirty="0">
                <a:effectLst/>
                <a:latin typeface="Arial" panose="020B0604020202020204" pitchFamily="34" charset="0"/>
                <a:ea typeface="Calibri" panose="020F0502020204030204" pitchFamily="34" charset="0"/>
                <a:cs typeface="Arial" panose="020B0604020202020204" pitchFamily="34" charset="0"/>
              </a:rPr>
              <a:t>Esperamos </a:t>
            </a:r>
            <a:r>
              <a:rPr lang="es" sz="2000" b="1" i="0" u="none" baseline="0" dirty="0">
                <a:effectLst/>
                <a:latin typeface="Arial" panose="020B0604020202020204" pitchFamily="34" charset="0"/>
                <a:ea typeface="Calibri" panose="020F0502020204030204" pitchFamily="34" charset="0"/>
                <a:cs typeface="Arial" panose="020B0604020202020204" pitchFamily="34" charset="0"/>
              </a:rPr>
              <a:t>trabajar juntos para conseguir nuestra visión </a:t>
            </a:r>
            <a:r>
              <a:rPr lang="es" sz="2000" i="0" u="none" baseline="0" dirty="0">
                <a:effectLst/>
                <a:latin typeface="Arial" panose="020B0604020202020204" pitchFamily="34" charset="0"/>
                <a:ea typeface="Calibri" panose="020F0502020204030204" pitchFamily="34" charset="0"/>
                <a:cs typeface="Arial" panose="020B0604020202020204" pitchFamily="34" charset="0"/>
              </a:rPr>
              <a:t>de </a:t>
            </a:r>
            <a:r>
              <a:rPr lang="es" sz="2000" b="0" i="0" u="none" baseline="0" dirty="0">
                <a:effectLst/>
                <a:latin typeface="Arial" panose="020B0604020202020204" pitchFamily="34" charset="0"/>
                <a:ea typeface="Calibri" panose="020F0502020204030204" pitchFamily="34" charset="0"/>
                <a:cs typeface="Arial" panose="020B0604020202020204" pitchFamily="34" charset="0"/>
              </a:rPr>
              <a:t>un mundo libre de la carga del sida, la tuberculosis y la malaria, donde todos podamos disfrutar del mismo nivel de salud. </a:t>
            </a:r>
          </a:p>
        </p:txBody>
      </p:sp>
      <p:cxnSp>
        <p:nvCxnSpPr>
          <p:cNvPr id="6" name="Straight Connector 5">
            <a:extLst>
              <a:ext uri="{FF2B5EF4-FFF2-40B4-BE49-F238E27FC236}">
                <a16:creationId xmlns:a16="http://schemas.microsoft.com/office/drawing/2014/main" id="{93241950-B221-4208-9538-4DB23E94FCC8}"/>
              </a:ext>
            </a:extLst>
          </p:cNvPr>
          <p:cNvCxnSpPr>
            <a:cxnSpLocks/>
          </p:cNvCxnSpPr>
          <p:nvPr/>
        </p:nvCxnSpPr>
        <p:spPr>
          <a:xfrm>
            <a:off x="2417401" y="1044217"/>
            <a:ext cx="9418320" cy="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7FAEC91F-8487-4E3C-A6C7-D084E80B8387}"/>
              </a:ext>
            </a:extLst>
          </p:cNvPr>
          <p:cNvGrpSpPr/>
          <p:nvPr/>
        </p:nvGrpSpPr>
        <p:grpSpPr>
          <a:xfrm>
            <a:off x="2409235" y="5142650"/>
            <a:ext cx="9418320" cy="1258739"/>
            <a:chOff x="2409235" y="456801"/>
            <a:chExt cx="9418320" cy="1258739"/>
          </a:xfrm>
        </p:grpSpPr>
        <p:cxnSp>
          <p:nvCxnSpPr>
            <p:cNvPr id="33" name="Straight Connector 32">
              <a:extLst>
                <a:ext uri="{FF2B5EF4-FFF2-40B4-BE49-F238E27FC236}">
                  <a16:creationId xmlns:a16="http://schemas.microsoft.com/office/drawing/2014/main" id="{E4D9CBDF-87FE-438A-B7A9-55B283C54522}"/>
                </a:ext>
              </a:extLst>
            </p:cNvPr>
            <p:cNvCxnSpPr>
              <a:cxnSpLocks/>
            </p:cNvCxnSpPr>
            <p:nvPr/>
          </p:nvCxnSpPr>
          <p:spPr>
            <a:xfrm>
              <a:off x="2409235" y="456801"/>
              <a:ext cx="9418320" cy="0"/>
            </a:xfrm>
            <a:prstGeom prst="line">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244BA1A7-4B32-41AD-AB51-9E0C3AA7B8B4}"/>
                </a:ext>
              </a:extLst>
            </p:cNvPr>
            <p:cNvSpPr/>
            <p:nvPr/>
          </p:nvSpPr>
          <p:spPr>
            <a:xfrm>
              <a:off x="2413318" y="540328"/>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sz="1600" b="0" i="0" u="none" baseline="0" dirty="0">
                  <a:solidFill>
                    <a:schemeClr val="tx1"/>
                  </a:solidFill>
                  <a:latin typeface="Arial Black" panose="020B0A04020102020204" pitchFamily="34" charset="0"/>
                  <a:cs typeface="Arial" panose="020B0604020202020204" pitchFamily="34" charset="0"/>
                </a:rPr>
                <a:t>Recursos</a:t>
              </a:r>
              <a:endParaRPr lang="es" sz="20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rPr>
                <a:t> </a:t>
              </a:r>
              <a:endParaRPr lang="es" sz="1200" dirty="0">
                <a:solidFill>
                  <a:schemeClr val="accent2"/>
                </a:solidFill>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Si desea más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grpSp>
        <p:nvGrpSpPr>
          <p:cNvPr id="12" name="Group 11">
            <a:extLst>
              <a:ext uri="{FF2B5EF4-FFF2-40B4-BE49-F238E27FC236}">
                <a16:creationId xmlns:a16="http://schemas.microsoft.com/office/drawing/2014/main" id="{1F75F4D7-F1DD-4F2C-B390-3CEC0F0DE29E}"/>
              </a:ext>
            </a:extLst>
          </p:cNvPr>
          <p:cNvGrpSpPr/>
          <p:nvPr/>
        </p:nvGrpSpPr>
        <p:grpSpPr>
          <a:xfrm>
            <a:off x="371114" y="1322395"/>
            <a:ext cx="1828800" cy="1896405"/>
            <a:chOff x="371114" y="764233"/>
            <a:chExt cx="1828800" cy="1896405"/>
          </a:xfrm>
        </p:grpSpPr>
        <p:grpSp>
          <p:nvGrpSpPr>
            <p:cNvPr id="13" name="Group 12">
              <a:extLst>
                <a:ext uri="{FF2B5EF4-FFF2-40B4-BE49-F238E27FC236}">
                  <a16:creationId xmlns:a16="http://schemas.microsoft.com/office/drawing/2014/main" id="{3A7E5F62-78E4-4C7C-A2ED-F690D216E786}"/>
                </a:ext>
              </a:extLst>
            </p:cNvPr>
            <p:cNvGrpSpPr/>
            <p:nvPr/>
          </p:nvGrpSpPr>
          <p:grpSpPr>
            <a:xfrm>
              <a:off x="371114" y="831838"/>
              <a:ext cx="1828800" cy="1828800"/>
              <a:chOff x="371114" y="738001"/>
              <a:chExt cx="1828800" cy="1828800"/>
            </a:xfrm>
          </p:grpSpPr>
          <p:pic>
            <p:nvPicPr>
              <p:cNvPr id="15" name="Graphic 14" descr="Road with solid fill">
                <a:extLst>
                  <a:ext uri="{FF2B5EF4-FFF2-40B4-BE49-F238E27FC236}">
                    <a16:creationId xmlns:a16="http://schemas.microsoft.com/office/drawing/2014/main" id="{8DFF7095-6EA3-49CE-B21C-D45B0E0596A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16" name="Rectangle 15">
                <a:extLst>
                  <a:ext uri="{FF2B5EF4-FFF2-40B4-BE49-F238E27FC236}">
                    <a16:creationId xmlns:a16="http://schemas.microsoft.com/office/drawing/2014/main" id="{4E3FDD8B-2ECA-4562-AAB8-54AAF156EDC5}"/>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7" name="Rectangle 16">
                <a:extLst>
                  <a:ext uri="{FF2B5EF4-FFF2-40B4-BE49-F238E27FC236}">
                    <a16:creationId xmlns:a16="http://schemas.microsoft.com/office/drawing/2014/main" id="{EE48EB1F-27C3-4B65-9208-D725330FC44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4" name="Picture 2" descr="SDG Metadata Translation Project - SDG Metadata Translation Project">
              <a:extLst>
                <a:ext uri="{FF2B5EF4-FFF2-40B4-BE49-F238E27FC236}">
                  <a16:creationId xmlns:a16="http://schemas.microsoft.com/office/drawing/2014/main" id="{BB30CF53-349F-4942-A356-ED274C22A87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823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A650A-61A9-4446-93F5-0118589AADE7}"/>
              </a:ext>
            </a:extLst>
          </p:cNvPr>
          <p:cNvSpPr/>
          <p:nvPr/>
        </p:nvSpPr>
        <p:spPr>
          <a:xfrm>
            <a:off x="0" y="911860"/>
            <a:ext cx="12192000" cy="49047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Slide Number Placeholder 2">
            <a:extLst>
              <a:ext uri="{FF2B5EF4-FFF2-40B4-BE49-F238E27FC236}">
                <a16:creationId xmlns:a16="http://schemas.microsoft.com/office/drawing/2014/main" id="{16F9B0E6-8928-4B92-8B25-BD4DB5E55343}"/>
              </a:ext>
            </a:extLst>
          </p:cNvPr>
          <p:cNvSpPr>
            <a:spLocks noGrp="1"/>
          </p:cNvSpPr>
          <p:nvPr>
            <p:ph type="sldNum" sz="quarter" idx="12"/>
          </p:nvPr>
        </p:nvSpPr>
        <p:spPr/>
        <p:txBody>
          <a:bodyPr/>
          <a:lstStyle/>
          <a:p>
            <a:pPr algn="r" rtl="0"/>
            <a:fld id="{DCCF19E6-0AFE-4CD6-AF5E-0E70B26414FC}" type="slidenum">
              <a:rPr/>
              <a:t>12</a:t>
            </a:fld>
            <a:endParaRPr lang="es"/>
          </a:p>
        </p:txBody>
      </p:sp>
      <p:sp>
        <p:nvSpPr>
          <p:cNvPr id="5" name="Content Placeholder 4">
            <a:extLst>
              <a:ext uri="{FF2B5EF4-FFF2-40B4-BE49-F238E27FC236}">
                <a16:creationId xmlns:a16="http://schemas.microsoft.com/office/drawing/2014/main" id="{32AC97C4-5E62-41C4-AFEA-082A2A89514C}"/>
              </a:ext>
            </a:extLst>
          </p:cNvPr>
          <p:cNvSpPr>
            <a:spLocks noGrp="1"/>
          </p:cNvSpPr>
          <p:nvPr>
            <p:ph sz="quarter" idx="18"/>
          </p:nvPr>
        </p:nvSpPr>
        <p:spPr>
          <a:xfrm>
            <a:off x="190501" y="1147763"/>
            <a:ext cx="12001500" cy="4002087"/>
          </a:xfrm>
        </p:spPr>
        <p:txBody>
          <a:bodyPr/>
          <a:lstStyle/>
          <a:p>
            <a:pPr marL="0" indent="0" algn="ctr" rtl="0">
              <a:lnSpc>
                <a:spcPct val="100000"/>
              </a:lnSpc>
              <a:spcBef>
                <a:spcPts val="0"/>
              </a:spcBef>
              <a:spcAft>
                <a:spcPts val="600"/>
              </a:spcAft>
              <a:buNone/>
            </a:pPr>
            <a:r>
              <a:rPr lang="es" sz="2100" b="1" i="0" u="none" baseline="0" dirty="0">
                <a:latin typeface="Arial" panose="020B0604020202020204" pitchFamily="34" charset="0"/>
                <a:ea typeface="Arial" panose="020B0604020202020204" pitchFamily="34" charset="0"/>
                <a:cs typeface="Arial" panose="020B0604020202020204" pitchFamily="34" charset="0"/>
              </a:rPr>
              <a:t>Diapositivas de siguientes pasos adaptadas a los asistentes de diferentes partes interesadas</a:t>
            </a:r>
          </a:p>
          <a:p>
            <a:pPr marL="0" indent="0" algn="ctr" rtl="0">
              <a:lnSpc>
                <a:spcPct val="100000"/>
              </a:lnSpc>
              <a:spcBef>
                <a:spcPts val="0"/>
              </a:spcBef>
              <a:spcAft>
                <a:spcPts val="600"/>
              </a:spcAft>
              <a:buNone/>
            </a:pPr>
            <a:r>
              <a:rPr lang="es" sz="2100" b="1" i="0" u="none" baseline="0" dirty="0">
                <a:latin typeface="Arial" panose="020B0604020202020204" pitchFamily="34" charset="0"/>
                <a:ea typeface="Arial" panose="020B0604020202020204" pitchFamily="34" charset="0"/>
                <a:cs typeface="Arial" panose="020B0604020202020204" pitchFamily="34" charset="0"/>
              </a:rPr>
              <a:t>(deben utilizarse en lugar de la diapositiva 11)</a:t>
            </a:r>
          </a:p>
          <a:p>
            <a:pPr marL="0" indent="0" algn="l" rtl="0">
              <a:lnSpc>
                <a:spcPct val="100000"/>
              </a:lnSpc>
              <a:spcBef>
                <a:spcPts val="0"/>
              </a:spcBef>
              <a:spcAft>
                <a:spcPts val="600"/>
              </a:spcAft>
              <a:buNone/>
            </a:pPr>
            <a:endParaRPr lang="es" sz="1200" dirty="0">
              <a:solidFill>
                <a:schemeClr val="tx1">
                  <a:lumMod val="95000"/>
                  <a:lumOff val="5000"/>
                </a:schemeClr>
              </a:solidFill>
              <a:latin typeface="+mn-lt"/>
              <a:cs typeface="Arial" panose="020B0604020202020204" pitchFamily="34" charset="0"/>
            </a:endParaRPr>
          </a:p>
          <a:p>
            <a:pPr marL="0" indent="0" algn="l" rtl="0">
              <a:lnSpc>
                <a:spcPct val="100000"/>
              </a:lnSpc>
              <a:spcBef>
                <a:spcPts val="0"/>
              </a:spcBef>
              <a:spcAft>
                <a:spcPts val="600"/>
              </a:spcAft>
              <a:buNone/>
            </a:pPr>
            <a:r>
              <a:rPr lang="es" sz="1800" b="0" i="0" u="none" baseline="0" dirty="0">
                <a:solidFill>
                  <a:schemeClr val="tx1">
                    <a:lumMod val="95000"/>
                    <a:lumOff val="5000"/>
                  </a:schemeClr>
                </a:solidFill>
                <a:latin typeface="+mn-lt"/>
                <a:cs typeface="Arial" panose="020B0604020202020204" pitchFamily="34" charset="0"/>
              </a:rPr>
              <a:t>En la siguiente sección se incluyen diapositivas adaptadas que se pueden utilizar con los asistentes de las siguientes partes interesadas:</a:t>
            </a: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MCP</a:t>
            </a:r>
            <a:endParaRPr lang="es"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Comunidades y la sociedad civil</a:t>
            </a:r>
            <a:endParaRPr lang="es"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Asociados para el desarrollo</a:t>
            </a:r>
            <a:r>
              <a:rPr lang="es" sz="1800" b="0" i="0" u="none" baseline="0" dirty="0">
                <a:solidFill>
                  <a:schemeClr val="tx1">
                    <a:lumMod val="95000"/>
                    <a:lumOff val="5000"/>
                  </a:schemeClr>
                </a:solidFill>
                <a:latin typeface="+mn-lt"/>
                <a:cs typeface="Arial" panose="020B0604020202020204" pitchFamily="34" charset="0"/>
              </a:rPr>
              <a:t> (organizaciones bilaterales y multilaterales que aportan sus recursos y experiencia)</a:t>
            </a: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Entidades ejecutoras</a:t>
            </a:r>
            <a:endParaRPr lang="es"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ALF</a:t>
            </a:r>
            <a:endParaRPr lang="es"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Sector privado</a:t>
            </a:r>
            <a:endParaRPr lang="es"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es" sz="1800" b="0" i="0" u="none" baseline="0" dirty="0">
                <a:solidFill>
                  <a:schemeClr val="accent2"/>
                </a:solidFill>
                <a:latin typeface="+mn-lt"/>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Asociados técnicos </a:t>
            </a:r>
            <a:endParaRPr lang="es" sz="1800" dirty="0">
              <a:solidFill>
                <a:schemeClr val="accent2"/>
              </a:solidFill>
              <a:latin typeface="+mn-lt"/>
              <a:cs typeface="Arial" panose="020B0604020202020204" pitchFamily="34" charset="0"/>
            </a:endParaRPr>
          </a:p>
          <a:p>
            <a:pPr algn="l" rtl="0">
              <a:lnSpc>
                <a:spcPct val="100000"/>
              </a:lnSpc>
              <a:spcBef>
                <a:spcPts val="0"/>
              </a:spcBef>
              <a:spcAft>
                <a:spcPts val="600"/>
              </a:spcAft>
            </a:pPr>
            <a:endParaRPr lang="es" dirty="0">
              <a:latin typeface="+mn-lt"/>
            </a:endParaRPr>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a:bodyPr>
          <a:lstStyle/>
          <a:p>
            <a:pPr algn="l" rtl="0"/>
            <a:r>
              <a:rPr lang="es" sz="3200" b="0" i="0" u="none" baseline="0">
                <a:latin typeface="Arial Black" panose="020B0A04020102020204" pitchFamily="34" charset="0"/>
                <a:cs typeface="Arial" panose="020B0604020202020204" pitchFamily="34" charset="0"/>
              </a:rPr>
              <a:t>Anexo</a:t>
            </a:r>
          </a:p>
        </p:txBody>
      </p:sp>
      <p:sp>
        <p:nvSpPr>
          <p:cNvPr id="10" name="Title 1">
            <a:extLst>
              <a:ext uri="{FF2B5EF4-FFF2-40B4-BE49-F238E27FC236}">
                <a16:creationId xmlns:a16="http://schemas.microsoft.com/office/drawing/2014/main" id="{D09A9545-5AFB-411B-8BB6-4020BC8C81A6}"/>
              </a:ext>
            </a:extLst>
          </p:cNvPr>
          <p:cNvSpPr txBox="1">
            <a:spLocks/>
          </p:cNvSpPr>
          <p:nvPr/>
        </p:nvSpPr>
        <p:spPr>
          <a:xfrm>
            <a:off x="914238" y="4727873"/>
            <a:ext cx="12097751" cy="45298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lnSpc>
                <a:spcPct val="100000"/>
              </a:lnSpc>
            </a:pPr>
            <a:endParaRPr lang="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8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13</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fontScale="90000"/>
          </a:bodyPr>
          <a:lstStyle/>
          <a:p>
            <a:pPr algn="l" rtl="0"/>
            <a:r>
              <a:rPr lang="es" sz="2800" b="0" i="0" u="none" baseline="0" dirty="0">
                <a:latin typeface="Arial Black" panose="020B0A04020102020204" pitchFamily="34" charset="0"/>
                <a:cs typeface="Arial" panose="020B0604020202020204" pitchFamily="34" charset="0"/>
              </a:rPr>
              <a:t>Siguientes pasos</a:t>
            </a:r>
            <a:r>
              <a:rPr lang="es" sz="2800" b="1" i="0" u="none" baseline="0" dirty="0">
                <a:latin typeface="Arial Black" panose="020B0A04020102020204" pitchFamily="34" charset="0"/>
                <a:cs typeface="Arial" panose="020B0604020202020204" pitchFamily="34" charset="0"/>
              </a:rPr>
              <a:t>: </a:t>
            </a:r>
            <a:r>
              <a:rPr lang="es" sz="2800" b="1" i="0" u="none" baseline="0" dirty="0">
                <a:latin typeface="Arial" panose="020B0604020202020204" pitchFamily="34" charset="0"/>
                <a:ea typeface="Arial" panose="020B0604020202020204" pitchFamily="34" charset="0"/>
                <a:cs typeface="Arial" panose="020B0604020202020204" pitchFamily="34" charset="0"/>
              </a:rPr>
              <a:t>¿Qué significa la nueva Estrategia para los MCP? </a:t>
            </a:r>
          </a:p>
        </p:txBody>
      </p:sp>
      <p:sp>
        <p:nvSpPr>
          <p:cNvPr id="26" name="TextBox 25">
            <a:extLst>
              <a:ext uri="{FF2B5EF4-FFF2-40B4-BE49-F238E27FC236}">
                <a16:creationId xmlns:a16="http://schemas.microsoft.com/office/drawing/2014/main" id="{E0832877-82D6-474D-8B5D-0289EB1DB7F8}"/>
              </a:ext>
            </a:extLst>
          </p:cNvPr>
          <p:cNvSpPr txBox="1"/>
          <p:nvPr/>
        </p:nvSpPr>
        <p:spPr>
          <a:xfrm>
            <a:off x="2199914" y="1602618"/>
            <a:ext cx="9895629" cy="3785652"/>
          </a:xfrm>
          <a:prstGeom prst="rect">
            <a:avLst/>
          </a:prstGeom>
          <a:noFill/>
        </p:spPr>
        <p:txBody>
          <a:bodyPr wrap="square">
            <a:spAutoFit/>
          </a:bodyPr>
          <a:lstStyle/>
          <a:p>
            <a:pPr marR="0" lvl="0" algn="l" rtl="0">
              <a:spcAft>
                <a:spcPts val="0"/>
              </a:spcAft>
            </a:pPr>
            <a:r>
              <a:rPr lang="es" sz="1500" b="0" i="0" u="none" baseline="0" dirty="0">
                <a:effectLst/>
                <a:latin typeface="+mj-lt"/>
                <a:ea typeface="Calibri" panose="020F0502020204030204" pitchFamily="34" charset="0"/>
                <a:cs typeface="Arial" panose="020B0604020202020204" pitchFamily="34" charset="0"/>
              </a:rPr>
              <a:t>Una gobernanza más sólida de los MCP</a:t>
            </a:r>
          </a:p>
          <a:p>
            <a:pPr marL="285750" marR="0" lvl="0" indent="-285750" algn="l" rtl="0">
              <a:spcAft>
                <a:spcPts val="0"/>
              </a:spcAft>
              <a:buFont typeface="Arial" panose="020B0604020202020204" pitchFamily="34" charset="0"/>
              <a:buChar char="•"/>
            </a:pPr>
            <a:r>
              <a:rPr lang="es" sz="1500" b="0" i="0" u="none" baseline="0" dirty="0">
                <a:effectLst/>
                <a:latin typeface="Arial" panose="020B0604020202020204" pitchFamily="34" charset="0"/>
                <a:ea typeface="Calibri" panose="020F0502020204030204" pitchFamily="34" charset="0"/>
                <a:cs typeface="Arial" panose="020B0604020202020204" pitchFamily="34" charset="0"/>
              </a:rPr>
              <a:t>Garantizar una toma de decisiones equilibrada e inclusiva en torno al uso de los recursos del Fondo Mundial, especialmente la participación significativa de las comunidades, incluidas las poblaciones clave. </a:t>
            </a:r>
          </a:p>
          <a:p>
            <a:pPr marL="285750" marR="0" lvl="0" indent="-285750" algn="l" rtl="0">
              <a:spcAft>
                <a:spcPts val="0"/>
              </a:spcAft>
              <a:buFont typeface="Arial" panose="020B0604020202020204" pitchFamily="34" charset="0"/>
              <a:buChar char="•"/>
            </a:pPr>
            <a:r>
              <a:rPr lang="es" sz="1500" b="0" i="0" u="none" baseline="0" dirty="0">
                <a:effectLst/>
                <a:latin typeface="Arial" panose="020B0604020202020204" pitchFamily="34" charset="0"/>
                <a:ea typeface="Calibri" panose="020F0502020204030204" pitchFamily="34" charset="0"/>
                <a:cs typeface="Arial" panose="020B0604020202020204" pitchFamily="34" charset="0"/>
              </a:rPr>
              <a:t>Fortalecer el posicionamiento del MCP y su alineación con las estructuras nacionales para reforzar la ejecución efectiva de las prioridades de la Estrategia (por ejemplo, SSRS, preparación y respuesta frente a pandemias) y mejorar la sostenibilidad.</a:t>
            </a:r>
          </a:p>
          <a:p>
            <a:pPr marR="0" lvl="0" algn="l" rtl="0">
              <a:spcAft>
                <a:spcPts val="0"/>
              </a:spcAft>
            </a:pPr>
            <a:endParaRPr lang="es" sz="1500" dirty="0">
              <a:latin typeface="Arial" panose="020B0604020202020204" pitchFamily="34" charset="0"/>
              <a:ea typeface="Calibri" panose="020F0502020204030204" pitchFamily="34" charset="0"/>
              <a:cs typeface="Arial" panose="020B0604020202020204" pitchFamily="34" charset="0"/>
            </a:endParaRPr>
          </a:p>
          <a:p>
            <a:pPr marR="0" lvl="0" algn="l" rtl="0">
              <a:spcAft>
                <a:spcPts val="0"/>
              </a:spcAft>
            </a:pPr>
            <a:r>
              <a:rPr lang="es" sz="1500" b="0" i="0" u="none" baseline="0" dirty="0">
                <a:effectLst/>
                <a:latin typeface="+mj-lt"/>
                <a:ea typeface="Calibri" panose="020F0502020204030204" pitchFamily="34" charset="0"/>
                <a:cs typeface="Arial" panose="020B0604020202020204" pitchFamily="34" charset="0"/>
              </a:rPr>
              <a:t>Respaldar la toma de decisiones en torno a las nuevas prioridades de la Estrategia </a:t>
            </a:r>
          </a:p>
          <a:p>
            <a:pPr marL="285750" marR="0" lvl="0" indent="-285750" algn="l" rtl="0">
              <a:spcAft>
                <a:spcPts val="0"/>
              </a:spcAft>
              <a:buFont typeface="Arial" panose="020B0604020202020204" pitchFamily="34" charset="0"/>
              <a:buChar char="•"/>
            </a:pPr>
            <a:r>
              <a:rPr lang="es" sz="1500" b="0" i="0" u="none" baseline="0" dirty="0">
                <a:effectLst/>
                <a:latin typeface="Arial" panose="020B0604020202020204" pitchFamily="34" charset="0"/>
                <a:ea typeface="Calibri" panose="020F0502020204030204" pitchFamily="34" charset="0"/>
                <a:cs typeface="Arial" panose="020B0604020202020204" pitchFamily="34" charset="0"/>
              </a:rPr>
              <a:t>Comunicar las prioridades de la Estrategia a las partes interesadas y garantizar que se integren en los procesos del ciclo de vida las subvenciones y del Fondo Mundial. </a:t>
            </a:r>
          </a:p>
          <a:p>
            <a:pPr marL="285750" marR="0" lvl="0" indent="-285750" algn="l" rtl="0">
              <a:spcAft>
                <a:spcPts val="0"/>
              </a:spcAft>
              <a:buFont typeface="Arial" panose="020B0604020202020204" pitchFamily="34" charset="0"/>
              <a:buChar char="•"/>
            </a:pPr>
            <a:r>
              <a:rPr lang="es" sz="1500" b="0" i="0" u="none" baseline="0" dirty="0">
                <a:effectLst/>
                <a:latin typeface="Arial" panose="020B0604020202020204" pitchFamily="34" charset="0"/>
                <a:ea typeface="Calibri" panose="020F0502020204030204" pitchFamily="34" charset="0"/>
                <a:cs typeface="Arial" panose="020B0604020202020204" pitchFamily="34" charset="0"/>
              </a:rPr>
              <a:t>Promover nuevas asociaciones (p. ej., multisectoriales para abordar los obstáculos estructurales que impiden conseguir resultados en la respuesta al VIH, la tuberculosis y la malaria, con las partes interesadas en la preparación y respuesta frente a pandemias o con el sector privado) y nuevos vínculos (p. ej., para construir servicios de calidad integrados y centrados en las personas) con el fin de conseguir las metas de la Estrategia.</a:t>
            </a:r>
          </a:p>
          <a:p>
            <a:pPr marL="285750" marR="0" lvl="0" indent="-285750" algn="l" rtl="0">
              <a:spcAft>
                <a:spcPts val="0"/>
              </a:spcAft>
              <a:buFont typeface="Arial" panose="020B0604020202020204" pitchFamily="34" charset="0"/>
              <a:buChar char="•"/>
            </a:pPr>
            <a:r>
              <a:rPr lang="es" sz="1500" b="0" i="0" u="none" baseline="0" dirty="0">
                <a:effectLst/>
                <a:latin typeface="Arial" panose="020B0604020202020204" pitchFamily="34" charset="0"/>
                <a:ea typeface="Calibri" panose="020F0502020204030204" pitchFamily="34" charset="0"/>
                <a:cs typeface="Arial" panose="020B0604020202020204" pitchFamily="34" charset="0"/>
              </a:rPr>
              <a:t>Valorar la posibilidad de ajustar la composición de los MCP para incorporar nuevos conocimientos según corresponda.</a:t>
            </a:r>
          </a:p>
        </p:txBody>
      </p:sp>
      <p:grpSp>
        <p:nvGrpSpPr>
          <p:cNvPr id="38" name="Group 37">
            <a:extLst>
              <a:ext uri="{FF2B5EF4-FFF2-40B4-BE49-F238E27FC236}">
                <a16:creationId xmlns:a16="http://schemas.microsoft.com/office/drawing/2014/main" id="{25490EFC-4688-475B-82B1-599477A4CE02}"/>
              </a:ext>
            </a:extLst>
          </p:cNvPr>
          <p:cNvGrpSpPr/>
          <p:nvPr/>
        </p:nvGrpSpPr>
        <p:grpSpPr>
          <a:xfrm>
            <a:off x="2438568" y="5396565"/>
            <a:ext cx="9418320" cy="1191434"/>
            <a:chOff x="2417401" y="815617"/>
            <a:chExt cx="9418320" cy="1191434"/>
          </a:xfrm>
        </p:grpSpPr>
        <p:cxnSp>
          <p:nvCxnSpPr>
            <p:cNvPr id="39" name="Straight Connector 38">
              <a:extLst>
                <a:ext uri="{FF2B5EF4-FFF2-40B4-BE49-F238E27FC236}">
                  <a16:creationId xmlns:a16="http://schemas.microsoft.com/office/drawing/2014/main" id="{CCCD2640-027D-4376-B590-2010485A2D3D}"/>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5F81FA5-C85F-440C-8127-64216FB4BD66}"/>
                </a:ext>
              </a:extLst>
            </p:cNvPr>
            <p:cNvSpPr/>
            <p:nvPr/>
          </p:nvSpPr>
          <p:spPr>
            <a:xfrm>
              <a:off x="2417401" y="8318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sz="1600" b="0" i="0" u="none" baseline="0" dirty="0">
                  <a:solidFill>
                    <a:schemeClr val="tx1"/>
                  </a:solidFill>
                  <a:latin typeface="Arial Black" panose="020B0A04020102020204" pitchFamily="34" charset="0"/>
                  <a:cs typeface="Arial" panose="020B0604020202020204" pitchFamily="34" charset="0"/>
                </a:rPr>
                <a:t>Recursos</a:t>
              </a:r>
              <a:endParaRPr lang="es" sz="16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es" sz="1200" b="0" i="0" u="none" baseline="0" dirty="0">
                  <a:solidFill>
                    <a:schemeClr val="accent2"/>
                  </a:solidFill>
                  <a:effectLst/>
                </a:rPr>
                <a:t> </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rPr>
                <a:t> </a:t>
              </a:r>
              <a:endParaRPr lang="es" sz="1200" u="sng" dirty="0">
                <a:solidFill>
                  <a:schemeClr val="accent2"/>
                </a:solidFill>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Contacte con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ccm@theglobalfund.org</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r>
                <a:rPr lang="es" sz="12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o, si desea m</a:t>
              </a: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grpSp>
        <p:nvGrpSpPr>
          <p:cNvPr id="13" name="Group 12">
            <a:extLst>
              <a:ext uri="{FF2B5EF4-FFF2-40B4-BE49-F238E27FC236}">
                <a16:creationId xmlns:a16="http://schemas.microsoft.com/office/drawing/2014/main" id="{E9B5FE6E-5392-4097-9396-ABBB93709865}"/>
              </a:ext>
            </a:extLst>
          </p:cNvPr>
          <p:cNvGrpSpPr/>
          <p:nvPr/>
        </p:nvGrpSpPr>
        <p:grpSpPr>
          <a:xfrm>
            <a:off x="371114" y="1730017"/>
            <a:ext cx="1828800" cy="1896405"/>
            <a:chOff x="371114" y="764233"/>
            <a:chExt cx="1828800" cy="1896405"/>
          </a:xfrm>
        </p:grpSpPr>
        <p:grpSp>
          <p:nvGrpSpPr>
            <p:cNvPr id="14" name="Group 13">
              <a:extLst>
                <a:ext uri="{FF2B5EF4-FFF2-40B4-BE49-F238E27FC236}">
                  <a16:creationId xmlns:a16="http://schemas.microsoft.com/office/drawing/2014/main" id="{E98EED2D-4DC2-4463-9152-8ABA767350BA}"/>
                </a:ext>
              </a:extLst>
            </p:cNvPr>
            <p:cNvGrpSpPr/>
            <p:nvPr/>
          </p:nvGrpSpPr>
          <p:grpSpPr>
            <a:xfrm>
              <a:off x="371114" y="831838"/>
              <a:ext cx="1828800" cy="1828800"/>
              <a:chOff x="371114" y="738001"/>
              <a:chExt cx="1828800" cy="1828800"/>
            </a:xfrm>
          </p:grpSpPr>
          <p:pic>
            <p:nvPicPr>
              <p:cNvPr id="16" name="Graphic 15" descr="Road with solid fill">
                <a:extLst>
                  <a:ext uri="{FF2B5EF4-FFF2-40B4-BE49-F238E27FC236}">
                    <a16:creationId xmlns:a16="http://schemas.microsoft.com/office/drawing/2014/main" id="{89697116-09B6-4B9C-979A-60244D52482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17" name="Rectangle 16">
                <a:extLst>
                  <a:ext uri="{FF2B5EF4-FFF2-40B4-BE49-F238E27FC236}">
                    <a16:creationId xmlns:a16="http://schemas.microsoft.com/office/drawing/2014/main" id="{9D88F7FE-E47B-44F7-8EC2-4D6EA5D4EBEE}"/>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8" name="Rectangle 17">
                <a:extLst>
                  <a:ext uri="{FF2B5EF4-FFF2-40B4-BE49-F238E27FC236}">
                    <a16:creationId xmlns:a16="http://schemas.microsoft.com/office/drawing/2014/main" id="{34279D25-48E7-405D-84E5-36ADB1F07FEF}"/>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5" name="Picture 2" descr="SDG Metadata Translation Project - SDG Metadata Translation Project">
              <a:extLst>
                <a:ext uri="{FF2B5EF4-FFF2-40B4-BE49-F238E27FC236}">
                  <a16:creationId xmlns:a16="http://schemas.microsoft.com/office/drawing/2014/main" id="{B860A462-2B55-47E6-8388-3F408F57DE3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57B0589E-22F7-4A39-9304-3BE21E4CB555}"/>
              </a:ext>
            </a:extLst>
          </p:cNvPr>
          <p:cNvSpPr txBox="1"/>
          <p:nvPr/>
        </p:nvSpPr>
        <p:spPr>
          <a:xfrm>
            <a:off x="360000" y="834470"/>
            <a:ext cx="11406130" cy="707886"/>
          </a:xfrm>
          <a:prstGeom prst="rect">
            <a:avLst/>
          </a:prstGeom>
          <a:solidFill>
            <a:schemeClr val="tx2">
              <a:lumMod val="20000"/>
              <a:lumOff val="80000"/>
            </a:schemeClr>
          </a:solidFill>
          <a:ln>
            <a:noFill/>
          </a:ln>
          <a:effectLst/>
        </p:spPr>
        <p:txBody>
          <a:bodyPr wrap="square">
            <a:spAutoFit/>
          </a:bodyPr>
          <a:lstStyle/>
          <a:p>
            <a:pPr marR="0" lvl="0" algn="ctr" rtl="0">
              <a:spcBef>
                <a:spcPts val="0"/>
              </a:spcBef>
              <a:spcAft>
                <a:spcPts val="0"/>
              </a:spcAft>
            </a:pPr>
            <a:r>
              <a:rPr lang="es" sz="2000" b="0" i="0" u="none" baseline="0">
                <a:effectLst/>
                <a:latin typeface="+mj-lt"/>
                <a:ea typeface="Calibri" panose="020F0502020204030204" pitchFamily="34" charset="0"/>
                <a:cs typeface="Arial" panose="020B0604020202020204" pitchFamily="34" charset="0"/>
              </a:rPr>
              <a:t>Los MCP desempeñan un papel importante en la consecución de las prioridades de la nueva Estrategia de la asociación del Fondo Mundial</a:t>
            </a:r>
          </a:p>
        </p:txBody>
      </p:sp>
    </p:spTree>
    <p:extLst>
      <p:ext uri="{BB962C8B-B14F-4D97-AF65-F5344CB8AC3E}">
        <p14:creationId xmlns:p14="http://schemas.microsoft.com/office/powerpoint/2010/main" val="79875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14</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68401"/>
            <a:ext cx="11471638" cy="468000"/>
          </a:xfrm>
        </p:spPr>
        <p:txBody>
          <a:bodyPr>
            <a:noAutofit/>
          </a:bodyPr>
          <a:lstStyle/>
          <a:p>
            <a:pPr algn="l" rtl="0"/>
            <a:r>
              <a:rPr lang="es" sz="28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las comunidades y la sociedad civil?</a:t>
            </a:r>
          </a:p>
        </p:txBody>
      </p:sp>
      <p:sp>
        <p:nvSpPr>
          <p:cNvPr id="40" name="TextBox 39">
            <a:extLst>
              <a:ext uri="{FF2B5EF4-FFF2-40B4-BE49-F238E27FC236}">
                <a16:creationId xmlns:a16="http://schemas.microsoft.com/office/drawing/2014/main" id="{9769114A-9D1C-48C7-89B3-75EEC45C4E99}"/>
              </a:ext>
            </a:extLst>
          </p:cNvPr>
          <p:cNvSpPr txBox="1"/>
          <p:nvPr/>
        </p:nvSpPr>
        <p:spPr>
          <a:xfrm>
            <a:off x="266700" y="1009638"/>
            <a:ext cx="11782425" cy="677108"/>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 sz="1900" b="0" i="0" u="none" baseline="0" dirty="0"/>
              <a:t>Las comunidades y la sociedad civil desempeñan un papel importante en la consecución de las metas de la nueva Estrategia de la asociación del Fondo Mundial</a:t>
            </a:r>
          </a:p>
        </p:txBody>
      </p:sp>
      <p:sp>
        <p:nvSpPr>
          <p:cNvPr id="42" name="TextBox 41">
            <a:extLst>
              <a:ext uri="{FF2B5EF4-FFF2-40B4-BE49-F238E27FC236}">
                <a16:creationId xmlns:a16="http://schemas.microsoft.com/office/drawing/2014/main" id="{954CD58F-1D59-4577-9B3D-85B7C04043E3}"/>
              </a:ext>
            </a:extLst>
          </p:cNvPr>
          <p:cNvSpPr txBox="1"/>
          <p:nvPr/>
        </p:nvSpPr>
        <p:spPr>
          <a:xfrm>
            <a:off x="2417401" y="1716918"/>
            <a:ext cx="9774599" cy="3854901"/>
          </a:xfrm>
          <a:prstGeom prst="rect">
            <a:avLst/>
          </a:prstGeom>
          <a:noFill/>
        </p:spPr>
        <p:txBody>
          <a:bodyPr wrap="square">
            <a:spAutoFit/>
          </a:bodyPr>
          <a:lstStyle/>
          <a:p>
            <a:pPr marL="342900" marR="0" lvl="0" indent="-342900" algn="l" rtl="0">
              <a:spcAft>
                <a:spcPts val="300"/>
              </a:spcAft>
              <a:buFont typeface="Arial" panose="020B0604020202020204" pitchFamily="34" charset="0"/>
              <a:buChar char="•"/>
            </a:pP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Contribuir en la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toma de decisiones del MCP</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garantizar que los programas estén mejor posicionados para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cumplir las prioridades de la Estrategia</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cubrir las necesidades de las comunidades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incluidas las poblaciones clave y vulnerables y las poblaciones infrarrepresentadas.</a:t>
            </a:r>
            <a:endParaRPr lang="es" sz="145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Dirigir programas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allí donde las comunidades y la sociedad civil están mejor posicionadas para cubrir las necesidades de las personas, a nivel de los RP, SR, SSR y de las bases.</a:t>
            </a:r>
            <a:endParaRPr lang="es" sz="145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rtl="0">
              <a:spcAft>
                <a:spcPts val="300"/>
              </a:spcAft>
              <a:buFont typeface="Arial" panose="020B0604020202020204" pitchFamily="34" charset="0"/>
              <a:buChar char="•"/>
            </a:pP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Destacar la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importancia del </a:t>
            </a:r>
            <a:r>
              <a:rPr lang="es" sz="1450"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seguimiento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dirigido por la comunidad</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del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apoyo técnico </a:t>
            </a:r>
            <a:r>
              <a:rPr lang="es" sz="1450"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facilitado por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comunidades y la sociedad civil</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dirigir una ejecución efectiva de los programas.</a:t>
            </a:r>
            <a:r>
              <a:rPr lang="es" sz="1450"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 sz="145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Reforzar los sistemas comunitarios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asociarse con el gobierno, el sector privado y otros proveedores de atención sanitaria para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integrar los servicios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ofrecer una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atención centrada en las personas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 sz="145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Promover la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colaboración entre sectores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hacer frente a las leyes, políticas y prácticas dañinas</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 el fin de abordar los determinantes estructurales de los resultados relacionados con el VIH, la tuberculosis y la malaria, entre otros, los obstáculos relacionados con los derechos humanos, el género y las desigualdades, y promover programas que respondan a las necesidades de los jóvenes y de los jóvenes de poblaciones clave. </a:t>
            </a:r>
          </a:p>
          <a:p>
            <a:pPr marL="342900" indent="-342900" algn="l" rtl="0">
              <a:spcAft>
                <a:spcPts val="300"/>
              </a:spcAft>
              <a:buFont typeface="Arial" panose="020B0604020202020204" pitchFamily="34" charset="0"/>
              <a:buChar char="•"/>
            </a:pP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Establecer nuevas asociaciones de la comunidad y la sociedad civil</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conseguir las metas de la Estrategia, incluidos quienes representan a las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comunidades de salud mental y discapacidad,</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así como </a:t>
            </a:r>
            <a:r>
              <a:rPr lang="es" sz="1450"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quienes </a:t>
            </a:r>
            <a:r>
              <a:rPr lang="es" sz="14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forman parte integral de la </a:t>
            </a:r>
            <a:r>
              <a:rPr lang="es" sz="14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preparación frente a pandemias. </a:t>
            </a:r>
            <a:endParaRPr lang="es" sz="145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85939ED7-BFAB-4AAB-BD2A-78BC327F332E}"/>
              </a:ext>
            </a:extLst>
          </p:cNvPr>
          <p:cNvCxnSpPr>
            <a:cxnSpLocks/>
          </p:cNvCxnSpPr>
          <p:nvPr/>
        </p:nvCxnSpPr>
        <p:spPr>
          <a:xfrm>
            <a:off x="2301654" y="5535550"/>
            <a:ext cx="9418320" cy="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EC6AAEB3-D360-41D2-87E9-65233CAC2633}"/>
              </a:ext>
            </a:extLst>
          </p:cNvPr>
          <p:cNvSpPr/>
          <p:nvPr/>
        </p:nvSpPr>
        <p:spPr>
          <a:xfrm>
            <a:off x="2417401" y="5514387"/>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100"/>
              </a:spcAft>
            </a:pPr>
            <a:r>
              <a:rPr lang="es" b="0" i="0" u="none" baseline="0" dirty="0">
                <a:solidFill>
                  <a:schemeClr val="tx1"/>
                </a:solidFill>
                <a:latin typeface="Arial Black" panose="020B0A04020102020204" pitchFamily="34" charset="0"/>
                <a:cs typeface="Arial" panose="020B0604020202020204" pitchFamily="34" charset="0"/>
              </a:rPr>
              <a:t>Recursos</a:t>
            </a:r>
            <a:endParaRPr lang="es" sz="2000" dirty="0">
              <a:solidFill>
                <a:schemeClr val="tx1"/>
              </a:solidFill>
              <a:latin typeface="Segoe UI" panose="020B0502040204020203" pitchFamily="34" charset="0"/>
              <a:cs typeface="Segoe UI" panose="020B0502040204020203" pitchFamily="34" charset="0"/>
            </a:endParaRPr>
          </a:p>
          <a:p>
            <a:pPr marL="285750" indent="-285750" algn="l" rtl="0">
              <a:spcAft>
                <a:spcPts val="1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1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effectLst/>
              </a:rPr>
              <a:t> </a:t>
            </a:r>
            <a:endParaRPr lang="es" sz="1200" dirty="0">
              <a:solidFill>
                <a:schemeClr val="accent2"/>
              </a:solidFill>
              <a:cs typeface="Arial" panose="020B0604020202020204" pitchFamily="34" charset="0"/>
            </a:endParaRPr>
          </a:p>
          <a:p>
            <a:pPr marL="285750" indent="-285750" algn="l" rtl="0">
              <a:spcAft>
                <a:spcPts val="1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1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1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Si desea más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nvGrpSpPr>
          <p:cNvPr id="20" name="Group 19">
            <a:extLst>
              <a:ext uri="{FF2B5EF4-FFF2-40B4-BE49-F238E27FC236}">
                <a16:creationId xmlns:a16="http://schemas.microsoft.com/office/drawing/2014/main" id="{077F8AD3-4105-4C1A-82AF-94AD367E4F61}"/>
              </a:ext>
            </a:extLst>
          </p:cNvPr>
          <p:cNvGrpSpPr/>
          <p:nvPr/>
        </p:nvGrpSpPr>
        <p:grpSpPr>
          <a:xfrm>
            <a:off x="371114" y="1996717"/>
            <a:ext cx="1828800" cy="1896405"/>
            <a:chOff x="371114" y="764233"/>
            <a:chExt cx="1828800" cy="1896405"/>
          </a:xfrm>
        </p:grpSpPr>
        <p:grpSp>
          <p:nvGrpSpPr>
            <p:cNvPr id="21" name="Group 20">
              <a:extLst>
                <a:ext uri="{FF2B5EF4-FFF2-40B4-BE49-F238E27FC236}">
                  <a16:creationId xmlns:a16="http://schemas.microsoft.com/office/drawing/2014/main" id="{8B8FA3D4-E1D9-4504-BF48-06F883DE9C80}"/>
                </a:ext>
              </a:extLst>
            </p:cNvPr>
            <p:cNvGrpSpPr/>
            <p:nvPr/>
          </p:nvGrpSpPr>
          <p:grpSpPr>
            <a:xfrm>
              <a:off x="371114" y="831838"/>
              <a:ext cx="1828800" cy="1828800"/>
              <a:chOff x="371114" y="738001"/>
              <a:chExt cx="1828800" cy="1828800"/>
            </a:xfrm>
          </p:grpSpPr>
          <p:pic>
            <p:nvPicPr>
              <p:cNvPr id="23" name="Graphic 22" descr="Road with solid fill">
                <a:extLst>
                  <a:ext uri="{FF2B5EF4-FFF2-40B4-BE49-F238E27FC236}">
                    <a16:creationId xmlns:a16="http://schemas.microsoft.com/office/drawing/2014/main" id="{4ADC4AA2-A6EA-458B-897D-BE1D0E80B4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4" name="Rectangle 23">
                <a:extLst>
                  <a:ext uri="{FF2B5EF4-FFF2-40B4-BE49-F238E27FC236}">
                    <a16:creationId xmlns:a16="http://schemas.microsoft.com/office/drawing/2014/main" id="{2DB665EC-7015-471B-B768-CED64BE5E8DD}"/>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5" name="Rectangle 24">
                <a:extLst>
                  <a:ext uri="{FF2B5EF4-FFF2-40B4-BE49-F238E27FC236}">
                    <a16:creationId xmlns:a16="http://schemas.microsoft.com/office/drawing/2014/main" id="{1F89687D-6949-4130-9548-35F039B0A1AA}"/>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22" name="Picture 2" descr="SDG Metadata Translation Project - SDG Metadata Translation Project">
              <a:extLst>
                <a:ext uri="{FF2B5EF4-FFF2-40B4-BE49-F238E27FC236}">
                  <a16:creationId xmlns:a16="http://schemas.microsoft.com/office/drawing/2014/main" id="{26E1FE10-3F24-4DE4-8119-99E5966AC4B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27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15</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55701"/>
            <a:ext cx="11471638" cy="468000"/>
          </a:xfrm>
        </p:spPr>
        <p:txBody>
          <a:bodyPr>
            <a:noAutofit/>
          </a:bodyPr>
          <a:lstStyle/>
          <a:p>
            <a:pPr algn="l" rtl="0"/>
            <a:r>
              <a:rPr lang="es" sz="28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los asociados para el desarrollo?</a:t>
            </a:r>
          </a:p>
        </p:txBody>
      </p:sp>
      <p:sp>
        <p:nvSpPr>
          <p:cNvPr id="28" name="TextBox 27">
            <a:extLst>
              <a:ext uri="{FF2B5EF4-FFF2-40B4-BE49-F238E27FC236}">
                <a16:creationId xmlns:a16="http://schemas.microsoft.com/office/drawing/2014/main" id="{A4583316-3698-4A75-92FE-FCDAB2366810}"/>
              </a:ext>
            </a:extLst>
          </p:cNvPr>
          <p:cNvSpPr txBox="1"/>
          <p:nvPr/>
        </p:nvSpPr>
        <p:spPr>
          <a:xfrm>
            <a:off x="2417401" y="6280158"/>
            <a:ext cx="9312635" cy="577081"/>
          </a:xfrm>
          <a:prstGeom prst="rect">
            <a:avLst/>
          </a:prstGeom>
          <a:solidFill>
            <a:schemeClr val="bg1"/>
          </a:solidFill>
        </p:spPr>
        <p:txBody>
          <a:bodyPr wrap="square">
            <a:spAutoFit/>
          </a:bodyPr>
          <a:lstStyle/>
          <a:p>
            <a:pPr marL="0" marR="0" algn="l" rtl="0">
              <a:spcBef>
                <a:spcPts val="0"/>
              </a:spcBef>
              <a:spcAft>
                <a:spcPts val="0"/>
              </a:spcAft>
            </a:pPr>
            <a:r>
              <a:rPr lang="es" sz="1050" b="0" i="0" u="none" baseline="30000">
                <a:effectLst/>
                <a:latin typeface="Arial" panose="020B0604020202020204" pitchFamily="34" charset="0"/>
                <a:ea typeface="Calibri" panose="020F0502020204030204" pitchFamily="34" charset="0"/>
                <a:cs typeface="Arial" panose="020B0604020202020204" pitchFamily="34" charset="0"/>
              </a:rPr>
              <a:t>1 </a:t>
            </a:r>
            <a:r>
              <a:rPr lang="es" sz="1050" b="0" i="0" u="none" baseline="0">
                <a:effectLst/>
                <a:latin typeface="Arial" panose="020B0604020202020204" pitchFamily="34" charset="0"/>
                <a:ea typeface="Calibri" panose="020F0502020204030204" pitchFamily="34" charset="0"/>
                <a:cs typeface="Arial" panose="020B0604020202020204" pitchFamily="34" charset="0"/>
              </a:rPr>
              <a:t>Incluyen a organizaciones bilaterales y multilaterales que aportan recursos y experiencia (y, a menudo, capacidad de ejecución sobre el terreno), entre otros, los donantes del Fondo Mundial, donantes con programas bilaterales y organizaciones que aportan su experiencia</a:t>
            </a:r>
            <a:r>
              <a:rPr lang="es" sz="1050" b="0" i="0" u="none" baseline="0">
                <a:latin typeface="Arial" panose="020B0604020202020204" pitchFamily="34" charset="0"/>
                <a:ea typeface="Arial" panose="020B0604020202020204" pitchFamily="34" charset="0"/>
                <a:cs typeface="Arial" panose="020B0604020202020204" pitchFamily="34" charset="0"/>
              </a:rPr>
              <a:t>. Los asociados para el desarrollo no incluyen a los asociados técnicos del Fondo Mundial, que cuentan con su propia categoría de partes interesadas.</a:t>
            </a:r>
          </a:p>
        </p:txBody>
      </p:sp>
      <p:sp>
        <p:nvSpPr>
          <p:cNvPr id="35" name="TextBox 34">
            <a:extLst>
              <a:ext uri="{FF2B5EF4-FFF2-40B4-BE49-F238E27FC236}">
                <a16:creationId xmlns:a16="http://schemas.microsoft.com/office/drawing/2014/main" id="{58F3FC02-04ED-4CD8-8612-AEB52223B1EB}"/>
              </a:ext>
            </a:extLst>
          </p:cNvPr>
          <p:cNvSpPr txBox="1"/>
          <p:nvPr/>
        </p:nvSpPr>
        <p:spPr>
          <a:xfrm>
            <a:off x="371114" y="1035038"/>
            <a:ext cx="11678011" cy="646331"/>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 sz="1800" b="0" i="0" u="none" baseline="0" dirty="0"/>
              <a:t>Los asociados para el desarrollo</a:t>
            </a:r>
            <a:r>
              <a:rPr lang="es" sz="1800" b="0" i="0" u="none" baseline="30000" dirty="0"/>
              <a:t>1</a:t>
            </a:r>
            <a:r>
              <a:rPr lang="es" sz="1800" b="0" i="0" u="none" baseline="0" dirty="0"/>
              <a:t> desempeñan un papel importante en la consecución de las metas de la nueva Estrategia de la asociación del Fondo Mundial</a:t>
            </a:r>
          </a:p>
        </p:txBody>
      </p:sp>
      <p:sp>
        <p:nvSpPr>
          <p:cNvPr id="37" name="TextBox 36">
            <a:extLst>
              <a:ext uri="{FF2B5EF4-FFF2-40B4-BE49-F238E27FC236}">
                <a16:creationId xmlns:a16="http://schemas.microsoft.com/office/drawing/2014/main" id="{183FA848-9D48-4407-9FF4-DDD5EE7CA509}"/>
              </a:ext>
            </a:extLst>
          </p:cNvPr>
          <p:cNvSpPr txBox="1"/>
          <p:nvPr/>
        </p:nvSpPr>
        <p:spPr>
          <a:xfrm>
            <a:off x="2417401" y="1777658"/>
            <a:ext cx="9414237" cy="3185487"/>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es" sz="15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Alinear el apoyo detrás de planes nacionales sólidos y prioridades comunes,</a:t>
            </a:r>
            <a:r>
              <a:rPr lang="es" sz="15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por ejemplo, inversiones en servicios de calidad integrados y centrados en las personas y sistemas</a:t>
            </a:r>
            <a:r>
              <a:rPr lang="es" sz="155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datos, o abordando los determinantes estructurales de los resultados relacionados con el VIH, la tuberculosis y la malaria.</a:t>
            </a:r>
            <a:r>
              <a:rPr lang="es" sz="15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 sz="155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es" sz="15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Colaborar en el</a:t>
            </a:r>
            <a:r>
              <a:rPr lang="es"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aprovechamiento de un mayor financiamiento nacional y fondos adicionales de los donantes para conseguir una mayor optimización de recursos y una repercusión sostenible en la salud</a:t>
            </a:r>
            <a:r>
              <a:rPr lang="es"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por ejemplo, mediante la </a:t>
            </a:r>
            <a:r>
              <a:rPr lang="es" sz="15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participación y el cofinanciamiento de modelos de financiamiento mixto e innovador</a:t>
            </a:r>
            <a:r>
              <a:rPr lang="es"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 sz="155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es" sz="15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Colaborar con más antelación para ayudar a </a:t>
            </a:r>
            <a:r>
              <a:rPr lang="es" sz="1550" b="1"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generar y ampliar innovaciones efectivas</a:t>
            </a:r>
            <a:r>
              <a:rPr lang="es" sz="155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ejemplo, mediante inversiones dirigidas, garantías e iniciativas de modificación del mercado.</a:t>
            </a:r>
            <a:endParaRPr lang="es" sz="155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es" sz="15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Sumarse a la </a:t>
            </a:r>
            <a:r>
              <a:rPr lang="es" sz="155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voz diplomática de la asociación del Fondo Mundial para hacer frente a las leyes, políticas y prácticas dañinas</a:t>
            </a:r>
            <a:r>
              <a:rPr lang="es" sz="155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 sz="155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B859A84C-6480-4B04-A0E8-C72294A66620}"/>
              </a:ext>
            </a:extLst>
          </p:cNvPr>
          <p:cNvGrpSpPr/>
          <p:nvPr/>
        </p:nvGrpSpPr>
        <p:grpSpPr>
          <a:xfrm>
            <a:off x="2417401" y="4926006"/>
            <a:ext cx="9418320" cy="1191434"/>
            <a:chOff x="2417401" y="815617"/>
            <a:chExt cx="9418320" cy="1191434"/>
          </a:xfrm>
        </p:grpSpPr>
        <p:cxnSp>
          <p:nvCxnSpPr>
            <p:cNvPr id="45" name="Straight Connector 44">
              <a:extLst>
                <a:ext uri="{FF2B5EF4-FFF2-40B4-BE49-F238E27FC236}">
                  <a16:creationId xmlns:a16="http://schemas.microsoft.com/office/drawing/2014/main" id="{C9A795B1-921D-440A-B126-F7A93E2338F8}"/>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35D36B2C-2C87-4AB5-9555-35C75D2EE94D}"/>
                </a:ext>
              </a:extLst>
            </p:cNvPr>
            <p:cNvSpPr/>
            <p:nvPr/>
          </p:nvSpPr>
          <p:spPr>
            <a:xfrm>
              <a:off x="2417401" y="8318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b="0" i="0" u="none" baseline="0" dirty="0">
                  <a:solidFill>
                    <a:schemeClr val="tx1"/>
                  </a:solidFill>
                  <a:latin typeface="Arial Black" panose="020B0A04020102020204" pitchFamily="34" charset="0"/>
                  <a:cs typeface="Arial" panose="020B0604020202020204" pitchFamily="34" charset="0"/>
                </a:rPr>
                <a:t>Recursos</a:t>
              </a:r>
              <a:endParaRPr lang="es"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rPr>
                <a:t> </a:t>
              </a:r>
              <a:endParaRPr lang="es" sz="1200" u="sng" dirty="0">
                <a:solidFill>
                  <a:schemeClr val="accent2"/>
                </a:solidFill>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Si desea más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grpSp>
        <p:nvGrpSpPr>
          <p:cNvPr id="17" name="Group 16">
            <a:extLst>
              <a:ext uri="{FF2B5EF4-FFF2-40B4-BE49-F238E27FC236}">
                <a16:creationId xmlns:a16="http://schemas.microsoft.com/office/drawing/2014/main" id="{180D2F8A-E97F-449D-9A94-D8B9392A7EF2}"/>
              </a:ext>
            </a:extLst>
          </p:cNvPr>
          <p:cNvGrpSpPr/>
          <p:nvPr/>
        </p:nvGrpSpPr>
        <p:grpSpPr>
          <a:xfrm>
            <a:off x="371114" y="1996717"/>
            <a:ext cx="1828800" cy="1896405"/>
            <a:chOff x="371114" y="764233"/>
            <a:chExt cx="1828800" cy="1896405"/>
          </a:xfrm>
        </p:grpSpPr>
        <p:grpSp>
          <p:nvGrpSpPr>
            <p:cNvPr id="18" name="Group 17">
              <a:extLst>
                <a:ext uri="{FF2B5EF4-FFF2-40B4-BE49-F238E27FC236}">
                  <a16:creationId xmlns:a16="http://schemas.microsoft.com/office/drawing/2014/main" id="{C745EFC1-296A-4048-8AAA-EA371091C0D3}"/>
                </a:ext>
              </a:extLst>
            </p:cNvPr>
            <p:cNvGrpSpPr/>
            <p:nvPr/>
          </p:nvGrpSpPr>
          <p:grpSpPr>
            <a:xfrm>
              <a:off x="371114" y="831838"/>
              <a:ext cx="1828800" cy="1828800"/>
              <a:chOff x="371114" y="738001"/>
              <a:chExt cx="1828800" cy="1828800"/>
            </a:xfrm>
          </p:grpSpPr>
          <p:pic>
            <p:nvPicPr>
              <p:cNvPr id="20" name="Graphic 19" descr="Road with solid fill">
                <a:extLst>
                  <a:ext uri="{FF2B5EF4-FFF2-40B4-BE49-F238E27FC236}">
                    <a16:creationId xmlns:a16="http://schemas.microsoft.com/office/drawing/2014/main" id="{A32DB08C-8AB4-4D38-BC71-10E51DD09EB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1" name="Rectangle 20">
                <a:extLst>
                  <a:ext uri="{FF2B5EF4-FFF2-40B4-BE49-F238E27FC236}">
                    <a16:creationId xmlns:a16="http://schemas.microsoft.com/office/drawing/2014/main" id="{A085F2E0-F36C-4C03-91DC-8AB803EA6BEF}"/>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2" name="Rectangle 21">
                <a:extLst>
                  <a:ext uri="{FF2B5EF4-FFF2-40B4-BE49-F238E27FC236}">
                    <a16:creationId xmlns:a16="http://schemas.microsoft.com/office/drawing/2014/main" id="{E36D5898-3C90-432A-9A44-14FA2585829B}"/>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9" name="Picture 2" descr="SDG Metadata Translation Project - SDG Metadata Translation Project">
              <a:extLst>
                <a:ext uri="{FF2B5EF4-FFF2-40B4-BE49-F238E27FC236}">
                  <a16:creationId xmlns:a16="http://schemas.microsoft.com/office/drawing/2014/main" id="{C32ED204-B6D4-4600-A91D-27AA893CC85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028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16</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296500" y="244601"/>
            <a:ext cx="11997100" cy="514212"/>
          </a:xfrm>
        </p:spPr>
        <p:txBody>
          <a:bodyPr>
            <a:noAutofit/>
          </a:bodyPr>
          <a:lstStyle/>
          <a:p>
            <a:pPr algn="l" rtl="0"/>
            <a:r>
              <a:rPr lang="es" sz="26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las entidades ejecutoras? </a:t>
            </a:r>
          </a:p>
        </p:txBody>
      </p:sp>
      <p:sp>
        <p:nvSpPr>
          <p:cNvPr id="31" name="TextBox 30">
            <a:extLst>
              <a:ext uri="{FF2B5EF4-FFF2-40B4-BE49-F238E27FC236}">
                <a16:creationId xmlns:a16="http://schemas.microsoft.com/office/drawing/2014/main" id="{A2CFD76F-A60B-4C14-9B59-3008D3874019}"/>
              </a:ext>
            </a:extLst>
          </p:cNvPr>
          <p:cNvSpPr txBox="1"/>
          <p:nvPr/>
        </p:nvSpPr>
        <p:spPr>
          <a:xfrm>
            <a:off x="296500" y="935023"/>
            <a:ext cx="11689125" cy="707886"/>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 b="0" i="0" u="none" baseline="0" dirty="0"/>
              <a:t>Las entidades ejecutoras desempeñan un papel importante en la consecución de las prioridades de la nueva Estrategia de la asociación del Fondo Mundial</a:t>
            </a:r>
          </a:p>
        </p:txBody>
      </p:sp>
      <p:sp>
        <p:nvSpPr>
          <p:cNvPr id="33" name="TextBox 32">
            <a:extLst>
              <a:ext uri="{FF2B5EF4-FFF2-40B4-BE49-F238E27FC236}">
                <a16:creationId xmlns:a16="http://schemas.microsoft.com/office/drawing/2014/main" id="{1DB31CEA-EB9C-45BE-864C-8FD355C45165}"/>
              </a:ext>
            </a:extLst>
          </p:cNvPr>
          <p:cNvSpPr txBox="1"/>
          <p:nvPr/>
        </p:nvSpPr>
        <p:spPr>
          <a:xfrm>
            <a:off x="2167862" y="1563955"/>
            <a:ext cx="9992087" cy="3983142"/>
          </a:xfrm>
          <a:prstGeom prst="rect">
            <a:avLst/>
          </a:prstGeom>
          <a:noFill/>
        </p:spPr>
        <p:txBody>
          <a:bodyPr wrap="square">
            <a:spAutoFit/>
          </a:bodyPr>
          <a:lstStyle/>
          <a:p>
            <a:pPr marL="347472" marR="0" lvl="0" indent="-342900" algn="l" rtl="0">
              <a:spcAft>
                <a:spcPts val="500"/>
              </a:spcAft>
              <a:buFont typeface="Arial" panose="020B0604020202020204" pitchFamily="34" charset="0"/>
              <a:buChar char="•"/>
            </a:pP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Diseñar y ejecutar </a:t>
            </a:r>
            <a:r>
              <a:rPr lang="es" sz="1400" b="1" i="0" u="none" baseline="0" dirty="0">
                <a:effectLst/>
                <a:latin typeface="Arial" panose="020B0604020202020204" pitchFamily="34" charset="0"/>
                <a:ea typeface="Calibri" panose="020F0502020204030204" pitchFamily="34" charset="0"/>
              </a:rPr>
              <a:t>planes dirigidos por el país para prestar programas </a:t>
            </a: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de calidad</a:t>
            </a: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 que contribuyan de forma eficiente, efectiva y equitativa a conseguir los subobjetivos de la Estrategia relacionados con el VIH, la tuberculosis y la malaria; construyan servicios de calidad integrados y centrados en las personas; maximicen la participación de las comunidades más afectadas; maximicen la equidad, los derechos humanos y la igualdad de género; y mejoren la preparación y respuesta frente a pandemias.</a:t>
            </a:r>
          </a:p>
          <a:p>
            <a:pPr marL="347472" marR="0" lvl="0" indent="-342900" algn="l" rtl="0">
              <a:spcAft>
                <a:spcPts val="500"/>
              </a:spcAft>
              <a:buFont typeface="Arial" panose="020B0604020202020204" pitchFamily="34" charset="0"/>
              <a:buChar char="•"/>
            </a:pP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Movilizar más recursos nacionales</a:t>
            </a: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 para la salud y las tres enfermedades y </a:t>
            </a: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reforzar el enfoque en la calidad y la optimización de recursos.</a:t>
            </a:r>
          </a:p>
          <a:p>
            <a:pPr marL="347472" marR="0" lvl="0" indent="-285750" algn="l" rtl="0">
              <a:spcAft>
                <a:spcPts val="500"/>
              </a:spcAft>
              <a:buFont typeface="Arial" panose="020B0604020202020204" pitchFamily="34" charset="0"/>
              <a:buChar char="•"/>
            </a:pPr>
            <a:r>
              <a:rPr lang="es" sz="1400" b="1" i="0" u="none" baseline="0" dirty="0">
                <a:latin typeface="Arial" panose="020B0604020202020204" pitchFamily="34" charset="0"/>
                <a:ea typeface="Calibri" panose="020F0502020204030204" pitchFamily="34" charset="0"/>
                <a:cs typeface="Arial" panose="020B0604020202020204" pitchFamily="34" charset="0"/>
              </a:rPr>
              <a:t>Promover nuevas asociaciones</a:t>
            </a:r>
            <a:r>
              <a:rPr lang="es" sz="1400" b="0" i="0" u="none" baseline="0" dirty="0">
                <a:latin typeface="Arial" panose="020B0604020202020204" pitchFamily="34" charset="0"/>
                <a:ea typeface="Calibri" panose="020F0502020204030204" pitchFamily="34" charset="0"/>
                <a:cs typeface="Arial" panose="020B0604020202020204" pitchFamily="34" charset="0"/>
              </a:rPr>
              <a:t> (p. ej., multisectoriales para abordar los obstáculos estructurales, con las partes interesadas en la preparación y respuesta frente a pandemias y con el sector privado) y nuevos vínculos (p. ej., para construir </a:t>
            </a:r>
            <a:r>
              <a:rPr lang="es" sz="1400" b="0" i="0" u="none" baseline="0" dirty="0">
                <a:effectLst/>
                <a:latin typeface="Arial" panose="020B0604020202020204" pitchFamily="34" charset="0"/>
                <a:ea typeface="Times New Roman" panose="02020603050405020304" pitchFamily="18" charset="0"/>
                <a:cs typeface="Arial" panose="020B0604020202020204" pitchFamily="34" charset="0"/>
              </a:rPr>
              <a:t>sistemas de calidad integrados y centrados en las personas) con el fin de contribuir a las metas de la Estrategia.</a:t>
            </a:r>
          </a:p>
          <a:p>
            <a:pPr marL="347472" indent="-285750" algn="l" rtl="0">
              <a:spcAft>
                <a:spcPts val="500"/>
              </a:spcAft>
              <a:buFont typeface="Arial" panose="020B0604020202020204" pitchFamily="34" charset="0"/>
              <a:buChar char="•"/>
            </a:pP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Crear un </a:t>
            </a: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entorno favorable para las innovaciones y garantizar un acceso equitativo</a:t>
            </a: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 a las mismas.</a:t>
            </a:r>
          </a:p>
          <a:p>
            <a:pPr marL="347472" indent="-285750" algn="l" rtl="0">
              <a:spcAft>
                <a:spcPts val="500"/>
              </a:spcAft>
              <a:buFont typeface="Arial" panose="020B0604020202020204" pitchFamily="34" charset="0"/>
              <a:buChar char="•"/>
            </a:pP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Garantizar la participación significativa de las comunidades</a:t>
            </a: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 incluidas las poblaciones clave, y otros expertos pertinentes, en el diseño, la prestación y el seguimiento de los servicios.</a:t>
            </a:r>
          </a:p>
          <a:p>
            <a:pPr marL="347472" indent="-285750" algn="l" rtl="0">
              <a:spcAft>
                <a:spcPts val="500"/>
              </a:spcAft>
              <a:buFont typeface="Arial" panose="020B0604020202020204" pitchFamily="34" charset="0"/>
              <a:buChar char="•"/>
            </a:pP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Sumarse a la </a:t>
            </a:r>
            <a:r>
              <a:rPr lang="es" sz="1400" b="1" i="0" u="none" baseline="0" dirty="0">
                <a:effectLst/>
                <a:latin typeface="Arial" panose="020B0604020202020204" pitchFamily="34" charset="0"/>
                <a:ea typeface="Calibri" panose="020F0502020204030204" pitchFamily="34" charset="0"/>
                <a:cs typeface="Arial" panose="020B0604020202020204" pitchFamily="34" charset="0"/>
              </a:rPr>
              <a:t>voz diplomática de la asociación del Fondo Mundial para hacer frente a las leyes, políticas y prácticas dañinas</a:t>
            </a:r>
            <a:r>
              <a:rPr lang="es" sz="1400" b="0" i="0" u="none" baseline="0" dirty="0">
                <a:effectLst/>
                <a:latin typeface="Arial" panose="020B0604020202020204" pitchFamily="34" charset="0"/>
                <a:ea typeface="Calibri" panose="020F0502020204030204" pitchFamily="34" charset="0"/>
                <a:cs typeface="Arial" panose="020B0604020202020204" pitchFamily="34" charset="0"/>
              </a:rPr>
              <a:t>.</a:t>
            </a:r>
          </a:p>
        </p:txBody>
      </p:sp>
      <p:cxnSp>
        <p:nvCxnSpPr>
          <p:cNvPr id="41" name="Straight Connector 40">
            <a:extLst>
              <a:ext uri="{FF2B5EF4-FFF2-40B4-BE49-F238E27FC236}">
                <a16:creationId xmlns:a16="http://schemas.microsoft.com/office/drawing/2014/main" id="{3CB37377-C305-46E6-B331-969F1E0268B8}"/>
              </a:ext>
            </a:extLst>
          </p:cNvPr>
          <p:cNvCxnSpPr>
            <a:cxnSpLocks/>
          </p:cNvCxnSpPr>
          <p:nvPr/>
        </p:nvCxnSpPr>
        <p:spPr>
          <a:xfrm>
            <a:off x="2413680" y="5397782"/>
            <a:ext cx="9418320"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6F07C76-E992-483D-890D-915464E04218}"/>
              </a:ext>
            </a:extLst>
          </p:cNvPr>
          <p:cNvSpPr/>
          <p:nvPr/>
        </p:nvSpPr>
        <p:spPr>
          <a:xfrm>
            <a:off x="2199914" y="5390602"/>
            <a:ext cx="10914202"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sz="1600" b="0" i="0" u="none" baseline="0" dirty="0">
                <a:solidFill>
                  <a:schemeClr val="tx1"/>
                </a:solidFill>
                <a:latin typeface="Arial Black" panose="020B0A04020102020204" pitchFamily="34" charset="0"/>
                <a:cs typeface="Arial" panose="020B0604020202020204" pitchFamily="34" charset="0"/>
              </a:rPr>
              <a:t>Recursos</a:t>
            </a:r>
            <a:endParaRPr lang="es" sz="16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effectLst/>
              </a:rPr>
              <a:t> </a:t>
            </a:r>
            <a:endParaRPr lang="es" sz="12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 عربي</a:t>
            </a:r>
            <a:r>
              <a:rPr lang="es" sz="1200" b="0" i="0" u="sng" baseline="0" dirty="0">
                <a:solidFill>
                  <a:schemeClr val="accent2"/>
                </a:solidFill>
              </a:rPr>
              <a:t>  </a:t>
            </a:r>
            <a:r>
              <a:rPr lang="es" sz="1200" b="0" i="0" u="none" baseline="0" dirty="0">
                <a:solidFill>
                  <a:schemeClr val="tx1"/>
                </a:solidFill>
                <a:effectLst/>
              </a:rPr>
              <a:t>|</a:t>
            </a:r>
            <a:r>
              <a:rPr lang="es" sz="1200" b="0" i="0" u="sng" baseline="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Contacte con</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el gerente de portafolio del Fondo de su país </a:t>
            </a:r>
            <a:r>
              <a:rPr lang="es" sz="1200" dirty="0">
                <a:solidFill>
                  <a:srgbClr val="000000"/>
                </a:solidFill>
                <a:latin typeface="Arial" panose="020B0604020202020204" pitchFamily="34" charset="0"/>
                <a:cs typeface="Arial" panose="020B0604020202020204" pitchFamily="34" charset="0"/>
              </a:rPr>
              <a:t>o, si desea más </a:t>
            </a: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información, consulte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nvGrpSpPr>
          <p:cNvPr id="16" name="Group 15">
            <a:extLst>
              <a:ext uri="{FF2B5EF4-FFF2-40B4-BE49-F238E27FC236}">
                <a16:creationId xmlns:a16="http://schemas.microsoft.com/office/drawing/2014/main" id="{A232D15C-8E93-43B8-8640-AFADD7C4E9B5}"/>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8ED035CB-3F9E-47FA-AB9F-8864365E5EEA}"/>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64EEDF6-F254-49AA-A3EA-69B656127A0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09767DED-2A88-4FBD-A330-0173340400C2}"/>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1" name="Rectangle 20">
                <a:extLst>
                  <a:ext uri="{FF2B5EF4-FFF2-40B4-BE49-F238E27FC236}">
                    <a16:creationId xmlns:a16="http://schemas.microsoft.com/office/drawing/2014/main" id="{339DCDDF-B46B-4AD9-81D8-CE057759A0D4}"/>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8" name="Picture 2" descr="SDG Metadata Translation Project - SDG Metadata Translation Project">
              <a:extLst>
                <a:ext uri="{FF2B5EF4-FFF2-40B4-BE49-F238E27FC236}">
                  <a16:creationId xmlns:a16="http://schemas.microsoft.com/office/drawing/2014/main" id="{AAAAA309-45BA-4A51-98F5-CFB458A74E9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804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17</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rmAutofit fontScale="90000"/>
          </a:bodyPr>
          <a:lstStyle/>
          <a:p>
            <a:pPr algn="l" rtl="0"/>
            <a:r>
              <a:rPr lang="es" sz="32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los ALF? </a:t>
            </a:r>
          </a:p>
        </p:txBody>
      </p:sp>
      <p:sp>
        <p:nvSpPr>
          <p:cNvPr id="27" name="TextBox 26">
            <a:extLst>
              <a:ext uri="{FF2B5EF4-FFF2-40B4-BE49-F238E27FC236}">
                <a16:creationId xmlns:a16="http://schemas.microsoft.com/office/drawing/2014/main" id="{FA85BF8C-9C86-4772-9F7E-BE42BDBFD464}"/>
              </a:ext>
            </a:extLst>
          </p:cNvPr>
          <p:cNvSpPr txBox="1"/>
          <p:nvPr/>
        </p:nvSpPr>
        <p:spPr>
          <a:xfrm>
            <a:off x="360000" y="1035118"/>
            <a:ext cx="11460524" cy="707886"/>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 b="0" i="0" u="none" baseline="0" dirty="0"/>
              <a:t>Los ALF desempeñan un papel importante en la consecución de las prioridades de la nueva Estrategia de la asociación del Fondo Mundial</a:t>
            </a:r>
          </a:p>
        </p:txBody>
      </p:sp>
      <p:sp>
        <p:nvSpPr>
          <p:cNvPr id="31" name="TextBox 30">
            <a:extLst>
              <a:ext uri="{FF2B5EF4-FFF2-40B4-BE49-F238E27FC236}">
                <a16:creationId xmlns:a16="http://schemas.microsoft.com/office/drawing/2014/main" id="{4AAC22F6-80E7-43DA-B72E-BAE74A7E90E8}"/>
              </a:ext>
            </a:extLst>
          </p:cNvPr>
          <p:cNvSpPr txBox="1"/>
          <p:nvPr/>
        </p:nvSpPr>
        <p:spPr>
          <a:xfrm>
            <a:off x="2417401" y="1943260"/>
            <a:ext cx="9414237" cy="3108543"/>
          </a:xfrm>
          <a:prstGeom prst="rect">
            <a:avLst/>
          </a:prstGeom>
          <a:noFill/>
        </p:spPr>
        <p:txBody>
          <a:bodyPr wrap="square">
            <a:spAutoFit/>
          </a:bodyPr>
          <a:lstStyle/>
          <a:p>
            <a:pPr marL="347472" marR="0" lvl="0" indent="-342900" algn="l" rtl="0">
              <a:spcAft>
                <a:spcPts val="800"/>
              </a:spcAft>
              <a:buFont typeface="Arial" panose="020B0604020202020204" pitchFamily="34" charset="0"/>
              <a:buChar char="•"/>
            </a:pPr>
            <a:r>
              <a:rPr lang="es" sz="1600" b="1" i="0" u="none" baseline="0" dirty="0">
                <a:effectLst/>
                <a:latin typeface="Arial" panose="020B0604020202020204" pitchFamily="34" charset="0"/>
                <a:ea typeface="Calibri" panose="020F0502020204030204" pitchFamily="34" charset="0"/>
                <a:cs typeface="Times New Roman" panose="02020603050405020304" pitchFamily="18" charset="0"/>
              </a:rPr>
              <a:t>Ayudar al Fondo Mundial a garantizar </a:t>
            </a:r>
            <a:r>
              <a:rPr lang="es" sz="1600" b="1" i="0" u="none" baseline="0" dirty="0">
                <a:effectLst/>
                <a:latin typeface="Arial" panose="020B0604020202020204" pitchFamily="34" charset="0"/>
                <a:ea typeface="Calibri" panose="020F0502020204030204" pitchFamily="34" charset="0"/>
                <a:cs typeface="Arial" panose="020B0604020202020204" pitchFamily="34" charset="0"/>
              </a:rPr>
              <a:t>la</a:t>
            </a:r>
            <a:r>
              <a:rPr lang="es" sz="1600" b="1" i="0" u="none" baseline="0" dirty="0">
                <a:effectLst/>
                <a:latin typeface="Arial" panose="020B0604020202020204" pitchFamily="34" charset="0"/>
                <a:ea typeface="Calibri" panose="020F0502020204030204" pitchFamily="34" charset="0"/>
                <a:cs typeface="Times New Roman" panose="02020603050405020304" pitchFamily="18" charset="0"/>
              </a:rPr>
              <a:t> ejecución efectiva y eficiente de los programas para cumplir las </a:t>
            </a:r>
            <a:r>
              <a:rPr lang="es" sz="1600"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prioridades de la Estrategia.</a:t>
            </a:r>
            <a:endParaRPr lang="e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285750" algn="l" rtl="0">
              <a:spcAft>
                <a:spcPts val="800"/>
              </a:spcAft>
              <a:buFont typeface="Arial" panose="020B0604020202020204" pitchFamily="34" charset="0"/>
              <a:buChar char="•"/>
            </a:pPr>
            <a:r>
              <a:rPr lang="es" sz="1600" b="1" i="0" u="none" baseline="0" dirty="0">
                <a:latin typeface="Arial" panose="020B0604020202020204" pitchFamily="34" charset="0"/>
                <a:ea typeface="Calibri" panose="020F0502020204030204" pitchFamily="34" charset="0"/>
                <a:cs typeface="Arial" panose="020B0604020202020204" pitchFamily="34" charset="0"/>
              </a:rPr>
              <a:t>Promove</a:t>
            </a:r>
            <a:r>
              <a:rPr lang="es"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s" sz="1600" b="1" i="0" u="none" baseline="0" dirty="0">
                <a:latin typeface="Arial" panose="020B0604020202020204" pitchFamily="34" charset="0"/>
                <a:ea typeface="Calibri" panose="020F0502020204030204" pitchFamily="34" charset="0"/>
                <a:cs typeface="Arial" panose="020B0604020202020204" pitchFamily="34" charset="0"/>
              </a:rPr>
              <a:t> nuevas asociaciones</a:t>
            </a:r>
            <a:r>
              <a:rPr lang="es" sz="1600" b="0" i="0" u="none" baseline="0" dirty="0">
                <a:latin typeface="Arial" panose="020B0604020202020204" pitchFamily="34" charset="0"/>
                <a:ea typeface="Calibri" panose="020F0502020204030204" pitchFamily="34" charset="0"/>
                <a:cs typeface="Arial" panose="020B0604020202020204" pitchFamily="34" charset="0"/>
              </a:rPr>
              <a:t> (p. ej., </a:t>
            </a:r>
            <a:r>
              <a:rPr lang="es" sz="1600"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multisectoriales para abordar los obstáculos estructurales, con las partes interesadas en la preparación y respuesta frente a pandemias y con el sector privado) y nuevos vínculos (p. ej., </a:t>
            </a:r>
            <a:r>
              <a:rPr lang="es" sz="1600" b="0" i="0" u="none" baseline="0" dirty="0">
                <a:latin typeface="Arial" panose="020B0604020202020204" pitchFamily="34" charset="0"/>
                <a:ea typeface="Calibri" panose="020F0502020204030204" pitchFamily="34" charset="0"/>
                <a:cs typeface="Arial" panose="020B0604020202020204" pitchFamily="34" charset="0"/>
              </a:rPr>
              <a:t>para construir </a:t>
            </a:r>
            <a:r>
              <a:rPr lang="es" sz="1600" b="0" i="0" u="none" baseline="0" dirty="0">
                <a:effectLst/>
                <a:latin typeface="Arial" panose="020B0604020202020204" pitchFamily="34" charset="0"/>
                <a:ea typeface="Times New Roman" panose="02020603050405020304" pitchFamily="18" charset="0"/>
                <a:cs typeface="Arial" panose="020B0604020202020204" pitchFamily="34" charset="0"/>
              </a:rPr>
              <a:t>sistemas de calidad integrados y centrados en las personas) con el fin de cumplir las metas de la Estrategia.</a:t>
            </a:r>
          </a:p>
          <a:p>
            <a:pPr marL="347472" marR="0" lvl="0" indent="-342900" algn="l" rtl="0">
              <a:spcAft>
                <a:spcPts val="800"/>
              </a:spcAft>
              <a:buFont typeface="Arial" panose="020B0604020202020204" pitchFamily="34" charset="0"/>
              <a:buChar char="•"/>
            </a:pPr>
            <a:r>
              <a:rPr lang="es" sz="1600" b="0" i="0" u="none" baseline="0" dirty="0">
                <a:effectLst/>
                <a:latin typeface="Arial" panose="020B0604020202020204" pitchFamily="34" charset="0"/>
                <a:ea typeface="Calibri" panose="020F0502020204030204" pitchFamily="34" charset="0"/>
                <a:cs typeface="Times New Roman" panose="02020603050405020304" pitchFamily="18" charset="0"/>
              </a:rPr>
              <a:t>Ayudar a realizar un seguimiento de la </a:t>
            </a:r>
            <a:r>
              <a:rPr lang="es" sz="1600"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participación significativa de todas las partes interesadas en la toma de decisiones del MCP</a:t>
            </a:r>
            <a:r>
              <a:rPr lang="es" sz="1600"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lo largo del ciclo de vida de las subvenciones, en especial, de las comunidades, incluidas las personas clave y vulnerables. </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p>
            <a:pPr marL="347472" indent="-285750" algn="l" rtl="0">
              <a:spcAft>
                <a:spcPts val="800"/>
              </a:spcAft>
              <a:buFont typeface="Arial" panose="020B0604020202020204" pitchFamily="34" charset="0"/>
              <a:buChar char="•"/>
            </a:pPr>
            <a:r>
              <a:rPr lang="es" sz="1600"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Ayudar a promover un </a:t>
            </a:r>
            <a:r>
              <a:rPr lang="es" sz="1600"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entorno favorable para la innovación</a:t>
            </a:r>
            <a:r>
              <a:rPr lang="es" sz="1600"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 el fin de acelerar la consecución de las metas de la Estrategia. </a:t>
            </a:r>
            <a:endParaRPr lang="e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A45E8240-3ED0-4889-8D55-2ED9EB50BD5A}"/>
              </a:ext>
            </a:extLst>
          </p:cNvPr>
          <p:cNvGrpSpPr/>
          <p:nvPr/>
        </p:nvGrpSpPr>
        <p:grpSpPr>
          <a:xfrm>
            <a:off x="2417401" y="5034078"/>
            <a:ext cx="9418320" cy="1191434"/>
            <a:chOff x="2417401" y="815617"/>
            <a:chExt cx="9418320" cy="1191434"/>
          </a:xfrm>
        </p:grpSpPr>
        <p:cxnSp>
          <p:nvCxnSpPr>
            <p:cNvPr id="39" name="Straight Connector 38">
              <a:extLst>
                <a:ext uri="{FF2B5EF4-FFF2-40B4-BE49-F238E27FC236}">
                  <a16:creationId xmlns:a16="http://schemas.microsoft.com/office/drawing/2014/main" id="{471929F4-D8FF-4F89-895A-13E63B8C99A1}"/>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E90891D-CCF6-4425-8A21-06D797845E7A}"/>
                </a:ext>
              </a:extLst>
            </p:cNvPr>
            <p:cNvSpPr/>
            <p:nvPr/>
          </p:nvSpPr>
          <p:spPr>
            <a:xfrm>
              <a:off x="2417401" y="8318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b="0" i="0" u="none" baseline="0" dirty="0">
                  <a:solidFill>
                    <a:schemeClr val="tx1"/>
                  </a:solidFill>
                  <a:latin typeface="Arial Black" panose="020B0A04020102020204" pitchFamily="34" charset="0"/>
                  <a:cs typeface="Arial" panose="020B0604020202020204" pitchFamily="34" charset="0"/>
                </a:rPr>
                <a:t>Recursos</a:t>
              </a:r>
              <a:endParaRPr lang="es"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rPr>
                <a:t> </a:t>
              </a:r>
              <a:endParaRPr lang="es" sz="1200" u="sng" dirty="0">
                <a:solidFill>
                  <a:schemeClr val="accent2"/>
                </a:solidFill>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Contacte con </a:t>
              </a:r>
              <a:r>
                <a:rPr lang="es" sz="1200" b="0" i="0" u="sng" baseline="0" dirty="0">
                  <a:solidFill>
                    <a:schemeClr val="accent2"/>
                  </a:solidFill>
                  <a:hlinkClick r:id="rId26">
                    <a:extLst>
                      <a:ext uri="{A12FA001-AC4F-418D-AE19-62706E023703}">
                        <ahyp:hlinkClr xmlns:ahyp="http://schemas.microsoft.com/office/drawing/2018/hyperlinkcolor" val="tx"/>
                      </a:ext>
                    </a:extLst>
                  </a:hlinkClick>
                </a:rPr>
                <a:t>lfacoordinationteam@theglobalfund.org</a:t>
              </a: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o, si desea más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46FDBF80-8EAB-42BE-AA56-2629FDF7E75E}"/>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3CC6F786-90C0-4952-8784-72CFB4EEF1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29D98C0F-980B-46BD-A47C-05DE7663B02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13035CF-B2EB-4EBF-A9E0-0B8D1393FA28}"/>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1" name="Rectangle 20">
                <a:extLst>
                  <a:ext uri="{FF2B5EF4-FFF2-40B4-BE49-F238E27FC236}">
                    <a16:creationId xmlns:a16="http://schemas.microsoft.com/office/drawing/2014/main" id="{CED86DA1-94EC-432C-A9A0-1BAEA5F6231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8" name="Picture 2" descr="SDG Metadata Translation Project - SDG Metadata Translation Project">
              <a:extLst>
                <a:ext uri="{FF2B5EF4-FFF2-40B4-BE49-F238E27FC236}">
                  <a16:creationId xmlns:a16="http://schemas.microsoft.com/office/drawing/2014/main" id="{0D7FB3CD-10B4-48F8-8D08-D96EAAB3F60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08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a:t>18</a:t>
            </a:fld>
            <a:endParaRPr lang="es"/>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43001"/>
            <a:ext cx="11471638" cy="468000"/>
          </a:xfrm>
        </p:spPr>
        <p:txBody>
          <a:bodyPr>
            <a:noAutofit/>
          </a:bodyPr>
          <a:lstStyle/>
          <a:p>
            <a:pPr algn="l" rtl="0"/>
            <a:r>
              <a:rPr lang="es" sz="28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el sector privado?</a:t>
            </a:r>
          </a:p>
        </p:txBody>
      </p:sp>
      <p:sp>
        <p:nvSpPr>
          <p:cNvPr id="27" name="TextBox 26">
            <a:extLst>
              <a:ext uri="{FF2B5EF4-FFF2-40B4-BE49-F238E27FC236}">
                <a16:creationId xmlns:a16="http://schemas.microsoft.com/office/drawing/2014/main" id="{6D6ADB09-B687-4508-B3F2-4227C3EED954}"/>
              </a:ext>
            </a:extLst>
          </p:cNvPr>
          <p:cNvSpPr txBox="1"/>
          <p:nvPr/>
        </p:nvSpPr>
        <p:spPr>
          <a:xfrm>
            <a:off x="347300" y="958838"/>
            <a:ext cx="11689125" cy="707886"/>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 b="0" i="0" u="none" baseline="0"/>
              <a:t>El sector privado desempeña un papel importante en la consecución de las prioridades de la nueva Estrategia de la asociación del Fondo Mundial.</a:t>
            </a:r>
          </a:p>
        </p:txBody>
      </p:sp>
      <p:sp>
        <p:nvSpPr>
          <p:cNvPr id="31" name="TextBox 30">
            <a:extLst>
              <a:ext uri="{FF2B5EF4-FFF2-40B4-BE49-F238E27FC236}">
                <a16:creationId xmlns:a16="http://schemas.microsoft.com/office/drawing/2014/main" id="{33883A61-BB71-4EA2-B64F-9A1B9FFF37CE}"/>
              </a:ext>
            </a:extLst>
          </p:cNvPr>
          <p:cNvSpPr txBox="1"/>
          <p:nvPr/>
        </p:nvSpPr>
        <p:spPr>
          <a:xfrm>
            <a:off x="2375838" y="1708953"/>
            <a:ext cx="9774599" cy="3313728"/>
          </a:xfrm>
          <a:prstGeom prst="rect">
            <a:avLst/>
          </a:prstGeom>
          <a:noFill/>
        </p:spPr>
        <p:txBody>
          <a:bodyPr wrap="square">
            <a:spAutoFit/>
          </a:bodyPr>
          <a:lstStyle/>
          <a:p>
            <a:pPr marR="0" algn="l" rtl="0">
              <a:spcBef>
                <a:spcPts val="600"/>
              </a:spcBef>
            </a:pPr>
            <a:r>
              <a:rPr lang="es" sz="1400" b="0" i="0" u="none" baseline="0" dirty="0">
                <a:latin typeface="+mj-lt"/>
                <a:cs typeface="Arial" panose="020B0604020202020204" pitchFamily="34" charset="0"/>
              </a:rPr>
              <a:t>Proveedores de servicios a nivel nacional </a:t>
            </a:r>
          </a:p>
          <a:p>
            <a:pPr marL="285750" marR="0" lvl="0" indent="-285750" algn="l" rtl="0">
              <a:spcAft>
                <a:spcPts val="200"/>
              </a:spcAft>
              <a:buFont typeface="Arial" panose="020B0604020202020204" pitchFamily="34" charset="0"/>
              <a:buChar char="•"/>
            </a:pPr>
            <a:r>
              <a:rPr lang="es" sz="1400" b="1" i="0" u="none" baseline="0" dirty="0">
                <a:effectLst/>
                <a:ea typeface="Calibri" panose="020F0502020204030204" pitchFamily="34" charset="0"/>
                <a:cs typeface="Arial" panose="020B0604020202020204" pitchFamily="34" charset="0"/>
              </a:rPr>
              <a:t>Reforza</a:t>
            </a:r>
            <a:r>
              <a:rPr lang="es" sz="1400" b="1" i="0" u="none" baseline="0" dirty="0">
                <a:effectLst/>
                <a:ea typeface="Calibri" panose="020F0502020204030204" pitchFamily="34" charset="0"/>
                <a:cs typeface="Times New Roman" panose="02020603050405020304" pitchFamily="18" charset="0"/>
              </a:rPr>
              <a:t>r</a:t>
            </a:r>
            <a:r>
              <a:rPr lang="es" sz="1400" b="1" i="0" u="none" baseline="0" dirty="0">
                <a:effectLst/>
                <a:ea typeface="Calibri" panose="020F0502020204030204" pitchFamily="34" charset="0"/>
                <a:cs typeface="Arial" panose="020B0604020202020204" pitchFamily="34" charset="0"/>
              </a:rPr>
              <a:t> los resultados sanitarios</a:t>
            </a:r>
            <a:r>
              <a:rPr lang="es" sz="1400" b="0" i="0" u="none" baseline="0" dirty="0">
                <a:effectLst/>
                <a:ea typeface="Calibri" panose="020F0502020204030204" pitchFamily="34" charset="0"/>
                <a:cs typeface="Arial" panose="020B0604020202020204" pitchFamily="34" charset="0"/>
              </a:rPr>
              <a:t> mediante una </a:t>
            </a:r>
            <a:r>
              <a:rPr lang="es" sz="1400" b="1" i="0" u="none" baseline="0" dirty="0">
                <a:effectLst/>
                <a:ea typeface="Calibri" panose="020F0502020204030204" pitchFamily="34" charset="0"/>
                <a:cs typeface="Arial" panose="020B0604020202020204" pitchFamily="34" charset="0"/>
              </a:rPr>
              <a:t>mejor calidad de los servicios</a:t>
            </a:r>
            <a:r>
              <a:rPr lang="es" sz="1400" b="0" i="0" u="none" baseline="0" dirty="0">
                <a:effectLst/>
                <a:ea typeface="Calibri" panose="020F0502020204030204" pitchFamily="34" charset="0"/>
                <a:cs typeface="Arial" panose="020B0604020202020204" pitchFamily="34" charset="0"/>
              </a:rPr>
              <a:t> y el </a:t>
            </a:r>
            <a:r>
              <a:rPr lang="es" sz="1400" b="1" i="0" u="none" baseline="0" dirty="0">
                <a:effectLst/>
                <a:ea typeface="Calibri" panose="020F0502020204030204" pitchFamily="34" charset="0"/>
                <a:cs typeface="Arial" panose="020B0604020202020204" pitchFamily="34" charset="0"/>
              </a:rPr>
              <a:t>acceso a</a:t>
            </a:r>
            <a:r>
              <a:rPr lang="es" sz="1400" b="0" i="0" u="none" baseline="0" dirty="0">
                <a:effectLst/>
                <a:ea typeface="Calibri" panose="020F0502020204030204" pitchFamily="34" charset="0"/>
                <a:cs typeface="Arial" panose="020B0604020202020204" pitchFamily="34" charset="0"/>
              </a:rPr>
              <a:t> servicios de salud asequibles, rentables, equitativos y basados en los derechos.</a:t>
            </a:r>
          </a:p>
          <a:p>
            <a:pPr marL="285750" marR="0" lvl="0" indent="-285750" algn="l" rtl="0">
              <a:buFont typeface="Arial" panose="020B0604020202020204" pitchFamily="34" charset="0"/>
              <a:buChar char="•"/>
            </a:pPr>
            <a:r>
              <a:rPr lang="es" sz="1400" b="0" i="0" u="none" baseline="0" dirty="0">
                <a:effectLst/>
                <a:ea typeface="Calibri" panose="020F0502020204030204" pitchFamily="34" charset="0"/>
                <a:cs typeface="Arial" panose="020B0604020202020204" pitchFamily="34" charset="0"/>
              </a:rPr>
              <a:t>Trabaja</a:t>
            </a:r>
            <a:r>
              <a:rPr lang="es" sz="1400" b="0" i="0" u="none" baseline="0" dirty="0">
                <a:effectLst/>
                <a:ea typeface="Calibri" panose="020F0502020204030204" pitchFamily="34" charset="0"/>
                <a:cs typeface="Times New Roman" panose="02020603050405020304" pitchFamily="18" charset="0"/>
              </a:rPr>
              <a:t>r</a:t>
            </a:r>
            <a:r>
              <a:rPr lang="es" sz="1400" b="0" i="0" u="none" baseline="0" dirty="0">
                <a:effectLst/>
                <a:ea typeface="Calibri" panose="020F0502020204030204" pitchFamily="34" charset="0"/>
                <a:cs typeface="Arial" panose="020B0604020202020204" pitchFamily="34" charset="0"/>
              </a:rPr>
              <a:t> </a:t>
            </a:r>
            <a:r>
              <a:rPr lang="es" sz="1400" b="1" i="0" u="none" baseline="0" dirty="0">
                <a:effectLst/>
                <a:ea typeface="Calibri" panose="020F0502020204030204" pitchFamily="34" charset="0"/>
                <a:cs typeface="Arial" panose="020B0604020202020204" pitchFamily="34" charset="0"/>
              </a:rPr>
              <a:t>con proveedores de atención sanitaria nacionales, comunitarios y de otro tipo para integrar los servicios y los datos relacionados</a:t>
            </a:r>
            <a:r>
              <a:rPr lang="es" sz="1400" b="0" i="0" u="none" baseline="0" dirty="0">
                <a:effectLst/>
                <a:ea typeface="Calibri" panose="020F0502020204030204" pitchFamily="34" charset="0"/>
                <a:cs typeface="Arial" panose="020B0604020202020204" pitchFamily="34" charset="0"/>
              </a:rPr>
              <a:t> con el fin de prestar una atención de calidad centrada en las personas.</a:t>
            </a:r>
          </a:p>
          <a:p>
            <a:pPr algn="l" rtl="0">
              <a:spcBef>
                <a:spcPts val="400"/>
              </a:spcBef>
            </a:pPr>
            <a:r>
              <a:rPr lang="es" sz="1400" b="0" i="0" u="none" baseline="0" dirty="0">
                <a:latin typeface="+mj-lt"/>
                <a:cs typeface="Arial" panose="020B0604020202020204" pitchFamily="34" charset="0"/>
              </a:rPr>
              <a:t>Proveedores de apoyo técnico y de capacidades </a:t>
            </a:r>
          </a:p>
          <a:p>
            <a:pPr marL="285750" marR="0" lvl="0" indent="-285750" algn="l" rtl="0">
              <a:buFont typeface="Arial" panose="020B0604020202020204" pitchFamily="34" charset="0"/>
              <a:buChar char="•"/>
            </a:pPr>
            <a:r>
              <a:rPr lang="es" sz="1400" b="0" i="0" u="none" baseline="0" dirty="0">
                <a:effectLst/>
                <a:ea typeface="Calibri" panose="020F0502020204030204" pitchFamily="34" charset="0"/>
                <a:cs typeface="Arial" panose="020B0604020202020204" pitchFamily="34" charset="0"/>
              </a:rPr>
              <a:t>Promover la </a:t>
            </a:r>
            <a:r>
              <a:rPr lang="es" sz="1400" b="1" i="0" u="none" baseline="0" dirty="0">
                <a:effectLst/>
                <a:ea typeface="Calibri" panose="020F0502020204030204" pitchFamily="34" charset="0"/>
                <a:cs typeface="Arial" panose="020B0604020202020204" pitchFamily="34" charset="0"/>
              </a:rPr>
              <a:t>capacidad nacional y regional</a:t>
            </a:r>
            <a:r>
              <a:rPr lang="es" sz="1400" b="0" i="0" u="none" baseline="0" dirty="0">
                <a:effectLst/>
                <a:ea typeface="Calibri" panose="020F0502020204030204" pitchFamily="34" charset="0"/>
                <a:cs typeface="Arial" panose="020B0604020202020204" pitchFamily="34" charset="0"/>
              </a:rPr>
              <a:t> en áreas como los servicios de laboratorio, la cadena de suministros, los servicios tecnológicos, la salud digital y la logística, garantizando su alineación con las normas nacionales.  </a:t>
            </a:r>
          </a:p>
          <a:p>
            <a:pPr marR="0" algn="l" rtl="0">
              <a:spcBef>
                <a:spcPts val="400"/>
              </a:spcBef>
            </a:pPr>
            <a:r>
              <a:rPr lang="es" sz="1400" b="0" i="0" u="none" baseline="0" dirty="0">
                <a:latin typeface="+mj-lt"/>
                <a:cs typeface="Arial" panose="020B0604020202020204" pitchFamily="34" charset="0"/>
              </a:rPr>
              <a:t>Desarrolladores de productos, fabricantes y proveedores</a:t>
            </a:r>
          </a:p>
          <a:p>
            <a:pPr marL="342900" marR="0" lvl="0" indent="-342900" algn="l" rtl="0">
              <a:spcAft>
                <a:spcPts val="200"/>
              </a:spcAft>
              <a:buFont typeface="Arial" panose="020B0604020202020204" pitchFamily="34" charset="0"/>
              <a:buChar char="•"/>
            </a:pPr>
            <a:r>
              <a:rPr lang="es" sz="1400" b="1" i="0" u="none" baseline="0" dirty="0">
                <a:effectLst/>
                <a:ea typeface="Calibri" panose="020F0502020204030204" pitchFamily="34" charset="0"/>
                <a:cs typeface="Arial" panose="020B0604020202020204" pitchFamily="34" charset="0"/>
              </a:rPr>
              <a:t>Desarrolla</a:t>
            </a:r>
            <a:r>
              <a:rPr lang="es" sz="1400" b="1" i="0" u="none" baseline="0" dirty="0">
                <a:effectLst/>
                <a:ea typeface="Calibri" panose="020F0502020204030204" pitchFamily="34" charset="0"/>
                <a:cs typeface="Times New Roman" panose="02020603050405020304" pitchFamily="18" charset="0"/>
              </a:rPr>
              <a:t>r</a:t>
            </a:r>
            <a:r>
              <a:rPr lang="es" sz="1400" b="1" i="0" u="none" baseline="0" dirty="0">
                <a:effectLst/>
                <a:ea typeface="Calibri" panose="020F0502020204030204" pitchFamily="34" charset="0"/>
                <a:cs typeface="Arial" panose="020B0604020202020204" pitchFamily="34" charset="0"/>
              </a:rPr>
              <a:t> nuevos diagnósticos, medicamentos, pautas de administración y vacunas más efectivos</a:t>
            </a:r>
            <a:r>
              <a:rPr lang="es" sz="1400" b="0" i="0" u="none" baseline="0" dirty="0">
                <a:effectLst/>
                <a:ea typeface="Calibri" panose="020F0502020204030204" pitchFamily="34" charset="0"/>
                <a:cs typeface="Arial" panose="020B0604020202020204" pitchFamily="34" charset="0"/>
              </a:rPr>
              <a:t>, y promover la </a:t>
            </a:r>
            <a:r>
              <a:rPr lang="es" sz="1400" b="1" i="0" u="none" baseline="0" dirty="0">
                <a:effectLst/>
                <a:ea typeface="Calibri" panose="020F0502020204030204" pitchFamily="34" charset="0"/>
                <a:cs typeface="Arial" panose="020B0604020202020204" pitchFamily="34" charset="0"/>
              </a:rPr>
              <a:t>disponibilidad equitativa de innovaciones asequibles</a:t>
            </a:r>
            <a:r>
              <a:rPr lang="es" sz="1400" b="0" i="0" u="none" baseline="0" dirty="0">
                <a:effectLst/>
                <a:ea typeface="Calibri" panose="020F0502020204030204" pitchFamily="34" charset="0"/>
                <a:cs typeface="Arial" panose="020B0604020202020204" pitchFamily="34" charset="0"/>
              </a:rPr>
              <a:t>. </a:t>
            </a:r>
          </a:p>
          <a:p>
            <a:pPr marL="342900" marR="0" lvl="0" indent="-342900" algn="l" rtl="0">
              <a:buFont typeface="Arial" panose="020B0604020202020204" pitchFamily="34" charset="0"/>
              <a:buChar char="•"/>
            </a:pPr>
            <a:r>
              <a:rPr lang="es" sz="1400" b="1" i="0" u="none" baseline="0" dirty="0">
                <a:effectLst/>
                <a:ea typeface="Calibri" panose="020F0502020204030204" pitchFamily="34" charset="0"/>
                <a:cs typeface="Arial" panose="020B0604020202020204" pitchFamily="34" charset="0"/>
              </a:rPr>
              <a:t>Implicar a la asociación</a:t>
            </a:r>
            <a:r>
              <a:rPr lang="es" sz="1400" b="0" i="0" u="none" baseline="0" dirty="0">
                <a:effectLst/>
                <a:ea typeface="Calibri" panose="020F0502020204030204" pitchFamily="34" charset="0"/>
                <a:cs typeface="Arial" panose="020B0604020202020204" pitchFamily="34" charset="0"/>
              </a:rPr>
              <a:t> en el </a:t>
            </a:r>
            <a:r>
              <a:rPr lang="es" sz="1400" b="1" i="0" u="none" baseline="0" dirty="0">
                <a:effectLst/>
                <a:ea typeface="Calibri" panose="020F0502020204030204" pitchFamily="34" charset="0"/>
                <a:cs typeface="Arial" panose="020B0604020202020204" pitchFamily="34" charset="0"/>
              </a:rPr>
              <a:t>proceso de desarrollo, plazos y fijación de precios</a:t>
            </a:r>
            <a:r>
              <a:rPr lang="es" sz="1400" b="0" i="0" u="none" baseline="0" dirty="0">
                <a:effectLst/>
                <a:ea typeface="Calibri" panose="020F0502020204030204" pitchFamily="34" charset="0"/>
                <a:cs typeface="Arial" panose="020B0604020202020204" pitchFamily="34" charset="0"/>
              </a:rPr>
              <a:t> de los productos pertinentes. </a:t>
            </a:r>
          </a:p>
          <a:p>
            <a:pPr algn="l" rtl="0">
              <a:spcBef>
                <a:spcPts val="400"/>
              </a:spcBef>
            </a:pPr>
            <a:r>
              <a:rPr lang="es" sz="1400" b="0" i="0" u="none" baseline="0" dirty="0">
                <a:latin typeface="+mj-lt"/>
                <a:cs typeface="Arial" panose="020B0604020202020204" pitchFamily="34" charset="0"/>
              </a:rPr>
              <a:t>Donantes privados</a:t>
            </a:r>
          </a:p>
          <a:p>
            <a:pPr marL="285750" marR="0" lvl="0" indent="-285750" algn="l" rtl="0">
              <a:spcAft>
                <a:spcPts val="200"/>
              </a:spcAft>
              <a:buFont typeface="Arial" panose="020B0604020202020204" pitchFamily="34" charset="0"/>
              <a:buChar char="•"/>
            </a:pPr>
            <a:r>
              <a:rPr lang="es" sz="1400" b="1" i="0" u="none" baseline="0" dirty="0">
                <a:effectLst/>
                <a:ea typeface="Calibri" panose="020F0502020204030204" pitchFamily="34" charset="0"/>
                <a:cs typeface="Arial" panose="020B0604020202020204" pitchFamily="34" charset="0"/>
              </a:rPr>
              <a:t>Aumentar las contribuciones financieras y no financieras</a:t>
            </a:r>
            <a:r>
              <a:rPr lang="es" sz="1400" b="0" i="0" u="none" baseline="0" dirty="0">
                <a:effectLst/>
                <a:ea typeface="Calibri" panose="020F0502020204030204" pitchFamily="34" charset="0"/>
                <a:cs typeface="Arial" panose="020B0604020202020204" pitchFamily="34" charset="0"/>
              </a:rPr>
              <a:t> y respaldar el financiamiento innovador.</a:t>
            </a:r>
          </a:p>
        </p:txBody>
      </p:sp>
      <p:grpSp>
        <p:nvGrpSpPr>
          <p:cNvPr id="38" name="Group 37">
            <a:extLst>
              <a:ext uri="{FF2B5EF4-FFF2-40B4-BE49-F238E27FC236}">
                <a16:creationId xmlns:a16="http://schemas.microsoft.com/office/drawing/2014/main" id="{2DB8A401-EDA4-4D4F-AF37-964C7B5698EA}"/>
              </a:ext>
            </a:extLst>
          </p:cNvPr>
          <p:cNvGrpSpPr/>
          <p:nvPr/>
        </p:nvGrpSpPr>
        <p:grpSpPr>
          <a:xfrm>
            <a:off x="2375838" y="5032125"/>
            <a:ext cx="9455800" cy="1292134"/>
            <a:chOff x="2379921" y="329484"/>
            <a:chExt cx="9455800" cy="1292134"/>
          </a:xfrm>
        </p:grpSpPr>
        <p:cxnSp>
          <p:nvCxnSpPr>
            <p:cNvPr id="39" name="Straight Connector 38">
              <a:extLst>
                <a:ext uri="{FF2B5EF4-FFF2-40B4-BE49-F238E27FC236}">
                  <a16:creationId xmlns:a16="http://schemas.microsoft.com/office/drawing/2014/main" id="{407CB12F-010E-42A6-9E20-0A237F38DB9F}"/>
                </a:ext>
              </a:extLst>
            </p:cNvPr>
            <p:cNvCxnSpPr>
              <a:cxnSpLocks/>
            </p:cNvCxnSpPr>
            <p:nvPr/>
          </p:nvCxnSpPr>
          <p:spPr>
            <a:xfrm>
              <a:off x="2417401" y="329484"/>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DBA0E3CF-5E8C-41F5-BCE0-1136995AFFBB}"/>
                </a:ext>
              </a:extLst>
            </p:cNvPr>
            <p:cNvSpPr/>
            <p:nvPr/>
          </p:nvSpPr>
          <p:spPr>
            <a:xfrm>
              <a:off x="2379921" y="446406"/>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 b="0" i="0" u="none" baseline="0" dirty="0">
                  <a:solidFill>
                    <a:schemeClr val="tx1"/>
                  </a:solidFill>
                  <a:latin typeface="Arial Black" panose="020B0A04020102020204" pitchFamily="34" charset="0"/>
                  <a:cs typeface="Arial" panose="020B0604020202020204" pitchFamily="34" charset="0"/>
                </a:rPr>
                <a:t>Recursos</a:t>
              </a:r>
              <a:endParaRPr lang="es"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 sz="1200" b="0" i="0" u="sng" baseline="0" dirty="0">
                  <a:solidFill>
                    <a:schemeClr val="accent2"/>
                  </a:solidFill>
                </a:rPr>
                <a:t> </a:t>
              </a:r>
              <a:r>
                <a:rPr lang="es" sz="1200" b="0" i="0" u="sng" baseline="0" dirty="0">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accent2"/>
                  </a:solidFill>
                  <a:effectLst/>
                </a:rPr>
                <a:t> </a:t>
              </a:r>
              <a:r>
                <a:rPr lang="es" sz="1200" b="0" i="0" u="none" baseline="0" dirty="0">
                  <a:solidFill>
                    <a:schemeClr val="tx1"/>
                  </a:solidFill>
                  <a:effectLst/>
                </a:rPr>
                <a:t>|</a:t>
              </a:r>
              <a:r>
                <a:rPr lang="es" sz="1200" b="0" i="0" u="none" baseline="0" dirty="0">
                  <a:solidFill>
                    <a:schemeClr val="accent2"/>
                  </a:solidFill>
                  <a:effectLst/>
                </a:rPr>
                <a:t> </a:t>
              </a:r>
              <a:r>
                <a:rPr lang="es" sz="1200" b="0" i="0" u="sng" baseline="0" dirty="0">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a:t>
              </a:r>
              <a:r>
                <a:rPr lang="es" sz="1200" b="0" i="0" u="none" baseline="0" dirty="0">
                  <a:solidFill>
                    <a:schemeClr val="accent2"/>
                  </a:solidFill>
                  <a:effectLst/>
                </a:rPr>
                <a:t> </a:t>
              </a:r>
              <a:r>
                <a:rPr lang="es" sz="1200" b="0" i="0" u="sng" baseline="0" dirty="0">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 sz="1200" i="0" dirty="0">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tx1"/>
                  </a:solidFill>
                  <a:effectLst/>
                </a:rPr>
                <a:t> | </a:t>
              </a:r>
              <a:r>
                <a:rPr lang="es" sz="1200" b="0" i="0" u="sng" baseline="0" dirty="0">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 sz="1200" b="0" i="0" u="none" baseline="0" dirty="0">
                  <a:solidFill>
                    <a:schemeClr val="tx1"/>
                  </a:solidFill>
                  <a:effectLst/>
                </a:rPr>
                <a:t> |</a:t>
              </a:r>
              <a:r>
                <a:rPr lang="es" sz="1200" b="0" i="0" u="sng" baseline="0" dirty="0">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 sz="1200" b="0" i="0" u="none" baseline="0" dirty="0">
                  <a:solidFill>
                    <a:schemeClr val="tx1"/>
                  </a:solidFill>
                  <a:effectLst/>
                </a:rPr>
                <a:t>| </a:t>
              </a:r>
              <a:r>
                <a:rPr lang="es" sz="1200" b="0" i="0" u="sng" baseline="0" dirty="0">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 sz="1200" b="0" i="0" u="sng" baseline="0" dirty="0">
                  <a:solidFill>
                    <a:schemeClr val="accent2"/>
                  </a:solidFill>
                  <a:effectLst/>
                </a:rPr>
                <a:t> </a:t>
              </a:r>
              <a:r>
                <a:rPr lang="es" sz="1200" b="0" i="0" u="none" baseline="0" dirty="0">
                  <a:solidFill>
                    <a:schemeClr val="tx1"/>
                  </a:solidFill>
                  <a:effectLst/>
                </a:rPr>
                <a:t>| </a:t>
              </a:r>
              <a:r>
                <a:rPr lang="es" sz="1200" b="0" i="0" u="sng" baseline="0" dirty="0">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 sz="1200" b="0" i="0" u="none" baseline="0" dirty="0">
                  <a:solidFill>
                    <a:schemeClr val="tx1"/>
                  </a:solidFill>
                  <a:effectLst/>
                </a:rPr>
                <a:t> |</a:t>
              </a:r>
              <a:r>
                <a:rPr lang="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عربي</a:t>
              </a:r>
              <a:r>
                <a:rPr lang="es" sz="1200" b="1" i="0" u="none" baseline="0" dirty="0">
                  <a:solidFill>
                    <a:schemeClr val="accent2"/>
                  </a:solidFill>
                  <a:effectLst/>
                </a:rPr>
                <a:t> </a:t>
              </a:r>
              <a:r>
                <a:rPr lang="es" sz="1200" b="0" i="0" u="none" baseline="0" dirty="0">
                  <a:solidFill>
                    <a:schemeClr val="accent2"/>
                  </a:solidFill>
                  <a:effectLst/>
                </a:rPr>
                <a:t> </a:t>
              </a:r>
              <a:r>
                <a:rPr lang="es" sz="1200" b="0" i="0" u="none" baseline="0" dirty="0">
                  <a:solidFill>
                    <a:schemeClr val="tx1"/>
                  </a:solidFill>
                  <a:effectLst/>
                </a:rPr>
                <a:t>| </a:t>
              </a:r>
              <a:r>
                <a:rPr lang="es" sz="1200" b="0" i="0" u="none" baseline="0" dirty="0">
                  <a:solidFill>
                    <a:schemeClr val="accent2"/>
                  </a:solidFill>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 sz="1200" b="0" i="0" u="sng" baseline="0" dirty="0">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 sz="1200" b="0" i="0" u="none" baseline="0" dirty="0">
                  <a:solidFill>
                    <a:schemeClr val="accent2"/>
                  </a:solidFill>
                  <a:effectLst/>
                </a:rPr>
                <a:t> </a:t>
              </a:r>
              <a:endParaRPr lang="es" sz="12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 sz="1200" b="0" i="0" u="sng" baseline="0" dirty="0">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 sz="1200" b="0" i="0" u="sng" baseline="0" dirty="0">
                  <a:solidFill>
                    <a:schemeClr val="accent2"/>
                  </a:solidFill>
                </a:rPr>
                <a:t>  </a:t>
              </a:r>
              <a:r>
                <a:rPr lang="es" sz="1200" b="0" i="0" u="none" baseline="0" dirty="0">
                  <a:solidFill>
                    <a:schemeClr val="tx1"/>
                  </a:solidFill>
                  <a:effectLst/>
                </a:rPr>
                <a:t>| </a:t>
              </a:r>
              <a:r>
                <a:rPr lang="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 sz="1200" b="0" i="0" u="none" baseline="0" dirty="0">
                  <a:solidFill>
                    <a:schemeClr val="tx1"/>
                  </a:solidFill>
                  <a:effectLst/>
                </a:rPr>
                <a:t> | </a:t>
              </a:r>
              <a:r>
                <a:rPr lang="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 sz="1200" b="0" i="0" u="none" baseline="0" dirty="0">
                  <a:solidFill>
                    <a:schemeClr val="accent2"/>
                  </a:solidFill>
                  <a:effectLst/>
                </a:rPr>
                <a:t> | </a:t>
              </a:r>
              <a:r>
                <a:rPr lang="es" sz="1200" b="0" i="0" u="sng" baseline="0" dirty="0">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 sz="1200" b="0" i="0" u="none" baseline="0" dirty="0">
                  <a:solidFill>
                    <a:schemeClr val="tx1"/>
                  </a:solidFill>
                  <a:effectLst/>
                </a:rPr>
                <a:t> | </a:t>
              </a:r>
              <a:r>
                <a:rPr lang="es" sz="1200" b="0" i="0" u="sng" baseline="0" dirty="0">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 sz="1200" b="0" i="0" u="none" baseline="0" dirty="0">
                  <a:solidFill>
                    <a:schemeClr val="tx1"/>
                  </a:solidFill>
                  <a:effectLst/>
                </a:rPr>
                <a:t> | </a:t>
              </a:r>
              <a:r>
                <a:rPr lang="es" sz="1200" b="0" i="0" u="sng" baseline="0" dirty="0">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Contacte con </a:t>
              </a:r>
              <a:r>
                <a:rPr lang="es" sz="1200" b="0" i="0" u="sng" baseline="0" dirty="0">
                  <a:solidFill>
                    <a:schemeClr val="accent2"/>
                  </a:solidFill>
                  <a:hlinkClick r:id="rId26">
                    <a:extLst>
                      <a:ext uri="{A12FA001-AC4F-418D-AE19-62706E023703}">
                        <ahyp:hlinkClr xmlns:ahyp="http://schemas.microsoft.com/office/drawing/2018/hyperlinkcolor" val="tx"/>
                      </a:ext>
                    </a:extLst>
                  </a:hlinkClick>
                </a:rPr>
                <a:t>privatesector@theglobalfund.org</a:t>
              </a:r>
              <a:r>
                <a:rPr lang="es" sz="1200" b="0" i="0" u="sng" baseline="0" dirty="0">
                  <a:solidFill>
                    <a:schemeClr val="accent2"/>
                  </a:solidFill>
                </a:rPr>
                <a:t> </a:t>
              </a:r>
              <a:r>
                <a:rPr lang="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o, si</a:t>
              </a:r>
              <a:r>
                <a:rPr lang="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desea más información, consulte el enlace </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https://www.theglobalfund.org/en/strategy/</a:t>
              </a:r>
              <a:r>
                <a:rPr lang="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73DD00E6-BF83-4049-BA20-5E2F4116A96B}"/>
              </a:ext>
            </a:extLst>
          </p:cNvPr>
          <p:cNvGrpSpPr/>
          <p:nvPr/>
        </p:nvGrpSpPr>
        <p:grpSpPr>
          <a:xfrm>
            <a:off x="371114" y="1920517"/>
            <a:ext cx="1828800" cy="1896405"/>
            <a:chOff x="371114" y="764233"/>
            <a:chExt cx="1828800" cy="1896405"/>
          </a:xfrm>
        </p:grpSpPr>
        <p:grpSp>
          <p:nvGrpSpPr>
            <p:cNvPr id="17" name="Group 16">
              <a:extLst>
                <a:ext uri="{FF2B5EF4-FFF2-40B4-BE49-F238E27FC236}">
                  <a16:creationId xmlns:a16="http://schemas.microsoft.com/office/drawing/2014/main" id="{590F8643-8460-4D9D-BF3F-0E620FB95428}"/>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F3D46B3-0501-4264-91D6-9749A45CF99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3E9E0A2-61C7-4249-8230-46698BA7BCB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1" name="Rectangle 20">
                <a:extLst>
                  <a:ext uri="{FF2B5EF4-FFF2-40B4-BE49-F238E27FC236}">
                    <a16:creationId xmlns:a16="http://schemas.microsoft.com/office/drawing/2014/main" id="{6CA1DAC0-5E9D-4906-B495-237BD73617A1}"/>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pic>
          <p:nvPicPr>
            <p:cNvPr id="18" name="Picture 2" descr="SDG Metadata Translation Project - SDG Metadata Translation Project">
              <a:extLst>
                <a:ext uri="{FF2B5EF4-FFF2-40B4-BE49-F238E27FC236}">
                  <a16:creationId xmlns:a16="http://schemas.microsoft.com/office/drawing/2014/main" id="{108A5818-EBF5-4257-85E5-5822243B850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772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nvPr>
        </p:nvSpPr>
        <p:spPr/>
        <p:txBody>
          <a:bodyPr/>
          <a:lstStyle/>
          <a:p>
            <a:pPr algn="r" rtl="0"/>
            <a:fld id="{DCCF19E6-0AFE-4CD6-AF5E-0E70B26414FC}" type="slidenum">
              <a:rPr lang="es-ES"/>
              <a:t>19</a:t>
            </a:fld>
            <a:endParaRPr lang="es-ES" dirty="0"/>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04901"/>
            <a:ext cx="11471638" cy="468000"/>
          </a:xfrm>
        </p:spPr>
        <p:txBody>
          <a:bodyPr>
            <a:noAutofit/>
          </a:bodyPr>
          <a:lstStyle/>
          <a:p>
            <a:pPr algn="l" rtl="0"/>
            <a:r>
              <a:rPr lang="es-ES" sz="2800" b="1" i="0" u="none" baseline="0" dirty="0">
                <a:latin typeface="Arial" panose="020B0604020202020204" pitchFamily="34" charset="0"/>
                <a:ea typeface="Arial" panose="020B0604020202020204" pitchFamily="34" charset="0"/>
                <a:cs typeface="Arial" panose="020B0604020202020204" pitchFamily="34" charset="0"/>
              </a:rPr>
              <a:t>Siguientes pasos: ¿Qué significa la nueva Estrategia para los asociados técnicos?</a:t>
            </a:r>
          </a:p>
        </p:txBody>
      </p:sp>
      <p:sp>
        <p:nvSpPr>
          <p:cNvPr id="25" name="TextBox 24">
            <a:extLst>
              <a:ext uri="{FF2B5EF4-FFF2-40B4-BE49-F238E27FC236}">
                <a16:creationId xmlns:a16="http://schemas.microsoft.com/office/drawing/2014/main" id="{AD7D86F7-40CC-4DB6-8271-DB73556DB9D4}"/>
              </a:ext>
            </a:extLst>
          </p:cNvPr>
          <p:cNvSpPr txBox="1"/>
          <p:nvPr/>
        </p:nvSpPr>
        <p:spPr>
          <a:xfrm>
            <a:off x="358414" y="895338"/>
            <a:ext cx="11678011" cy="707886"/>
          </a:xfrm>
          <a:prstGeom prst="rect">
            <a:avLst/>
          </a:prstGeom>
          <a:solidFill>
            <a:schemeClr val="tx2">
              <a:lumMod val="20000"/>
              <a:lumOff val="80000"/>
            </a:schemeClr>
          </a:solidFill>
          <a:ln>
            <a:noFill/>
          </a:ln>
          <a:effectLst/>
        </p:spPr>
        <p:txBody>
          <a:bodyPr wrap="square">
            <a:spAutoFit/>
          </a:bodyPr>
          <a:lstStyle>
            <a:defPPr>
              <a:defRPr lang="es"/>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es-ES" b="0" i="0" u="none" baseline="0" dirty="0"/>
              <a:t>Los asociados técnicos desempeñan un papel importante en la consecución de las prioridades de la nueva Estrategia de la asociación del Fondo Mundial</a:t>
            </a:r>
          </a:p>
        </p:txBody>
      </p:sp>
      <p:sp>
        <p:nvSpPr>
          <p:cNvPr id="28" name="TextBox 27">
            <a:extLst>
              <a:ext uri="{FF2B5EF4-FFF2-40B4-BE49-F238E27FC236}">
                <a16:creationId xmlns:a16="http://schemas.microsoft.com/office/drawing/2014/main" id="{37252EC0-B65C-4A60-91EA-A131D2BAFF88}"/>
              </a:ext>
            </a:extLst>
          </p:cNvPr>
          <p:cNvSpPr txBox="1"/>
          <p:nvPr/>
        </p:nvSpPr>
        <p:spPr>
          <a:xfrm>
            <a:off x="2474234" y="1730017"/>
            <a:ext cx="9816162" cy="3618939"/>
          </a:xfrm>
          <a:prstGeom prst="rect">
            <a:avLst/>
          </a:prstGeom>
          <a:noFill/>
        </p:spPr>
        <p:txBody>
          <a:bodyPr wrap="square">
            <a:spAutoFit/>
          </a:bodyPr>
          <a:lstStyle/>
          <a:p>
            <a:pPr marL="285750" marR="0" lvl="0" indent="-285750" algn="l" rtl="0">
              <a:spcBef>
                <a:spcPts val="0"/>
              </a:spcBef>
              <a:spcAft>
                <a:spcPts val="100"/>
              </a:spcAft>
              <a:buFont typeface="Arial" panose="020B0604020202020204" pitchFamily="34" charset="0"/>
              <a:buChar char="•"/>
            </a:pPr>
            <a:r>
              <a:rPr lang="es-ES" sz="15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Realizar revisiones nuevas y oportunas de las directrices normativas y de priorización</a:t>
            </a:r>
            <a:r>
              <a:rPr lang="es-ES" sz="15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en función de las últimas pruebas disponibles </a:t>
            </a:r>
            <a:r>
              <a:rPr lang="es-ES" sz="15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orientar una programación más efectiva</a:t>
            </a:r>
            <a:r>
              <a:rPr lang="es-ES" sz="15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5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es-ES" sz="1500" b="1" i="0" u="none" baseline="0" dirty="0">
                <a:effectLst/>
                <a:latin typeface="Arial" panose="020B0604020202020204" pitchFamily="34" charset="0"/>
                <a:ea typeface="Calibri" panose="020F0502020204030204" pitchFamily="34" charset="0"/>
                <a:cs typeface="Arial" panose="020B0604020202020204" pitchFamily="34" charset="0"/>
              </a:rPr>
              <a:t>Promove</a:t>
            </a: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s-ES" sz="1500" b="1" i="0" u="none" baseline="0" dirty="0">
                <a:effectLst/>
                <a:latin typeface="Arial" panose="020B0604020202020204" pitchFamily="34" charset="0"/>
                <a:ea typeface="Calibri" panose="020F0502020204030204" pitchFamily="34" charset="0"/>
                <a:cs typeface="Arial" panose="020B0604020202020204" pitchFamily="34" charset="0"/>
              </a:rPr>
              <a:t> la traducción de </a:t>
            </a:r>
            <a:r>
              <a:rPr lang="es-ES" sz="1500" b="1" i="0" u="none" baseline="0" dirty="0">
                <a:latin typeface="Arial" panose="020B0604020202020204" pitchFamily="34" charset="0"/>
                <a:ea typeface="Calibri" panose="020F0502020204030204" pitchFamily="34" charset="0"/>
                <a:cs typeface="Arial" panose="020B0604020202020204" pitchFamily="34" charset="0"/>
              </a:rPr>
              <a:t>las directrices técnicas en una ejecución efectiva a nivel nacional, </a:t>
            </a:r>
            <a:r>
              <a:rPr lang="es-ES" sz="1500" b="0" i="0" u="none" baseline="0" dirty="0">
                <a:effectLst/>
                <a:latin typeface="Arial" panose="020B0604020202020204" pitchFamily="34" charset="0"/>
                <a:ea typeface="Calibri" panose="020F0502020204030204" pitchFamily="34" charset="0"/>
              </a:rPr>
              <a:t>desarrollando herramientas adecuadas que puedan adaptarse al contexto nacional y vincularse con resultados medibles. </a:t>
            </a:r>
            <a:endParaRPr lang="es-ES" sz="15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Reforzar el apoyo técnico y la creación de la capacidad</a:t>
            </a:r>
            <a:r>
              <a:rPr lang="es-ES" sz="15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 función de la descripción de las necesidades dirigida por el propio país</a:t>
            </a:r>
            <a:r>
              <a:rPr lang="es-ES" sz="1500" b="0" i="0" u="none" baseline="0" dirty="0">
                <a:effectLst/>
                <a:latin typeface="Arial" panose="020B0604020202020204" pitchFamily="34" charset="0"/>
                <a:ea typeface="Calibri" panose="020F0502020204030204" pitchFamily="34" charset="0"/>
                <a:cs typeface="Arial" panose="020B0604020202020204" pitchFamily="34" charset="0"/>
              </a:rPr>
              <a:t> y </a:t>
            </a: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mejorar los estándares de calidad</a:t>
            </a:r>
            <a:r>
              <a:rPr lang="es-ES" sz="15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para el apoyo.</a:t>
            </a:r>
            <a:endParaRPr lang="es-ES" sz="15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es-ES" sz="1500" b="1" i="0" u="none" baseline="0" dirty="0">
                <a:effectLst/>
                <a:latin typeface="Arial" panose="020B0604020202020204" pitchFamily="34" charset="0"/>
                <a:ea typeface="Times New Roman" panose="02020603050405020304" pitchFamily="18" charset="0"/>
                <a:cs typeface="Arial" panose="020B0604020202020204" pitchFamily="34" charset="0"/>
              </a:rPr>
              <a:t>R</a:t>
            </a:r>
            <a:r>
              <a:rPr lang="es-ES" sz="1500" b="1" i="0" u="none" baseline="0" dirty="0">
                <a:effectLst/>
                <a:latin typeface="Arial" panose="020B0604020202020204" pitchFamily="34" charset="0"/>
                <a:ea typeface="Calibri" panose="020F0502020204030204" pitchFamily="34" charset="0"/>
                <a:cs typeface="Arial" panose="020B0604020202020204" pitchFamily="34" charset="0"/>
              </a:rPr>
              <a:t>espalda</a:t>
            </a: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s-ES" sz="1500" b="1" i="0" u="none" baseline="0" dirty="0">
                <a:effectLst/>
                <a:latin typeface="Arial" panose="020B0604020202020204" pitchFamily="34" charset="0"/>
                <a:ea typeface="Calibri" panose="020F0502020204030204" pitchFamily="34" charset="0"/>
                <a:cs typeface="Arial" panose="020B0604020202020204" pitchFamily="34" charset="0"/>
              </a:rPr>
              <a:t> la generación y la comunicación de actualizaciones sobre la investigación operativa, pruebas y mejores prácticas</a:t>
            </a:r>
            <a:r>
              <a:rPr lang="es-ES" sz="1500" b="0" i="0" u="none" baseline="0" dirty="0">
                <a:effectLst/>
                <a:latin typeface="Arial" panose="020B0604020202020204" pitchFamily="34" charset="0"/>
                <a:ea typeface="Calibri" panose="020F0502020204030204" pitchFamily="34" charset="0"/>
                <a:cs typeface="Arial" panose="020B0604020202020204" pitchFamily="34" charset="0"/>
              </a:rPr>
              <a:t> con el fin de acelerar la consecución de las prioridades de la Estrategia y </a:t>
            </a:r>
            <a:r>
              <a:rPr lang="es-ES" sz="1500" b="0" i="0" u="none" baseline="0" dirty="0">
                <a:effectLst/>
                <a:latin typeface="Arial" panose="020B0604020202020204" pitchFamily="34" charset="0"/>
                <a:ea typeface="Times New Roman" panose="02020603050405020304" pitchFamily="18" charset="0"/>
                <a:cs typeface="Arial" panose="020B0604020202020204" pitchFamily="34" charset="0"/>
              </a:rPr>
              <a:t>mejorar la preparación de los países para introducir innovaciones. </a:t>
            </a:r>
            <a:endParaRPr lang="es-ES" sz="15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es-ES" sz="1500" b="1" i="0" u="none" baseline="0" dirty="0">
                <a:effectLst/>
                <a:latin typeface="Arial" panose="020B0604020202020204" pitchFamily="34" charset="0"/>
                <a:ea typeface="Calibri" panose="020F0502020204030204" pitchFamily="34" charset="0"/>
              </a:rPr>
              <a:t>Ayudar</a:t>
            </a:r>
            <a:r>
              <a:rPr lang="es-ES" sz="1500" b="1" i="0" u="none" baseline="0" dirty="0">
                <a:solidFill>
                  <a:srgbClr val="000000"/>
                </a:solidFill>
                <a:effectLst/>
                <a:latin typeface="Arial" panose="020B0604020202020204" pitchFamily="34" charset="0"/>
                <a:ea typeface="Yu Mincho" panose="02020400000000000000" pitchFamily="18" charset="-128"/>
              </a:rPr>
              <a:t> a </a:t>
            </a:r>
            <a:r>
              <a:rPr lang="es-ES" sz="1500" b="1" i="0" u="none" baseline="0" dirty="0">
                <a:solidFill>
                  <a:srgbClr val="000000"/>
                </a:solidFill>
                <a:effectLst/>
                <a:latin typeface="Arial" panose="020B0604020202020204" pitchFamily="34" charset="0"/>
                <a:ea typeface="Calibri" panose="020F0502020204030204" pitchFamily="34" charset="0"/>
              </a:rPr>
              <a:t>los</a:t>
            </a:r>
            <a:r>
              <a:rPr lang="es-ES" sz="1500" b="1" i="0" u="none" baseline="0" dirty="0">
                <a:solidFill>
                  <a:srgbClr val="000000"/>
                </a:solidFill>
                <a:effectLst/>
                <a:latin typeface="Arial" panose="020B0604020202020204" pitchFamily="34" charset="0"/>
                <a:ea typeface="Yu Mincho" panose="02020400000000000000" pitchFamily="18" charset="-128"/>
              </a:rPr>
              <a:t> países a reforzar sus sistemas de datos nacionales y el uso efectivo de datos para la toma de decisiones en todos los niveles</a:t>
            </a:r>
            <a:r>
              <a:rPr lang="es-ES" sz="15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5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Promover asociaciones efectivas</a:t>
            </a:r>
            <a:r>
              <a:rPr lang="es-ES" sz="15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entre el gobierno y los actores del sector no público y sumarse a la </a:t>
            </a:r>
            <a:r>
              <a:rPr lang="es-ES" sz="15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voz diplomática de la asociación del Fondo Mundial para hacer frente a las leyes, políticas y prácticas dañinas.</a:t>
            </a:r>
            <a:endParaRPr lang="es-ES" sz="1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55EC440-C8F5-40B1-9A18-B821E8A52DE0}"/>
              </a:ext>
            </a:extLst>
          </p:cNvPr>
          <p:cNvGrpSpPr/>
          <p:nvPr/>
        </p:nvGrpSpPr>
        <p:grpSpPr>
          <a:xfrm>
            <a:off x="2474234" y="5272562"/>
            <a:ext cx="9418320" cy="1175212"/>
            <a:chOff x="2417401" y="831839"/>
            <a:chExt cx="9418320" cy="1175212"/>
          </a:xfrm>
        </p:grpSpPr>
        <p:cxnSp>
          <p:nvCxnSpPr>
            <p:cNvPr id="38" name="Straight Connector 37">
              <a:extLst>
                <a:ext uri="{FF2B5EF4-FFF2-40B4-BE49-F238E27FC236}">
                  <a16:creationId xmlns:a16="http://schemas.microsoft.com/office/drawing/2014/main" id="{49046081-608B-4685-B17B-B754523A41E4}"/>
                </a:ext>
              </a:extLst>
            </p:cNvPr>
            <p:cNvCxnSpPr>
              <a:cxnSpLocks/>
            </p:cNvCxnSpPr>
            <p:nvPr/>
          </p:nvCxnSpPr>
          <p:spPr>
            <a:xfrm>
              <a:off x="2417401" y="8664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4BC7A953-26C5-403A-AEDB-03424FD13B9D}"/>
                </a:ext>
              </a:extLst>
            </p:cNvPr>
            <p:cNvSpPr/>
            <p:nvPr/>
          </p:nvSpPr>
          <p:spPr>
            <a:xfrm>
              <a:off x="2417401" y="8318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es-ES" b="0" i="0" u="none" baseline="0" dirty="0">
                  <a:solidFill>
                    <a:schemeClr val="tx1"/>
                  </a:solidFill>
                  <a:latin typeface="Arial Black" panose="020B0A04020102020204" pitchFamily="34" charset="0"/>
                  <a:cs typeface="Arial" panose="020B0604020202020204" pitchFamily="34" charset="0"/>
                </a:rPr>
                <a:t>Recursos</a:t>
              </a:r>
              <a:endParaRPr lang="es-ES"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es-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Estrategia del Fondo Mundial (2023-2028): </a:t>
              </a:r>
              <a:r>
                <a:rPr lang="es-ES" sz="1200" b="0" i="0" u="sng" baseline="0" dirty="0">
                  <a:solidFill>
                    <a:schemeClr val="accent2"/>
                  </a:solidFill>
                </a:rPr>
                <a:t> </a:t>
              </a:r>
              <a:r>
                <a:rPr lang="es-ES" sz="1200" b="0" i="0" u="sng" baseline="0" dirty="0" err="1">
                  <a:solidFill>
                    <a:schemeClr val="accent2"/>
                  </a:solidFill>
                  <a:hlinkClick r:id="rId3" tooltip="strategy_globalfund2023-2028_narrative_ar.pdf">
                    <a:extLst>
                      <a:ext uri="{A12FA001-AC4F-418D-AE19-62706E023703}">
                        <ahyp:hlinkClr xmlns:ahyp="http://schemas.microsoft.com/office/drawing/2018/hyperlinkcolor" val="tx"/>
                      </a:ext>
                    </a:extLst>
                  </a:hlinkClick>
                </a:rPr>
                <a:t>عربي</a:t>
              </a:r>
              <a:r>
                <a:rPr lang="es-ES" sz="1200" b="0" i="0" u="none" baseline="0" dirty="0">
                  <a:solidFill>
                    <a:schemeClr val="tx1"/>
                  </a:solidFill>
                  <a:effectLst/>
                </a:rPr>
                <a:t>|</a:t>
              </a:r>
              <a:r>
                <a:rPr lang="es-ES" sz="1200" b="0" i="0" u="none" baseline="0" dirty="0">
                  <a:solidFill>
                    <a:schemeClr val="accent2"/>
                  </a:solidFill>
                  <a:effectLst/>
                </a:rPr>
                <a:t> </a:t>
              </a:r>
              <a:r>
                <a:rPr lang="es-ES" sz="1200" b="0" i="0" u="sng" baseline="0" dirty="0">
                  <a:solidFill>
                    <a:schemeClr val="accent2"/>
                  </a:solidFill>
                  <a:effectLst/>
                  <a:hlinkClick r:id="rId4"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ES" sz="1200" b="0" i="0" u="none" baseline="0" dirty="0">
                  <a:solidFill>
                    <a:schemeClr val="accent2"/>
                  </a:solidFill>
                  <a:effectLst/>
                </a:rPr>
                <a:t> </a:t>
              </a:r>
              <a:r>
                <a:rPr lang="es-ES" sz="1200" b="0" i="0" u="none" baseline="0" dirty="0">
                  <a:solidFill>
                    <a:schemeClr val="tx1"/>
                  </a:solidFill>
                  <a:effectLst/>
                </a:rPr>
                <a:t>|</a:t>
              </a:r>
              <a:r>
                <a:rPr lang="es-ES" sz="1200" b="0" i="0" u="none" baseline="0" dirty="0">
                  <a:solidFill>
                    <a:schemeClr val="accent2"/>
                  </a:solidFill>
                  <a:effectLst/>
                </a:rPr>
                <a:t> </a:t>
              </a:r>
              <a:r>
                <a:rPr lang="es-ES" sz="1200" b="0" i="0" u="sng" baseline="0" dirty="0">
                  <a:solidFill>
                    <a:schemeClr val="accent2"/>
                  </a:solidFill>
                  <a:effectLst/>
                  <a:hlinkClick r:id="rId5"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ES" sz="1200" b="0" i="0" u="none" baseline="0" dirty="0">
                  <a:solidFill>
                    <a:schemeClr val="accent2"/>
                  </a:solidFill>
                  <a:effectLst/>
                </a:rPr>
                <a:t> </a:t>
              </a:r>
              <a:r>
                <a:rPr lang="es-ES" sz="1200" b="0" i="0" u="none" baseline="0" dirty="0">
                  <a:solidFill>
                    <a:schemeClr val="tx1"/>
                  </a:solidFill>
                  <a:effectLst/>
                </a:rPr>
                <a:t>| </a:t>
              </a:r>
              <a:r>
                <a:rPr lang="es-ES" sz="1200" b="0" i="0" u="sng" baseline="0" dirty="0" err="1">
                  <a:solidFill>
                    <a:schemeClr val="accent2"/>
                  </a:solidFill>
                  <a:effectLst/>
                  <a:hlinkClick r:id="rId6"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ES" sz="1200" b="0" i="0" u="none" baseline="0" dirty="0">
                  <a:solidFill>
                    <a:schemeClr val="accent2"/>
                  </a:solidFill>
                  <a:effectLst/>
                </a:rPr>
                <a:t> </a:t>
              </a:r>
              <a:r>
                <a:rPr lang="es-ES" sz="1200" b="0" i="0" u="none" baseline="0" dirty="0">
                  <a:solidFill>
                    <a:schemeClr val="tx1"/>
                  </a:solidFill>
                  <a:effectLst/>
                </a:rPr>
                <a:t>|</a:t>
              </a:r>
              <a:r>
                <a:rPr lang="es-ES" sz="1200" b="0" i="0" u="none" baseline="0" dirty="0">
                  <a:solidFill>
                    <a:schemeClr val="accent2"/>
                  </a:solidFill>
                  <a:effectLst/>
                </a:rPr>
                <a:t> </a:t>
              </a:r>
              <a:r>
                <a:rPr lang="es-ES" sz="1200" b="0" i="0" u="sng" baseline="0" dirty="0" err="1">
                  <a:solidFill>
                    <a:schemeClr val="accent2"/>
                  </a:solidFill>
                  <a:effectLst/>
                  <a:hlinkClick r:id="rId7"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es-ES" sz="1200" b="0" i="0" u="none" baseline="0" dirty="0">
                  <a:solidFill>
                    <a:schemeClr val="tx1"/>
                  </a:solidFill>
                  <a:effectLst/>
                </a:rPr>
                <a:t> |</a:t>
              </a:r>
              <a:r>
                <a:rPr lang="es-ES" sz="1200" b="0" i="0" u="none" baseline="0" dirty="0">
                  <a:solidFill>
                    <a:schemeClr val="accent2"/>
                  </a:solidFill>
                  <a:effectLst/>
                </a:rPr>
                <a:t> </a:t>
              </a:r>
              <a:r>
                <a:rPr lang="es-ES" sz="1200" b="0" i="0" u="sng" baseline="0" dirty="0" err="1">
                  <a:solidFill>
                    <a:schemeClr val="accent2"/>
                  </a:solidFill>
                  <a:effectLst/>
                  <a:hlinkClick r:id="rId8"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es-ES" sz="1200" i="0" dirty="0">
                <a:solidFill>
                  <a:srgbClr val="000000"/>
                </a:solidFill>
                <a:effectLst/>
              </a:endParaRPr>
            </a:p>
            <a:p>
              <a:pPr marL="285750" indent="-285750" algn="l" rtl="0">
                <a:spcAft>
                  <a:spcPts val="200"/>
                </a:spcAft>
                <a:buFont typeface="Arial" panose="020B0604020202020204" pitchFamily="34" charset="0"/>
                <a:buChar char="•"/>
              </a:pPr>
              <a:r>
                <a:rPr lang="es-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Resumen ejecutivo: </a:t>
              </a:r>
              <a:r>
                <a:rPr lang="es-ES" sz="1200" b="0" i="0" u="sng" baseline="0" dirty="0">
                  <a:solidFill>
                    <a:schemeClr val="accent2"/>
                  </a:solidFill>
                  <a:effectLst/>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es-ES" sz="1200" b="0" i="0" u="none" baseline="0" dirty="0">
                  <a:solidFill>
                    <a:schemeClr val="tx1"/>
                  </a:solidFill>
                  <a:effectLst/>
                </a:rPr>
                <a:t> | </a:t>
              </a:r>
              <a:r>
                <a:rPr lang="es-ES" sz="1200" b="0" i="0" u="sng" baseline="0" dirty="0">
                  <a:solidFill>
                    <a:schemeClr val="accent2"/>
                  </a:solidFill>
                  <a:effectLst/>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es-ES" sz="1200" b="0" i="0" u="none" baseline="0" dirty="0">
                  <a:solidFill>
                    <a:schemeClr val="tx1"/>
                  </a:solidFill>
                  <a:effectLst/>
                </a:rPr>
                <a:t> | </a:t>
              </a:r>
              <a:r>
                <a:rPr lang="es-ES" sz="1200" b="0" i="0" u="sng" baseline="0" dirty="0" err="1">
                  <a:solidFill>
                    <a:schemeClr val="accent2"/>
                  </a:solidFill>
                  <a:effectLst/>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es-ES" sz="1200" b="0" i="0" u="none" baseline="0" dirty="0">
                  <a:solidFill>
                    <a:schemeClr val="tx1"/>
                  </a:solidFill>
                  <a:effectLst/>
                </a:rPr>
                <a:t> | </a:t>
              </a:r>
              <a:r>
                <a:rPr lang="es-ES" sz="1200" b="0" i="0" u="sng" baseline="0" dirty="0">
                  <a:solidFill>
                    <a:schemeClr val="accent2"/>
                  </a:solidFill>
                  <a:effectLst/>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es-ES" sz="1200" b="0" i="0" u="none" baseline="0" dirty="0">
                  <a:solidFill>
                    <a:schemeClr val="tx1"/>
                  </a:solidFill>
                  <a:effectLst/>
                </a:rPr>
                <a:t> |</a:t>
              </a:r>
              <a:r>
                <a:rPr lang="es-ES" sz="1200" b="0" i="0" u="sng" baseline="0" dirty="0" err="1">
                  <a:solidFill>
                    <a:schemeClr val="accent2"/>
                  </a:solidFill>
                  <a:effectLst/>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es-ES" sz="1200" b="0" i="0" u="none" baseline="0" dirty="0">
                  <a:solidFill>
                    <a:schemeClr val="tx1"/>
                  </a:solidFill>
                  <a:effectLst/>
                </a:rPr>
                <a:t>| </a:t>
              </a:r>
              <a:r>
                <a:rPr lang="es-ES" sz="1200" b="0" i="0" u="sng" baseline="0" dirty="0" err="1">
                  <a:solidFill>
                    <a:schemeClr val="accent2"/>
                  </a:solidFill>
                  <a:effectLst/>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es-ES" sz="1200" b="0" i="0" u="none" baseline="0" dirty="0">
                  <a:solidFill>
                    <a:schemeClr val="tx1"/>
                  </a:solidFill>
                  <a:effectLst/>
                </a:rPr>
                <a:t> | </a:t>
              </a:r>
              <a:r>
                <a:rPr lang="es-ES" sz="1200" b="0" i="0" u="sng" baseline="0" dirty="0" err="1">
                  <a:solidFill>
                    <a:schemeClr val="accent2"/>
                  </a:solidFill>
                  <a:effectLst/>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es-ES" sz="1200" b="0" i="0" u="sng" baseline="0" dirty="0">
                  <a:solidFill>
                    <a:schemeClr val="accent2"/>
                  </a:solidFill>
                  <a:effectLst/>
                </a:rPr>
                <a:t> </a:t>
              </a:r>
              <a:r>
                <a:rPr lang="es-ES" sz="1200" b="0" i="0" u="none" baseline="0" dirty="0">
                  <a:solidFill>
                    <a:schemeClr val="tx1"/>
                  </a:solidFill>
                  <a:effectLst/>
                </a:rPr>
                <a:t>| </a:t>
              </a:r>
              <a:r>
                <a:rPr lang="es-ES" sz="1200" b="0" i="0" u="sng" baseline="0" dirty="0" err="1">
                  <a:solidFill>
                    <a:schemeClr val="accent2"/>
                  </a:solidFill>
                  <a:effectLst/>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s-ES" sz="1200" b="0" i="0" u="none" baseline="0" dirty="0">
                  <a:solidFill>
                    <a:schemeClr val="tx1"/>
                  </a:solidFill>
                  <a:effectLst/>
                </a:rPr>
                <a:t> |</a:t>
              </a:r>
              <a:r>
                <a:rPr lang="es-ES" sz="1200" b="1" i="0" u="sng" baseline="0" dirty="0">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 </a:t>
              </a:r>
              <a:r>
                <a:rPr lang="es-ES" sz="1200" b="1" i="0" u="sng" baseline="0" dirty="0" err="1">
                  <a:solidFill>
                    <a:schemeClr val="accent2"/>
                  </a:solidFill>
                  <a:effectLst/>
                  <a:hlinkClick r:id="rId17" tooltip="مكافحة الأوبئة وبناء عالمٍ أكثر صحةً وإنصافاً">
                    <a:extLst>
                      <a:ext uri="{A12FA001-AC4F-418D-AE19-62706E023703}">
                        <ahyp:hlinkClr xmlns:ahyp="http://schemas.microsoft.com/office/drawing/2018/hyperlinkcolor" val="tx"/>
                      </a:ext>
                    </a:extLst>
                  </a:hlinkClick>
                </a:rPr>
                <a:t>عربي</a:t>
              </a:r>
              <a:r>
                <a:rPr lang="es-ES" sz="1200" b="1" i="0" u="none" baseline="0" dirty="0">
                  <a:solidFill>
                    <a:schemeClr val="accent2"/>
                  </a:solidFill>
                  <a:effectLst/>
                </a:rPr>
                <a:t> </a:t>
              </a:r>
              <a:r>
                <a:rPr lang="es-ES" sz="1200" b="0" i="0" u="none" baseline="0" dirty="0">
                  <a:solidFill>
                    <a:schemeClr val="accent2"/>
                  </a:solidFill>
                  <a:effectLst/>
                </a:rPr>
                <a:t> </a:t>
              </a:r>
              <a:r>
                <a:rPr lang="es-ES" sz="1200" b="0" i="0" u="none" baseline="0" dirty="0">
                  <a:solidFill>
                    <a:schemeClr val="tx1"/>
                  </a:solidFill>
                  <a:effectLst/>
                </a:rPr>
                <a:t>| </a:t>
              </a:r>
              <a:r>
                <a:rPr lang="es-ES" sz="1200" b="0" i="0" u="none" baseline="0" dirty="0" err="1">
                  <a:solidFill>
                    <a:schemeClr val="accent2"/>
                  </a:solidFill>
                  <a:latin typeface="Arial" panose="020B0604020202020204" pitchFamily="34" charset="0"/>
                  <a:ea typeface="Arial" panose="020B0604020202020204" pitchFamily="34" charset="0"/>
                  <a:cs typeface="Arial" panose="020B0604020202020204" pitchFamily="34" charset="0"/>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es-ES" sz="1200" b="0" i="0" u="sng" baseline="0" dirty="0" err="1">
                  <a:solidFill>
                    <a:schemeClr val="accent2"/>
                  </a:solidFill>
                  <a:effectLst/>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es-ES" sz="1200" b="0" i="0" u="none" baseline="0" dirty="0">
                  <a:solidFill>
                    <a:schemeClr val="accent2"/>
                  </a:solidFill>
                  <a:effectLst/>
                </a:rPr>
                <a:t> </a:t>
              </a:r>
              <a:endParaRPr lang="es-ES" sz="12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es-ES"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Marco de la Estrategia: </a:t>
              </a:r>
              <a:r>
                <a:rPr lang="es-ES" sz="1200" b="0" i="0" u="sng" baseline="0" dirty="0" err="1">
                  <a:solidFill>
                    <a:schemeClr val="accent2"/>
                  </a:solidFill>
                  <a:hlinkClick r:id="rId19" tooltip="strategy_globalfund2023-2028_framework_ar.pdf">
                    <a:extLst>
                      <a:ext uri="{A12FA001-AC4F-418D-AE19-62706E023703}">
                        <ahyp:hlinkClr xmlns:ahyp="http://schemas.microsoft.com/office/drawing/2018/hyperlinkcolor" val="tx"/>
                      </a:ext>
                    </a:extLst>
                  </a:hlinkClick>
                </a:rPr>
                <a:t>عربي</a:t>
              </a:r>
              <a:r>
                <a:rPr lang="es-ES" sz="1200" b="0" i="0" u="sng" baseline="0" dirty="0">
                  <a:solidFill>
                    <a:schemeClr val="accent2"/>
                  </a:solidFill>
                </a:rPr>
                <a:t>  </a:t>
              </a:r>
              <a:r>
                <a:rPr lang="es-ES" sz="1200" b="0" i="0" u="none" baseline="0" dirty="0">
                  <a:solidFill>
                    <a:schemeClr val="tx1"/>
                  </a:solidFill>
                  <a:effectLst/>
                </a:rPr>
                <a:t>| </a:t>
              </a:r>
              <a:r>
                <a:rPr lang="es-ES" sz="1200" b="0" i="0" u="sng" baseline="0" dirty="0">
                  <a:solidFill>
                    <a:schemeClr val="accent2"/>
                  </a:solidFill>
                  <a:effectLst/>
                  <a:hlinkClick r:id="rId20" tooltip="The Global Fund 2023-2028 Strategy Framework">
                    <a:extLst>
                      <a:ext uri="{A12FA001-AC4F-418D-AE19-62706E023703}">
                        <ahyp:hlinkClr xmlns:ahyp="http://schemas.microsoft.com/office/drawing/2018/hyperlinkcolor" val="tx"/>
                      </a:ext>
                    </a:extLst>
                  </a:hlinkClick>
                </a:rPr>
                <a:t>English</a:t>
              </a:r>
              <a:r>
                <a:rPr lang="es-ES" sz="1200" b="0" i="0" u="none" baseline="0" dirty="0">
                  <a:solidFill>
                    <a:schemeClr val="tx1"/>
                  </a:solidFill>
                  <a:effectLst/>
                </a:rPr>
                <a:t> | </a:t>
              </a:r>
              <a:r>
                <a:rPr lang="es-ES" sz="1200" b="0" i="0" u="sng" baseline="0" dirty="0">
                  <a:solidFill>
                    <a:schemeClr val="accent2"/>
                  </a:solidFill>
                  <a:effectLst/>
                  <a:hlinkClick r:id="rId21" tooltip="Marco de la Estrategia del Fondo Mundial (2023-2028)">
                    <a:extLst>
                      <a:ext uri="{A12FA001-AC4F-418D-AE19-62706E023703}">
                        <ahyp:hlinkClr xmlns:ahyp="http://schemas.microsoft.com/office/drawing/2018/hyperlinkcolor" val="tx"/>
                      </a:ext>
                    </a:extLst>
                  </a:hlinkClick>
                </a:rPr>
                <a:t>Español</a:t>
              </a:r>
              <a:r>
                <a:rPr lang="es-ES" sz="1200" b="0" i="0" u="none" baseline="0" dirty="0">
                  <a:solidFill>
                    <a:schemeClr val="accent2"/>
                  </a:solidFill>
                  <a:effectLst/>
                </a:rPr>
                <a:t> | </a:t>
              </a:r>
              <a:r>
                <a:rPr lang="es-ES" sz="1200" b="0" i="0" u="sng" baseline="0" dirty="0" err="1">
                  <a:solidFill>
                    <a:schemeClr val="accent2"/>
                  </a:solidFill>
                  <a:effectLst/>
                  <a:hlinkClick r:id="rId22" tooltip="Cadre stratégique du Fonds mondial 2023 2028">
                    <a:extLst>
                      <a:ext uri="{A12FA001-AC4F-418D-AE19-62706E023703}">
                        <ahyp:hlinkClr xmlns:ahyp="http://schemas.microsoft.com/office/drawing/2018/hyperlinkcolor" val="tx"/>
                      </a:ext>
                    </a:extLst>
                  </a:hlinkClick>
                </a:rPr>
                <a:t>Français</a:t>
              </a:r>
              <a:r>
                <a:rPr lang="es-ES" sz="1200" b="0" i="0" u="none" baseline="0" dirty="0">
                  <a:solidFill>
                    <a:schemeClr val="tx1"/>
                  </a:solidFill>
                  <a:effectLst/>
                </a:rPr>
                <a:t> | </a:t>
              </a:r>
              <a:r>
                <a:rPr lang="es-ES" sz="1200" b="0" i="0" u="sng" baseline="0" dirty="0" err="1">
                  <a:solidFill>
                    <a:schemeClr val="accent2"/>
                  </a:solidFill>
                  <a:effectLst/>
                  <a:hlinkClick r:id="rId23" tooltip="O Quadro da Estratégia do Fundo Global (2023-2028)">
                    <a:extLst>
                      <a:ext uri="{A12FA001-AC4F-418D-AE19-62706E023703}">
                        <ahyp:hlinkClr xmlns:ahyp="http://schemas.microsoft.com/office/drawing/2018/hyperlinkcolor" val="tx"/>
                      </a:ext>
                    </a:extLst>
                  </a:hlinkClick>
                </a:rPr>
                <a:t>Português</a:t>
              </a:r>
              <a:r>
                <a:rPr lang="es-ES" sz="1200" b="0" i="0" u="none" baseline="0" dirty="0">
                  <a:solidFill>
                    <a:schemeClr val="tx1"/>
                  </a:solidFill>
                  <a:effectLst/>
                </a:rPr>
                <a:t> | </a:t>
              </a:r>
              <a:r>
                <a:rPr lang="es-ES" sz="1200" b="0" i="0" u="sng" baseline="0" dirty="0" err="1">
                  <a:solidFill>
                    <a:schemeClr val="accent2"/>
                  </a:solidFill>
                  <a:effectLst/>
                  <a:hlinkClick r:id="rId24"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es-ES" sz="1200" b="0" i="0" u="sng" baseline="0" dirty="0">
                <a:solidFill>
                  <a:schemeClr val="accent2"/>
                </a:solidFill>
                <a:effectLst/>
              </a:endParaRPr>
            </a:p>
            <a:p>
              <a:pPr marL="285750" indent="-285750">
                <a:spcAft>
                  <a:spcPts val="200"/>
                </a:spcAft>
                <a:buFont typeface="Arial" panose="020B0604020202020204" pitchFamily="34" charset="0"/>
                <a:buChar char="•"/>
              </a:pPr>
              <a:r>
                <a:rPr lang="es" altLang="en-US" sz="1200" dirty="0">
                  <a:solidFill>
                    <a:schemeClr val="tx1"/>
                  </a:solidFill>
                  <a:latin typeface="Arial" panose="020B0604020202020204" pitchFamily="34" charset="0"/>
                  <a:cs typeface="Arial" panose="020B0604020202020204" pitchFamily="34" charset="0"/>
                </a:rPr>
                <a:t>Marco de seguimiento y evaluación: </a:t>
              </a:r>
              <a:r>
                <a:rPr lang="en-US" altLang="en-US" sz="1200" dirty="0">
                  <a:solidFill>
                    <a:srgbClr val="2E4DF9"/>
                  </a:solidFill>
                  <a:cs typeface="Arial" panose="020B0604020202020204" pitchFamily="34" charset="0"/>
                  <a:hlinkClick r:id="rId25">
                    <a:extLst>
                      <a:ext uri="{A12FA001-AC4F-418D-AE19-62706E023703}">
                        <ahyp:hlinkClr xmlns:ahyp="http://schemas.microsoft.com/office/drawing/2018/hyperlinkcolor" val="tx"/>
                      </a:ext>
                    </a:extLst>
                  </a:hlinkClick>
                </a:rPr>
                <a:t>https://www.theglobalfund.org/en/monitoring-evaluation/</a:t>
              </a:r>
              <a:r>
                <a:rPr lang="en-US" altLang="en-US" sz="1200" dirty="0">
                  <a:solidFill>
                    <a:srgbClr val="2E4DF9"/>
                  </a:solidFill>
                  <a:cs typeface="Arial" panose="020B0604020202020204" pitchFamily="34" charset="0"/>
                </a:rPr>
                <a:t> </a:t>
              </a:r>
              <a:endParaRPr kumimoji="0" lang="es"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es-ES"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Si desea más información, consulte el enlace </a:t>
              </a:r>
              <a:r>
                <a:rPr lang="es-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https://www.theglobalfund.org/en/strategy/</a:t>
              </a:r>
              <a:r>
                <a:rPr lang="es-ES"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es-ES"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88735937-574F-4A5D-A399-656F17B59C87}"/>
              </a:ext>
            </a:extLst>
          </p:cNvPr>
          <p:cNvGrpSpPr/>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26A153B6-401D-4A75-BDB1-CFFE2818F3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AAA41DDC-B2C5-48B4-B510-A57F04D6490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7423BE5F-7C98-4FA5-8652-C29A0D4DAE8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angle 20">
                <a:extLst>
                  <a:ext uri="{FF2B5EF4-FFF2-40B4-BE49-F238E27FC236}">
                    <a16:creationId xmlns:a16="http://schemas.microsoft.com/office/drawing/2014/main" id="{199B4DB6-2227-4252-9C52-4733F45D6FE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8" name="Picture 2" descr="SDG Metadata Translation Project - SDG Metadata Translation Project">
              <a:extLst>
                <a:ext uri="{FF2B5EF4-FFF2-40B4-BE49-F238E27FC236}">
                  <a16:creationId xmlns:a16="http://schemas.microsoft.com/office/drawing/2014/main" id="{BA478FAE-1DD6-4E08-8668-0B1FCA3A384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50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1B101-1404-4C56-A82E-AF8B651B01CC}"/>
              </a:ext>
            </a:extLst>
          </p:cNvPr>
          <p:cNvSpPr>
            <a:spLocks noGrp="1"/>
          </p:cNvSpPr>
          <p:nvPr>
            <p:ph type="sldNum" sz="quarter" idx="12"/>
          </p:nvPr>
        </p:nvSpPr>
        <p:spPr/>
        <p:txBody>
          <a:bodyPr/>
          <a:lstStyle/>
          <a:p>
            <a:pPr algn="r" rtl="0"/>
            <a:fld id="{9E2BE927-25C7-4379-86F1-C17ED9D2A7F2}" type="slidenum">
              <a:rPr/>
              <a:pPr/>
              <a:t>2</a:t>
            </a:fld>
            <a:endParaRPr lang="es"/>
          </a:p>
        </p:txBody>
      </p:sp>
      <p:sp>
        <p:nvSpPr>
          <p:cNvPr id="3" name="Title 2">
            <a:extLst>
              <a:ext uri="{FF2B5EF4-FFF2-40B4-BE49-F238E27FC236}">
                <a16:creationId xmlns:a16="http://schemas.microsoft.com/office/drawing/2014/main" id="{384F4B86-3619-4FD8-A5C7-9DF9C92638FC}"/>
              </a:ext>
            </a:extLst>
          </p:cNvPr>
          <p:cNvSpPr>
            <a:spLocks noGrp="1"/>
          </p:cNvSpPr>
          <p:nvPr>
            <p:ph type="title"/>
          </p:nvPr>
        </p:nvSpPr>
        <p:spPr/>
        <p:txBody>
          <a:bodyPr/>
          <a:lstStyle/>
          <a:p>
            <a:pPr algn="l" rtl="0"/>
            <a:r>
              <a:rPr lang="es" b="0" i="0" u="none" baseline="0"/>
              <a:t>Información general</a:t>
            </a:r>
          </a:p>
        </p:txBody>
      </p:sp>
      <p:sp>
        <p:nvSpPr>
          <p:cNvPr id="8" name="Text Placeholder 12">
            <a:extLst>
              <a:ext uri="{FF2B5EF4-FFF2-40B4-BE49-F238E27FC236}">
                <a16:creationId xmlns:a16="http://schemas.microsoft.com/office/drawing/2014/main" id="{AB058158-36F1-40A5-9C5F-8BB7A98655BC}"/>
              </a:ext>
            </a:extLst>
          </p:cNvPr>
          <p:cNvSpPr txBox="1">
            <a:spLocks/>
          </p:cNvSpPr>
          <p:nvPr/>
        </p:nvSpPr>
        <p:spPr>
          <a:xfrm>
            <a:off x="4256000" y="1600612"/>
            <a:ext cx="3678237" cy="877888"/>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spcBef>
                <a:spcPts val="0"/>
              </a:spcBef>
              <a:buNone/>
            </a:pPr>
            <a:endParaRPr lang="es" sz="2400"/>
          </a:p>
        </p:txBody>
      </p:sp>
      <p:sp>
        <p:nvSpPr>
          <p:cNvPr id="22" name="Rectangle 21">
            <a:extLst>
              <a:ext uri="{FF2B5EF4-FFF2-40B4-BE49-F238E27FC236}">
                <a16:creationId xmlns:a16="http://schemas.microsoft.com/office/drawing/2014/main" id="{084886BB-EA45-41C0-849B-C75A1F625B6D}"/>
              </a:ext>
            </a:extLst>
          </p:cNvPr>
          <p:cNvSpPr/>
          <p:nvPr/>
        </p:nvSpPr>
        <p:spPr>
          <a:xfrm>
            <a:off x="285750" y="1990660"/>
            <a:ext cx="3678237" cy="4213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es" sz="1800">
              <a:solidFill>
                <a:schemeClr val="tx1"/>
              </a:solidFill>
              <a:latin typeface="+mj-lt"/>
            </a:endParaRPr>
          </a:p>
        </p:txBody>
      </p:sp>
      <p:sp>
        <p:nvSpPr>
          <p:cNvPr id="17" name="Rectangle 16">
            <a:extLst>
              <a:ext uri="{FF2B5EF4-FFF2-40B4-BE49-F238E27FC236}">
                <a16:creationId xmlns:a16="http://schemas.microsoft.com/office/drawing/2014/main" id="{776C4E4E-02B2-41ED-A880-0FCC6EC443FF}"/>
              </a:ext>
            </a:extLst>
          </p:cNvPr>
          <p:cNvSpPr/>
          <p:nvPr/>
        </p:nvSpPr>
        <p:spPr>
          <a:xfrm>
            <a:off x="247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es" sz="1600" b="0" i="0" u="none" baseline="0" dirty="0">
                <a:solidFill>
                  <a:schemeClr val="tx1"/>
                </a:solidFill>
                <a:latin typeface="+mj-lt"/>
                <a:ea typeface="+mj-lt"/>
                <a:cs typeface="+mj-lt"/>
              </a:rPr>
              <a:t>Nuestros progresos</a:t>
            </a:r>
          </a:p>
        </p:txBody>
      </p:sp>
      <p:sp>
        <p:nvSpPr>
          <p:cNvPr id="23" name="Rectangle 22">
            <a:extLst>
              <a:ext uri="{FF2B5EF4-FFF2-40B4-BE49-F238E27FC236}">
                <a16:creationId xmlns:a16="http://schemas.microsoft.com/office/drawing/2014/main" id="{2BEACD40-04D0-4EC7-B9E0-2B08AFF9C769}"/>
              </a:ext>
            </a:extLst>
          </p:cNvPr>
          <p:cNvSpPr/>
          <p:nvPr/>
        </p:nvSpPr>
        <p:spPr>
          <a:xfrm>
            <a:off x="4143923" y="1990658"/>
            <a:ext cx="3678237" cy="4213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es" sz="1800">
              <a:solidFill>
                <a:schemeClr val="tx1"/>
              </a:solidFill>
              <a:latin typeface="+mj-lt"/>
            </a:endParaRPr>
          </a:p>
        </p:txBody>
      </p:sp>
      <p:sp>
        <p:nvSpPr>
          <p:cNvPr id="18" name="Rectangle 17">
            <a:extLst>
              <a:ext uri="{FF2B5EF4-FFF2-40B4-BE49-F238E27FC236}">
                <a16:creationId xmlns:a16="http://schemas.microsoft.com/office/drawing/2014/main" id="{D6ED7221-71BF-424E-84CE-2A4ED2DC9046}"/>
              </a:ext>
            </a:extLst>
          </p:cNvPr>
          <p:cNvSpPr/>
          <p:nvPr/>
        </p:nvSpPr>
        <p:spPr>
          <a:xfrm>
            <a:off x="4143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es" sz="1600" b="0" i="0" u="none" baseline="0" dirty="0">
                <a:solidFill>
                  <a:sysClr val="windowText" lastClr="000000"/>
                </a:solidFill>
                <a:latin typeface="+mj-lt"/>
                <a:ea typeface="+mj-lt"/>
                <a:cs typeface="+mj-lt"/>
              </a:rPr>
              <a:t>Dónde nos encontramos ahora</a:t>
            </a:r>
          </a:p>
        </p:txBody>
      </p:sp>
      <p:sp>
        <p:nvSpPr>
          <p:cNvPr id="24" name="Rectangle 23">
            <a:extLst>
              <a:ext uri="{FF2B5EF4-FFF2-40B4-BE49-F238E27FC236}">
                <a16:creationId xmlns:a16="http://schemas.microsoft.com/office/drawing/2014/main" id="{CCD0ADFD-D78F-4025-9322-A870CD24CE65}"/>
              </a:ext>
            </a:extLst>
          </p:cNvPr>
          <p:cNvSpPr/>
          <p:nvPr/>
        </p:nvSpPr>
        <p:spPr>
          <a:xfrm>
            <a:off x="8039923" y="1990658"/>
            <a:ext cx="3678237" cy="421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es" sz="1800">
              <a:solidFill>
                <a:schemeClr val="tx1"/>
              </a:solidFill>
              <a:latin typeface="+mj-lt"/>
            </a:endParaRPr>
          </a:p>
        </p:txBody>
      </p:sp>
      <p:sp>
        <p:nvSpPr>
          <p:cNvPr id="19" name="Rectangle 18">
            <a:extLst>
              <a:ext uri="{FF2B5EF4-FFF2-40B4-BE49-F238E27FC236}">
                <a16:creationId xmlns:a16="http://schemas.microsoft.com/office/drawing/2014/main" id="{FF8E899F-A3D1-4D61-8B5F-A7B73E02427E}"/>
              </a:ext>
            </a:extLst>
          </p:cNvPr>
          <p:cNvSpPr/>
          <p:nvPr/>
        </p:nvSpPr>
        <p:spPr>
          <a:xfrm>
            <a:off x="8039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es" sz="1600" b="0" i="0" u="none" baseline="0">
                <a:solidFill>
                  <a:sysClr val="windowText" lastClr="000000"/>
                </a:solidFill>
                <a:latin typeface="+mj-lt"/>
                <a:ea typeface="+mj-lt"/>
                <a:cs typeface="+mj-lt"/>
              </a:rPr>
              <a:t>Nuestro futuro</a:t>
            </a:r>
          </a:p>
        </p:txBody>
      </p:sp>
      <p:grpSp>
        <p:nvGrpSpPr>
          <p:cNvPr id="54" name="Group 53">
            <a:extLst>
              <a:ext uri="{FF2B5EF4-FFF2-40B4-BE49-F238E27FC236}">
                <a16:creationId xmlns:a16="http://schemas.microsoft.com/office/drawing/2014/main" id="{EA3E37F5-B840-416A-9D1A-1F342DA0A270}"/>
              </a:ext>
            </a:extLst>
          </p:cNvPr>
          <p:cNvGrpSpPr/>
          <p:nvPr/>
        </p:nvGrpSpPr>
        <p:grpSpPr>
          <a:xfrm>
            <a:off x="4287230" y="2270061"/>
            <a:ext cx="3391623" cy="3276691"/>
            <a:chOff x="4253777" y="5716943"/>
            <a:chExt cx="3391623" cy="3276691"/>
          </a:xfrm>
        </p:grpSpPr>
        <p:sp>
          <p:nvSpPr>
            <p:cNvPr id="5" name="Content Placeholder 7">
              <a:extLst>
                <a:ext uri="{FF2B5EF4-FFF2-40B4-BE49-F238E27FC236}">
                  <a16:creationId xmlns:a16="http://schemas.microsoft.com/office/drawing/2014/main" id="{B8199959-8441-4B22-B8A5-EE3F9EB9D8BA}"/>
                </a:ext>
              </a:extLst>
            </p:cNvPr>
            <p:cNvSpPr txBox="1">
              <a:spLocks/>
            </p:cNvSpPr>
            <p:nvPr/>
          </p:nvSpPr>
          <p:spPr>
            <a:xfrm>
              <a:off x="4253777" y="5716943"/>
              <a:ext cx="3391623" cy="1445742"/>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buFont typeface="Arial" panose="020B0604020202020204" pitchFamily="34" charset="0"/>
                <a:buNone/>
              </a:pPr>
              <a:r>
                <a:rPr lang="es" sz="1800" b="0" i="0" u="none" baseline="0">
                  <a:latin typeface="+mn-lt"/>
                  <a:ea typeface="+mn-lt"/>
                  <a:cs typeface="+mn-lt"/>
                </a:rPr>
                <a:t>Estamos lejos de alcanzar </a:t>
              </a:r>
              <a:r>
                <a:rPr lang="es" sz="1800" b="1" i="0" u="none" baseline="0">
                  <a:latin typeface="+mn-lt"/>
                  <a:ea typeface="+mn-lt"/>
                  <a:cs typeface="+mn-lt"/>
                </a:rPr>
                <a:t>las metas del tercer Objetivo de Desarrollo Sostenible (ODS)</a:t>
              </a:r>
              <a:r>
                <a:rPr lang="es" sz="1800" b="0" i="0" u="none" baseline="0">
                  <a:latin typeface="+mn-lt"/>
                  <a:ea typeface="+mn-lt"/>
                  <a:cs typeface="+mn-lt"/>
                </a:rPr>
                <a:t>.</a:t>
              </a:r>
            </a:p>
          </p:txBody>
        </p:sp>
        <p:pic>
          <p:nvPicPr>
            <p:cNvPr id="11" name="Picture 10">
              <a:extLst>
                <a:ext uri="{FF2B5EF4-FFF2-40B4-BE49-F238E27FC236}">
                  <a16:creationId xmlns:a16="http://schemas.microsoft.com/office/drawing/2014/main" id="{33A48F8F-F870-43E4-8C93-83148D5C4FDF}"/>
                </a:ext>
              </a:extLst>
            </p:cNvPr>
            <p:cNvPicPr>
              <a:picLocks noChangeAspect="1"/>
            </p:cNvPicPr>
            <p:nvPr/>
          </p:nvPicPr>
          <p:blipFill>
            <a:blip r:embed="rId3"/>
            <a:stretch>
              <a:fillRect/>
            </a:stretch>
          </p:blipFill>
          <p:spPr>
            <a:xfrm>
              <a:off x="4796171" y="6800624"/>
              <a:ext cx="2306835" cy="2193010"/>
            </a:xfrm>
            <a:prstGeom prst="rect">
              <a:avLst/>
            </a:prstGeom>
          </p:spPr>
        </p:pic>
      </p:grpSp>
      <p:grpSp>
        <p:nvGrpSpPr>
          <p:cNvPr id="55" name="Group 54">
            <a:extLst>
              <a:ext uri="{FF2B5EF4-FFF2-40B4-BE49-F238E27FC236}">
                <a16:creationId xmlns:a16="http://schemas.microsoft.com/office/drawing/2014/main" id="{DD579F8D-CC0B-4439-ABDE-12EA84AC9D64}"/>
              </a:ext>
            </a:extLst>
          </p:cNvPr>
          <p:cNvGrpSpPr/>
          <p:nvPr/>
        </p:nvGrpSpPr>
        <p:grpSpPr>
          <a:xfrm>
            <a:off x="8039923" y="2270061"/>
            <a:ext cx="3678237" cy="3276691"/>
            <a:chOff x="8039923" y="6110643"/>
            <a:chExt cx="3678237" cy="3276691"/>
          </a:xfrm>
        </p:grpSpPr>
        <p:sp>
          <p:nvSpPr>
            <p:cNvPr id="6" name="Content Placeholder 9">
              <a:extLst>
                <a:ext uri="{FF2B5EF4-FFF2-40B4-BE49-F238E27FC236}">
                  <a16:creationId xmlns:a16="http://schemas.microsoft.com/office/drawing/2014/main" id="{60D3AE2D-B026-438B-B661-C792ACFF3B41}"/>
                </a:ext>
              </a:extLst>
            </p:cNvPr>
            <p:cNvSpPr txBox="1">
              <a:spLocks/>
            </p:cNvSpPr>
            <p:nvPr/>
          </p:nvSpPr>
          <p:spPr>
            <a:xfrm>
              <a:off x="8039923" y="6110643"/>
              <a:ext cx="3678237" cy="1465783"/>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spcBef>
                  <a:spcPts val="0"/>
                </a:spcBef>
                <a:buFont typeface="Arial" panose="020B0604020202020204" pitchFamily="34" charset="0"/>
                <a:buNone/>
              </a:pPr>
              <a:r>
                <a:rPr lang="es" sz="1600" b="1" i="0" u="none" baseline="0" dirty="0">
                  <a:latin typeface="+mn-lt"/>
                  <a:ea typeface="+mn-lt"/>
                  <a:cs typeface="+mn-lt"/>
                </a:rPr>
                <a:t>Nueva Estrategia del Fondo Mundial </a:t>
              </a:r>
              <a:r>
                <a:rPr lang="es" sz="1600" b="0" i="0" u="none" baseline="0" dirty="0">
                  <a:latin typeface="+mn-lt"/>
                  <a:ea typeface="+mn-lt"/>
                  <a:cs typeface="+mn-lt"/>
                </a:rPr>
                <a:t>para acelerar la repercusión con 2030 en el horizonte. </a:t>
              </a:r>
            </a:p>
            <a:p>
              <a:pPr marL="0" indent="0" algn="l" rtl="0">
                <a:spcBef>
                  <a:spcPts val="0"/>
                </a:spcBef>
                <a:buFont typeface="Arial" panose="020B0604020202020204" pitchFamily="34" charset="0"/>
                <a:buNone/>
              </a:pPr>
              <a:endParaRPr lang="es" sz="1800" dirty="0">
                <a:latin typeface="+mn-lt"/>
              </a:endParaRPr>
            </a:p>
          </p:txBody>
        </p:sp>
        <p:pic>
          <p:nvPicPr>
            <p:cNvPr id="12" name="Picture 11">
              <a:extLst>
                <a:ext uri="{FF2B5EF4-FFF2-40B4-BE49-F238E27FC236}">
                  <a16:creationId xmlns:a16="http://schemas.microsoft.com/office/drawing/2014/main" id="{406BD9D5-CAF5-4830-A8BB-A3388A24C544}"/>
                </a:ext>
              </a:extLst>
            </p:cNvPr>
            <p:cNvPicPr>
              <a:picLocks noChangeAspect="1"/>
            </p:cNvPicPr>
            <p:nvPr/>
          </p:nvPicPr>
          <p:blipFill>
            <a:blip r:embed="rId4"/>
            <a:stretch>
              <a:fillRect/>
            </a:stretch>
          </p:blipFill>
          <p:spPr>
            <a:xfrm>
              <a:off x="8827828" y="7121112"/>
              <a:ext cx="2306835" cy="2266222"/>
            </a:xfrm>
            <a:prstGeom prst="rect">
              <a:avLst/>
            </a:prstGeom>
            <a:effectLst>
              <a:outerShdw blurRad="50800" dist="38100" dir="2700000" algn="tl" rotWithShape="0">
                <a:prstClr val="black">
                  <a:alpha val="40000"/>
                </a:prstClr>
              </a:outerShdw>
            </a:effectLst>
          </p:spPr>
        </p:pic>
      </p:grpSp>
      <p:grpSp>
        <p:nvGrpSpPr>
          <p:cNvPr id="31" name="Group 30">
            <a:extLst>
              <a:ext uri="{FF2B5EF4-FFF2-40B4-BE49-F238E27FC236}">
                <a16:creationId xmlns:a16="http://schemas.microsoft.com/office/drawing/2014/main" id="{4622947A-C5D4-4D51-8AD8-24BAB5288FFD}"/>
              </a:ext>
            </a:extLst>
          </p:cNvPr>
          <p:cNvGrpSpPr/>
          <p:nvPr/>
        </p:nvGrpSpPr>
        <p:grpSpPr>
          <a:xfrm>
            <a:off x="307562" y="2075835"/>
            <a:ext cx="3635345" cy="2142827"/>
            <a:chOff x="291549" y="1824465"/>
            <a:chExt cx="3487192" cy="2108374"/>
          </a:xfrm>
        </p:grpSpPr>
        <p:pic>
          <p:nvPicPr>
            <p:cNvPr id="34" name="Picture 33">
              <a:extLst>
                <a:ext uri="{FF2B5EF4-FFF2-40B4-BE49-F238E27FC236}">
                  <a16:creationId xmlns:a16="http://schemas.microsoft.com/office/drawing/2014/main" id="{CB7A6E4D-27C3-4A42-BA12-25AD865829E1}"/>
                </a:ext>
              </a:extLst>
            </p:cNvPr>
            <p:cNvPicPr>
              <a:picLocks noChangeAspect="1"/>
            </p:cNvPicPr>
            <p:nvPr/>
          </p:nvPicPr>
          <p:blipFill>
            <a:blip r:embed="rId5"/>
            <a:stretch>
              <a:fillRect/>
            </a:stretch>
          </p:blipFill>
          <p:spPr>
            <a:xfrm>
              <a:off x="1614663" y="2029108"/>
              <a:ext cx="2164078" cy="1205069"/>
            </a:xfrm>
            <a:prstGeom prst="rect">
              <a:avLst/>
            </a:prstGeom>
          </p:spPr>
        </p:pic>
        <p:pic>
          <p:nvPicPr>
            <p:cNvPr id="32" name="Picture 31">
              <a:extLst>
                <a:ext uri="{FF2B5EF4-FFF2-40B4-BE49-F238E27FC236}">
                  <a16:creationId xmlns:a16="http://schemas.microsoft.com/office/drawing/2014/main" id="{2924873D-E08D-45A1-94E7-4342B88B8743}"/>
                </a:ext>
              </a:extLst>
            </p:cNvPr>
            <p:cNvPicPr>
              <a:picLocks noChangeAspect="1"/>
            </p:cNvPicPr>
            <p:nvPr/>
          </p:nvPicPr>
          <p:blipFill>
            <a:blip r:embed="rId5"/>
            <a:stretch>
              <a:fillRect/>
            </a:stretch>
          </p:blipFill>
          <p:spPr>
            <a:xfrm>
              <a:off x="291549" y="2029108"/>
              <a:ext cx="2164080" cy="1205070"/>
            </a:xfrm>
            <a:prstGeom prst="rect">
              <a:avLst/>
            </a:prstGeom>
          </p:spPr>
        </p:pic>
        <p:sp>
          <p:nvSpPr>
            <p:cNvPr id="35" name="Oval 34">
              <a:extLst>
                <a:ext uri="{FF2B5EF4-FFF2-40B4-BE49-F238E27FC236}">
                  <a16:creationId xmlns:a16="http://schemas.microsoft.com/office/drawing/2014/main" id="{E7A236D1-CFF6-47E3-B87C-A132C34AA974}"/>
                </a:ext>
              </a:extLst>
            </p:cNvPr>
            <p:cNvSpPr/>
            <p:nvPr/>
          </p:nvSpPr>
          <p:spPr>
            <a:xfrm>
              <a:off x="550629" y="1824465"/>
              <a:ext cx="2849032" cy="2108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48" name="Group 47">
            <a:extLst>
              <a:ext uri="{FF2B5EF4-FFF2-40B4-BE49-F238E27FC236}">
                <a16:creationId xmlns:a16="http://schemas.microsoft.com/office/drawing/2014/main" id="{073B3B83-84D1-4285-885F-E0FB36635B55}"/>
              </a:ext>
            </a:extLst>
          </p:cNvPr>
          <p:cNvGrpSpPr/>
          <p:nvPr/>
        </p:nvGrpSpPr>
        <p:grpSpPr>
          <a:xfrm>
            <a:off x="342341" y="3584609"/>
            <a:ext cx="3534960" cy="2550783"/>
            <a:chOff x="342341" y="3492143"/>
            <a:chExt cx="3534960" cy="2550783"/>
          </a:xfrm>
        </p:grpSpPr>
        <p:sp>
          <p:nvSpPr>
            <p:cNvPr id="36" name="Rectangle 35">
              <a:extLst>
                <a:ext uri="{FF2B5EF4-FFF2-40B4-BE49-F238E27FC236}">
                  <a16:creationId xmlns:a16="http://schemas.microsoft.com/office/drawing/2014/main" id="{1F4C4E1A-688F-4710-8662-C798F045BC9F}"/>
                </a:ext>
              </a:extLst>
            </p:cNvPr>
            <p:cNvSpPr/>
            <p:nvPr/>
          </p:nvSpPr>
          <p:spPr>
            <a:xfrm>
              <a:off x="991552" y="3492143"/>
              <a:ext cx="2802750"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s" sz="1400" b="0" i="0" u="none" baseline="0" dirty="0">
                  <a:solidFill>
                    <a:schemeClr val="accent1"/>
                  </a:solidFill>
                  <a:latin typeface="+mj-lt"/>
                  <a:cs typeface="Arial" panose="020B0604020202020204" pitchFamily="34" charset="0"/>
                </a:rPr>
                <a:t>21,9 millones</a:t>
              </a:r>
              <a:r>
                <a:rPr lang="es"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personas en tratamiento antirretroviral para el VIH en 2020</a:t>
              </a:r>
            </a:p>
          </p:txBody>
        </p:sp>
        <p:sp>
          <p:nvSpPr>
            <p:cNvPr id="37" name="Rectangle 36">
              <a:extLst>
                <a:ext uri="{FF2B5EF4-FFF2-40B4-BE49-F238E27FC236}">
                  <a16:creationId xmlns:a16="http://schemas.microsoft.com/office/drawing/2014/main" id="{BB2B1EDB-5A24-46D4-AD70-04E51D00F3E2}"/>
                </a:ext>
              </a:extLst>
            </p:cNvPr>
            <p:cNvSpPr/>
            <p:nvPr/>
          </p:nvSpPr>
          <p:spPr>
            <a:xfrm>
              <a:off x="991552" y="4321050"/>
              <a:ext cx="2674092"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s" sz="1400" b="0" i="0" u="none" baseline="0" dirty="0">
                  <a:solidFill>
                    <a:schemeClr val="accent2"/>
                  </a:solidFill>
                  <a:latin typeface="+mj-lt"/>
                  <a:cs typeface="Arial" panose="020B0604020202020204" pitchFamily="34" charset="0"/>
                </a:rPr>
                <a:t>4,7 millones</a:t>
              </a:r>
              <a:r>
                <a:rPr lang="es"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personas con tuberculosis tratadas en 2020</a:t>
              </a:r>
            </a:p>
          </p:txBody>
        </p:sp>
        <p:sp>
          <p:nvSpPr>
            <p:cNvPr id="39" name="Rectangle 38">
              <a:extLst>
                <a:ext uri="{FF2B5EF4-FFF2-40B4-BE49-F238E27FC236}">
                  <a16:creationId xmlns:a16="http://schemas.microsoft.com/office/drawing/2014/main" id="{6894548B-6F5A-4CF9-B0CC-FC04816BD85B}"/>
                </a:ext>
              </a:extLst>
            </p:cNvPr>
            <p:cNvSpPr/>
            <p:nvPr/>
          </p:nvSpPr>
          <p:spPr>
            <a:xfrm>
              <a:off x="991552" y="5149957"/>
              <a:ext cx="2885749"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s" sz="1400" b="0" i="0" u="none" baseline="0" dirty="0">
                  <a:solidFill>
                    <a:schemeClr val="accent3">
                      <a:lumMod val="75000"/>
                    </a:schemeClr>
                  </a:solidFill>
                  <a:latin typeface="+mj-lt"/>
                  <a:cs typeface="Arial" panose="020B0604020202020204" pitchFamily="34" charset="0"/>
                </a:rPr>
                <a:t>188 millones</a:t>
              </a:r>
              <a:r>
                <a:rPr lang="es"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mosquiteros distribuidos en 2020</a:t>
              </a:r>
            </a:p>
          </p:txBody>
        </p:sp>
        <p:pic>
          <p:nvPicPr>
            <p:cNvPr id="41" name="Graphic 40">
              <a:extLst>
                <a:ext uri="{FF2B5EF4-FFF2-40B4-BE49-F238E27FC236}">
                  <a16:creationId xmlns:a16="http://schemas.microsoft.com/office/drawing/2014/main" id="{06D6DA7B-C757-4F6B-81F1-1554F764C0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341" y="3618587"/>
              <a:ext cx="640080" cy="640080"/>
            </a:xfrm>
            <a:prstGeom prst="rect">
              <a:avLst/>
            </a:prstGeom>
          </p:spPr>
        </p:pic>
        <p:pic>
          <p:nvPicPr>
            <p:cNvPr id="42" name="Graphic 41">
              <a:extLst>
                <a:ext uri="{FF2B5EF4-FFF2-40B4-BE49-F238E27FC236}">
                  <a16:creationId xmlns:a16="http://schemas.microsoft.com/office/drawing/2014/main" id="{5A2A9DAB-8F28-4D7A-933D-91E16C3D9C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341" y="4477466"/>
              <a:ext cx="640080" cy="640080"/>
            </a:xfrm>
            <a:prstGeom prst="rect">
              <a:avLst/>
            </a:prstGeom>
          </p:spPr>
        </p:pic>
        <p:pic>
          <p:nvPicPr>
            <p:cNvPr id="43" name="Graphic 42">
              <a:extLst>
                <a:ext uri="{FF2B5EF4-FFF2-40B4-BE49-F238E27FC236}">
                  <a16:creationId xmlns:a16="http://schemas.microsoft.com/office/drawing/2014/main" id="{AC787FC8-4313-41FA-A7BA-A35F0626EB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41" y="5316399"/>
              <a:ext cx="640080" cy="640080"/>
            </a:xfrm>
            <a:prstGeom prst="rect">
              <a:avLst/>
            </a:prstGeom>
          </p:spPr>
        </p:pic>
        <p:cxnSp>
          <p:nvCxnSpPr>
            <p:cNvPr id="45" name="Straight Connector 44">
              <a:extLst>
                <a:ext uri="{FF2B5EF4-FFF2-40B4-BE49-F238E27FC236}">
                  <a16:creationId xmlns:a16="http://schemas.microsoft.com/office/drawing/2014/main" id="{559C3882-FEF3-444B-8B8C-09A366C635BB}"/>
                </a:ext>
              </a:extLst>
            </p:cNvPr>
            <p:cNvCxnSpPr>
              <a:cxnSpLocks/>
            </p:cNvCxnSpPr>
            <p:nvPr/>
          </p:nvCxnSpPr>
          <p:spPr>
            <a:xfrm>
              <a:off x="342341" y="4353081"/>
              <a:ext cx="34747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E6E34-1B3A-45EB-A872-771C04A5B592}"/>
                </a:ext>
              </a:extLst>
            </p:cNvPr>
            <p:cNvCxnSpPr>
              <a:cxnSpLocks/>
            </p:cNvCxnSpPr>
            <p:nvPr/>
          </p:nvCxnSpPr>
          <p:spPr>
            <a:xfrm>
              <a:off x="342341" y="5181988"/>
              <a:ext cx="34747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a:extLst>
                <a:ext uri="{FF2B5EF4-FFF2-40B4-BE49-F238E27FC236}">
                  <a16:creationId xmlns:a16="http://schemas.microsoft.com/office/drawing/2014/main" id="{D261839F-8F66-42C2-A7E6-1776CA6E2D31}"/>
                </a:ext>
              </a:extLst>
            </p:cNvPr>
            <p:cNvCxnSpPr>
              <a:cxnSpLocks/>
            </p:cNvCxnSpPr>
            <p:nvPr/>
          </p:nvCxnSpPr>
          <p:spPr>
            <a:xfrm>
              <a:off x="342341" y="6010897"/>
              <a:ext cx="347472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0" name="TextBox 29">
            <a:extLst>
              <a:ext uri="{FF2B5EF4-FFF2-40B4-BE49-F238E27FC236}">
                <a16:creationId xmlns:a16="http://schemas.microsoft.com/office/drawing/2014/main" id="{494B6914-591E-4CFD-9669-329CAEF40FDC}"/>
              </a:ext>
            </a:extLst>
          </p:cNvPr>
          <p:cNvSpPr txBox="1"/>
          <p:nvPr/>
        </p:nvSpPr>
        <p:spPr>
          <a:xfrm>
            <a:off x="359540" y="2422155"/>
            <a:ext cx="3566620" cy="923330"/>
          </a:xfrm>
          <a:prstGeom prst="rect">
            <a:avLst/>
          </a:prstGeom>
          <a:noFill/>
        </p:spPr>
        <p:txBody>
          <a:bodyPr wrap="square">
            <a:spAutoFit/>
          </a:bodyPr>
          <a:lstStyle/>
          <a:p>
            <a:pPr algn="ctr" rtl="0"/>
            <a:r>
              <a:rPr lang="es" sz="1800" b="1" i="0" u="none" baseline="0" dirty="0">
                <a:latin typeface="+mj-lt"/>
                <a:cs typeface="Arial" panose="020B0604020202020204" pitchFamily="34" charset="0"/>
              </a:rPr>
              <a:t>44 </a:t>
            </a:r>
          </a:p>
          <a:p>
            <a:pPr algn="ctr" rtl="0"/>
            <a:r>
              <a:rPr lang="es" sz="1800" b="1" i="0" u="none" baseline="0" dirty="0">
                <a:latin typeface="+mj-lt"/>
                <a:cs typeface="Arial" panose="020B0604020202020204" pitchFamily="34" charset="0"/>
              </a:rPr>
              <a:t>millones </a:t>
            </a:r>
          </a:p>
          <a:p>
            <a:pPr algn="ctr" rtl="0"/>
            <a:r>
              <a:rPr lang="es" sz="1800" b="1" i="0" u="none" baseline="0" dirty="0">
                <a:latin typeface="+mj-lt"/>
                <a:cs typeface="Arial" panose="020B0604020202020204" pitchFamily="34" charset="0"/>
              </a:rPr>
              <a:t>de vidas salvadas</a:t>
            </a:r>
          </a:p>
        </p:txBody>
      </p:sp>
      <p:sp>
        <p:nvSpPr>
          <p:cNvPr id="33" name="TextBox 32">
            <a:extLst>
              <a:ext uri="{FF2B5EF4-FFF2-40B4-BE49-F238E27FC236}">
                <a16:creationId xmlns:a16="http://schemas.microsoft.com/office/drawing/2014/main" id="{C4532894-94E8-4E62-B89A-204B86D011F7}"/>
              </a:ext>
            </a:extLst>
          </p:cNvPr>
          <p:cNvSpPr txBox="1"/>
          <p:nvPr/>
        </p:nvSpPr>
        <p:spPr>
          <a:xfrm>
            <a:off x="247923" y="1990658"/>
            <a:ext cx="1591178" cy="276999"/>
          </a:xfrm>
          <a:prstGeom prst="rect">
            <a:avLst/>
          </a:prstGeom>
          <a:noFill/>
        </p:spPr>
        <p:txBody>
          <a:bodyPr wrap="square">
            <a:spAutoFit/>
          </a:bodyPr>
          <a:lstStyle/>
          <a:p>
            <a:pPr algn="l" rtl="0"/>
            <a:r>
              <a:rPr lang="es" sz="1200" b="0" i="1" u="none" baseline="0" dirty="0"/>
              <a:t>A finales de 2020:</a:t>
            </a:r>
          </a:p>
        </p:txBody>
      </p:sp>
    </p:spTree>
    <p:extLst>
      <p:ext uri="{BB962C8B-B14F-4D97-AF65-F5344CB8AC3E}">
        <p14:creationId xmlns:p14="http://schemas.microsoft.com/office/powerpoint/2010/main" val="990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8109C-381A-48AC-88CC-6A7B8A002C69}"/>
              </a:ext>
            </a:extLst>
          </p:cNvPr>
          <p:cNvSpPr>
            <a:spLocks noGrp="1"/>
          </p:cNvSpPr>
          <p:nvPr>
            <p:ph type="sldNum" sz="quarter" idx="12"/>
          </p:nvPr>
        </p:nvSpPr>
        <p:spPr>
          <a:xfrm>
            <a:off x="11166057" y="6152580"/>
            <a:ext cx="897300" cy="365125"/>
          </a:xfrm>
        </p:spPr>
        <p:txBody>
          <a:bodyPr/>
          <a:lstStyle/>
          <a:p>
            <a:pPr algn="r" rtl="0"/>
            <a:fld id="{9E2BE927-25C7-4379-86F1-C17ED9D2A7F2}" type="slidenum">
              <a:rPr/>
              <a:pPr/>
              <a:t>3</a:t>
            </a:fld>
            <a:endParaRPr lang="es"/>
          </a:p>
        </p:txBody>
      </p:sp>
      <p:sp>
        <p:nvSpPr>
          <p:cNvPr id="3" name="Title 2">
            <a:extLst>
              <a:ext uri="{FF2B5EF4-FFF2-40B4-BE49-F238E27FC236}">
                <a16:creationId xmlns:a16="http://schemas.microsoft.com/office/drawing/2014/main" id="{88967341-D0D6-446E-AA8B-36ECFA8137CD}"/>
              </a:ext>
            </a:extLst>
          </p:cNvPr>
          <p:cNvSpPr>
            <a:spLocks noGrp="1"/>
          </p:cNvSpPr>
          <p:nvPr>
            <p:ph type="title"/>
          </p:nvPr>
        </p:nvSpPr>
        <p:spPr/>
        <p:txBody>
          <a:bodyPr/>
          <a:lstStyle/>
          <a:p>
            <a:pPr algn="l" rtl="0"/>
            <a:r>
              <a:rPr lang="es" b="0" i="0" u="none" baseline="0"/>
              <a:t>Características de alto nivel de la nueva Estrategia</a:t>
            </a:r>
          </a:p>
        </p:txBody>
      </p:sp>
      <p:sp>
        <p:nvSpPr>
          <p:cNvPr id="6" name="TextBox 5">
            <a:extLst>
              <a:ext uri="{FF2B5EF4-FFF2-40B4-BE49-F238E27FC236}">
                <a16:creationId xmlns:a16="http://schemas.microsoft.com/office/drawing/2014/main" id="{FC75BA01-9747-42AB-95E9-B7B6FE37DE4E}"/>
              </a:ext>
            </a:extLst>
          </p:cNvPr>
          <p:cNvSpPr txBox="1"/>
          <p:nvPr/>
        </p:nvSpPr>
        <p:spPr>
          <a:xfrm>
            <a:off x="359639" y="1370600"/>
            <a:ext cx="3084723" cy="3785652"/>
          </a:xfrm>
          <a:prstGeom prst="rect">
            <a:avLst/>
          </a:prstGeom>
          <a:noFill/>
        </p:spPr>
        <p:txBody>
          <a:bodyPr wrap="square">
            <a:spAutoFit/>
          </a:bodyPr>
          <a:lstStyle/>
          <a:p>
            <a:pPr algn="ctr" rtl="0"/>
            <a:r>
              <a:rPr lang="es" sz="2400" b="0" i="0" u="none" baseline="0" dirty="0">
                <a:latin typeface="+mj-lt"/>
                <a:cs typeface="Arial" panose="020B0604020202020204" pitchFamily="34" charset="0"/>
              </a:rPr>
              <a:t>Visión de la Estrategia</a:t>
            </a:r>
          </a:p>
          <a:p>
            <a:endParaRPr lang="es" sz="2400" dirty="0">
              <a:solidFill>
                <a:schemeClr val="tx1"/>
              </a:solidFill>
              <a:latin typeface="+mj-lt"/>
              <a:cs typeface="Arial" panose="020B0604020202020204" pitchFamily="34" charset="0"/>
            </a:endParaRPr>
          </a:p>
          <a:p>
            <a:pPr algn="ctr" rtl="0"/>
            <a:r>
              <a:rPr lang="es" sz="2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"Un mundo libre de la carga del sida, la tuberculosis y la malaria, donde todos podamos disfrutar del mismo nivel de salud".</a:t>
            </a:r>
          </a:p>
        </p:txBody>
      </p:sp>
      <p:graphicFrame>
        <p:nvGraphicFramePr>
          <p:cNvPr id="20" name="Table 19">
            <a:extLst>
              <a:ext uri="{FF2B5EF4-FFF2-40B4-BE49-F238E27FC236}">
                <a16:creationId xmlns:a16="http://schemas.microsoft.com/office/drawing/2014/main" id="{B81C654D-E33F-43AA-9FED-DF3CAA199F23}"/>
              </a:ext>
            </a:extLst>
          </p:cNvPr>
          <p:cNvGraphicFramePr>
            <a:graphicFrameLocks noGrp="1"/>
          </p:cNvGraphicFramePr>
          <p:nvPr>
            <p:extLst>
              <p:ext uri="{D42A27DB-BD31-4B8C-83A1-F6EECF244321}">
                <p14:modId xmlns:p14="http://schemas.microsoft.com/office/powerpoint/2010/main" val="3562415308"/>
              </p:ext>
            </p:extLst>
          </p:nvPr>
        </p:nvGraphicFramePr>
        <p:xfrm>
          <a:off x="4327525" y="2441959"/>
          <a:ext cx="7160960" cy="3087045"/>
        </p:xfrm>
        <a:graphic>
          <a:graphicData uri="http://schemas.openxmlformats.org/drawingml/2006/table">
            <a:tbl>
              <a:tblPr firstRow="1" bandRow="1">
                <a:tableStyleId>{7E9639D4-E3E2-4D34-9284-5A2195B3D0D7}</a:tableStyleId>
              </a:tblPr>
              <a:tblGrid>
                <a:gridCol w="895120">
                  <a:extLst>
                    <a:ext uri="{9D8B030D-6E8A-4147-A177-3AD203B41FA5}">
                      <a16:colId xmlns:a16="http://schemas.microsoft.com/office/drawing/2014/main" val="417627091"/>
                    </a:ext>
                  </a:extLst>
                </a:gridCol>
                <a:gridCol w="895120">
                  <a:extLst>
                    <a:ext uri="{9D8B030D-6E8A-4147-A177-3AD203B41FA5}">
                      <a16:colId xmlns:a16="http://schemas.microsoft.com/office/drawing/2014/main" val="2267565315"/>
                    </a:ext>
                  </a:extLst>
                </a:gridCol>
                <a:gridCol w="895120">
                  <a:extLst>
                    <a:ext uri="{9D8B030D-6E8A-4147-A177-3AD203B41FA5}">
                      <a16:colId xmlns:a16="http://schemas.microsoft.com/office/drawing/2014/main" val="3150328121"/>
                    </a:ext>
                  </a:extLst>
                </a:gridCol>
                <a:gridCol w="895120">
                  <a:extLst>
                    <a:ext uri="{9D8B030D-6E8A-4147-A177-3AD203B41FA5}">
                      <a16:colId xmlns:a16="http://schemas.microsoft.com/office/drawing/2014/main" val="204473043"/>
                    </a:ext>
                  </a:extLst>
                </a:gridCol>
                <a:gridCol w="895120">
                  <a:extLst>
                    <a:ext uri="{9D8B030D-6E8A-4147-A177-3AD203B41FA5}">
                      <a16:colId xmlns:a16="http://schemas.microsoft.com/office/drawing/2014/main" val="1723770359"/>
                    </a:ext>
                  </a:extLst>
                </a:gridCol>
                <a:gridCol w="895120">
                  <a:extLst>
                    <a:ext uri="{9D8B030D-6E8A-4147-A177-3AD203B41FA5}">
                      <a16:colId xmlns:a16="http://schemas.microsoft.com/office/drawing/2014/main" val="2280202575"/>
                    </a:ext>
                  </a:extLst>
                </a:gridCol>
                <a:gridCol w="895120">
                  <a:extLst>
                    <a:ext uri="{9D8B030D-6E8A-4147-A177-3AD203B41FA5}">
                      <a16:colId xmlns:a16="http://schemas.microsoft.com/office/drawing/2014/main" val="3105843924"/>
                    </a:ext>
                  </a:extLst>
                </a:gridCol>
                <a:gridCol w="895120">
                  <a:extLst>
                    <a:ext uri="{9D8B030D-6E8A-4147-A177-3AD203B41FA5}">
                      <a16:colId xmlns:a16="http://schemas.microsoft.com/office/drawing/2014/main" val="2900277484"/>
                    </a:ext>
                  </a:extLst>
                </a:gridCol>
              </a:tblGrid>
              <a:tr h="427541">
                <a:tc>
                  <a:txBody>
                    <a:bodyPr/>
                    <a:lstStyle/>
                    <a:p>
                      <a:pPr algn="ctr" rtl="0"/>
                      <a:r>
                        <a:rPr lang="es" sz="1500" b="1" i="0" u="none" baseline="0">
                          <a:solidFill>
                            <a:schemeClr val="tx1"/>
                          </a:solidFill>
                          <a:latin typeface="+mj-lt"/>
                          <a:cs typeface="Arial" panose="020B0604020202020204" pitchFamily="34" charset="0"/>
                        </a:rPr>
                        <a:t>2023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es" sz="1500" b="1" i="0" u="none" baseline="0">
                          <a:solidFill>
                            <a:schemeClr val="tx1"/>
                          </a:solidFill>
                          <a:latin typeface="+mj-lt"/>
                          <a:cs typeface="Arial" panose="020B0604020202020204" pitchFamily="34" charset="0"/>
                        </a:rPr>
                        <a:t>2030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42483"/>
                  </a:ext>
                </a:extLst>
              </a:tr>
              <a:tr h="0">
                <a:tc>
                  <a:txBody>
                    <a:bodyPr/>
                    <a:lstStyle/>
                    <a:p>
                      <a:pPr algn="ctr" rtl="0"/>
                      <a:endParaRPr lang="es" sz="5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0"/>
                      <a:endParaRPr lang="es"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02421950"/>
                  </a:ext>
                </a:extLst>
              </a:tr>
              <a:tr h="851112">
                <a:tc gridSpan="6">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s" sz="1800" b="1" i="0" u="none" kern="1200" baseline="0" dirty="0">
                          <a:solidFill>
                            <a:schemeClr val="tx1"/>
                          </a:solidFill>
                          <a:latin typeface="Arial" panose="020B0604020202020204" pitchFamily="34" charset="0"/>
                          <a:ea typeface="+mn-ea"/>
                          <a:cs typeface="Arial" panose="020B0604020202020204" pitchFamily="34" charset="0"/>
                        </a:rPr>
                        <a:t>Estrategia del Fondo Mundial: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s" sz="1800" b="1" i="0" u="none" kern="1200" baseline="0" dirty="0">
                          <a:solidFill>
                            <a:schemeClr val="tx1"/>
                          </a:solidFill>
                          <a:latin typeface="Arial" panose="020B0604020202020204" pitchFamily="34" charset="0"/>
                          <a:ea typeface="+mn-ea"/>
                          <a:cs typeface="Arial" panose="020B0604020202020204" pitchFamily="34" charset="0"/>
                        </a:rPr>
                        <a:t>Luchar contra las pandemias y construir un mundo más saludable y equitativo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0"/>
                      <a:endParaRPr lang="es"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0"/>
                      <a:endParaRPr lang="es"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613441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 sz="100" b="0" kern="1200" dirty="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 sz="1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s"/>
                    </a:p>
                  </a:txBody>
                  <a:tcPr/>
                </a:tc>
                <a:tc hMerge="1">
                  <a:txBody>
                    <a:bodyPr/>
                    <a:lstStyle/>
                    <a:p>
                      <a:endParaRPr lang="e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 sz="1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s"/>
                    </a:p>
                  </a:txBody>
                  <a:tcPr/>
                </a:tc>
                <a:tc hMerge="1">
                  <a:txBody>
                    <a:bodyPr/>
                    <a:lstStyle/>
                    <a:p>
                      <a:endParaRPr lang="es"/>
                    </a:p>
                  </a:txBody>
                  <a:tcPr/>
                </a:tc>
                <a:tc>
                  <a:txBody>
                    <a:bodyPr/>
                    <a:lstStyle/>
                    <a:p>
                      <a:pPr algn="ctr" rtl="0"/>
                      <a:endParaRPr lang="es" sz="1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97663"/>
                  </a:ext>
                </a:extLst>
              </a:tr>
              <a:tr h="692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 sz="1400" b="0" kern="1200" dirty="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b="0" i="0" u="none" baseline="0">
                          <a:solidFill>
                            <a:schemeClr val="tx1"/>
                          </a:solidFill>
                          <a:latin typeface="Arial" panose="020B0604020202020204" pitchFamily="34" charset="0"/>
                          <a:ea typeface="Arial" panose="020B0604020202020204" pitchFamily="34" charset="0"/>
                          <a:cs typeface="Arial" panose="020B0604020202020204" pitchFamily="34" charset="0"/>
                        </a:rPr>
                        <a:t>Ejecución de la subvención</a:t>
                      </a:r>
                      <a:endParaRPr lang="es" sz="18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b="0" i="0" u="none" baseline="0">
                          <a:solidFill>
                            <a:schemeClr val="tx1"/>
                          </a:solidFill>
                          <a:latin typeface="Arial" panose="020B0604020202020204" pitchFamily="34" charset="0"/>
                          <a:ea typeface="Arial" panose="020B0604020202020204" pitchFamily="34" charset="0"/>
                          <a:cs typeface="Arial" panose="020B0604020202020204" pitchFamily="34" charset="0"/>
                        </a:rPr>
                        <a:t>Ejecución de la subvención</a:t>
                      </a:r>
                      <a:endParaRPr lang="es" sz="18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0"/>
                      <a:endParaRPr lang="es"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6156269"/>
                  </a:ext>
                </a:extLst>
              </a:tr>
              <a:tr h="0">
                <a:tc>
                  <a:txBody>
                    <a:bodyPr/>
                    <a:lstStyle/>
                    <a:p>
                      <a:pPr algn="ctr" rtl="0"/>
                      <a:endParaRPr lang="es" sz="100" b="1" dirty="0">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0"/>
                      <a:endParaRPr lang="es" sz="100" b="1" dirty="0">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pPr algn="ctr" rtl="0"/>
                      <a:endParaRPr lang="es" sz="100" b="0" dirty="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s"/>
                    </a:p>
                  </a:txBody>
                  <a:tcPr/>
                </a:tc>
                <a:tc hMerge="1">
                  <a:txBody>
                    <a:bodyPr/>
                    <a:lstStyle/>
                    <a:p>
                      <a:endParaRPr lang="es"/>
                    </a:p>
                  </a:txBody>
                  <a:tcPr/>
                </a:tc>
                <a:tc gridSpan="3">
                  <a:txBody>
                    <a:bodyPr/>
                    <a:lstStyle/>
                    <a:p>
                      <a:pPr algn="ctr" rtl="0"/>
                      <a:endParaRPr lang="es" sz="100" b="0" dirty="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611525623"/>
                  </a:ext>
                </a:extLst>
              </a:tr>
              <a:tr h="692212">
                <a:tc>
                  <a:txBody>
                    <a:bodyPr/>
                    <a:lstStyle/>
                    <a:p>
                      <a:pPr algn="ctr" rtl="0"/>
                      <a:endParaRPr lang="es"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0"/>
                      <a:endParaRPr lang="es" sz="18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rtl="0"/>
                      <a:r>
                        <a:rPr lang="es" sz="1800" b="0" i="0" u="none" baseline="0">
                          <a:solidFill>
                            <a:schemeClr val="bg1"/>
                          </a:solidFill>
                          <a:latin typeface="Arial" panose="020B0604020202020204" pitchFamily="34" charset="0"/>
                          <a:ea typeface="Arial" panose="020B0604020202020204" pitchFamily="34" charset="0"/>
                          <a:cs typeface="Arial" panose="020B0604020202020204" pitchFamily="34" charset="0"/>
                        </a:rPr>
                        <a:t>Medición de la repercusión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algn="ctr" rtl="0"/>
                      <a:r>
                        <a:rPr lang="es" sz="18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Medición de la repercusión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es"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extLst>
                  <a:ext uri="{0D108BD9-81ED-4DB2-BD59-A6C34878D82A}">
                    <a16:rowId xmlns:a16="http://schemas.microsoft.com/office/drawing/2014/main" val="3676359375"/>
                  </a:ext>
                </a:extLst>
              </a:tr>
            </a:tbl>
          </a:graphicData>
        </a:graphic>
      </p:graphicFrame>
      <p:sp>
        <p:nvSpPr>
          <p:cNvPr id="28" name="TextBox 27">
            <a:extLst>
              <a:ext uri="{FF2B5EF4-FFF2-40B4-BE49-F238E27FC236}">
                <a16:creationId xmlns:a16="http://schemas.microsoft.com/office/drawing/2014/main" id="{9EB822EB-FE24-4A3A-8BBE-4F08E4C7301B}"/>
              </a:ext>
            </a:extLst>
          </p:cNvPr>
          <p:cNvSpPr txBox="1"/>
          <p:nvPr/>
        </p:nvSpPr>
        <p:spPr>
          <a:xfrm>
            <a:off x="4152453" y="1370600"/>
            <a:ext cx="7628703" cy="830997"/>
          </a:xfrm>
          <a:prstGeom prst="rect">
            <a:avLst/>
          </a:prstGeom>
          <a:noFill/>
        </p:spPr>
        <p:txBody>
          <a:bodyPr wrap="square" rtlCol="0">
            <a:spAutoFit/>
          </a:bodyPr>
          <a:lstStyle/>
          <a:p>
            <a:pPr algn="ctr" rtl="0"/>
            <a:r>
              <a:rPr lang="es" sz="2400" b="1" i="0" u="none" baseline="0">
                <a:solidFill>
                  <a:schemeClr val="tx1">
                    <a:lumMod val="95000"/>
                    <a:lumOff val="5000"/>
                  </a:schemeClr>
                </a:solidFill>
                <a:latin typeface="+mj-lt"/>
                <a:cs typeface="Arial" panose="020B0604020202020204" pitchFamily="34" charset="0"/>
              </a:rPr>
              <a:t>La repercusión de la Estrategia se medirá en 2030 junto con los ODS. </a:t>
            </a:r>
          </a:p>
        </p:txBody>
      </p:sp>
      <p:cxnSp>
        <p:nvCxnSpPr>
          <p:cNvPr id="30" name="Straight Connector 29">
            <a:extLst>
              <a:ext uri="{FF2B5EF4-FFF2-40B4-BE49-F238E27FC236}">
                <a16:creationId xmlns:a16="http://schemas.microsoft.com/office/drawing/2014/main" id="{DA350F8A-4523-4B3C-B77F-AD47E171DD7A}"/>
              </a:ext>
            </a:extLst>
          </p:cNvPr>
          <p:cNvCxnSpPr>
            <a:cxnSpLocks/>
          </p:cNvCxnSpPr>
          <p:nvPr/>
        </p:nvCxnSpPr>
        <p:spPr>
          <a:xfrm>
            <a:off x="359639" y="1235780"/>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CCC72BC-3350-405B-894C-BC3B015247ED}"/>
              </a:ext>
            </a:extLst>
          </p:cNvPr>
          <p:cNvCxnSpPr>
            <a:cxnSpLocks/>
          </p:cNvCxnSpPr>
          <p:nvPr/>
        </p:nvCxnSpPr>
        <p:spPr>
          <a:xfrm>
            <a:off x="4100196" y="1235780"/>
            <a:ext cx="768096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CFC4F6B2-0AA4-4C9A-86FA-A0FD2C59EB36}"/>
              </a:ext>
            </a:extLst>
          </p:cNvPr>
          <p:cNvPicPr>
            <a:picLocks noChangeAspect="1"/>
          </p:cNvPicPr>
          <p:nvPr/>
        </p:nvPicPr>
        <p:blipFill>
          <a:blip r:embed="rId3"/>
          <a:stretch>
            <a:fillRect/>
          </a:stretch>
        </p:blipFill>
        <p:spPr>
          <a:xfrm>
            <a:off x="11240915" y="6146804"/>
            <a:ext cx="518343" cy="503532"/>
          </a:xfrm>
          <a:prstGeom prst="rect">
            <a:avLst/>
          </a:prstGeom>
        </p:spPr>
      </p:pic>
      <p:sp>
        <p:nvSpPr>
          <p:cNvPr id="13" name="TextBox 12">
            <a:extLst>
              <a:ext uri="{FF2B5EF4-FFF2-40B4-BE49-F238E27FC236}">
                <a16:creationId xmlns:a16="http://schemas.microsoft.com/office/drawing/2014/main" id="{7D33F677-BECA-4CCA-95CF-AA50A122E01A}"/>
              </a:ext>
            </a:extLst>
          </p:cNvPr>
          <p:cNvSpPr txBox="1"/>
          <p:nvPr/>
        </p:nvSpPr>
        <p:spPr>
          <a:xfrm>
            <a:off x="7664117" y="6258080"/>
            <a:ext cx="3478714" cy="369332"/>
          </a:xfrm>
          <a:prstGeom prst="rect">
            <a:avLst/>
          </a:prstGeom>
          <a:noFill/>
        </p:spPr>
        <p:txBody>
          <a:bodyPr wrap="square" rtlCol="0">
            <a:spAutoFit/>
          </a:bodyPr>
          <a:lstStyle/>
          <a:p>
            <a:pPr algn="ctr" rtl="0"/>
            <a:r>
              <a:rPr lang="es" b="0" i="0" u="none" baseline="0" dirty="0">
                <a:latin typeface="+mj-lt"/>
                <a:cs typeface="Arial" panose="020B0604020202020204" pitchFamily="34" charset="0"/>
              </a:rPr>
              <a:t>Medición de los ODS 2030 </a:t>
            </a:r>
          </a:p>
        </p:txBody>
      </p:sp>
      <p:cxnSp>
        <p:nvCxnSpPr>
          <p:cNvPr id="14" name="Straight Connector 13">
            <a:extLst>
              <a:ext uri="{FF2B5EF4-FFF2-40B4-BE49-F238E27FC236}">
                <a16:creationId xmlns:a16="http://schemas.microsoft.com/office/drawing/2014/main" id="{D9510124-76FF-44D6-8A4C-53BD1EBB323A}"/>
              </a:ext>
            </a:extLst>
          </p:cNvPr>
          <p:cNvCxnSpPr>
            <a:cxnSpLocks/>
          </p:cNvCxnSpPr>
          <p:nvPr/>
        </p:nvCxnSpPr>
        <p:spPr>
          <a:xfrm flipH="1">
            <a:off x="11520634" y="2411137"/>
            <a:ext cx="0" cy="36576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5B55B0-7B78-4470-B27B-D2C9034FAD92}"/>
              </a:ext>
            </a:extLst>
          </p:cNvPr>
          <p:cNvCxnSpPr>
            <a:cxnSpLocks/>
          </p:cNvCxnSpPr>
          <p:nvPr/>
        </p:nvCxnSpPr>
        <p:spPr>
          <a:xfrm>
            <a:off x="429847" y="2251209"/>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C46CD8C-51F4-401A-B8E7-C90098944386}"/>
              </a:ext>
            </a:extLst>
          </p:cNvPr>
          <p:cNvCxnSpPr>
            <a:cxnSpLocks/>
          </p:cNvCxnSpPr>
          <p:nvPr/>
        </p:nvCxnSpPr>
        <p:spPr>
          <a:xfrm>
            <a:off x="4170404" y="2251209"/>
            <a:ext cx="76809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66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FD865-B185-4E22-B6C0-59DF470D2F38}"/>
              </a:ext>
            </a:extLst>
          </p:cNvPr>
          <p:cNvSpPr>
            <a:spLocks noGrp="1"/>
          </p:cNvSpPr>
          <p:nvPr>
            <p:ph type="sldNum" sz="quarter" idx="12"/>
          </p:nvPr>
        </p:nvSpPr>
        <p:spPr/>
        <p:txBody>
          <a:bodyPr/>
          <a:lstStyle/>
          <a:p>
            <a:pPr algn="r" rtl="0"/>
            <a:fld id="{9E2BE927-25C7-4379-86F1-C17ED9D2A7F2}" type="slidenum">
              <a:rPr/>
              <a:pPr/>
              <a:t>4</a:t>
            </a:fld>
            <a:endParaRPr lang="es"/>
          </a:p>
        </p:txBody>
      </p:sp>
      <p:sp>
        <p:nvSpPr>
          <p:cNvPr id="3" name="Title 2">
            <a:extLst>
              <a:ext uri="{FF2B5EF4-FFF2-40B4-BE49-F238E27FC236}">
                <a16:creationId xmlns:a16="http://schemas.microsoft.com/office/drawing/2014/main" id="{240DE4F2-AFCF-4F8B-AD6A-02371E88288D}"/>
              </a:ext>
            </a:extLst>
          </p:cNvPr>
          <p:cNvSpPr>
            <a:spLocks noGrp="1"/>
          </p:cNvSpPr>
          <p:nvPr>
            <p:ph type="title"/>
          </p:nvPr>
        </p:nvSpPr>
        <p:spPr>
          <a:xfrm>
            <a:off x="360000" y="249453"/>
            <a:ext cx="11471638" cy="468000"/>
          </a:xfrm>
        </p:spPr>
        <p:txBody>
          <a:bodyPr/>
          <a:lstStyle/>
          <a:p>
            <a:pPr algn="l" rtl="0"/>
            <a:r>
              <a:rPr lang="es" b="0" i="0" u="none" baseline="0"/>
              <a:t>Marco de la Estrategia del Fondo Mundial</a:t>
            </a:r>
          </a:p>
        </p:txBody>
      </p:sp>
      <p:sp>
        <p:nvSpPr>
          <p:cNvPr id="6" name="TextBox 5">
            <a:extLst>
              <a:ext uri="{FF2B5EF4-FFF2-40B4-BE49-F238E27FC236}">
                <a16:creationId xmlns:a16="http://schemas.microsoft.com/office/drawing/2014/main" id="{CEEA9A75-52C2-464C-A193-E3BE7DDC3FA4}"/>
              </a:ext>
            </a:extLst>
          </p:cNvPr>
          <p:cNvSpPr txBox="1"/>
          <p:nvPr/>
        </p:nvSpPr>
        <p:spPr>
          <a:xfrm>
            <a:off x="7719934" y="829443"/>
            <a:ext cx="4258706" cy="5355312"/>
          </a:xfrm>
          <a:prstGeom prst="rect">
            <a:avLst/>
          </a:prstGeom>
          <a:noFill/>
        </p:spPr>
        <p:txBody>
          <a:bodyPr wrap="square">
            <a:spAutoFit/>
          </a:bodyPr>
          <a:lstStyle/>
          <a:p>
            <a:pPr marL="285750" indent="-285750" algn="l" rtl="0">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El </a:t>
            </a:r>
            <a:r>
              <a:rPr lang="es" b="1" i="0" u="none" baseline="0" dirty="0">
                <a:latin typeface="Arial" panose="020B0604020202020204" pitchFamily="34" charset="0"/>
                <a:ea typeface="Arial" panose="020B0604020202020204" pitchFamily="34" charset="0"/>
                <a:cs typeface="Arial" panose="020B0604020202020204" pitchFamily="34" charset="0"/>
              </a:rPr>
              <a:t>objetivo principal de la Estrategia </a:t>
            </a:r>
            <a:r>
              <a:rPr lang="es" b="0" i="0" u="none" baseline="0" dirty="0">
                <a:latin typeface="Arial" panose="020B0604020202020204" pitchFamily="34" charset="0"/>
                <a:ea typeface="Arial" panose="020B0604020202020204" pitchFamily="34" charset="0"/>
                <a:cs typeface="Arial" panose="020B0604020202020204" pitchFamily="34" charset="0"/>
              </a:rPr>
              <a:t>es acabar con el sida, la tuberculosis y la malaria. </a:t>
            </a:r>
          </a:p>
          <a:p>
            <a:endParaRPr lang="es"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 b="0" i="0" u="none" baseline="0" dirty="0">
                <a:effectLst/>
                <a:latin typeface="Arial" panose="020B0604020202020204" pitchFamily="34" charset="0"/>
                <a:ea typeface="Calibri" panose="020F0502020204030204" pitchFamily="34" charset="0"/>
                <a:cs typeface="Times New Roman" panose="02020603050405020304" pitchFamily="18" charset="0"/>
              </a:rPr>
              <a:t>Las </a:t>
            </a:r>
            <a:r>
              <a:rPr lang="es" b="1" i="0" u="none" baseline="0" dirty="0">
                <a:effectLst/>
                <a:latin typeface="Arial" panose="020B0604020202020204" pitchFamily="34" charset="0"/>
                <a:ea typeface="Calibri" panose="020F0502020204030204" pitchFamily="34" charset="0"/>
                <a:cs typeface="Times New Roman" panose="02020603050405020304" pitchFamily="18" charset="0"/>
              </a:rPr>
              <a:t>personas y las comunidades están en el centro</a:t>
            </a:r>
            <a:r>
              <a:rPr lang="es" b="0" i="0" u="none" baseline="0" dirty="0">
                <a:effectLst/>
                <a:latin typeface="Arial" panose="020B0604020202020204" pitchFamily="34" charset="0"/>
                <a:ea typeface="Calibri" panose="020F0502020204030204" pitchFamily="34" charset="0"/>
                <a:cs typeface="Times New Roman" panose="02020603050405020304" pitchFamily="18" charset="0"/>
              </a:rPr>
              <a:t> de nuestra Estrategia. </a:t>
            </a:r>
            <a:endParaRPr lang="es"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endParaRPr lang="es"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La consecución de nuestro objetivo principal está </a:t>
            </a:r>
            <a:r>
              <a:rPr lang="es" b="1" i="0" u="none" baseline="0" dirty="0">
                <a:latin typeface="Arial" panose="020B0604020202020204" pitchFamily="34" charset="0"/>
                <a:ea typeface="Arial" panose="020B0604020202020204" pitchFamily="34" charset="0"/>
                <a:cs typeface="Arial" panose="020B0604020202020204" pitchFamily="34" charset="0"/>
              </a:rPr>
              <a:t>respaldada por cuatro objetivos que se refuerzan mutuamente</a:t>
            </a:r>
            <a:r>
              <a:rPr lang="es" b="0" i="0" u="none" baseline="0" dirty="0">
                <a:latin typeface="Arial" panose="020B0604020202020204" pitchFamily="34" charset="0"/>
                <a:ea typeface="Arial" panose="020B0604020202020204" pitchFamily="34" charset="0"/>
                <a:cs typeface="Arial" panose="020B0604020202020204" pitchFamily="34" charset="0"/>
              </a:rPr>
              <a:t> y </a:t>
            </a:r>
            <a:r>
              <a:rPr lang="es" b="1" i="0" u="none" baseline="0" dirty="0">
                <a:latin typeface="Arial" panose="020B0604020202020204" pitchFamily="34" charset="0"/>
                <a:ea typeface="Arial" panose="020B0604020202020204" pitchFamily="34" charset="0"/>
                <a:cs typeface="Arial" panose="020B0604020202020204" pitchFamily="34" charset="0"/>
              </a:rPr>
              <a:t>un objetivo evolutivo.</a:t>
            </a:r>
          </a:p>
          <a:p>
            <a:pPr marL="285750" indent="-285750" algn="l" rtl="0">
              <a:buFont typeface="Arial" panose="020B0604020202020204" pitchFamily="34" charset="0"/>
              <a:buChar char="•"/>
            </a:pPr>
            <a:endParaRPr lang="es"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Los facilitadores de la asociación describen las </a:t>
            </a:r>
            <a:r>
              <a:rPr lang="es" b="1" i="0" u="none" baseline="0" dirty="0">
                <a:latin typeface="Arial" panose="020B0604020202020204" pitchFamily="34" charset="0"/>
                <a:ea typeface="Arial" panose="020B0604020202020204" pitchFamily="34" charset="0"/>
                <a:cs typeface="Arial" panose="020B0604020202020204" pitchFamily="34" charset="0"/>
              </a:rPr>
              <a:t>funciones y responsabilidades</a:t>
            </a:r>
            <a:r>
              <a:rPr lang="es" b="0" i="0" u="none" baseline="0" dirty="0">
                <a:latin typeface="Arial" panose="020B0604020202020204" pitchFamily="34" charset="0"/>
                <a:ea typeface="Arial" panose="020B0604020202020204" pitchFamily="34" charset="0"/>
                <a:cs typeface="Arial" panose="020B0604020202020204" pitchFamily="34" charset="0"/>
              </a:rPr>
              <a:t> de todas las partes interesadas.</a:t>
            </a:r>
          </a:p>
          <a:p>
            <a:endParaRPr lang="es" dirty="0">
              <a:latin typeface="Arial" panose="020B0604020202020204" pitchFamily="34" charset="0"/>
              <a:cs typeface="Arial" panose="020B0604020202020204" pitchFamily="34" charset="0"/>
            </a:endParaRPr>
          </a:p>
        </p:txBody>
      </p:sp>
      <p:pic>
        <p:nvPicPr>
          <p:cNvPr id="7" name="Imagen 2">
            <a:extLst>
              <a:ext uri="{FF2B5EF4-FFF2-40B4-BE49-F238E27FC236}">
                <a16:creationId xmlns:a16="http://schemas.microsoft.com/office/drawing/2014/main" id="{97324B48-97E8-4910-87D2-42C764F8C677}"/>
              </a:ext>
            </a:extLst>
          </p:cNvPr>
          <p:cNvPicPr>
            <a:picLocks noChangeAspect="1"/>
          </p:cNvPicPr>
          <p:nvPr/>
        </p:nvPicPr>
        <p:blipFill>
          <a:blip r:embed="rId3"/>
          <a:stretch>
            <a:fillRect/>
          </a:stretch>
        </p:blipFill>
        <p:spPr>
          <a:xfrm>
            <a:off x="226947" y="673245"/>
            <a:ext cx="7492988" cy="5681250"/>
          </a:xfrm>
          <a:prstGeom prst="rect">
            <a:avLst/>
          </a:prstGeom>
        </p:spPr>
      </p:pic>
    </p:spTree>
    <p:extLst>
      <p:ext uri="{BB962C8B-B14F-4D97-AF65-F5344CB8AC3E}">
        <p14:creationId xmlns:p14="http://schemas.microsoft.com/office/powerpoint/2010/main" val="354384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2">
            <a:extLst>
              <a:ext uri="{FF2B5EF4-FFF2-40B4-BE49-F238E27FC236}">
                <a16:creationId xmlns:a16="http://schemas.microsoft.com/office/drawing/2014/main" id="{D63544A1-1134-490F-90E2-8FA0A32A4FC4}"/>
              </a:ext>
            </a:extLst>
          </p:cNvPr>
          <p:cNvPicPr>
            <a:picLocks noChangeAspect="1"/>
          </p:cNvPicPr>
          <p:nvPr/>
        </p:nvPicPr>
        <p:blipFill>
          <a:blip r:embed="rId3"/>
          <a:stretch>
            <a:fillRect/>
          </a:stretch>
        </p:blipFill>
        <p:spPr>
          <a:xfrm>
            <a:off x="306140" y="1223774"/>
            <a:ext cx="3118372" cy="2364377"/>
          </a:xfrm>
          <a:prstGeom prst="rect">
            <a:avLst/>
          </a:prstGeom>
        </p:spPr>
      </p:pic>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a:noAutofit/>
          </a:bodyPr>
          <a:lstStyle/>
          <a:p>
            <a:pPr algn="l" rtl="0"/>
            <a:r>
              <a:rPr lang="es" sz="3200" b="0" i="0" u="none" baseline="0" dirty="0">
                <a:latin typeface="Arial Black" panose="020B0A04020102020204" pitchFamily="34" charset="0"/>
                <a:cs typeface="Arial" panose="020B0604020202020204" pitchFamily="34" charset="0"/>
              </a:rPr>
              <a:t>Marco de la Estrategia del Fondo Mundial</a:t>
            </a:r>
            <a:br>
              <a:rPr lang="es" sz="3200" dirty="0">
                <a:latin typeface="Arial Black" panose="020B0A04020102020204" pitchFamily="34" charset="0"/>
                <a:cs typeface="Arial" panose="020B0604020202020204" pitchFamily="34" charset="0"/>
              </a:rPr>
            </a:br>
            <a:r>
              <a:rPr lang="es" sz="3200" b="0" i="0" u="none" baseline="0" dirty="0">
                <a:latin typeface="+mn-lt"/>
                <a:cs typeface="Arial" panose="020B0604020202020204" pitchFamily="34" charset="0"/>
              </a:rPr>
              <a:t>Objetivo principal</a:t>
            </a:r>
          </a:p>
        </p:txBody>
      </p:sp>
      <p:sp>
        <p:nvSpPr>
          <p:cNvPr id="9" name="Title 1">
            <a:extLst>
              <a:ext uri="{FF2B5EF4-FFF2-40B4-BE49-F238E27FC236}">
                <a16:creationId xmlns:a16="http://schemas.microsoft.com/office/drawing/2014/main" id="{A8F24D10-686D-4D85-B3A2-DBA532AAE781}"/>
              </a:ext>
            </a:extLst>
          </p:cNvPr>
          <p:cNvSpPr txBox="1">
            <a:spLocks/>
          </p:cNvSpPr>
          <p:nvPr/>
        </p:nvSpPr>
        <p:spPr>
          <a:xfrm>
            <a:off x="306140" y="3488752"/>
            <a:ext cx="2554747" cy="2965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lnSpc>
                <a:spcPct val="100000"/>
              </a:lnSpc>
            </a:pPr>
            <a:r>
              <a:rPr lang="es" sz="1800" b="1" i="0" u="none" baseline="0" dirty="0">
                <a:latin typeface="Arial" panose="020B0604020202020204" pitchFamily="34" charset="0"/>
                <a:ea typeface="Arial" panose="020B0604020202020204" pitchFamily="34" charset="0"/>
                <a:cs typeface="Arial" panose="020B0604020202020204" pitchFamily="34" charset="0"/>
              </a:rPr>
              <a:t>Dentro del objetivo principal</a:t>
            </a:r>
            <a:r>
              <a:rPr lang="es" sz="1800" b="0" i="0" u="none" baseline="0" dirty="0">
                <a:latin typeface="Arial" panose="020B0604020202020204" pitchFamily="34" charset="0"/>
                <a:ea typeface="Arial" panose="020B0604020202020204" pitchFamily="34" charset="0"/>
                <a:cs typeface="Arial" panose="020B0604020202020204" pitchFamily="34" charset="0"/>
              </a:rPr>
              <a:t> se incluyen </a:t>
            </a:r>
            <a:r>
              <a:rPr lang="es" sz="1800" b="1" i="0" u="none" baseline="0" dirty="0">
                <a:latin typeface="Arial" panose="020B0604020202020204" pitchFamily="34" charset="0"/>
                <a:ea typeface="Arial" panose="020B0604020202020204" pitchFamily="34" charset="0"/>
                <a:cs typeface="Arial" panose="020B0604020202020204" pitchFamily="34" charset="0"/>
              </a:rPr>
              <a:t>subobjetivos</a:t>
            </a:r>
            <a:r>
              <a:rPr lang="es" sz="1800" b="0" i="0" u="none" baseline="0" dirty="0">
                <a:latin typeface="Arial" panose="020B0604020202020204" pitchFamily="34" charset="0"/>
                <a:ea typeface="Arial" panose="020B0604020202020204" pitchFamily="34" charset="0"/>
                <a:cs typeface="Arial" panose="020B0604020202020204" pitchFamily="34" charset="0"/>
              </a:rPr>
              <a:t> (puntos)</a:t>
            </a:r>
            <a:r>
              <a:rPr lang="es" sz="1800" b="1" i="0" u="none" baseline="0" dirty="0">
                <a:latin typeface="Arial" panose="020B0604020202020204" pitchFamily="34" charset="0"/>
                <a:ea typeface="Arial" panose="020B0604020202020204" pitchFamily="34" charset="0"/>
                <a:cs typeface="Arial" panose="020B0604020202020204" pitchFamily="34" charset="0"/>
              </a:rPr>
              <a:t> que describen las áreas de enfoque específicas para alcanzar cada objetivo</a:t>
            </a:r>
            <a:r>
              <a:rPr lang="es" sz="1800" b="0" i="0" u="none" baseline="0" dirty="0">
                <a:latin typeface="Arial" panose="020B0604020202020204" pitchFamily="34" charset="0"/>
                <a:ea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E73B899E-CB52-4A00-96C0-D0D0D87D12A0}"/>
              </a:ext>
            </a:extLst>
          </p:cNvPr>
          <p:cNvPicPr>
            <a:picLocks noChangeAspect="1"/>
          </p:cNvPicPr>
          <p:nvPr/>
        </p:nvPicPr>
        <p:blipFill>
          <a:blip r:embed="rId4"/>
          <a:stretch>
            <a:fillRect/>
          </a:stretch>
        </p:blipFill>
        <p:spPr>
          <a:xfrm>
            <a:off x="2860887" y="1710702"/>
            <a:ext cx="9118910" cy="4786293"/>
          </a:xfrm>
          <a:prstGeom prst="rect">
            <a:avLst/>
          </a:prstGeom>
        </p:spPr>
      </p:pic>
    </p:spTree>
    <p:extLst>
      <p:ext uri="{BB962C8B-B14F-4D97-AF65-F5344CB8AC3E}">
        <p14:creationId xmlns:p14="http://schemas.microsoft.com/office/powerpoint/2010/main" val="35183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a:extLst>
              <a:ext uri="{FF2B5EF4-FFF2-40B4-BE49-F238E27FC236}">
                <a16:creationId xmlns:a16="http://schemas.microsoft.com/office/drawing/2014/main" id="{2D181137-0045-4235-9D71-F20DB5B57BA3}"/>
              </a:ext>
            </a:extLst>
          </p:cNvPr>
          <p:cNvPicPr>
            <a:picLocks noChangeAspect="1"/>
          </p:cNvPicPr>
          <p:nvPr/>
        </p:nvPicPr>
        <p:blipFill>
          <a:blip r:embed="rId3"/>
          <a:stretch>
            <a:fillRect/>
          </a:stretch>
        </p:blipFill>
        <p:spPr>
          <a:xfrm>
            <a:off x="131193" y="1243826"/>
            <a:ext cx="3118372" cy="2364377"/>
          </a:xfrm>
          <a:prstGeom prst="rect">
            <a:avLst/>
          </a:prstGeom>
        </p:spPr>
      </p:pic>
      <p:sp>
        <p:nvSpPr>
          <p:cNvPr id="10" name="Title 1">
            <a:extLst>
              <a:ext uri="{FF2B5EF4-FFF2-40B4-BE49-F238E27FC236}">
                <a16:creationId xmlns:a16="http://schemas.microsoft.com/office/drawing/2014/main" id="{D9F4287F-A70F-4F41-A155-C69D9C4B2E15}"/>
              </a:ext>
            </a:extLst>
          </p:cNvPr>
          <p:cNvSpPr>
            <a:spLocks noGrp="1"/>
          </p:cNvSpPr>
          <p:nvPr>
            <p:ph type="title"/>
          </p:nvPr>
        </p:nvSpPr>
        <p:spPr/>
        <p:txBody>
          <a:bodyPr>
            <a:noAutofit/>
          </a:bodyPr>
          <a:lstStyle/>
          <a:p>
            <a:pPr algn="l" rtl="0"/>
            <a:r>
              <a:rPr lang="es" sz="3200" b="0" i="0" u="none" baseline="0">
                <a:latin typeface="Arial Black" panose="020B0A04020102020204" pitchFamily="34" charset="0"/>
                <a:cs typeface="Arial" panose="020B0604020202020204" pitchFamily="34" charset="0"/>
              </a:rPr>
              <a:t>Marco de la Estrategia del Fondo Mundial</a:t>
            </a:r>
            <a:br>
              <a:rPr lang="es" sz="3200">
                <a:latin typeface="Arial Black" panose="020B0A04020102020204" pitchFamily="34" charset="0"/>
                <a:cs typeface="Arial" panose="020B0604020202020204" pitchFamily="34" charset="0"/>
              </a:rPr>
            </a:br>
            <a:r>
              <a:rPr lang="es" sz="3200" b="0" i="0" u="none" baseline="0">
                <a:latin typeface="+mn-lt"/>
                <a:cs typeface="Arial" panose="020B0604020202020204" pitchFamily="34" charset="0"/>
              </a:rPr>
              <a:t>Objetivos que se refuerzan mutuamente</a:t>
            </a:r>
          </a:p>
        </p:txBody>
      </p:sp>
      <p:sp>
        <p:nvSpPr>
          <p:cNvPr id="20" name="TextBox 19">
            <a:extLst>
              <a:ext uri="{FF2B5EF4-FFF2-40B4-BE49-F238E27FC236}">
                <a16:creationId xmlns:a16="http://schemas.microsoft.com/office/drawing/2014/main" id="{912D3ED6-B0EF-4720-A87A-D492B66B51FA}"/>
              </a:ext>
            </a:extLst>
          </p:cNvPr>
          <p:cNvSpPr txBox="1"/>
          <p:nvPr/>
        </p:nvSpPr>
        <p:spPr>
          <a:xfrm>
            <a:off x="265787" y="3530638"/>
            <a:ext cx="2910003" cy="2460674"/>
          </a:xfrm>
          <a:prstGeom prst="rect">
            <a:avLst/>
          </a:prstGeom>
          <a:noFill/>
        </p:spPr>
        <p:txBody>
          <a:bodyPr wrap="square">
            <a:spAutoFit/>
          </a:bodyPr>
          <a:lstStyle/>
          <a:p>
            <a:pPr algn="l" rtl="0">
              <a:lnSpc>
                <a:spcPct val="95000"/>
              </a:lnSpc>
            </a:pPr>
            <a:r>
              <a:rPr lang="es" b="0" i="0" u="none" baseline="0" dirty="0">
                <a:latin typeface="Arial" panose="020B0604020202020204" pitchFamily="34" charset="0"/>
                <a:ea typeface="Arial" panose="020B0604020202020204" pitchFamily="34" charset="0"/>
                <a:cs typeface="Arial" panose="020B0604020202020204" pitchFamily="34" charset="0"/>
              </a:rPr>
              <a:t>La consecución de nuestro objetivo principal se sustentará en </a:t>
            </a:r>
            <a:r>
              <a:rPr lang="es" b="1" i="0" u="none" baseline="0" dirty="0">
                <a:latin typeface="Arial" panose="020B0604020202020204" pitchFamily="34" charset="0"/>
                <a:ea typeface="Arial" panose="020B0604020202020204" pitchFamily="34" charset="0"/>
                <a:cs typeface="Arial" panose="020B0604020202020204" pitchFamily="34" charset="0"/>
              </a:rPr>
              <a:t>cuatro objetivos que se refuerzan mutuamente</a:t>
            </a:r>
            <a:r>
              <a:rPr lang="es" b="0" i="0" u="none" baseline="0" dirty="0">
                <a:latin typeface="Arial" panose="020B0604020202020204" pitchFamily="34" charset="0"/>
                <a:ea typeface="Arial" panose="020B0604020202020204" pitchFamily="34" charset="0"/>
                <a:cs typeface="Arial" panose="020B0604020202020204" pitchFamily="34" charset="0"/>
              </a:rPr>
              <a:t> y que deben perseguirse de forma simultánea y sinérgica para alcanzar nuestras metas. </a:t>
            </a:r>
          </a:p>
        </p:txBody>
      </p:sp>
      <p:sp>
        <p:nvSpPr>
          <p:cNvPr id="47" name="Slide Number Placeholder 1">
            <a:extLst>
              <a:ext uri="{FF2B5EF4-FFF2-40B4-BE49-F238E27FC236}">
                <a16:creationId xmlns:a16="http://schemas.microsoft.com/office/drawing/2014/main" id="{BFC8FE80-AF42-4328-9E33-A13E95DC6944}"/>
              </a:ext>
            </a:extLst>
          </p:cNvPr>
          <p:cNvSpPr>
            <a:spLocks noGrp="1"/>
          </p:cNvSpPr>
          <p:nvPr>
            <p:ph type="sldNum" sz="quarter" idx="12"/>
          </p:nvPr>
        </p:nvSpPr>
        <p:spPr>
          <a:xfrm>
            <a:off x="10934700" y="6203950"/>
            <a:ext cx="897300" cy="365125"/>
          </a:xfrm>
        </p:spPr>
        <p:txBody>
          <a:bodyPr/>
          <a:lstStyle/>
          <a:p>
            <a:pPr algn="r" rtl="0"/>
            <a:fld id="{9E2BE927-25C7-4379-86F1-C17ED9D2A7F2}" type="slidenum">
              <a:rPr/>
              <a:pPr/>
              <a:t>6</a:t>
            </a:fld>
            <a:endParaRPr lang="es"/>
          </a:p>
        </p:txBody>
      </p:sp>
      <p:grpSp>
        <p:nvGrpSpPr>
          <p:cNvPr id="53" name="Group 52">
            <a:extLst>
              <a:ext uri="{FF2B5EF4-FFF2-40B4-BE49-F238E27FC236}">
                <a16:creationId xmlns:a16="http://schemas.microsoft.com/office/drawing/2014/main" id="{2FD2799F-68A6-4196-9339-DA4433B47F11}"/>
              </a:ext>
            </a:extLst>
          </p:cNvPr>
          <p:cNvGrpSpPr/>
          <p:nvPr/>
        </p:nvGrpSpPr>
        <p:grpSpPr>
          <a:xfrm>
            <a:off x="131193" y="1934404"/>
            <a:ext cx="3022685" cy="1723436"/>
            <a:chOff x="253478" y="1920689"/>
            <a:chExt cx="3022685" cy="1723436"/>
          </a:xfrm>
        </p:grpSpPr>
        <p:sp>
          <p:nvSpPr>
            <p:cNvPr id="54" name="Rectangle 53">
              <a:extLst>
                <a:ext uri="{FF2B5EF4-FFF2-40B4-BE49-F238E27FC236}">
                  <a16:creationId xmlns:a16="http://schemas.microsoft.com/office/drawing/2014/main" id="{A5995CD0-FFCF-4CDB-9303-6D1024F63B07}"/>
                </a:ext>
              </a:extLst>
            </p:cNvPr>
            <p:cNvSpPr/>
            <p:nvPr/>
          </p:nvSpPr>
          <p:spPr>
            <a:xfrm>
              <a:off x="482286" y="2581193"/>
              <a:ext cx="2793877" cy="1062932"/>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sp>
          <p:nvSpPr>
            <p:cNvPr id="55" name="Rectangle 54">
              <a:extLst>
                <a:ext uri="{FF2B5EF4-FFF2-40B4-BE49-F238E27FC236}">
                  <a16:creationId xmlns:a16="http://schemas.microsoft.com/office/drawing/2014/main" id="{C27D6111-B5EE-42E9-AF1D-8F2C24F2BDB7}"/>
                </a:ext>
              </a:extLst>
            </p:cNvPr>
            <p:cNvSpPr/>
            <p:nvPr/>
          </p:nvSpPr>
          <p:spPr>
            <a:xfrm>
              <a:off x="253478" y="1920689"/>
              <a:ext cx="3022685" cy="610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grpSp>
      <p:sp>
        <p:nvSpPr>
          <p:cNvPr id="56" name="Rectangle 55">
            <a:extLst>
              <a:ext uri="{FF2B5EF4-FFF2-40B4-BE49-F238E27FC236}">
                <a16:creationId xmlns:a16="http://schemas.microsoft.com/office/drawing/2014/main" id="{BFAA60D8-474E-4E4B-B3FF-878142EE5734}"/>
              </a:ext>
            </a:extLst>
          </p:cNvPr>
          <p:cNvSpPr/>
          <p:nvPr/>
        </p:nvSpPr>
        <p:spPr>
          <a:xfrm>
            <a:off x="359999" y="1219102"/>
            <a:ext cx="2793877" cy="690578"/>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pic>
        <p:nvPicPr>
          <p:cNvPr id="4" name="Picture 3">
            <a:extLst>
              <a:ext uri="{FF2B5EF4-FFF2-40B4-BE49-F238E27FC236}">
                <a16:creationId xmlns:a16="http://schemas.microsoft.com/office/drawing/2014/main" id="{9E00B9EA-6471-4C5A-9EA9-67E801CC829A}"/>
              </a:ext>
            </a:extLst>
          </p:cNvPr>
          <p:cNvPicPr>
            <a:picLocks noChangeAspect="1"/>
          </p:cNvPicPr>
          <p:nvPr/>
        </p:nvPicPr>
        <p:blipFill>
          <a:blip r:embed="rId4"/>
          <a:stretch>
            <a:fillRect/>
          </a:stretch>
        </p:blipFill>
        <p:spPr>
          <a:xfrm>
            <a:off x="3153876" y="1207385"/>
            <a:ext cx="8493205" cy="5246401"/>
          </a:xfrm>
          <a:prstGeom prst="rect">
            <a:avLst/>
          </a:prstGeom>
        </p:spPr>
      </p:pic>
    </p:spTree>
    <p:extLst>
      <p:ext uri="{BB962C8B-B14F-4D97-AF65-F5344CB8AC3E}">
        <p14:creationId xmlns:p14="http://schemas.microsoft.com/office/powerpoint/2010/main" val="54304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a:extLst>
              <a:ext uri="{FF2B5EF4-FFF2-40B4-BE49-F238E27FC236}">
                <a16:creationId xmlns:a16="http://schemas.microsoft.com/office/drawing/2014/main" id="{17669CDD-EB1A-49FB-8501-7488F634E4EB}"/>
              </a:ext>
            </a:extLst>
          </p:cNvPr>
          <p:cNvPicPr>
            <a:picLocks noChangeAspect="1"/>
          </p:cNvPicPr>
          <p:nvPr/>
        </p:nvPicPr>
        <p:blipFill>
          <a:blip r:embed="rId3"/>
          <a:stretch>
            <a:fillRect/>
          </a:stretch>
        </p:blipFill>
        <p:spPr>
          <a:xfrm>
            <a:off x="306140" y="1223774"/>
            <a:ext cx="3118372" cy="2364377"/>
          </a:xfrm>
          <a:prstGeom prst="rect">
            <a:avLst/>
          </a:prstGeom>
        </p:spPr>
      </p:pic>
      <p:sp>
        <p:nvSpPr>
          <p:cNvPr id="54" name="Rectangle 53">
            <a:extLst>
              <a:ext uri="{FF2B5EF4-FFF2-40B4-BE49-F238E27FC236}">
                <a16:creationId xmlns:a16="http://schemas.microsoft.com/office/drawing/2014/main" id="{61647E14-7B79-44C8-BDBB-37B8C8F479AB}"/>
              </a:ext>
            </a:extLst>
          </p:cNvPr>
          <p:cNvSpPr/>
          <p:nvPr/>
        </p:nvSpPr>
        <p:spPr>
          <a:xfrm>
            <a:off x="381913" y="1243826"/>
            <a:ext cx="2793877" cy="1315902"/>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grpSp>
        <p:nvGrpSpPr>
          <p:cNvPr id="55" name="Group 54">
            <a:extLst>
              <a:ext uri="{FF2B5EF4-FFF2-40B4-BE49-F238E27FC236}">
                <a16:creationId xmlns:a16="http://schemas.microsoft.com/office/drawing/2014/main" id="{B0691FB5-3765-44E9-BF9C-7FC1C2116E80}"/>
              </a:ext>
            </a:extLst>
          </p:cNvPr>
          <p:cNvGrpSpPr/>
          <p:nvPr/>
        </p:nvGrpSpPr>
        <p:grpSpPr>
          <a:xfrm>
            <a:off x="360001" y="2611887"/>
            <a:ext cx="3030899" cy="842037"/>
            <a:chOff x="482286" y="2598172"/>
            <a:chExt cx="3030899" cy="842037"/>
          </a:xfrm>
        </p:grpSpPr>
        <p:sp>
          <p:nvSpPr>
            <p:cNvPr id="56" name="Rectangle 55">
              <a:extLst>
                <a:ext uri="{FF2B5EF4-FFF2-40B4-BE49-F238E27FC236}">
                  <a16:creationId xmlns:a16="http://schemas.microsoft.com/office/drawing/2014/main" id="{222CD06F-7F3C-4343-8A58-CD6779DFDC4B}"/>
                </a:ext>
              </a:extLst>
            </p:cNvPr>
            <p:cNvSpPr/>
            <p:nvPr/>
          </p:nvSpPr>
          <p:spPr>
            <a:xfrm>
              <a:off x="482286" y="2760099"/>
              <a:ext cx="2793877" cy="680110"/>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sp>
          <p:nvSpPr>
            <p:cNvPr id="57" name="Rectangle 56">
              <a:extLst>
                <a:ext uri="{FF2B5EF4-FFF2-40B4-BE49-F238E27FC236}">
                  <a16:creationId xmlns:a16="http://schemas.microsoft.com/office/drawing/2014/main" id="{D33C77E0-E793-4505-ABD8-ABC8F880F9DD}"/>
                </a:ext>
              </a:extLst>
            </p:cNvPr>
            <p:cNvSpPr/>
            <p:nvPr/>
          </p:nvSpPr>
          <p:spPr>
            <a:xfrm>
              <a:off x="504196" y="2598172"/>
              <a:ext cx="3008989" cy="1619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grpSp>
      <p:sp>
        <p:nvSpPr>
          <p:cNvPr id="10" name="TextBox 9">
            <a:extLst>
              <a:ext uri="{FF2B5EF4-FFF2-40B4-BE49-F238E27FC236}">
                <a16:creationId xmlns:a16="http://schemas.microsoft.com/office/drawing/2014/main" id="{3447DC9D-C5D0-459F-8A37-FCBF609D71ED}"/>
              </a:ext>
            </a:extLst>
          </p:cNvPr>
          <p:cNvSpPr txBox="1"/>
          <p:nvPr/>
        </p:nvSpPr>
        <p:spPr>
          <a:xfrm>
            <a:off x="194899" y="3564538"/>
            <a:ext cx="3196001" cy="3071610"/>
          </a:xfrm>
          <a:prstGeom prst="rect">
            <a:avLst/>
          </a:prstGeom>
          <a:solidFill>
            <a:schemeClr val="bg1"/>
          </a:solidFill>
        </p:spPr>
        <p:txBody>
          <a:bodyPr wrap="square">
            <a:spAutoFit/>
          </a:bodyPr>
          <a:lstStyle/>
          <a:p>
            <a:pPr algn="l" rtl="0">
              <a:lnSpc>
                <a:spcPct val="90000"/>
              </a:lnSpc>
              <a:spcBef>
                <a:spcPct val="0"/>
              </a:spcBef>
              <a:spcAft>
                <a:spcPts val="1200"/>
              </a:spcAft>
            </a:pPr>
            <a:r>
              <a:rPr lang="es" sz="1700" b="0" i="0" u="none" baseline="0" dirty="0">
                <a:latin typeface="Arial" panose="020B0604020202020204" pitchFamily="34" charset="0"/>
                <a:ea typeface="+mj-ea"/>
                <a:cs typeface="Arial" panose="020B0604020202020204" pitchFamily="34" charset="0"/>
              </a:rPr>
              <a:t>Contribuiremos a la </a:t>
            </a:r>
            <a:r>
              <a:rPr lang="es" sz="1700" b="1" i="0" u="none" baseline="0" dirty="0">
                <a:latin typeface="Arial" panose="020B0604020202020204" pitchFamily="34" charset="0"/>
                <a:ea typeface="+mj-ea"/>
                <a:cs typeface="Arial" panose="020B0604020202020204" pitchFamily="34" charset="0"/>
              </a:rPr>
              <a:t>preparación frente a pandemias</a:t>
            </a:r>
            <a:r>
              <a:rPr lang="es" sz="1700" b="0" i="0" u="none" baseline="0" dirty="0">
                <a:latin typeface="Arial" panose="020B0604020202020204" pitchFamily="34" charset="0"/>
                <a:ea typeface="+mj-ea"/>
                <a:cs typeface="Arial" panose="020B0604020202020204" pitchFamily="34" charset="0"/>
              </a:rPr>
              <a:t> ayudando a los países a reforzar la resiliencia de sus sistemas para la salud y de los programas de VIH, tuberculosis y malaria.</a:t>
            </a:r>
          </a:p>
          <a:p>
            <a:pPr algn="l" rtl="0">
              <a:lnSpc>
                <a:spcPct val="90000"/>
              </a:lnSpc>
              <a:spcBef>
                <a:spcPct val="0"/>
              </a:spcBef>
              <a:spcAft>
                <a:spcPts val="1200"/>
              </a:spcAft>
            </a:pPr>
            <a:r>
              <a:rPr lang="es" sz="1700" b="0" i="0" u="none" baseline="0" dirty="0">
                <a:latin typeface="Arial" panose="020B0604020202020204" pitchFamily="34" charset="0"/>
                <a:ea typeface="+mj-ea"/>
                <a:cs typeface="Arial" panose="020B0604020202020204" pitchFamily="34" charset="0"/>
              </a:rPr>
              <a:t>Nuestro trabajo en la </a:t>
            </a:r>
            <a:r>
              <a:rPr lang="es" sz="1700" b="1" i="0" u="none" baseline="0" dirty="0">
                <a:latin typeface="Arial" panose="020B0604020202020204" pitchFamily="34" charset="0"/>
                <a:ea typeface="+mj-ea"/>
                <a:cs typeface="Arial" panose="020B0604020202020204" pitchFamily="34" charset="0"/>
              </a:rPr>
              <a:t>respuesta a las pandemias</a:t>
            </a:r>
            <a:r>
              <a:rPr lang="es" sz="1700" b="0" i="0" u="none" baseline="0" dirty="0">
                <a:latin typeface="Arial" panose="020B0604020202020204" pitchFamily="34" charset="0"/>
                <a:ea typeface="+mj-ea"/>
                <a:cs typeface="Arial" panose="020B0604020202020204" pitchFamily="34" charset="0"/>
              </a:rPr>
              <a:t> está bien definido en nuestros programas vigentes y en el C19RM.</a:t>
            </a:r>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219201"/>
            <a:ext cx="11471638" cy="468000"/>
          </a:xfrm>
        </p:spPr>
        <p:txBody>
          <a:bodyPr>
            <a:noAutofit/>
          </a:bodyPr>
          <a:lstStyle/>
          <a:p>
            <a:pPr algn="l" rtl="0"/>
            <a:r>
              <a:rPr lang="es" sz="3200" b="0" i="0" u="none" baseline="0">
                <a:latin typeface="Arial Black" panose="020B0A04020102020204" pitchFamily="34" charset="0"/>
                <a:cs typeface="Arial" panose="020B0604020202020204" pitchFamily="34" charset="0"/>
              </a:rPr>
              <a:t>Marco de la Estrategia del Fondo Mundial </a:t>
            </a:r>
            <a:br>
              <a:rPr lang="es" sz="3200">
                <a:latin typeface="Arial Black" panose="020B0A04020102020204" pitchFamily="34" charset="0"/>
                <a:cs typeface="Arial" panose="020B0604020202020204" pitchFamily="34" charset="0"/>
              </a:rPr>
            </a:br>
            <a:r>
              <a:rPr lang="es" sz="3200" b="0" i="0" u="none" baseline="0">
                <a:latin typeface="+mn-lt"/>
                <a:cs typeface="Arial" panose="020B0604020202020204" pitchFamily="34" charset="0"/>
              </a:rPr>
              <a:t>Objetivo evolutivo</a:t>
            </a:r>
          </a:p>
        </p:txBody>
      </p:sp>
      <p:sp>
        <p:nvSpPr>
          <p:cNvPr id="22" name="Title 1">
            <a:extLst>
              <a:ext uri="{FF2B5EF4-FFF2-40B4-BE49-F238E27FC236}">
                <a16:creationId xmlns:a16="http://schemas.microsoft.com/office/drawing/2014/main" id="{5EA2FF8C-306F-41E3-91EC-A90DEDA730BF}"/>
              </a:ext>
            </a:extLst>
          </p:cNvPr>
          <p:cNvSpPr txBox="1">
            <a:spLocks/>
          </p:cNvSpPr>
          <p:nvPr/>
        </p:nvSpPr>
        <p:spPr>
          <a:xfrm>
            <a:off x="3412811" y="1046769"/>
            <a:ext cx="8437522" cy="13887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Aft>
                <a:spcPts val="1200"/>
              </a:spcAft>
            </a:pPr>
            <a:r>
              <a:rPr lang="es" sz="1700" b="0" i="0" u="none" baseline="0" dirty="0">
                <a:latin typeface="Arial" panose="020B0604020202020204" pitchFamily="34" charset="0"/>
                <a:ea typeface="Arial" panose="020B0604020202020204" pitchFamily="34" charset="0"/>
                <a:cs typeface="Arial" panose="020B0604020202020204" pitchFamily="34" charset="0"/>
              </a:rPr>
              <a:t>La nueva Estrategia</a:t>
            </a:r>
            <a:r>
              <a:rPr lang="es" sz="1700" b="1" i="0" u="none" baseline="0" dirty="0">
                <a:latin typeface="Arial" panose="020B0604020202020204" pitchFamily="34" charset="0"/>
                <a:ea typeface="Arial" panose="020B0604020202020204" pitchFamily="34" charset="0"/>
                <a:cs typeface="Arial" panose="020B0604020202020204" pitchFamily="34" charset="0"/>
              </a:rPr>
              <a:t> responde directamente a los drásticos cambios que se han producido en el contexto de salud mundial</a:t>
            </a:r>
            <a:r>
              <a:rPr lang="es" sz="1700" b="0" i="0" u="none" baseline="0" dirty="0">
                <a:latin typeface="Arial" panose="020B0604020202020204" pitchFamily="34" charset="0"/>
                <a:ea typeface="Arial" panose="020B0604020202020204" pitchFamily="34" charset="0"/>
                <a:cs typeface="Arial" panose="020B0604020202020204" pitchFamily="34" charset="0"/>
              </a:rPr>
              <a:t> incorporando </a:t>
            </a:r>
            <a:r>
              <a:rPr lang="es" sz="1700" b="1" i="0" u="none" baseline="0" dirty="0">
                <a:latin typeface="Arial" panose="020B0604020202020204" pitchFamily="34" charset="0"/>
                <a:ea typeface="Arial" panose="020B0604020202020204" pitchFamily="34" charset="0"/>
                <a:cs typeface="Arial" panose="020B0604020202020204" pitchFamily="34" charset="0"/>
              </a:rPr>
              <a:t>un objetivo evolutivo sobre la preparación y respuesta frente a pandemias.</a:t>
            </a:r>
            <a:r>
              <a:rPr lang="es" sz="1700" b="0" i="0" u="none" baseline="0" dirty="0">
                <a:latin typeface="Arial" panose="020B0604020202020204" pitchFamily="34" charset="0"/>
                <a:ea typeface="Arial" panose="020B0604020202020204" pitchFamily="34" charset="0"/>
                <a:cs typeface="Arial" panose="020B0604020202020204" pitchFamily="34" charset="0"/>
              </a:rPr>
              <a:t> </a:t>
            </a:r>
          </a:p>
          <a:p>
            <a:pPr algn="l" rtl="0">
              <a:spcAft>
                <a:spcPts val="1200"/>
              </a:spcAft>
            </a:pPr>
            <a:r>
              <a:rPr lang="es" sz="1700" b="0" i="0" u="none" baseline="0" dirty="0">
                <a:latin typeface="Arial" panose="020B0604020202020204" pitchFamily="34" charset="0"/>
                <a:ea typeface="Arial" panose="020B0604020202020204" pitchFamily="34" charset="0"/>
                <a:cs typeface="Arial" panose="020B0604020202020204" pitchFamily="34" charset="0"/>
              </a:rPr>
              <a:t>Aportaremos la experiencia y el modelo inclusivo de la asociación del Fondo Mundial para contribuir a esta prioridad mundial, junto con la importante labor que realizan nuestros asociados.</a:t>
            </a:r>
          </a:p>
        </p:txBody>
      </p:sp>
      <p:sp>
        <p:nvSpPr>
          <p:cNvPr id="3" name="Slide Number Placeholder 2">
            <a:extLst>
              <a:ext uri="{FF2B5EF4-FFF2-40B4-BE49-F238E27FC236}">
                <a16:creationId xmlns:a16="http://schemas.microsoft.com/office/drawing/2014/main" id="{51EB09A1-1CBA-4857-B2DA-0200C6C51C60}"/>
              </a:ext>
            </a:extLst>
          </p:cNvPr>
          <p:cNvSpPr>
            <a:spLocks noGrp="1"/>
          </p:cNvSpPr>
          <p:nvPr>
            <p:ph type="sldNum" sz="quarter" idx="12"/>
          </p:nvPr>
        </p:nvSpPr>
        <p:spPr/>
        <p:txBody>
          <a:bodyPr/>
          <a:lstStyle/>
          <a:p>
            <a:pPr algn="r" rtl="0"/>
            <a:fld id="{DCCF19E6-0AFE-4CD6-AF5E-0E70B26414FC}" type="slidenum">
              <a:rPr/>
              <a:t>7</a:t>
            </a:fld>
            <a:endParaRPr lang="es"/>
          </a:p>
        </p:txBody>
      </p:sp>
      <p:pic>
        <p:nvPicPr>
          <p:cNvPr id="5" name="Picture 4">
            <a:extLst>
              <a:ext uri="{FF2B5EF4-FFF2-40B4-BE49-F238E27FC236}">
                <a16:creationId xmlns:a16="http://schemas.microsoft.com/office/drawing/2014/main" id="{31AE914D-A073-4BC4-99AE-996B419984BE}"/>
              </a:ext>
            </a:extLst>
          </p:cNvPr>
          <p:cNvPicPr>
            <a:picLocks noChangeAspect="1"/>
          </p:cNvPicPr>
          <p:nvPr/>
        </p:nvPicPr>
        <p:blipFill>
          <a:blip r:embed="rId4"/>
          <a:stretch>
            <a:fillRect/>
          </a:stretch>
        </p:blipFill>
        <p:spPr>
          <a:xfrm>
            <a:off x="3478373" y="2611887"/>
            <a:ext cx="8249842" cy="3797988"/>
          </a:xfrm>
          <a:prstGeom prst="rect">
            <a:avLst/>
          </a:prstGeom>
        </p:spPr>
      </p:pic>
    </p:spTree>
    <p:extLst>
      <p:ext uri="{BB962C8B-B14F-4D97-AF65-F5344CB8AC3E}">
        <p14:creationId xmlns:p14="http://schemas.microsoft.com/office/powerpoint/2010/main" val="167739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
            <a:extLst>
              <a:ext uri="{FF2B5EF4-FFF2-40B4-BE49-F238E27FC236}">
                <a16:creationId xmlns:a16="http://schemas.microsoft.com/office/drawing/2014/main" id="{B6C486B0-D7A2-43D1-AE5B-6E53F068D926}"/>
              </a:ext>
            </a:extLst>
          </p:cNvPr>
          <p:cNvPicPr>
            <a:picLocks noChangeAspect="1"/>
          </p:cNvPicPr>
          <p:nvPr/>
        </p:nvPicPr>
        <p:blipFill>
          <a:blip r:embed="rId3"/>
          <a:stretch>
            <a:fillRect/>
          </a:stretch>
        </p:blipFill>
        <p:spPr>
          <a:xfrm>
            <a:off x="87369" y="1545310"/>
            <a:ext cx="3118372" cy="2364377"/>
          </a:xfrm>
          <a:prstGeom prst="rect">
            <a:avLst/>
          </a:prstGeom>
        </p:spPr>
      </p:pic>
      <p:sp>
        <p:nvSpPr>
          <p:cNvPr id="54" name="Rectangle 53">
            <a:extLst>
              <a:ext uri="{FF2B5EF4-FFF2-40B4-BE49-F238E27FC236}">
                <a16:creationId xmlns:a16="http://schemas.microsoft.com/office/drawing/2014/main" id="{CD96C045-0CE4-4C05-8EFD-31DA3B172B7F}"/>
              </a:ext>
            </a:extLst>
          </p:cNvPr>
          <p:cNvSpPr/>
          <p:nvPr/>
        </p:nvSpPr>
        <p:spPr>
          <a:xfrm>
            <a:off x="381913" y="1545310"/>
            <a:ext cx="2793877" cy="1631534"/>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pPr algn="r" rtl="0"/>
            <a:fld id="{DCCF19E6-0AFE-4CD6-AF5E-0E70B26414FC}" type="slidenum">
              <a:rPr/>
              <a:t>8</a:t>
            </a:fld>
            <a:endParaRPr lang="es"/>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p:txBody>
          <a:bodyPr/>
          <a:lstStyle/>
          <a:p>
            <a:pPr algn="l" rtl="0"/>
            <a:r>
              <a:rPr lang="es" sz="3200" b="0" i="0" u="none" baseline="0" dirty="0">
                <a:latin typeface="Arial Black" panose="020B0A04020102020204" pitchFamily="34" charset="0"/>
                <a:cs typeface="Arial" panose="020B0604020202020204" pitchFamily="34" charset="0"/>
              </a:rPr>
              <a:t>Marco de la Estrategia del Fondo Mundial</a:t>
            </a:r>
            <a:br>
              <a:rPr lang="es" sz="3200" dirty="0">
                <a:latin typeface="Arial Black" panose="020B0A04020102020204" pitchFamily="34" charset="0"/>
                <a:cs typeface="Arial" panose="020B0604020202020204" pitchFamily="34" charset="0"/>
              </a:rPr>
            </a:br>
            <a:r>
              <a:rPr lang="es" sz="2800" b="0" i="0" u="none" baseline="0" dirty="0">
                <a:latin typeface="+mn-lt"/>
                <a:cs typeface="Arial" panose="020B0604020202020204" pitchFamily="34" charset="0"/>
              </a:rPr>
              <a:t>Facilitadores de la asociación y Marco de seguimiento y evaluación</a:t>
            </a:r>
            <a:endParaRPr lang="es" sz="2800" dirty="0">
              <a:latin typeface="+mn-lt"/>
            </a:endParaRPr>
          </a:p>
        </p:txBody>
      </p:sp>
      <p:sp>
        <p:nvSpPr>
          <p:cNvPr id="57" name="Rectangle 56">
            <a:extLst>
              <a:ext uri="{FF2B5EF4-FFF2-40B4-BE49-F238E27FC236}">
                <a16:creationId xmlns:a16="http://schemas.microsoft.com/office/drawing/2014/main" id="{41F55B46-5900-4635-9ACB-77239BCCB912}"/>
              </a:ext>
            </a:extLst>
          </p:cNvPr>
          <p:cNvSpPr/>
          <p:nvPr/>
        </p:nvSpPr>
        <p:spPr>
          <a:xfrm>
            <a:off x="55820" y="3248370"/>
            <a:ext cx="3118372" cy="6000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s"/>
          </a:p>
        </p:txBody>
      </p:sp>
      <p:sp>
        <p:nvSpPr>
          <p:cNvPr id="14" name="Rectangle 13">
            <a:extLst>
              <a:ext uri="{FF2B5EF4-FFF2-40B4-BE49-F238E27FC236}">
                <a16:creationId xmlns:a16="http://schemas.microsoft.com/office/drawing/2014/main" id="{0D99D6E3-1437-4345-B042-A1B581EAEF26}"/>
              </a:ext>
            </a:extLst>
          </p:cNvPr>
          <p:cNvSpPr/>
          <p:nvPr/>
        </p:nvSpPr>
        <p:spPr>
          <a:xfrm>
            <a:off x="3330799" y="1993439"/>
            <a:ext cx="8610190" cy="2623102"/>
          </a:xfrm>
          <a:prstGeom prst="rect">
            <a:avLst/>
          </a:prstGeom>
          <a:solidFill>
            <a:schemeClr val="bg1"/>
          </a:solidFill>
          <a:ln w="12700" cap="flat" cmpd="sng" algn="ctr">
            <a:solidFill>
              <a:schemeClr val="tx1"/>
            </a:solidFill>
            <a:prstDash val="solid"/>
          </a:ln>
          <a:effectLst/>
        </p:spPr>
        <p:txBody>
          <a:bodyPr lIns="182880" tIns="91440" rIns="45720" bIns="45720" rtlCol="0" anchor="t" anchorCtr="0"/>
          <a:lstStyle/>
          <a:p>
            <a:pPr marL="285750" indent="-285750" algn="l" rtl="0">
              <a:spcAft>
                <a:spcPts val="1200"/>
              </a:spcAft>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El modelo del Fondo Mundial se basa en los</a:t>
            </a:r>
            <a:r>
              <a:rPr lang="es" b="1" i="0" u="none" baseline="0" dirty="0">
                <a:latin typeface="Arial" panose="020B0604020202020204" pitchFamily="34" charset="0"/>
                <a:ea typeface="Arial" panose="020B0604020202020204" pitchFamily="34" charset="0"/>
                <a:cs typeface="Arial" panose="020B0604020202020204" pitchFamily="34" charset="0"/>
              </a:rPr>
              <a:t> principios básicos de participación del país y asociación.</a:t>
            </a:r>
          </a:p>
          <a:p>
            <a:pPr marL="285750" indent="-285750" algn="l" rtl="0">
              <a:spcAft>
                <a:spcPts val="1200"/>
              </a:spcAft>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Para conseguir los objetivos de la Estrategia se necesita la colaboración de </a:t>
            </a:r>
            <a:r>
              <a:rPr lang="es" b="1" i="0" u="none" baseline="0" dirty="0">
                <a:latin typeface="Arial" panose="020B0604020202020204" pitchFamily="34" charset="0"/>
                <a:ea typeface="Arial" panose="020B0604020202020204" pitchFamily="34" charset="0"/>
                <a:cs typeface="Arial" panose="020B0604020202020204" pitchFamily="34" charset="0"/>
              </a:rPr>
              <a:t>todos los asociados, trabajando juntos, cada uno con sus funciones y responsabilidades distintivas y complementarias.</a:t>
            </a:r>
            <a:r>
              <a:rPr lang="es" b="0" i="0" u="none" baseline="0" dirty="0">
                <a:latin typeface="Arial" panose="020B0604020202020204" pitchFamily="34" charset="0"/>
                <a:ea typeface="Arial" panose="020B0604020202020204" pitchFamily="34" charset="0"/>
                <a:cs typeface="Arial" panose="020B0604020202020204" pitchFamily="34" charset="0"/>
              </a:rPr>
              <a:t> </a:t>
            </a:r>
          </a:p>
          <a:p>
            <a:pPr marL="285750" indent="-285750" algn="l" rtl="0">
              <a:spcAft>
                <a:spcPts val="1200"/>
              </a:spcAft>
              <a:buFont typeface="Arial" panose="020B0604020202020204" pitchFamily="34" charset="0"/>
              <a:buChar char="•"/>
            </a:pPr>
            <a:r>
              <a:rPr lang="es" b="0" i="0" u="none" baseline="0" dirty="0">
                <a:latin typeface="Arial" panose="020B0604020202020204" pitchFamily="34" charset="0"/>
                <a:ea typeface="Arial" panose="020B0604020202020204" pitchFamily="34" charset="0"/>
                <a:cs typeface="Arial" panose="020B0604020202020204" pitchFamily="34" charset="0"/>
              </a:rPr>
              <a:t>Estas funciones y responsabilidades se </a:t>
            </a:r>
            <a:r>
              <a:rPr lang="es" b="1" i="0" u="none" baseline="0" dirty="0">
                <a:latin typeface="Arial" panose="020B0604020202020204" pitchFamily="34" charset="0"/>
                <a:ea typeface="Arial" panose="020B0604020202020204" pitchFamily="34" charset="0"/>
                <a:cs typeface="Arial" panose="020B0604020202020204" pitchFamily="34" charset="0"/>
              </a:rPr>
              <a:t>describen en la sección de facilitadores de la asociación</a:t>
            </a:r>
            <a:r>
              <a:rPr lang="es" b="0" i="0" u="none" baseline="0" dirty="0">
                <a:latin typeface="Arial" panose="020B0604020202020204" pitchFamily="34" charset="0"/>
                <a:ea typeface="Arial" panose="020B0604020202020204" pitchFamily="34" charset="0"/>
                <a:cs typeface="Arial" panose="020B0604020202020204" pitchFamily="34" charset="0"/>
              </a:rPr>
              <a:t> de la Estrategia.</a:t>
            </a:r>
          </a:p>
          <a:p>
            <a:pPr algn="l" rtl="0">
              <a:spcAft>
                <a:spcPts val="1200"/>
              </a:spcAft>
              <a:defRPr/>
            </a:pPr>
            <a:endParaRPr lang="es" b="0" i="0" strike="noStrike" kern="0" cap="none" spc="0" normalizeH="0" baseline="0" noProof="0" dirty="0">
              <a:ln>
                <a:noFill/>
              </a:ln>
              <a:solidFill>
                <a:srgbClr val="000000"/>
              </a:solidFill>
              <a:effectLst/>
              <a:uLnTx/>
              <a:uFillTx/>
              <a:latin typeface="Arial"/>
              <a:cs typeface="Arial"/>
            </a:endParaRPr>
          </a:p>
        </p:txBody>
      </p:sp>
      <p:sp>
        <p:nvSpPr>
          <p:cNvPr id="15" name="Rectangle 14">
            <a:extLst>
              <a:ext uri="{FF2B5EF4-FFF2-40B4-BE49-F238E27FC236}">
                <a16:creationId xmlns:a16="http://schemas.microsoft.com/office/drawing/2014/main" id="{F0056B05-28BD-41CC-8699-05B76B0DD01F}"/>
              </a:ext>
            </a:extLst>
          </p:cNvPr>
          <p:cNvSpPr/>
          <p:nvPr/>
        </p:nvSpPr>
        <p:spPr>
          <a:xfrm>
            <a:off x="3328209" y="1561159"/>
            <a:ext cx="8617249" cy="369332"/>
          </a:xfrm>
          <a:prstGeom prst="rect">
            <a:avLst/>
          </a:prstGeom>
          <a:solidFill>
            <a:schemeClr val="bg1"/>
          </a:solidFill>
          <a:ln w="127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600" b="1" i="1" strike="noStrike" kern="0" cap="none" spc="0" normalizeH="0" baseline="0" noProof="0">
              <a:ln>
                <a:noFill/>
              </a:ln>
              <a:solidFill>
                <a:srgbClr val="1F4E79"/>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14CC7242-26E9-4780-BABA-AADB2F79ED3A}"/>
              </a:ext>
            </a:extLst>
          </p:cNvPr>
          <p:cNvSpPr/>
          <p:nvPr/>
        </p:nvSpPr>
        <p:spPr>
          <a:xfrm>
            <a:off x="5513646" y="1561159"/>
            <a:ext cx="4244495" cy="400110"/>
          </a:xfrm>
          <a:prstGeom prst="rect">
            <a:avLst/>
          </a:prstGeom>
        </p:spPr>
        <p:txBody>
          <a:bodyPr wrap="square">
            <a:spAutoFit/>
          </a:bodyPr>
          <a:lstStyle/>
          <a:p>
            <a:pPr lvl="0" algn="ctr" rtl="0">
              <a:spcAft>
                <a:spcPts val="400"/>
              </a:spcAft>
              <a:defRPr/>
            </a:pPr>
            <a:r>
              <a:rPr lang="es" sz="2000" b="1" i="0" u="none" kern="0" baseline="0">
                <a:solidFill>
                  <a:srgbClr val="000000"/>
                </a:solidFill>
                <a:latin typeface="Arial" panose="020B0604020202020204" pitchFamily="34" charset="0"/>
                <a:ea typeface="Arial" panose="020B0604020202020204" pitchFamily="34" charset="0"/>
                <a:cs typeface="Arial" panose="020B0604020202020204" pitchFamily="34" charset="0"/>
              </a:rPr>
              <a:t>Facilitadores de la asociación</a:t>
            </a:r>
          </a:p>
        </p:txBody>
      </p:sp>
    </p:spTree>
    <p:extLst>
      <p:ext uri="{BB962C8B-B14F-4D97-AF65-F5344CB8AC3E}">
        <p14:creationId xmlns:p14="http://schemas.microsoft.com/office/powerpoint/2010/main" val="2823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pPr algn="r" rtl="0"/>
            <a:fld id="{DCCF19E6-0AFE-4CD6-AF5E-0E70B26414FC}" type="slidenum">
              <a:rPr/>
              <a:t>9</a:t>
            </a:fld>
            <a:endParaRPr lang="es"/>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a:xfrm>
            <a:off x="360000" y="270001"/>
            <a:ext cx="11471638" cy="951182"/>
          </a:xfrm>
        </p:spPr>
        <p:txBody>
          <a:bodyPr/>
          <a:lstStyle/>
          <a:p>
            <a:pPr algn="l" rtl="0"/>
            <a:r>
              <a:rPr lang="es" sz="3200" b="0" i="0" u="none" baseline="0" dirty="0">
                <a:latin typeface="Arial Black"/>
                <a:cs typeface="Arial"/>
              </a:rPr>
              <a:t>Marco de seguimiento y evaluación</a:t>
            </a:r>
            <a:br>
              <a:rPr lang="es" sz="3200" dirty="0">
                <a:latin typeface="Arial Black" panose="020B0A04020102020204" pitchFamily="34" charset="0"/>
                <a:cs typeface="Arial" panose="020B0604020202020204" pitchFamily="34" charset="0"/>
              </a:rPr>
            </a:br>
            <a:r>
              <a:rPr lang="es" b="0" i="0" u="none" baseline="0" dirty="0">
                <a:latin typeface="+mn-lt"/>
                <a:cs typeface="Arial"/>
              </a:rPr>
              <a:t>de la Estrategia del Fondo Mundial</a:t>
            </a:r>
          </a:p>
        </p:txBody>
      </p:sp>
      <p:sp>
        <p:nvSpPr>
          <p:cNvPr id="9" name="Rectangle 8">
            <a:extLst>
              <a:ext uri="{FF2B5EF4-FFF2-40B4-BE49-F238E27FC236}">
                <a16:creationId xmlns:a16="http://schemas.microsoft.com/office/drawing/2014/main" id="{F55A2748-9D0E-43B5-83A9-7985C3133648}"/>
              </a:ext>
            </a:extLst>
          </p:cNvPr>
          <p:cNvSpPr/>
          <p:nvPr/>
        </p:nvSpPr>
        <p:spPr>
          <a:xfrm>
            <a:off x="361113" y="2049965"/>
            <a:ext cx="5898648" cy="2758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l" rtl="0"/>
            <a:r>
              <a:rPr lang="es" sz="2000" b="1" i="0" u="none" strike="noStrike" baseline="0" dirty="0">
                <a:solidFill>
                  <a:srgbClr val="000000"/>
                </a:solidFill>
                <a:effectLst/>
                <a:latin typeface="Arial"/>
                <a:ea typeface="Arial"/>
                <a:cs typeface="Arial"/>
              </a:rPr>
              <a:t>La consecución de los objetivos de la Estrategia </a:t>
            </a:r>
            <a:r>
              <a:rPr lang="es" sz="2000" b="1" i="0" u="none" baseline="0" dirty="0">
                <a:solidFill>
                  <a:srgbClr val="000000"/>
                </a:solidFill>
                <a:latin typeface="Arial"/>
                <a:ea typeface="Arial"/>
                <a:cs typeface="Arial"/>
              </a:rPr>
              <a:t>se</a:t>
            </a:r>
            <a:r>
              <a:rPr lang="es" sz="2000" b="1" i="0" u="none" strike="noStrike" baseline="0" dirty="0">
                <a:solidFill>
                  <a:srgbClr val="000000"/>
                </a:solidFill>
                <a:effectLst/>
                <a:latin typeface="Arial"/>
                <a:ea typeface="Arial"/>
                <a:cs typeface="Arial"/>
              </a:rPr>
              <a:t> mide mediante un </a:t>
            </a:r>
            <a:r>
              <a:rPr lang="es" sz="2000" b="1" i="0" u="none" baseline="0" dirty="0">
                <a:solidFill>
                  <a:srgbClr val="000000"/>
                </a:solidFill>
                <a:latin typeface="Arial"/>
                <a:ea typeface="Arial"/>
                <a:cs typeface="Arial"/>
              </a:rPr>
              <a:t>Marco de seguimiento y evaluación integral y responsable</a:t>
            </a:r>
            <a:r>
              <a:rPr lang="es" sz="2000" b="1" i="0" u="none" strike="noStrike" baseline="0" dirty="0">
                <a:solidFill>
                  <a:srgbClr val="000000"/>
                </a:solidFill>
                <a:effectLst/>
                <a:latin typeface="Arial"/>
                <a:ea typeface="Arial"/>
                <a:cs typeface="Arial"/>
              </a:rPr>
              <a:t>,</a:t>
            </a:r>
            <a:r>
              <a:rPr lang="es" sz="2000" b="1" i="0" u="none" baseline="0" dirty="0">
                <a:solidFill>
                  <a:srgbClr val="000000"/>
                </a:solidFill>
                <a:latin typeface="Arial"/>
                <a:ea typeface="Arial"/>
                <a:cs typeface="Arial"/>
              </a:rPr>
              <a:t> </a:t>
            </a:r>
            <a:r>
              <a:rPr lang="es" sz="2000" b="1" i="0" u="none" strike="noStrike" baseline="0" dirty="0">
                <a:solidFill>
                  <a:srgbClr val="000000"/>
                </a:solidFill>
                <a:effectLst/>
                <a:latin typeface="Arial"/>
                <a:ea typeface="Arial"/>
                <a:cs typeface="Arial"/>
              </a:rPr>
              <a:t>así como mediante los planes de los asociados a nivel mundial y las metas y objetivos del tercer ODS.</a:t>
            </a:r>
          </a:p>
          <a:p>
            <a:endParaRPr lang="es" sz="2000" b="1" i="0" u="none" strike="noStrike" dirty="0">
              <a:solidFill>
                <a:srgbClr val="000000"/>
              </a:solidFill>
              <a:effectLst/>
              <a:latin typeface="Arial" panose="020B0604020202020204" pitchFamily="34" charset="0"/>
              <a:cs typeface="Arial"/>
            </a:endParaRPr>
          </a:p>
          <a:p>
            <a:pPr algn="l" rtl="0"/>
            <a:r>
              <a:rPr lang="es" b="0" i="0" u="none" strike="noStrike" baseline="0" dirty="0">
                <a:solidFill>
                  <a:srgbClr val="000000"/>
                </a:solidFill>
                <a:effectLst/>
                <a:latin typeface="Arial"/>
                <a:ea typeface="Arial"/>
                <a:cs typeface="Arial"/>
              </a:rPr>
              <a:t>El Marco de seguimiento y evaluación vincula los indicadores clave de desempeño de la Estrategia, un calendario de evaluación plurianual, </a:t>
            </a:r>
            <a:r>
              <a:rPr lang="es" b="0" i="0" u="none" baseline="0" dirty="0">
                <a:solidFill>
                  <a:srgbClr val="000000"/>
                </a:solidFill>
                <a:latin typeface="Arial"/>
                <a:ea typeface="Arial"/>
                <a:cs typeface="Arial"/>
              </a:rPr>
              <a:t>y el seguimiento</a:t>
            </a:r>
            <a:r>
              <a:rPr lang="es" b="0" i="0" u="none" strike="noStrike" baseline="0" dirty="0">
                <a:solidFill>
                  <a:srgbClr val="000000"/>
                </a:solidFill>
                <a:effectLst/>
                <a:latin typeface="Arial"/>
                <a:ea typeface="Arial"/>
                <a:cs typeface="Arial"/>
              </a:rPr>
              <a:t> de las subvenciones y de la Secretaría para medir los avances en la consecución de los objetivos de la Estrategia.</a:t>
            </a:r>
            <a:endParaRPr lang="es" dirty="0">
              <a:solidFill>
                <a:schemeClr val="tx1"/>
              </a:solidFill>
              <a:latin typeface="Arial"/>
              <a:cs typeface="Arial"/>
            </a:endParaRPr>
          </a:p>
        </p:txBody>
      </p:sp>
      <p:sp>
        <p:nvSpPr>
          <p:cNvPr id="5" name="Rectangle 4">
            <a:extLst>
              <a:ext uri="{FF2B5EF4-FFF2-40B4-BE49-F238E27FC236}">
                <a16:creationId xmlns:a16="http://schemas.microsoft.com/office/drawing/2014/main" id="{A52B6D88-DC56-F877-F64D-DC584D938307}"/>
              </a:ext>
            </a:extLst>
          </p:cNvPr>
          <p:cNvSpPr/>
          <p:nvPr/>
        </p:nvSpPr>
        <p:spPr>
          <a:xfrm>
            <a:off x="3771546" y="1292621"/>
            <a:ext cx="11580991" cy="481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 sz="20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EA17FF6-1523-EF2F-6246-EBDE15662C4A}"/>
              </a:ext>
            </a:extLst>
          </p:cNvPr>
          <p:cNvSpPr>
            <a:spLocks noChangeArrowheads="1"/>
          </p:cNvSpPr>
          <p:nvPr/>
        </p:nvSpPr>
        <p:spPr bwMode="auto">
          <a:xfrm rot="16200000">
            <a:off x="6581476" y="1544888"/>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8" name="Oval 5">
            <a:extLst>
              <a:ext uri="{FF2B5EF4-FFF2-40B4-BE49-F238E27FC236}">
                <a16:creationId xmlns:a16="http://schemas.microsoft.com/office/drawing/2014/main" id="{A95E4C7E-48F5-7EE6-DE6F-28936D11B412}"/>
              </a:ext>
            </a:extLst>
          </p:cNvPr>
          <p:cNvSpPr>
            <a:spLocks noChangeArrowheads="1"/>
          </p:cNvSpPr>
          <p:nvPr/>
        </p:nvSpPr>
        <p:spPr bwMode="auto">
          <a:xfrm>
            <a:off x="6451182" y="1149495"/>
            <a:ext cx="5379705" cy="5364304"/>
          </a:xfrm>
          <a:prstGeom prst="ellipse">
            <a:avLst/>
          </a:prstGeom>
          <a:solidFill>
            <a:srgbClr val="0000E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BF299"/>
              </a:solidFill>
              <a:effectLst/>
              <a:uLnTx/>
              <a:uFillTx/>
              <a:latin typeface="Calibri" panose="020F0502020204030204"/>
              <a:ea typeface="+mn-ea"/>
              <a:cs typeface="+mn-cs"/>
            </a:endParaRPr>
          </a:p>
        </p:txBody>
      </p:sp>
      <p:sp>
        <p:nvSpPr>
          <p:cNvPr id="10" name="TextBox 47">
            <a:extLst>
              <a:ext uri="{FF2B5EF4-FFF2-40B4-BE49-F238E27FC236}">
                <a16:creationId xmlns:a16="http://schemas.microsoft.com/office/drawing/2014/main" id="{F651704E-99B2-093B-DD2B-C2E3A53AD66A}"/>
              </a:ext>
            </a:extLst>
          </p:cNvPr>
          <p:cNvSpPr txBox="1"/>
          <p:nvPr/>
        </p:nvSpPr>
        <p:spPr>
          <a:xfrm>
            <a:off x="6636763" y="1343361"/>
            <a:ext cx="4990656" cy="4976572"/>
          </a:xfrm>
          <a:prstGeom prst="rect">
            <a:avLst/>
          </a:prstGeom>
          <a:noFill/>
        </p:spPr>
        <p:txBody>
          <a:bodyPr wrap="none" rtlCol="0">
            <a:prstTxWarp prst="textArchUp">
              <a:avLst>
                <a:gd name="adj" fmla="val 552273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400" b="0" i="0" u="none" strike="noStrike" kern="1200" cap="none" spc="0" normalizeH="0" baseline="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Marco de seguimiento y evaluación del Fondo Mundial para facilitar el aprendizaje y la rendición de cuentas y aumentar el impacto de las inversiones</a:t>
            </a:r>
            <a:endParaRPr kumimoji="0" lang="es"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Oval 6">
            <a:extLst>
              <a:ext uri="{FF2B5EF4-FFF2-40B4-BE49-F238E27FC236}">
                <a16:creationId xmlns:a16="http://schemas.microsoft.com/office/drawing/2014/main" id="{56A11EDE-3A01-E4E1-4625-FAE328A155E2}"/>
              </a:ext>
            </a:extLst>
          </p:cNvPr>
          <p:cNvSpPr>
            <a:spLocks noChangeArrowheads="1"/>
          </p:cNvSpPr>
          <p:nvPr/>
        </p:nvSpPr>
        <p:spPr bwMode="auto">
          <a:xfrm rot="5400000">
            <a:off x="6772978" y="1469752"/>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nvGrpSpPr>
          <p:cNvPr id="12" name="Group 3">
            <a:extLst>
              <a:ext uri="{FF2B5EF4-FFF2-40B4-BE49-F238E27FC236}">
                <a16:creationId xmlns:a16="http://schemas.microsoft.com/office/drawing/2014/main" id="{DCE19116-E7C0-1C73-BF1D-7BD12BC7DC66}"/>
              </a:ext>
            </a:extLst>
          </p:cNvPr>
          <p:cNvGrpSpPr/>
          <p:nvPr/>
        </p:nvGrpSpPr>
        <p:grpSpPr>
          <a:xfrm>
            <a:off x="6779138" y="1474397"/>
            <a:ext cx="4725359" cy="4737681"/>
            <a:chOff x="743252" y="1661329"/>
            <a:chExt cx="4725359" cy="4737681"/>
          </a:xfrm>
        </p:grpSpPr>
        <p:sp>
          <p:nvSpPr>
            <p:cNvPr id="13" name="Oval 6">
              <a:extLst>
                <a:ext uri="{FF2B5EF4-FFF2-40B4-BE49-F238E27FC236}">
                  <a16:creationId xmlns:a16="http://schemas.microsoft.com/office/drawing/2014/main" id="{60553D76-00D7-96F6-1DB2-317D7F7032F7}"/>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4" name="Oval 6">
              <a:extLst>
                <a:ext uri="{FF2B5EF4-FFF2-40B4-BE49-F238E27FC236}">
                  <a16:creationId xmlns:a16="http://schemas.microsoft.com/office/drawing/2014/main" id="{6AC8315B-4965-15BB-2CB3-D981C000AFCB}"/>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 name="Group 3">
            <a:extLst>
              <a:ext uri="{FF2B5EF4-FFF2-40B4-BE49-F238E27FC236}">
                <a16:creationId xmlns:a16="http://schemas.microsoft.com/office/drawing/2014/main" id="{5938AF8C-AF9B-693E-D871-133ECF59D524}"/>
              </a:ext>
            </a:extLst>
          </p:cNvPr>
          <p:cNvGrpSpPr/>
          <p:nvPr/>
        </p:nvGrpSpPr>
        <p:grpSpPr>
          <a:xfrm>
            <a:off x="6779138" y="1463592"/>
            <a:ext cx="4725359" cy="4737681"/>
            <a:chOff x="743252" y="1661329"/>
            <a:chExt cx="4725359" cy="4737681"/>
          </a:xfrm>
        </p:grpSpPr>
        <p:sp>
          <p:nvSpPr>
            <p:cNvPr id="16" name="Oval 6">
              <a:extLst>
                <a:ext uri="{FF2B5EF4-FFF2-40B4-BE49-F238E27FC236}">
                  <a16:creationId xmlns:a16="http://schemas.microsoft.com/office/drawing/2014/main" id="{C779B44E-4374-ED8C-9AD5-5D8189D5CF48}"/>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Oval 6">
              <a:extLst>
                <a:ext uri="{FF2B5EF4-FFF2-40B4-BE49-F238E27FC236}">
                  <a16:creationId xmlns:a16="http://schemas.microsoft.com/office/drawing/2014/main" id="{3B9A2E2B-22BF-F059-6928-0FA2A34757A5}"/>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8" name="TextBox 45">
              <a:extLst>
                <a:ext uri="{FF2B5EF4-FFF2-40B4-BE49-F238E27FC236}">
                  <a16:creationId xmlns:a16="http://schemas.microsoft.com/office/drawing/2014/main" id="{A17AE93D-E79C-D286-977E-9112EFB7A823}"/>
                </a:ext>
              </a:extLst>
            </p:cNvPr>
            <p:cNvSpPr txBox="1"/>
            <p:nvPr/>
          </p:nvSpPr>
          <p:spPr>
            <a:xfrm>
              <a:off x="1871980" y="5013297"/>
              <a:ext cx="2423188" cy="769441"/>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 sz="1100" b="0" i="0" u="none" baseline="0" dirty="0">
                  <a:solidFill>
                    <a:prstClr val="black"/>
                  </a:solidFill>
                  <a:latin typeface="Arial"/>
                  <a:cs typeface="Arial" panose="020B0604020202020204" pitchFamily="34" charset="0"/>
                </a:rPr>
                <a:t>F</a:t>
              </a:r>
              <a:r>
                <a:rPr kumimoji="0" lang="es" sz="1100" b="0" i="0" u="none" strike="noStrike" kern="1200" cap="none" spc="0" normalizeH="0" baseline="0" dirty="0">
                  <a:ln>
                    <a:noFill/>
                  </a:ln>
                  <a:solidFill>
                    <a:prstClr val="black"/>
                  </a:solidFill>
                  <a:effectLst/>
                  <a:uLnTx/>
                  <a:uFillTx/>
                  <a:latin typeface="Arial"/>
                  <a:ea typeface="+mn-ea"/>
                  <a:cs typeface="Arial" panose="020B0604020202020204" pitchFamily="34" charset="0"/>
                </a:rPr>
                <a:t>undamentado y </a:t>
              </a:r>
              <a:br>
                <a:rPr kumimoji="0" lang="es" sz="11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es" sz="1100" b="0" i="0" u="none" strike="noStrike" kern="1200" cap="none" spc="0" normalizeH="0" baseline="0" dirty="0">
                  <a:ln>
                    <a:noFill/>
                  </a:ln>
                  <a:solidFill>
                    <a:prstClr val="black"/>
                  </a:solidFill>
                  <a:effectLst/>
                  <a:uLnTx/>
                  <a:uFillTx/>
                  <a:latin typeface="Arial"/>
                  <a:ea typeface="+mn-ea"/>
                  <a:cs typeface="Arial" panose="020B0604020202020204" pitchFamily="34" charset="0"/>
                </a:rPr>
                <a:t>completado con informes de asociados técnicos, estudios </a:t>
              </a:r>
              <a:br>
                <a:rPr kumimoji="0" lang="es" sz="11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es" sz="1100" b="0" i="0" u="none" strike="noStrike" kern="1200" cap="none" spc="0" normalizeH="0" baseline="0" dirty="0">
                  <a:ln>
                    <a:noFill/>
                  </a:ln>
                  <a:solidFill>
                    <a:prstClr val="black"/>
                  </a:solidFill>
                  <a:effectLst/>
                  <a:uLnTx/>
                  <a:uFillTx/>
                  <a:latin typeface="Arial"/>
                  <a:ea typeface="+mn-ea"/>
                  <a:cs typeface="Arial" panose="020B0604020202020204" pitchFamily="34" charset="0"/>
                </a:rPr>
                <a:t>y otra evidencia</a:t>
              </a:r>
            </a:p>
          </p:txBody>
        </p:sp>
        <p:sp>
          <p:nvSpPr>
            <p:cNvPr id="19" name="Oval 6">
              <a:extLst>
                <a:ext uri="{FF2B5EF4-FFF2-40B4-BE49-F238E27FC236}">
                  <a16:creationId xmlns:a16="http://schemas.microsoft.com/office/drawing/2014/main" id="{DDE8B1BC-9DF0-8027-0EE5-D0038489E63F}"/>
                </a:ext>
              </a:extLst>
            </p:cNvPr>
            <p:cNvSpPr>
              <a:spLocks noChangeArrowheads="1"/>
            </p:cNvSpPr>
            <p:nvPr/>
          </p:nvSpPr>
          <p:spPr bwMode="auto">
            <a:xfrm rot="5400000">
              <a:off x="2119967" y="2914073"/>
              <a:ext cx="1963522" cy="1999898"/>
            </a:xfrm>
            <a:prstGeom prst="ellipse">
              <a:avLst/>
            </a:prstGeom>
            <a:noFill/>
            <a:ln w="76200">
              <a:solidFill>
                <a:srgbClr val="666666"/>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0" name="Form 1">
              <a:hlinkClick r:id="" action="ppaction://noaction"/>
              <a:extLst>
                <a:ext uri="{FF2B5EF4-FFF2-40B4-BE49-F238E27FC236}">
                  <a16:creationId xmlns:a16="http://schemas.microsoft.com/office/drawing/2014/main" id="{F146B14C-D99C-E1EF-B8CD-82BA8894E947}"/>
                </a:ext>
              </a:extLst>
            </p:cNvPr>
            <p:cNvSpPr/>
            <p:nvPr/>
          </p:nvSpPr>
          <p:spPr>
            <a:xfrm rot="2190606" flipV="1">
              <a:off x="861844" y="3483376"/>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56">
              <a:extLst>
                <a:ext uri="{FF2B5EF4-FFF2-40B4-BE49-F238E27FC236}">
                  <a16:creationId xmlns:a16="http://schemas.microsoft.com/office/drawing/2014/main" id="{A5531DBA-4AC5-BE8A-FCBB-C30C388CBF31}"/>
                </a:ext>
              </a:extLst>
            </p:cNvPr>
            <p:cNvSpPr txBox="1"/>
            <p:nvPr/>
          </p:nvSpPr>
          <p:spPr>
            <a:xfrm>
              <a:off x="1289386" y="3952753"/>
              <a:ext cx="1279823" cy="600164"/>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es" sz="1100" b="0" i="0" u="none" strike="noStrike" kern="1200" cap="none" spc="0" normalizeH="0" baseline="0" dirty="0">
                  <a:ln>
                    <a:noFill/>
                  </a:ln>
                  <a:effectLst/>
                  <a:uLnTx/>
                  <a:uFillTx/>
                  <a:latin typeface="Arial"/>
                  <a:ea typeface="+mn-ea"/>
                  <a:cs typeface="Arial" panose="020B0604020202020204" pitchFamily="34" charset="0"/>
                </a:rPr>
                <a:t>SEGUIMIENTO DE LOS PROGRAMAS</a:t>
              </a:r>
              <a:endParaRPr kumimoji="0" lang="es" sz="1100" i="0" u="none" strike="noStrike" kern="1200" cap="none" spc="0" normalizeH="0" baseline="0" dirty="0">
                <a:ln>
                  <a:noFill/>
                </a:ln>
                <a:effectLst/>
                <a:uLnTx/>
                <a:uFillTx/>
                <a:latin typeface="Arial"/>
                <a:ea typeface="+mn-ea"/>
                <a:cs typeface="Arial" panose="020B0604020202020204" pitchFamily="34" charset="0"/>
              </a:endParaRPr>
            </a:p>
          </p:txBody>
        </p:sp>
        <p:sp>
          <p:nvSpPr>
            <p:cNvPr id="22" name="Form 5">
              <a:hlinkClick r:id="" action="ppaction://noaction"/>
              <a:extLst>
                <a:ext uri="{FF2B5EF4-FFF2-40B4-BE49-F238E27FC236}">
                  <a16:creationId xmlns:a16="http://schemas.microsoft.com/office/drawing/2014/main" id="{EB571208-CBB8-084B-84BD-288B97EC859B}"/>
                </a:ext>
              </a:extLst>
            </p:cNvPr>
            <p:cNvSpPr/>
            <p:nvPr/>
          </p:nvSpPr>
          <p:spPr>
            <a:xfrm>
              <a:off x="1327884"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57">
              <a:extLst>
                <a:ext uri="{FF2B5EF4-FFF2-40B4-BE49-F238E27FC236}">
                  <a16:creationId xmlns:a16="http://schemas.microsoft.com/office/drawing/2014/main" id="{0544B23F-3621-4529-D4CD-2D10CC740E95}"/>
                </a:ext>
              </a:extLst>
            </p:cNvPr>
            <p:cNvSpPr txBox="1"/>
            <p:nvPr/>
          </p:nvSpPr>
          <p:spPr>
            <a:xfrm>
              <a:off x="1599797" y="2783486"/>
              <a:ext cx="1316469" cy="43088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 sz="1100" b="0" i="0" u="none" strike="noStrike" kern="1200" cap="none" spc="0" normalizeH="0" baseline="0" dirty="0">
                  <a:ln>
                    <a:noFill/>
                  </a:ln>
                  <a:effectLst/>
                  <a:uLnTx/>
                  <a:uFillTx/>
                  <a:latin typeface="Arial"/>
                  <a:ea typeface="+mn-ea"/>
                  <a:cs typeface="Arial" panose="020B0604020202020204" pitchFamily="34" charset="0"/>
                </a:rPr>
                <a:t>SEGUIMIENTO ESTRATÉGICO</a:t>
              </a:r>
              <a:endParaRPr kumimoji="0" lang="es" sz="1100" i="0" u="none" strike="noStrike" kern="1200" cap="none" spc="0" normalizeH="0" baseline="0" dirty="0">
                <a:ln>
                  <a:noFill/>
                </a:ln>
                <a:effectLst/>
                <a:uLnTx/>
                <a:uFillTx/>
                <a:latin typeface="Arial"/>
                <a:ea typeface="+mn-ea"/>
                <a:cs typeface="Arial" panose="020B0604020202020204" pitchFamily="34" charset="0"/>
              </a:endParaRPr>
            </a:p>
          </p:txBody>
        </p:sp>
        <p:sp>
          <p:nvSpPr>
            <p:cNvPr id="24" name="Form 4">
              <a:hlinkClick r:id="" action="ppaction://noaction"/>
              <a:extLst>
                <a:ext uri="{FF2B5EF4-FFF2-40B4-BE49-F238E27FC236}">
                  <a16:creationId xmlns:a16="http://schemas.microsoft.com/office/drawing/2014/main" id="{7F9AF26D-6053-3CBD-E385-361605AFDB8D}"/>
                </a:ext>
              </a:extLst>
            </p:cNvPr>
            <p:cNvSpPr/>
            <p:nvPr/>
          </p:nvSpPr>
          <p:spPr>
            <a:xfrm flipH="1">
              <a:off x="3162880"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orm 2">
              <a:hlinkClick r:id="" action="ppaction://noaction"/>
              <a:extLst>
                <a:ext uri="{FF2B5EF4-FFF2-40B4-BE49-F238E27FC236}">
                  <a16:creationId xmlns:a16="http://schemas.microsoft.com/office/drawing/2014/main" id="{11BB36F2-937D-CA59-917B-C9AF453B3C8B}"/>
                </a:ext>
              </a:extLst>
            </p:cNvPr>
            <p:cNvSpPr/>
            <p:nvPr/>
          </p:nvSpPr>
          <p:spPr>
            <a:xfrm rot="4255266" flipH="1">
              <a:off x="3553691" y="3639361"/>
              <a:ext cx="1703721" cy="1752451"/>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55">
              <a:extLst>
                <a:ext uri="{FF2B5EF4-FFF2-40B4-BE49-F238E27FC236}">
                  <a16:creationId xmlns:a16="http://schemas.microsoft.com/office/drawing/2014/main" id="{5A97E1EB-25B4-5D75-4E49-EBF982ED7665}"/>
                </a:ext>
              </a:extLst>
            </p:cNvPr>
            <p:cNvSpPr txBox="1"/>
            <p:nvPr/>
          </p:nvSpPr>
          <p:spPr>
            <a:xfrm>
              <a:off x="3566898" y="3955916"/>
              <a:ext cx="1404872" cy="43088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es" sz="1100" b="0" i="0" u="none" strike="noStrike" kern="1200" cap="none" spc="0" normalizeH="0" baseline="0" dirty="0">
                  <a:ln>
                    <a:noFill/>
                  </a:ln>
                  <a:effectLst/>
                  <a:uLnTx/>
                  <a:uFillTx/>
                  <a:latin typeface="Arial"/>
                  <a:ea typeface="+mn-ea"/>
                  <a:cs typeface="Arial" panose="020B0604020202020204" pitchFamily="34" charset="0"/>
                </a:rPr>
                <a:t>SEGUIMIENTO DE LA SECRETARÍA</a:t>
              </a:r>
              <a:endParaRPr kumimoji="0" lang="es" sz="1100" i="0" u="none" strike="noStrike" kern="1200" cap="none" spc="0" normalizeH="0" baseline="0" dirty="0">
                <a:ln>
                  <a:noFill/>
                </a:ln>
                <a:effectLst/>
                <a:uLnTx/>
                <a:uFillTx/>
                <a:latin typeface="Arial"/>
                <a:ea typeface="+mn-ea"/>
                <a:cs typeface="Arial" panose="020B0604020202020204" pitchFamily="34" charset="0"/>
              </a:endParaRPr>
            </a:p>
          </p:txBody>
        </p:sp>
        <p:sp>
          <p:nvSpPr>
            <p:cNvPr id="27" name="TextBox 58">
              <a:extLst>
                <a:ext uri="{FF2B5EF4-FFF2-40B4-BE49-F238E27FC236}">
                  <a16:creationId xmlns:a16="http://schemas.microsoft.com/office/drawing/2014/main" id="{D0D302BF-1CD8-2AF9-2AD9-3140CE23529A}"/>
                </a:ext>
              </a:extLst>
            </p:cNvPr>
            <p:cNvSpPr txBox="1"/>
            <p:nvPr/>
          </p:nvSpPr>
          <p:spPr>
            <a:xfrm>
              <a:off x="3130048" y="2696768"/>
              <a:ext cx="1431194" cy="600164"/>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 sz="1100" b="0" i="0" u="none" baseline="0" dirty="0">
                  <a:latin typeface="Arial"/>
                  <a:cs typeface="Arial" panose="020B0604020202020204" pitchFamily="34" charset="0"/>
                </a:rPr>
                <a:t>E</a:t>
              </a:r>
              <a:r>
                <a:rPr kumimoji="0" lang="es" sz="1100" b="0" i="0" u="none" strike="noStrike" kern="1200" cap="none" spc="0" normalizeH="0" baseline="0" dirty="0">
                  <a:ln>
                    <a:noFill/>
                  </a:ln>
                  <a:effectLst/>
                  <a:uLnTx/>
                  <a:uFillTx/>
                  <a:latin typeface="Arial"/>
                  <a:ea typeface="+mn-ea"/>
                  <a:cs typeface="Arial" panose="020B0604020202020204" pitchFamily="34" charset="0"/>
                </a:rPr>
                <a:t>VALUACIÓN </a:t>
              </a:r>
              <a:br>
                <a:rPr kumimoji="0" lang="es" sz="1100" i="0" u="none" strike="noStrike" kern="1200" cap="none" spc="0" normalizeH="0" baseline="0" dirty="0">
                  <a:ln>
                    <a:noFill/>
                  </a:ln>
                  <a:effectLst/>
                  <a:uLnTx/>
                  <a:uFillTx/>
                  <a:latin typeface="Arial"/>
                  <a:ea typeface="+mn-ea"/>
                  <a:cs typeface="Arial" panose="020B0604020202020204" pitchFamily="34" charset="0"/>
                </a:rPr>
              </a:br>
              <a:r>
                <a:rPr kumimoji="0" lang="es" sz="1100" b="0" i="0" u="none" strike="noStrike" kern="1200" cap="none" spc="0" normalizeH="0" baseline="0" dirty="0">
                  <a:ln>
                    <a:noFill/>
                  </a:ln>
                  <a:effectLst/>
                  <a:uLnTx/>
                  <a:uFillTx/>
                  <a:latin typeface="Arial"/>
                  <a:ea typeface="+mn-ea"/>
                  <a:cs typeface="Arial" panose="020B0604020202020204" pitchFamily="34" charset="0"/>
                </a:rPr>
                <a:t>ESTRATÉGICA Y TEMÁTICA</a:t>
              </a:r>
            </a:p>
          </p:txBody>
        </p:sp>
        <p:sp>
          <p:nvSpPr>
            <p:cNvPr id="28" name="Isosceles Triangle 22">
              <a:extLst>
                <a:ext uri="{FF2B5EF4-FFF2-40B4-BE49-F238E27FC236}">
                  <a16:creationId xmlns:a16="http://schemas.microsoft.com/office/drawing/2014/main" id="{2F3E8A03-4664-D56B-0BA2-6EEF8ACAB216}"/>
                </a:ext>
              </a:extLst>
            </p:cNvPr>
            <p:cNvSpPr/>
            <p:nvPr/>
          </p:nvSpPr>
          <p:spPr>
            <a:xfrm rot="20453684">
              <a:off x="3652268" y="3496299"/>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1">
              <a:extLst>
                <a:ext uri="{FF2B5EF4-FFF2-40B4-BE49-F238E27FC236}">
                  <a16:creationId xmlns:a16="http://schemas.microsoft.com/office/drawing/2014/main" id="{49D43C1F-3082-3CB9-E002-384F1138221C}"/>
                </a:ext>
              </a:extLst>
            </p:cNvPr>
            <p:cNvSpPr/>
            <p:nvPr/>
          </p:nvSpPr>
          <p:spPr>
            <a:xfrm rot="1118271">
              <a:off x="1713787" y="3513906"/>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5">
              <a:extLst>
                <a:ext uri="{FF2B5EF4-FFF2-40B4-BE49-F238E27FC236}">
                  <a16:creationId xmlns:a16="http://schemas.microsoft.com/office/drawing/2014/main" id="{74A0930C-55B1-ED7D-6101-0FB6FD295A33}"/>
                </a:ext>
              </a:extLst>
            </p:cNvPr>
            <p:cNvSpPr/>
            <p:nvPr/>
          </p:nvSpPr>
          <p:spPr>
            <a:xfrm rot="5400000">
              <a:off x="2826925" y="2490972"/>
              <a:ext cx="641587" cy="21271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27">
              <a:extLst>
                <a:ext uri="{FF2B5EF4-FFF2-40B4-BE49-F238E27FC236}">
                  <a16:creationId xmlns:a16="http://schemas.microsoft.com/office/drawing/2014/main" id="{612E8A00-B27B-D558-6C0A-33F45C609917}"/>
                </a:ext>
              </a:extLst>
            </p:cNvPr>
            <p:cNvSpPr/>
            <p:nvPr/>
          </p:nvSpPr>
          <p:spPr>
            <a:xfrm rot="18360293">
              <a:off x="1994523" y="4526792"/>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29">
              <a:extLst>
                <a:ext uri="{FF2B5EF4-FFF2-40B4-BE49-F238E27FC236}">
                  <a16:creationId xmlns:a16="http://schemas.microsoft.com/office/drawing/2014/main" id="{35640201-DBAD-C171-9DDB-4215283FDC87}"/>
                </a:ext>
              </a:extLst>
            </p:cNvPr>
            <p:cNvSpPr/>
            <p:nvPr/>
          </p:nvSpPr>
          <p:spPr>
            <a:xfrm rot="3132523">
              <a:off x="3342218" y="4570497"/>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0">
              <a:extLst>
                <a:ext uri="{FF2B5EF4-FFF2-40B4-BE49-F238E27FC236}">
                  <a16:creationId xmlns:a16="http://schemas.microsoft.com/office/drawing/2014/main" id="{16F052AC-DEA2-2F09-2E46-B5FAE9682398}"/>
                </a:ext>
              </a:extLst>
            </p:cNvPr>
            <p:cNvSpPr/>
            <p:nvPr/>
          </p:nvSpPr>
          <p:spPr>
            <a:xfrm rot="16200000">
              <a:off x="2734059" y="2944446"/>
              <a:ext cx="641587" cy="212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Ellipse 55">
            <a:extLst>
              <a:ext uri="{FF2B5EF4-FFF2-40B4-BE49-F238E27FC236}">
                <a16:creationId xmlns:a16="http://schemas.microsoft.com/office/drawing/2014/main" id="{5D4BBCE9-7FC1-B53B-54C4-6D4FB1057259}"/>
              </a:ext>
            </a:extLst>
          </p:cNvPr>
          <p:cNvSpPr/>
          <p:nvPr/>
        </p:nvSpPr>
        <p:spPr>
          <a:xfrm>
            <a:off x="8507869" y="3244696"/>
            <a:ext cx="1144898" cy="1144898"/>
          </a:xfrm>
          <a:prstGeom prst="ellipse">
            <a:avLst/>
          </a:prstGeom>
          <a:solidFill>
            <a:srgbClr val="000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35" name="ZoneTexte 56">
            <a:extLst>
              <a:ext uri="{FF2B5EF4-FFF2-40B4-BE49-F238E27FC236}">
                <a16:creationId xmlns:a16="http://schemas.microsoft.com/office/drawing/2014/main" id="{C7D5699D-3701-9F72-737F-C5E842534663}"/>
              </a:ext>
            </a:extLst>
          </p:cNvPr>
          <p:cNvSpPr txBox="1"/>
          <p:nvPr/>
        </p:nvSpPr>
        <p:spPr>
          <a:xfrm>
            <a:off x="8508534" y="3622519"/>
            <a:ext cx="1139791" cy="507831"/>
          </a:xfrm>
          <a:prstGeom prst="rect">
            <a:avLst/>
          </a:prstGeom>
          <a:noFill/>
        </p:spPr>
        <p:txBody>
          <a:bodyPr wrap="square" rtlCol="0">
            <a:spAutoFit/>
          </a:bodyPr>
          <a:lstStyle/>
          <a:p>
            <a:pPr algn="ctr" rtl="0"/>
            <a:r>
              <a:rPr kumimoji="0" lang="es" sz="900" b="1" i="0" u="none" strike="noStrike" kern="0" cap="none" spc="0" normalizeH="0" baseline="0" dirty="0">
                <a:ln>
                  <a:noFill/>
                </a:ln>
                <a:solidFill>
                  <a:schemeClr val="bg1"/>
                </a:solidFill>
                <a:effectLst/>
                <a:uLnTx/>
                <a:uFillTx/>
                <a:latin typeface="Arial Black"/>
                <a:ea typeface="+mn-ea"/>
                <a:cs typeface="+mn-cs"/>
              </a:rPr>
              <a:t>RESULTADOS</a:t>
            </a:r>
            <a:br>
              <a:rPr kumimoji="0" lang="es" sz="900" b="1" i="0" u="none" strike="noStrike" kern="0" cap="none" spc="0" normalizeH="0" baseline="0" dirty="0">
                <a:ln>
                  <a:noFill/>
                </a:ln>
                <a:solidFill>
                  <a:schemeClr val="bg1"/>
                </a:solidFill>
                <a:effectLst/>
                <a:uLnTx/>
                <a:uFillTx/>
                <a:latin typeface="Arial Black"/>
                <a:ea typeface="+mn-ea"/>
                <a:cs typeface="+mn-cs"/>
              </a:rPr>
            </a:br>
            <a:r>
              <a:rPr kumimoji="0" lang="es" sz="900" b="1" i="0" u="none" strike="noStrike" kern="0" cap="none" spc="0" normalizeH="0" baseline="0" dirty="0">
                <a:ln>
                  <a:noFill/>
                </a:ln>
                <a:solidFill>
                  <a:schemeClr val="bg1"/>
                </a:solidFill>
                <a:effectLst/>
                <a:uLnTx/>
                <a:uFillTx/>
                <a:latin typeface="Arial Black"/>
                <a:ea typeface="+mn-ea"/>
                <a:cs typeface="+mn-cs"/>
              </a:rPr>
              <a:t>DE LA ESTRATEGIA</a:t>
            </a:r>
            <a:endParaRPr kumimoji="0" lang="es" sz="900" b="0" i="0" u="none" strike="noStrike" kern="0" cap="none" spc="0" normalizeH="0" baseline="0" noProof="0" dirty="0">
              <a:ln>
                <a:noFill/>
              </a:ln>
              <a:solidFill>
                <a:schemeClr val="bg1"/>
              </a:solidFill>
              <a:effectLst/>
              <a:uLnTx/>
              <a:uFillTx/>
              <a:latin typeface="Arial Black"/>
              <a:ea typeface="+mn-ea"/>
              <a:cs typeface="+mn-cs"/>
            </a:endParaRPr>
          </a:p>
        </p:txBody>
      </p:sp>
    </p:spTree>
    <p:extLst>
      <p:ext uri="{BB962C8B-B14F-4D97-AF65-F5344CB8AC3E}">
        <p14:creationId xmlns:p14="http://schemas.microsoft.com/office/powerpoint/2010/main" val="1778170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heme/theme1.xml><?xml version="1.0" encoding="utf-8"?>
<a:theme xmlns:a="http://schemas.openxmlformats.org/drawingml/2006/main" name="1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9986C8-27DA-43A1-8022-339572DF8931}">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Working Presentation" ma:contentTypeID="0x0101008F0044CEADCF41C5B42F2D77188AD488003B2ED04B26607E40B0B5A1E1CDEA5458" ma:contentTypeVersion="113" ma:contentTypeDescription="A work in progress PowerPoint presentation. &#10;Retention period upon archiving: 0 years." ma:contentTypeScope="" ma:versionID="1322fd30b961fe99f9f52c604bb0d7c3">
  <xsd:schema xmlns:xsd="http://www.w3.org/2001/XMLSchema" xmlns:xs="http://www.w3.org/2001/XMLSchema" xmlns:p="http://schemas.microsoft.com/office/2006/metadata/properties" targetNamespace="http://schemas.microsoft.com/office/2006/metadata/properties" ma:root="true" ma:fieldsID="bc69d66028963e8a337e84ba540dfb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c097f1e6-5941-48e7-ac45-8c5509127d4f" ContentTypeId="0x0101008F0044CEADCF41C5B42F2D77188AD48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documentContentValidatorConfiguration":{"enableDocumentContentValidator":false,"documentContentValidatorVersion":0},"elementsMetadata":[],"slideId":"637575427400395078","enableDocumentContentUpdater":true,"version":"1.1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588447712134006","enableDocumentContentUpdater":true,"version":"1.1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0ED7040B-B1B6-494B-AF83-F7CAAE2E10F7}">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5A9B24-FF75-486F-942C-A721F0ADE5EB}">
  <ds:schemaRefs>
    <ds:schemaRef ds:uri="Microsoft.SharePoint.Taxonomy.ContentTypeSync"/>
  </ds:schemaRefs>
</ds:datastoreItem>
</file>

<file path=customXml/itemProps3.xml><?xml version="1.0" encoding="utf-8"?>
<ds:datastoreItem xmlns:ds="http://schemas.openxmlformats.org/officeDocument/2006/customXml" ds:itemID="{FF372B18-D9C8-4B96-A2BA-64C659802801}">
  <ds:schemaRefs>
    <ds:schemaRef ds:uri="http://schemas.microsoft.com/sharepoint/events"/>
  </ds:schemaRefs>
</ds:datastoreItem>
</file>

<file path=customXml/itemProps4.xml><?xml version="1.0" encoding="utf-8"?>
<ds:datastoreItem xmlns:ds="http://schemas.openxmlformats.org/officeDocument/2006/customXml" ds:itemID="{B2D73F0E-5442-45ED-B7ED-24848D9E9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4572D55E-0D59-4248-8F0C-C82E52EBB899}">
  <ds:schemaRefs>
    <ds:schemaRef ds:uri="http://schemas.microsoft.com/sharepoint/v3/contenttype/forms"/>
  </ds:schemaRefs>
</ds:datastoreItem>
</file>

<file path=customXml/itemProps6.xml><?xml version="1.0" encoding="utf-8"?>
<ds:datastoreItem xmlns:ds="http://schemas.openxmlformats.org/officeDocument/2006/customXml" ds:itemID="{1D9E4621-3ECE-4CD8-B100-C5147E981615}">
  <ds:schemaRefs/>
</ds:datastoreItem>
</file>

<file path=customXml/itemProps7.xml><?xml version="1.0" encoding="utf-8"?>
<ds:datastoreItem xmlns:ds="http://schemas.openxmlformats.org/officeDocument/2006/customXml" ds:itemID="{2A3188AA-FA26-460D-879A-0F383BE22C80}">
  <ds:schemaRefs/>
</ds:datastoreItem>
</file>

<file path=customXml/itemProps8.xml><?xml version="1.0" encoding="utf-8"?>
<ds:datastoreItem xmlns:ds="http://schemas.openxmlformats.org/officeDocument/2006/customXml" ds:itemID="{DECB9970-6711-446A-8542-9D309B55874F}">
  <ds:schemaRefs/>
</ds:datastoreItem>
</file>

<file path=customXml/itemProps9.xml><?xml version="1.0" encoding="utf-8"?>
<ds:datastoreItem xmlns:ds="http://schemas.openxmlformats.org/officeDocument/2006/customXml" ds:itemID="{1EAB723E-2D88-4077-980A-5123C58F1868}">
  <ds:schemaRefs/>
</ds:datastoreItem>
</file>

<file path=docProps/app.xml><?xml version="1.0" encoding="utf-8"?>
<Properties xmlns="http://schemas.openxmlformats.org/officeDocument/2006/extended-properties" xmlns:vt="http://schemas.openxmlformats.org/officeDocument/2006/docPropsVTypes">
  <TotalTime>333</TotalTime>
  <Words>9519</Words>
  <PresentationFormat>Widescreen</PresentationFormat>
  <Paragraphs>403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Courier New</vt:lpstr>
      <vt:lpstr>Segoe UI</vt:lpstr>
      <vt:lpstr>Times New Roman</vt:lpstr>
      <vt:lpstr>1_Office Theme</vt:lpstr>
      <vt:lpstr>Luchar contra las pandemias y construir un mundo más saludable y equitativo  Resumen de la nueva Estrategia del Fondo Mundial</vt:lpstr>
      <vt:lpstr>Información general</vt:lpstr>
      <vt:lpstr>Características de alto nivel de la nueva Estrategia</vt:lpstr>
      <vt:lpstr>Marco de la Estrategia del Fondo Mundial</vt:lpstr>
      <vt:lpstr>Marco de la Estrategia del Fondo Mundial Objetivo principal</vt:lpstr>
      <vt:lpstr>Marco de la Estrategia del Fondo Mundial Objetivos que se refuerzan mutuamente</vt:lpstr>
      <vt:lpstr>Marco de la Estrategia del Fondo Mundial  Objetivo evolutivo</vt:lpstr>
      <vt:lpstr>Marco de la Estrategia del Fondo Mundial Facilitadores de la asociación y Marco de seguimiento y evaluación</vt:lpstr>
      <vt:lpstr>Marco de seguimiento y evaluación de la Estrategia del Fondo Mundial</vt:lpstr>
      <vt:lpstr>¿Qué es diferente en esta nueva Estrategia? </vt:lpstr>
      <vt:lpstr>Siguientes pasos</vt:lpstr>
      <vt:lpstr>Anexo</vt:lpstr>
      <vt:lpstr>Siguientes pasos: ¿Qué significa la nueva Estrategia para los MCP? </vt:lpstr>
      <vt:lpstr>Siguientes pasos: ¿Qué significa la nueva Estrategia para las comunidades y la sociedad civil?</vt:lpstr>
      <vt:lpstr>Siguientes pasos: ¿Qué significa la nueva Estrategia para los asociados para el desarrollo?</vt:lpstr>
      <vt:lpstr>Siguientes pasos: ¿Qué significa la nueva Estrategia para las entidades ejecutoras? </vt:lpstr>
      <vt:lpstr>Siguientes pasos: ¿Qué significa la nueva Estrategia para los ALF? </vt:lpstr>
      <vt:lpstr>Siguientes pasos: ¿Qué significa la nueva Estrategia para el sector privado?</vt:lpstr>
      <vt:lpstr>Siguientes pasos: ¿Qué significa la nueva Estrategia para los asociados técnicos?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2021-11-29T13:00:10Z</dcterms:created>
  <dcterms:modified xsi:type="dcterms:W3CDTF">2023-04-27T08:37:36Z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0x0101008F0044CEADCF41C5B42F2D77188AD488003B2ED04B26607E40B0B5A1E1CDEA5458</vt:lpwstr>
  </property>
</Properties>
</file>